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8"/>
  </p:notesMasterIdLst>
  <p:sldIdLst>
    <p:sldId id="283" r:id="rId3"/>
    <p:sldId id="257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84" r:id="rId15"/>
    <p:sldId id="274" r:id="rId16"/>
    <p:sldId id="275" r:id="rId17"/>
    <p:sldId id="276" r:id="rId18"/>
    <p:sldId id="277" r:id="rId19"/>
    <p:sldId id="278" r:id="rId20"/>
    <p:sldId id="263" r:id="rId21"/>
    <p:sldId id="286" r:id="rId22"/>
    <p:sldId id="287" r:id="rId23"/>
    <p:sldId id="288" r:id="rId24"/>
    <p:sldId id="289" r:id="rId25"/>
    <p:sldId id="261" r:id="rId26"/>
    <p:sldId id="26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3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09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0274E-D493-479A-31CF-17367B1E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6CBE1-DC52-F382-3616-BE22313E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A46F7-E2AB-C0F5-E88E-89E58F83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1B4BF-A14B-A1AB-A303-07D8972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9318B-514C-E3CE-ADC6-2BE55B4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1558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CDDC1-8FA3-96AC-F049-2D9BF9B5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1EE5A-EC13-8C35-7B8A-617B8880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24E89-0232-3E5C-BEC2-B028FAD2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4886E-B3FB-B689-860E-57AB574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2310F-8ABA-3915-027A-8CAD022E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2434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27860-ED35-24CA-9FF7-47B78E66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1B66-DEDE-6FE4-1B7B-C673A8B2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22976-9773-0A34-DFF4-AF4E8809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1C0CA-1A76-D163-1B1C-E7024187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08A6C-0B94-14EE-C964-6527C89F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2690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61192-756A-D802-89E4-82B3B8B0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277A3-54F5-7BF9-B74F-824596DF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45835-CC29-66DB-EF04-2F1F40E3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59BC78-A494-5363-3520-41E09FB6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BEBB0-D433-8590-4D20-7EB6C5F8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CEE2C5-CB28-75FC-08BF-E8CBBF40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888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62DF8-633D-2F1D-2AFD-CB1816F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AADA4-6A1C-49E8-0630-C1E8D7DD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E12AF2-0E8E-007F-8F7A-0D486EA42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3358B2-1776-A094-2ACC-E5DA00FCA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18FD76-2A7B-BD49-A912-21F3CCE96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75D6DB-2197-22CF-BCAA-89D713B1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1372F5-881B-C5A4-BD82-875CCE17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64698A-4365-FD5D-3DE3-852FC925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8092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86A7E-ABAE-BE7B-5F9E-63A57958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F30432-2446-CB03-1BD6-A3FB6636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257B0A-DB9E-F14F-5943-8BD4463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294FBA-3F46-7195-C9AB-DC088986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37738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0BCC4D-216A-D9AC-B69F-AB048BA1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A15AA8-6DBA-068B-ED4F-85C78630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35046A-8E98-F8ED-083D-980EF4C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9251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CC6AA-073F-77A4-7BD1-CF5BB574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42D56-33F4-DA9F-C4AF-50FFEF24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56B9C-DE34-B0B4-BD06-CD487108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F2F95-50B4-2E80-ACC6-8BB459C2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D7F24-ED14-7D65-41A1-655C2078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5BACB-6AF6-336A-DC84-736CA3D2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0559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BF6EE-D6E3-E464-EACD-DE4A8F28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C2BE07-7A32-A9E9-0FEB-0AC90799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B79313-CA5B-A3B1-2528-2C52B189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14517-A16C-1740-89AD-114298EC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1B813-60F8-A1EB-283C-F2AEC829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0A23A-32B6-7C7D-AF2F-37B443F9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1101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DC51-DC4D-E2F3-1D44-65219631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C740B-B1BD-6254-09DC-0627AF47D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53CBB-7710-92ED-B370-7A08498D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322D6-B16C-DA1F-2358-661FF38C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5775B-DA3A-F9B8-EAE5-A1EEDAEE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62394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C3B6DD-82C9-C09C-9527-B10FFFED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68B41-787F-52D4-4F5E-08A799C6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6D250-79D2-770F-805B-8D271887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D01124-BC97-6FC3-BBEF-6E1572C8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F7C3F-C665-78CA-AAB5-FA08836E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7589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8668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40163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54D26C-9228-74EF-3668-6F213294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1477F-33A8-CCDF-4EAB-C376E46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AA8ED-1C46-FDB1-1000-5A431EE3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707A6-8894-7B47-08C3-E09DB848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06BB3-6CFC-DC5B-A52F-92DFF0F8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Java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(Component)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noProof="0" dirty="0"/>
              <a:t>@Local</a:t>
            </a:r>
          </a:p>
          <a:p>
            <a:pPr marL="0" indent="0">
              <a:buNone/>
            </a:pPr>
            <a:r>
              <a:rPr lang="en-GB" noProof="0" dirty="0"/>
              <a:t>public interface Customers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void add(Customer customer);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@Stateless </a:t>
            </a:r>
          </a:p>
          <a:p>
            <a:pPr marL="0" indent="0">
              <a:buNone/>
            </a:pPr>
            <a:r>
              <a:rPr lang="en-GB" noProof="0" dirty="0"/>
              <a:t>public class </a:t>
            </a:r>
            <a:r>
              <a:rPr lang="en-GB" noProof="0" dirty="0" err="1"/>
              <a:t>CustomersService</a:t>
            </a:r>
            <a:r>
              <a:rPr lang="en-GB" noProof="0" dirty="0"/>
              <a:t> implements Customers</a:t>
            </a:r>
          </a:p>
          <a:p>
            <a:pPr marL="0" indent="0">
              <a:buNone/>
            </a:pPr>
            <a:r>
              <a:rPr lang="en-GB" noProof="0" dirty="0"/>
              <a:t>{ </a:t>
            </a:r>
          </a:p>
          <a:p>
            <a:pPr marL="0" indent="0">
              <a:buNone/>
            </a:pPr>
            <a:r>
              <a:rPr lang="en-GB" noProof="0" dirty="0"/>
              <a:t>	@PersistenceContext </a:t>
            </a:r>
          </a:p>
          <a:p>
            <a:pPr marL="0" indent="0">
              <a:buNone/>
            </a:pPr>
            <a:r>
              <a:rPr lang="en-GB" noProof="0" dirty="0"/>
              <a:t>	private </a:t>
            </a:r>
            <a:r>
              <a:rPr lang="en-GB" noProof="0" dirty="0" err="1"/>
              <a:t>EntityManager</a:t>
            </a:r>
            <a:r>
              <a:rPr lang="en-GB" noProof="0" dirty="0"/>
              <a:t> </a:t>
            </a:r>
            <a:r>
              <a:rPr lang="en-GB" noProof="0" dirty="0" err="1"/>
              <a:t>entityManager</a:t>
            </a:r>
            <a:r>
              <a:rPr lang="en-GB" noProof="0" dirty="0"/>
              <a:t>; 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add(Customer customer)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entityManager.persist</a:t>
            </a:r>
            <a:r>
              <a:rPr lang="en-GB" noProof="0" dirty="0"/>
              <a:t>(customer); </a:t>
            </a:r>
          </a:p>
          <a:p>
            <a:pPr marL="0" indent="0">
              <a:buNone/>
            </a:pPr>
            <a:r>
              <a:rPr lang="en-GB" noProof="0" dirty="0"/>
              <a:t>	} 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(Client)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noProof="0" dirty="0"/>
              <a:t>@Named</a:t>
            </a:r>
          </a:p>
          <a:p>
            <a:pPr marL="0" indent="0">
              <a:buNone/>
            </a:pPr>
            <a:r>
              <a:rPr lang="en-GB" noProof="0" dirty="0"/>
              <a:t>@RequestScoped</a:t>
            </a:r>
          </a:p>
          <a:p>
            <a:pPr marL="0" indent="0">
              <a:buNone/>
            </a:pPr>
            <a:r>
              <a:rPr lang="en-GB" noProof="0" dirty="0"/>
              <a:t>public class Customer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@EJB </a:t>
            </a:r>
          </a:p>
          <a:p>
            <a:pPr marL="0" indent="0">
              <a:buNone/>
            </a:pPr>
            <a:r>
              <a:rPr lang="en-GB" noProof="0" dirty="0"/>
              <a:t>	private Customers </a:t>
            </a:r>
            <a:r>
              <a:rPr lang="en-GB" noProof="0" dirty="0" err="1"/>
              <a:t>customerService</a:t>
            </a:r>
            <a:r>
              <a:rPr lang="en-GB" noProof="0" dirty="0"/>
              <a:t>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public String </a:t>
            </a:r>
            <a:r>
              <a:rPr lang="en-GB" noProof="0" dirty="0" err="1"/>
              <a:t>addCustomer</a:t>
            </a:r>
            <a:r>
              <a:rPr lang="en-GB" noProof="0" dirty="0"/>
              <a:t>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Customer </a:t>
            </a:r>
            <a:r>
              <a:rPr lang="en-GB" noProof="0" dirty="0" err="1"/>
              <a:t>customer</a:t>
            </a:r>
            <a:r>
              <a:rPr lang="en-GB" noProof="0" dirty="0"/>
              <a:t> = new Customer();</a:t>
            </a:r>
          </a:p>
          <a:p>
            <a:pPr marL="0" indent="0">
              <a:buNone/>
            </a:pPr>
            <a:r>
              <a:rPr lang="en-GB" noProof="0" dirty="0"/>
              <a:t>		//..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customerService.addCustomer</a:t>
            </a:r>
            <a:r>
              <a:rPr lang="en-GB" noProof="0" dirty="0"/>
              <a:t>(customer);</a:t>
            </a:r>
          </a:p>
          <a:p>
            <a:pPr marL="0" indent="0">
              <a:buNone/>
            </a:pPr>
            <a:r>
              <a:rPr lang="en-GB" noProof="0" dirty="0"/>
              <a:t>   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Client, JNDI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Customers </a:t>
            </a:r>
            <a:r>
              <a:rPr lang="en-GB" noProof="0" dirty="0" err="1"/>
              <a:t>customerService</a:t>
            </a:r>
            <a:r>
              <a:rPr lang="en-GB" noProof="0" dirty="0"/>
              <a:t> = (Customers) new </a:t>
            </a:r>
            <a:r>
              <a:rPr lang="en-GB" noProof="0" dirty="0" err="1"/>
              <a:t>InitialContext</a:t>
            </a:r>
            <a:r>
              <a:rPr lang="en-GB" noProof="0" dirty="0"/>
              <a:t>().lookup("</a:t>
            </a:r>
            <a:r>
              <a:rPr lang="en-GB" noProof="0" dirty="0" err="1"/>
              <a:t>java:module</a:t>
            </a:r>
            <a:r>
              <a:rPr lang="en-GB" noProof="0" dirty="0"/>
              <a:t>/</a:t>
            </a:r>
            <a:r>
              <a:rPr lang="en-GB" noProof="0" dirty="0" err="1"/>
              <a:t>CustomerService</a:t>
            </a:r>
            <a:r>
              <a:rPr lang="en-GB" noProof="0" dirty="0"/>
              <a:t>");</a:t>
            </a:r>
          </a:p>
          <a:p>
            <a:endParaRPr lang="en-GB" noProof="0" dirty="0"/>
          </a:p>
          <a:p>
            <a:r>
              <a:rPr lang="en-GB" noProof="0" dirty="0"/>
              <a:t>Remote component is accessed by its name.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State Persistence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EntityManager</a:t>
            </a:r>
            <a:endParaRPr lang="en-GB" noProof="0" dirty="0"/>
          </a:p>
          <a:p>
            <a:pPr lvl="1"/>
            <a:r>
              <a:rPr lang="en-GB" noProof="0" dirty="0"/>
              <a:t>Connection to databases.</a:t>
            </a:r>
          </a:p>
          <a:p>
            <a:r>
              <a:rPr lang="en-GB" noProof="0" dirty="0"/>
              <a:t>Entity class @Entity</a:t>
            </a:r>
          </a:p>
          <a:p>
            <a:pPr lvl="1"/>
            <a:r>
              <a:rPr lang="en-GB" noProof="0" dirty="0"/>
              <a:t>Defines data base schema independently from data base engine.</a:t>
            </a:r>
          </a:p>
          <a:p>
            <a:pPr lvl="1"/>
            <a:endParaRPr lang="en-GB" noProof="0" dirty="0"/>
          </a:p>
          <a:p>
            <a:pPr marL="170752" lvl="1" indent="0">
              <a:buNone/>
            </a:pPr>
            <a:r>
              <a:rPr lang="en-GB" noProof="0" dirty="0"/>
              <a:t>@Entity</a:t>
            </a:r>
          </a:p>
          <a:p>
            <a:pPr marL="170752" lvl="1" indent="0">
              <a:buNone/>
            </a:pPr>
            <a:r>
              <a:rPr lang="en-GB" noProof="0" dirty="0"/>
              <a:t>public class Customer</a:t>
            </a:r>
          </a:p>
          <a:p>
            <a:pPr marL="170752" lvl="1" indent="0">
              <a:buNone/>
            </a:pPr>
            <a:r>
              <a:rPr lang="en-GB" noProof="0" dirty="0"/>
              <a:t>{</a:t>
            </a:r>
          </a:p>
          <a:p>
            <a:pPr marL="170752" lvl="1" indent="0">
              <a:buNone/>
            </a:pPr>
            <a:r>
              <a:rPr lang="en-GB" noProof="0" dirty="0"/>
              <a:t>	@Id</a:t>
            </a:r>
          </a:p>
          <a:p>
            <a:pPr marL="170752" lvl="1" indent="0">
              <a:buNone/>
            </a:pPr>
            <a:r>
              <a:rPr lang="en-GB" noProof="0" dirty="0"/>
              <a:t>	@GeneratedValue(strategy = </a:t>
            </a:r>
            <a:r>
              <a:rPr lang="en-GB" noProof="0" dirty="0" err="1"/>
              <a:t>GenerationType.SEQUENCE</a:t>
            </a:r>
            <a:r>
              <a:rPr lang="en-GB" noProof="0" dirty="0"/>
              <a:t>)</a:t>
            </a:r>
          </a:p>
          <a:p>
            <a:pPr marL="170752" lvl="1" indent="0">
              <a:buNone/>
            </a:pPr>
            <a:r>
              <a:rPr lang="en-GB" noProof="0" dirty="0"/>
              <a:t>	private int id;</a:t>
            </a:r>
          </a:p>
          <a:p>
            <a:pPr marL="170752" lvl="1" indent="0">
              <a:buNone/>
            </a:pPr>
            <a:r>
              <a:rPr lang="en-GB" noProof="0" dirty="0"/>
              <a:t>	private String name;</a:t>
            </a:r>
          </a:p>
          <a:p>
            <a:pPr marL="170752" lvl="1" indent="0">
              <a:buNone/>
            </a:pPr>
            <a:r>
              <a:rPr lang="en-GB" noProof="0" dirty="0"/>
              <a:t>	@ManyToOne(cascade = {})</a:t>
            </a:r>
          </a:p>
          <a:p>
            <a:pPr marL="170752" lvl="1" indent="0">
              <a:buNone/>
            </a:pPr>
            <a:r>
              <a:rPr lang="en-GB" noProof="0" dirty="0"/>
              <a:t>	@JoinColumn(name = "Item")</a:t>
            </a:r>
          </a:p>
          <a:p>
            <a:pPr marL="170752" lvl="1" indent="0">
              <a:buNone/>
            </a:pPr>
            <a:r>
              <a:rPr lang="en-GB" noProof="0" dirty="0"/>
              <a:t>	private Address </a:t>
            </a:r>
            <a:r>
              <a:rPr lang="en-GB" noProof="0" dirty="0" err="1"/>
              <a:t>address</a:t>
            </a:r>
            <a:r>
              <a:rPr lang="en-GB" noProof="0" dirty="0"/>
              <a:t>;</a:t>
            </a:r>
          </a:p>
          <a:p>
            <a:pPr marL="170752" lvl="1" indent="0">
              <a:buNone/>
            </a:pPr>
            <a:r>
              <a:rPr lang="en-GB" noProof="0" dirty="0"/>
              <a:t>}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Applet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noProof="0" dirty="0"/>
              <a:t>Component for embedding into web pages – legacy not supported.</a:t>
            </a:r>
          </a:p>
          <a:p>
            <a:r>
              <a:rPr lang="en-GB" noProof="0" dirty="0"/>
              <a:t>Implements Applet/</a:t>
            </a:r>
            <a:r>
              <a:rPr lang="en-GB" noProof="0" dirty="0" err="1"/>
              <a:t>JApplet</a:t>
            </a:r>
            <a:r>
              <a:rPr lang="en-GB" noProof="0" dirty="0"/>
              <a:t> interface.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HelloWorld extends Applet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void </a:t>
            </a:r>
            <a:r>
              <a:rPr lang="en-GB" noProof="0" dirty="0" err="1"/>
              <a:t>init</a:t>
            </a:r>
            <a:r>
              <a:rPr lang="en-GB" noProof="0" dirty="0"/>
              <a:t>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stop()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paint(Graphics g)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7B9662-2B5E-4A48-BDD1-3DDE58BF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64904"/>
            <a:ext cx="4419600" cy="42195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Pages,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Web page component (server side).</a:t>
            </a:r>
          </a:p>
          <a:p>
            <a:r>
              <a:rPr lang="en-GB" noProof="0" dirty="0"/>
              <a:t>Handles HTTP GET, POST messages.</a:t>
            </a:r>
          </a:p>
          <a:p>
            <a:r>
              <a:rPr lang="en-GB" noProof="0" dirty="0"/>
              <a:t>Implements Servlet Interface.</a:t>
            </a:r>
          </a:p>
          <a:p>
            <a:r>
              <a:rPr lang="en-GB" noProof="0" dirty="0"/>
              <a:t>Mainly used by UI template engines.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HelloWorld extends </a:t>
            </a:r>
            <a:r>
              <a:rPr lang="en-GB" noProof="0" dirty="0" err="1"/>
              <a:t>HttpServlet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void </a:t>
            </a:r>
            <a:r>
              <a:rPr lang="en-GB" noProof="0" dirty="0" err="1"/>
              <a:t>doGet</a:t>
            </a:r>
            <a:r>
              <a:rPr lang="en-GB" noProof="0" dirty="0"/>
              <a:t>(</a:t>
            </a:r>
            <a:r>
              <a:rPr lang="en-GB" noProof="0" dirty="0" err="1"/>
              <a:t>HttpServletRequest</a:t>
            </a:r>
            <a:r>
              <a:rPr lang="en-GB" noProof="0" dirty="0"/>
              <a:t> request, </a:t>
            </a:r>
            <a:r>
              <a:rPr lang="en-GB" noProof="0" dirty="0" err="1"/>
              <a:t>HttpServletResponse</a:t>
            </a:r>
            <a:r>
              <a:rPr lang="en-GB" noProof="0" dirty="0"/>
              <a:t> response) throws </a:t>
            </a:r>
            <a:r>
              <a:rPr lang="en-GB" noProof="0" dirty="0" err="1"/>
              <a:t>ServletException</a:t>
            </a:r>
            <a:r>
              <a:rPr lang="en-GB" noProof="0" dirty="0"/>
              <a:t>, </a:t>
            </a:r>
            <a:r>
              <a:rPr lang="en-GB" noProof="0" dirty="0" err="1"/>
              <a:t>IOException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PrintWriter</a:t>
            </a:r>
            <a:r>
              <a:rPr lang="en-GB" noProof="0" dirty="0"/>
              <a:t> out = </a:t>
            </a:r>
            <a:r>
              <a:rPr lang="en-GB" noProof="0" dirty="0" err="1"/>
              <a:t>response.getWriter</a:t>
            </a:r>
            <a:r>
              <a:rPr lang="en-GB" noProof="0" dirty="0"/>
              <a:t>();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out.println</a:t>
            </a:r>
            <a:r>
              <a:rPr lang="en-GB" noProof="0" dirty="0"/>
              <a:t>("hello world");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</a:t>
            </a:r>
            <a:r>
              <a:rPr lang="en-GB" i="1" noProof="0" dirty="0"/>
              <a:t>Remote Method Invocation</a:t>
            </a:r>
            <a:r>
              <a:rPr lang="en-GB" noProof="0" dirty="0"/>
              <a:t>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Remote components invocation over network.</a:t>
            </a:r>
          </a:p>
          <a:p>
            <a:r>
              <a:rPr lang="en-GB" noProof="0" dirty="0"/>
              <a:t>Object implements </a:t>
            </a:r>
            <a:r>
              <a:rPr lang="en-GB" i="1" noProof="0" dirty="0" err="1"/>
              <a:t>java.rmi.Remote</a:t>
            </a:r>
            <a:r>
              <a:rPr lang="en-GB" noProof="0" dirty="0"/>
              <a:t> interface</a:t>
            </a:r>
            <a:r>
              <a:rPr lang="en-GB" i="1" noProof="0" dirty="0"/>
              <a:t>.</a:t>
            </a:r>
            <a:r>
              <a:rPr lang="en-GB" noProof="0" dirty="0"/>
              <a:t> </a:t>
            </a:r>
          </a:p>
          <a:p>
            <a:r>
              <a:rPr lang="en-GB" noProof="0" dirty="0"/>
              <a:t>Remote exceptions are of </a:t>
            </a:r>
            <a:r>
              <a:rPr lang="en-GB" i="1" noProof="0" dirty="0" err="1"/>
              <a:t>java.rmi.RemoteException</a:t>
            </a:r>
            <a:r>
              <a:rPr lang="en-GB" noProof="0" dirty="0"/>
              <a:t> type.</a:t>
            </a:r>
          </a:p>
          <a:p>
            <a:r>
              <a:rPr lang="en-GB" noProof="0" dirty="0"/>
              <a:t>Fast, java only binary protocol.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001957"/>
              </p:ext>
            </p:extLst>
          </p:nvPr>
        </p:nvGraphicFramePr>
        <p:xfrm>
          <a:off x="2267744" y="3033985"/>
          <a:ext cx="6443497" cy="320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49549" imgH="1821077" progId="Visio.Drawing.11">
                  <p:embed/>
                </p:oleObj>
              </mc:Choice>
              <mc:Fallback>
                <p:oleObj name="Visio" r:id="rId2" imgW="3649549" imgH="18210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3033985"/>
                        <a:ext cx="6443497" cy="320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(server)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noProof="0" dirty="0"/>
              <a:t>// Server interface</a:t>
            </a:r>
          </a:p>
          <a:p>
            <a:pPr marL="0" indent="0">
              <a:buNone/>
            </a:pPr>
            <a:r>
              <a:rPr lang="en-GB" noProof="0" dirty="0"/>
              <a:t>public interface </a:t>
            </a:r>
            <a:r>
              <a:rPr lang="en-GB" noProof="0" dirty="0" err="1"/>
              <a:t>IServer</a:t>
            </a:r>
            <a:r>
              <a:rPr lang="en-GB" noProof="0" dirty="0"/>
              <a:t> extends </a:t>
            </a:r>
            <a:r>
              <a:rPr lang="en-GB" noProof="0" dirty="0" err="1"/>
              <a:t>java.rmi.Remote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String hello() throws </a:t>
            </a:r>
            <a:r>
              <a:rPr lang="en-GB" noProof="0" dirty="0" err="1"/>
              <a:t>java.rmi.RemoteException</a:t>
            </a:r>
            <a:r>
              <a:rPr lang="en-GB" noProof="0" dirty="0"/>
              <a:t>;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// server implementation</a:t>
            </a:r>
          </a:p>
          <a:p>
            <a:pPr marL="0" indent="0">
              <a:buNone/>
            </a:pPr>
            <a:r>
              <a:rPr lang="en-GB" noProof="0" dirty="0"/>
              <a:t>public class </a:t>
            </a:r>
            <a:r>
              <a:rPr lang="en-GB" noProof="0" dirty="0" err="1"/>
              <a:t>Serveur</a:t>
            </a:r>
            <a:r>
              <a:rPr lang="en-GB" noProof="0" dirty="0"/>
              <a:t> extends </a:t>
            </a:r>
            <a:r>
              <a:rPr lang="en-GB" noProof="0" dirty="0" err="1"/>
              <a:t>UnicastRemoteObject</a:t>
            </a:r>
            <a:r>
              <a:rPr lang="en-GB" noProof="0" dirty="0"/>
              <a:t> implements </a:t>
            </a:r>
            <a:r>
              <a:rPr lang="en-GB" noProof="0" dirty="0" err="1"/>
              <a:t>IServer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	</a:t>
            </a:r>
          </a:p>
          <a:p>
            <a:pPr marL="0" indent="0">
              <a:buNone/>
            </a:pPr>
            <a:r>
              <a:rPr lang="en-GB" noProof="0" dirty="0"/>
              <a:t>	public static void main(String </a:t>
            </a:r>
            <a:r>
              <a:rPr lang="en-GB" noProof="0" dirty="0" err="1"/>
              <a:t>args</a:t>
            </a:r>
            <a:r>
              <a:rPr lang="en-GB" noProof="0" dirty="0"/>
              <a:t>[])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System.setSecurityManager</a:t>
            </a:r>
            <a:r>
              <a:rPr lang="en-GB" noProof="0" dirty="0"/>
              <a:t>(new </a:t>
            </a:r>
            <a:r>
              <a:rPr lang="en-GB" noProof="0" dirty="0" err="1"/>
              <a:t>RMISecurityManager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    </a:t>
            </a:r>
          </a:p>
          <a:p>
            <a:pPr marL="0" indent="0">
              <a:buNone/>
            </a:pPr>
            <a:r>
              <a:rPr lang="en-GB" noProof="0" dirty="0"/>
              <a:t>		Registry </a:t>
            </a:r>
            <a:r>
              <a:rPr lang="en-GB" noProof="0" dirty="0" err="1"/>
              <a:t>registry</a:t>
            </a:r>
            <a:r>
              <a:rPr lang="en-GB" noProof="0" dirty="0"/>
              <a:t> = </a:t>
            </a:r>
            <a:r>
              <a:rPr lang="en-GB" noProof="0" dirty="0" err="1"/>
              <a:t>LocateRegistry.createRegistry</a:t>
            </a:r>
            <a:r>
              <a:rPr lang="en-GB" noProof="0" dirty="0"/>
              <a:t>(2000);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Naming.rebind</a:t>
            </a:r>
            <a:r>
              <a:rPr lang="en-GB" noProof="0" dirty="0"/>
              <a:t>("//localhost:2000/Hello", new </a:t>
            </a:r>
            <a:r>
              <a:rPr lang="en-GB" noProof="0" dirty="0" err="1"/>
              <a:t>Serveur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public String hello() throws </a:t>
            </a:r>
            <a:r>
              <a:rPr lang="en-GB" noProof="0" dirty="0" err="1"/>
              <a:t>RemoteException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return "Hello World";</a:t>
            </a:r>
          </a:p>
          <a:p>
            <a:pPr marL="0" indent="0">
              <a:buNone/>
            </a:pPr>
            <a:r>
              <a:rPr lang="en-GB" noProof="0" dirty="0"/>
              <a:t>    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(Client)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Object is located by name.</a:t>
            </a:r>
          </a:p>
          <a:p>
            <a:r>
              <a:rPr lang="en-GB" noProof="0" dirty="0"/>
              <a:t>It is used as local object</a:t>
            </a:r>
          </a:p>
          <a:p>
            <a:pPr lvl="1"/>
            <a:r>
              <a:rPr lang="en-GB" noProof="0" dirty="0"/>
              <a:t>All communication is hidden by proxy.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Client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static void main(String </a:t>
            </a:r>
            <a:r>
              <a:rPr lang="en-GB" noProof="0" dirty="0" err="1"/>
              <a:t>args</a:t>
            </a:r>
            <a:r>
              <a:rPr lang="en-GB" noProof="0" dirty="0"/>
              <a:t>[])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IServer</a:t>
            </a:r>
            <a:r>
              <a:rPr lang="en-GB" noProof="0" dirty="0"/>
              <a:t> server =</a:t>
            </a:r>
          </a:p>
          <a:p>
            <a:pPr marL="0" indent="0">
              <a:buNone/>
            </a:pPr>
            <a:r>
              <a:rPr lang="en-GB" noProof="0" dirty="0"/>
              <a:t>		(</a:t>
            </a:r>
            <a:r>
              <a:rPr lang="en-GB" noProof="0" dirty="0" err="1"/>
              <a:t>IServer</a:t>
            </a:r>
            <a:r>
              <a:rPr lang="en-GB" noProof="0" dirty="0"/>
              <a:t>)</a:t>
            </a:r>
            <a:r>
              <a:rPr lang="en-GB" noProof="0" dirty="0" err="1"/>
              <a:t>Naming.lookup</a:t>
            </a:r>
            <a:r>
              <a:rPr lang="en-GB" noProof="0" dirty="0"/>
              <a:t>("//localhost:2000/Hello");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System.out.println</a:t>
            </a:r>
            <a:r>
              <a:rPr lang="en-GB" noProof="0" dirty="0"/>
              <a:t>(</a:t>
            </a:r>
            <a:r>
              <a:rPr lang="en-GB" noProof="0" dirty="0" err="1"/>
              <a:t>server.hello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JAX-WS Java extension.</a:t>
            </a:r>
          </a:p>
          <a:p>
            <a:r>
              <a:rPr lang="en-GB" noProof="0" dirty="0"/>
              <a:t>Multiple implementations: Apache axis, Glassfish (reference).</a:t>
            </a:r>
          </a:p>
          <a:p>
            <a:r>
              <a:rPr lang="en-GB" noProof="0" dirty="0"/>
              <a:t>Tools:</a:t>
            </a:r>
          </a:p>
          <a:p>
            <a:pPr lvl="1"/>
            <a:r>
              <a:rPr lang="en-GB" noProof="0" dirty="0"/>
              <a:t>Creating proxy client - </a:t>
            </a:r>
            <a:r>
              <a:rPr lang="en-GB" i="1" noProof="0" dirty="0" err="1"/>
              <a:t>wsimport</a:t>
            </a:r>
            <a:endParaRPr lang="en-GB" i="1" noProof="0" dirty="0"/>
          </a:p>
          <a:p>
            <a:pPr lvl="1"/>
            <a:r>
              <a:rPr lang="en-GB" noProof="0" dirty="0"/>
              <a:t>Server:</a:t>
            </a:r>
          </a:p>
          <a:p>
            <a:pPr lvl="2"/>
            <a:r>
              <a:rPr lang="en-GB" noProof="0" dirty="0"/>
              <a:t>class Service {</a:t>
            </a:r>
          </a:p>
          <a:p>
            <a:pPr lvl="2"/>
            <a:r>
              <a:rPr lang="en-GB" noProof="0" dirty="0"/>
              <a:t>@WebMethod void </a:t>
            </a:r>
            <a:r>
              <a:rPr lang="en-GB" noProof="0" dirty="0" err="1"/>
              <a:t>serviceMethod</a:t>
            </a:r>
            <a:r>
              <a:rPr lang="en-GB" noProof="0" dirty="0"/>
              <a:t>() { ... }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J2SE, J2ME, J2EE</a:t>
            </a:r>
          </a:p>
          <a:p>
            <a:r>
              <a:rPr lang="en-GB" noProof="0" dirty="0"/>
              <a:t>JavaBeans</a:t>
            </a:r>
          </a:p>
          <a:p>
            <a:r>
              <a:rPr lang="en-GB" noProof="0" dirty="0"/>
              <a:t>Java Services</a:t>
            </a:r>
          </a:p>
          <a:p>
            <a:pPr lvl="1"/>
            <a:r>
              <a:rPr lang="en-GB" noProof="0" dirty="0"/>
              <a:t>Virtual Machine</a:t>
            </a:r>
          </a:p>
          <a:p>
            <a:pPr lvl="1"/>
            <a:r>
              <a:rPr lang="en-GB" noProof="0" dirty="0"/>
              <a:t>Exceptions</a:t>
            </a:r>
          </a:p>
          <a:p>
            <a:pPr lvl="1"/>
            <a:r>
              <a:rPr lang="en-GB" noProof="0" dirty="0"/>
              <a:t>Multithreading</a:t>
            </a:r>
          </a:p>
          <a:p>
            <a:pPr lvl="1"/>
            <a:r>
              <a:rPr lang="en-GB" noProof="0" dirty="0"/>
              <a:t>Garbage Collector</a:t>
            </a:r>
          </a:p>
          <a:p>
            <a:pPr lvl="1"/>
            <a:r>
              <a:rPr lang="en-GB" noProof="0" dirty="0"/>
              <a:t>Reflections</a:t>
            </a:r>
          </a:p>
          <a:p>
            <a:pPr lvl="1"/>
            <a:r>
              <a:rPr lang="en-GB" noProof="0" dirty="0"/>
              <a:t>Serialization</a:t>
            </a:r>
          </a:p>
          <a:p>
            <a:pPr lvl="1"/>
            <a:r>
              <a:rPr lang="en-GB" noProof="0" dirty="0"/>
              <a:t>JNI</a:t>
            </a:r>
          </a:p>
          <a:p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JSP </a:t>
            </a:r>
          </a:p>
          <a:p>
            <a:pPr lvl="1"/>
            <a:r>
              <a:rPr lang="en-GB" noProof="0" dirty="0"/>
              <a:t>EJB</a:t>
            </a:r>
          </a:p>
          <a:p>
            <a:pPr lvl="1"/>
            <a:r>
              <a:rPr lang="en-GB" noProof="0" dirty="0"/>
              <a:t>Applets</a:t>
            </a:r>
          </a:p>
          <a:p>
            <a:r>
              <a:rPr lang="en-GB" noProof="0" dirty="0"/>
              <a:t>Distributed Systems and RMI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XML, REST Web Services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DD2D2A-E92A-47E4-96DE-207386B0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2A34E03-8026-4969-A2EE-DB1B78EB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services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39C6A-FE35-4A20-BA31-C2077E9DE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3143647" cy="4937760"/>
          </a:xfrm>
        </p:spPr>
        <p:txBody>
          <a:bodyPr/>
          <a:lstStyle/>
          <a:p>
            <a:r>
              <a:rPr lang="en-GB" noProof="0" dirty="0"/>
              <a:t>JAX-RS interface.</a:t>
            </a:r>
          </a:p>
          <a:p>
            <a:pPr lvl="1"/>
            <a:r>
              <a:rPr lang="en-GB" noProof="0" dirty="0"/>
              <a:t>App server implements</a:t>
            </a:r>
          </a:p>
          <a:p>
            <a:pPr lvl="1"/>
            <a:r>
              <a:rPr lang="en-GB" noProof="0" dirty="0"/>
              <a:t>Reference implementation</a:t>
            </a:r>
          </a:p>
          <a:p>
            <a:r>
              <a:rPr lang="en-GB" noProof="0" dirty="0"/>
              <a:t>Annotations based</a:t>
            </a:r>
          </a:p>
          <a:p>
            <a:endParaRPr lang="en-GB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F8604B1-3464-4E77-AB43-1759B82805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19872" y="1298448"/>
            <a:ext cx="5447903" cy="4937760"/>
          </a:xfrm>
        </p:spPr>
        <p:txBody>
          <a:bodyPr>
            <a:normAutofit fontScale="70000" lnSpcReduction="20000"/>
          </a:bodyPr>
          <a:lstStyle/>
          <a:p>
            <a:r>
              <a:rPr lang="en-GB" noProof="0" dirty="0"/>
              <a:t>@Path("/ultimate")</a:t>
            </a:r>
          </a:p>
          <a:p>
            <a:r>
              <a:rPr lang="en-GB" noProof="0" dirty="0"/>
              <a:t>public class </a:t>
            </a:r>
            <a:r>
              <a:rPr lang="en-GB" noProof="0" dirty="0" err="1"/>
              <a:t>UltimateService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	@GET</a:t>
            </a:r>
          </a:p>
          <a:p>
            <a:r>
              <a:rPr lang="en-GB" noProof="0" dirty="0"/>
              <a:t>	@Produces("text/plain")</a:t>
            </a:r>
          </a:p>
          <a:p>
            <a:r>
              <a:rPr lang="en-GB" noProof="0" dirty="0"/>
              <a:t>	@Consumes("text/plain")</a:t>
            </a:r>
          </a:p>
          <a:p>
            <a:r>
              <a:rPr lang="en-GB" noProof="0" dirty="0"/>
              <a:t>	@Path("/answers/{question}")</a:t>
            </a:r>
          </a:p>
          <a:p>
            <a:r>
              <a:rPr lang="en-GB" noProof="0" dirty="0"/>
              <a:t>	public String </a:t>
            </a:r>
            <a:r>
              <a:rPr lang="en-GB" noProof="0" dirty="0" err="1"/>
              <a:t>doStuff</a:t>
            </a:r>
            <a:r>
              <a:rPr lang="en-GB" noProof="0" dirty="0"/>
              <a:t>(@PathParam("question") String </a:t>
            </a:r>
            <a:r>
              <a:rPr lang="en-GB" noProof="0" dirty="0" err="1"/>
              <a:t>ultimateQuestion</a:t>
            </a:r>
            <a:r>
              <a:rPr lang="en-GB" noProof="0" dirty="0"/>
              <a:t>)</a:t>
            </a:r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if (</a:t>
            </a:r>
            <a:r>
              <a:rPr lang="en-GB" noProof="0" dirty="0" err="1"/>
              <a:t>ultimateQuestion.equals</a:t>
            </a:r>
            <a:r>
              <a:rPr lang="en-GB" noProof="0" dirty="0"/>
              <a:t>("</a:t>
            </a:r>
            <a:r>
              <a:rPr lang="en-GB" noProof="0" dirty="0" err="1"/>
              <a:t>answerToEveryting</a:t>
            </a:r>
            <a:r>
              <a:rPr lang="en-GB" noProof="0" dirty="0"/>
              <a:t>")</a:t>
            </a:r>
          </a:p>
          <a:p>
            <a:r>
              <a:rPr lang="en-GB" noProof="0" dirty="0"/>
              <a:t>		{</a:t>
            </a:r>
          </a:p>
          <a:p>
            <a:r>
              <a:rPr lang="en-GB" noProof="0" dirty="0"/>
              <a:t>			return "42";</a:t>
            </a:r>
          </a:p>
          <a:p>
            <a:r>
              <a:rPr lang="en-GB" noProof="0" dirty="0"/>
              <a:t>		}</a:t>
            </a:r>
          </a:p>
          <a:p>
            <a:endParaRPr lang="en-GB" noProof="0" dirty="0"/>
          </a:p>
          <a:p>
            <a:r>
              <a:rPr lang="en-GB" noProof="0" dirty="0"/>
              <a:t>		throw new </a:t>
            </a:r>
            <a:r>
              <a:rPr lang="en-GB" noProof="0" dirty="0" err="1"/>
              <a:t>Exeption</a:t>
            </a:r>
            <a:r>
              <a:rPr lang="en-GB" noProof="0" dirty="0"/>
              <a:t>("come back in 2mil years");</a:t>
            </a:r>
          </a:p>
          <a:p>
            <a:r>
              <a:rPr lang="en-GB" noProof="0" dirty="0"/>
              <a:t>	}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80000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19467-D0CA-4F13-8116-06F696A0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7FED94-D86C-4CC8-B26D-B0ACAAF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OSGi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A57DD-C35F-4E81-9DD9-1F07202EDD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Compile and runtime decencies</a:t>
            </a:r>
          </a:p>
          <a:p>
            <a:r>
              <a:rPr lang="en-GB" noProof="0" dirty="0"/>
              <a:t>Reference API and implementations:</a:t>
            </a:r>
          </a:p>
          <a:p>
            <a:pPr lvl="1"/>
            <a:r>
              <a:rPr lang="en-GB" noProof="0" dirty="0"/>
              <a:t>Eclipse (Equinox), </a:t>
            </a:r>
          </a:p>
          <a:p>
            <a:pPr lvl="1"/>
            <a:r>
              <a:rPr lang="en-GB" noProof="0" dirty="0"/>
              <a:t>Apache Felix</a:t>
            </a:r>
          </a:p>
          <a:p>
            <a:pPr lvl="1"/>
            <a:endParaRPr lang="en-GB" noProof="0" dirty="0"/>
          </a:p>
          <a:p>
            <a:r>
              <a:rPr lang="en-GB" noProof="0" dirty="0"/>
              <a:t>META-INF/</a:t>
            </a:r>
            <a:r>
              <a:rPr lang="en-GB" noProof="0" dirty="0" err="1"/>
              <a:t>manifest.mf</a:t>
            </a:r>
            <a:r>
              <a:rPr lang="en-GB" noProof="0" dirty="0"/>
              <a:t> – definition</a:t>
            </a:r>
          </a:p>
          <a:p>
            <a:endParaRPr lang="en-GB" noProof="0" dirty="0"/>
          </a:p>
          <a:p>
            <a:r>
              <a:rPr lang="en-GB" noProof="0" dirty="0"/>
              <a:t>Exposed are only Interfaces and services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3A55A0-5ACB-443D-A0E5-8E4BC5EC95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noProof="0" dirty="0"/>
              <a:t>Manifest-Version: 1.0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ManifestVersion</a:t>
            </a:r>
            <a:r>
              <a:rPr lang="en-GB" noProof="0" dirty="0"/>
              <a:t>: 2</a:t>
            </a:r>
          </a:p>
          <a:p>
            <a:pPr marL="0" indent="0">
              <a:buNone/>
            </a:pPr>
            <a:r>
              <a:rPr lang="en-GB" noProof="0" dirty="0"/>
              <a:t>Bundle-Name: ATF - automated testing framework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SymbolicName</a:t>
            </a:r>
            <a:r>
              <a:rPr lang="en-GB" noProof="0" dirty="0"/>
              <a:t>: </a:t>
            </a:r>
            <a:r>
              <a:rPr lang="en-GB" noProof="0" dirty="0" err="1"/>
              <a:t>eu.sarunas.atf.eclipse;singleton</a:t>
            </a:r>
            <a:r>
              <a:rPr lang="en-GB" noProof="0" dirty="0"/>
              <a:t>:=true</a:t>
            </a:r>
          </a:p>
          <a:p>
            <a:pPr marL="0" indent="0">
              <a:buNone/>
            </a:pPr>
            <a:r>
              <a:rPr lang="en-GB" noProof="0" dirty="0"/>
              <a:t>Bundle-Version: 0.0.0.1</a:t>
            </a:r>
          </a:p>
          <a:p>
            <a:pPr marL="0" indent="0">
              <a:buNone/>
            </a:pPr>
            <a:r>
              <a:rPr lang="en-GB" noProof="0" dirty="0"/>
              <a:t>Bundle-Activator: </a:t>
            </a:r>
            <a:r>
              <a:rPr lang="en-GB" noProof="0" dirty="0" err="1"/>
              <a:t>eu.sarunas.atf.eclipse.Activator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Require-Bundle: </a:t>
            </a:r>
            <a:r>
              <a:rPr lang="en-GB" noProof="0" dirty="0" err="1"/>
              <a:t>org.eclipse.ui</a:t>
            </a:r>
            <a:r>
              <a:rPr lang="en-GB" noProof="0" dirty="0"/>
              <a:t>,</a:t>
            </a:r>
          </a:p>
          <a:p>
            <a:pPr marL="0" indent="0">
              <a:buNone/>
            </a:pPr>
            <a:r>
              <a:rPr lang="en-GB" noProof="0" dirty="0"/>
              <a:t> </a:t>
            </a:r>
            <a:r>
              <a:rPr lang="en-GB" noProof="0" dirty="0" err="1"/>
              <a:t>org.junit;bundle-version</a:t>
            </a:r>
            <a:r>
              <a:rPr lang="en-GB" noProof="0" dirty="0"/>
              <a:t>="4.0.0",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ActivationPolicy</a:t>
            </a:r>
            <a:r>
              <a:rPr lang="en-GB" noProof="0" dirty="0"/>
              <a:t>: lazy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RequiredExecutionEnvironment</a:t>
            </a:r>
            <a:r>
              <a:rPr lang="en-GB" noProof="0" dirty="0"/>
              <a:t>: JavaSE-1.6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ClassPath</a:t>
            </a:r>
            <a:r>
              <a:rPr lang="en-GB" noProof="0" dirty="0"/>
              <a:t>: .,</a:t>
            </a:r>
          </a:p>
          <a:p>
            <a:pPr marL="0" indent="0">
              <a:buNone/>
            </a:pPr>
            <a:r>
              <a:rPr lang="en-GB" noProof="0" dirty="0"/>
              <a:t> lib/org.apache.log4j_1.2.13.v200903072027.jar,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2039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B09280-C39F-4890-8652-1E26D09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B32190-16F9-4DEC-9F92-219360D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Modules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D9F8B-8249-49AD-9750-DDCA6E257E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400231" cy="2634608"/>
          </a:xfrm>
        </p:spPr>
        <p:txBody>
          <a:bodyPr/>
          <a:lstStyle/>
          <a:p>
            <a:r>
              <a:rPr lang="en-GB" noProof="0" dirty="0"/>
              <a:t>Compile and runtime dependencies</a:t>
            </a:r>
          </a:p>
          <a:p>
            <a:r>
              <a:rPr lang="en-GB" noProof="0" dirty="0"/>
              <a:t>Java 9.</a:t>
            </a:r>
          </a:p>
          <a:p>
            <a:r>
              <a:rPr lang="en-GB" noProof="0" dirty="0"/>
              <a:t>Strong encapsulation – like OSGi (exposed only declared package)</a:t>
            </a:r>
          </a:p>
          <a:p>
            <a:endParaRPr lang="en-GB" noProof="0" dirty="0"/>
          </a:p>
          <a:p>
            <a:r>
              <a:rPr lang="en-GB" noProof="0" dirty="0">
                <a:effectLst/>
              </a:rPr>
              <a:t>module-info.java - </a:t>
            </a:r>
            <a:r>
              <a:rPr lang="en-GB" noProof="0" dirty="0"/>
              <a:t>description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6F2FE3-8FCE-4C53-815D-904F824CA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31840" y="4077072"/>
            <a:ext cx="5735935" cy="2159136"/>
          </a:xfrm>
        </p:spPr>
        <p:txBody>
          <a:bodyPr>
            <a:normAutofit/>
          </a:bodyPr>
          <a:lstStyle/>
          <a:p>
            <a:r>
              <a:rPr lang="en-GB" noProof="0" dirty="0"/>
              <a:t>module </a:t>
            </a:r>
            <a:r>
              <a:rPr lang="en-GB" noProof="0" dirty="0" err="1"/>
              <a:t>eu.sarunas.ultimate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  requires </a:t>
            </a:r>
            <a:r>
              <a:rPr lang="en-GB" noProof="0" dirty="0" err="1"/>
              <a:t>java.base</a:t>
            </a:r>
            <a:r>
              <a:rPr lang="en-GB" noProof="0" dirty="0"/>
              <a:t>;</a:t>
            </a:r>
          </a:p>
          <a:p>
            <a:r>
              <a:rPr lang="en-GB" noProof="0" dirty="0"/>
              <a:t>    exports </a:t>
            </a:r>
            <a:r>
              <a:rPr lang="en-GB" noProof="0" dirty="0" err="1"/>
              <a:t>eu.sarunas.ultimate.answers</a:t>
            </a:r>
            <a:r>
              <a:rPr lang="en-GB" noProof="0" dirty="0"/>
              <a:t>;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94090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1E4635-37E2-413A-9999-398299B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94A50C6-99BB-48C5-AFF5-09B65A26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Packages Manager - Maven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1941EA3-1B1F-4B45-926B-8E2DF977E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Build system for Java projects.</a:t>
            </a:r>
          </a:p>
          <a:p>
            <a:r>
              <a:rPr lang="en-GB" noProof="0" dirty="0"/>
              <a:t>Central or local repository for components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B9F58FC-68A0-4BCC-B785-09BDF6E25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&lt;project&gt;</a:t>
            </a:r>
          </a:p>
          <a:p>
            <a:r>
              <a:rPr lang="en-GB" noProof="0" dirty="0"/>
              <a:t>    &lt;</a:t>
            </a:r>
            <a:r>
              <a:rPr lang="en-GB" noProof="0" dirty="0" err="1"/>
              <a:t>artifactId</a:t>
            </a:r>
            <a:r>
              <a:rPr lang="en-GB" noProof="0" dirty="0"/>
              <a:t>&gt;dev-guide-</a:t>
            </a:r>
            <a:r>
              <a:rPr lang="en-GB" noProof="0" dirty="0" err="1"/>
              <a:t>wsdl</a:t>
            </a:r>
            <a:r>
              <a:rPr lang="en-GB" noProof="0" dirty="0"/>
              <a:t>-first&lt;/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&lt;version&gt;6.3.2&lt;/version&gt;</a:t>
            </a:r>
          </a:p>
          <a:p>
            <a:r>
              <a:rPr lang="en-GB" noProof="0" dirty="0"/>
              <a:t>    &lt;name&gt;Dev Guide Tutorial: WSDL-First Web Service&lt;/name&gt;</a:t>
            </a:r>
          </a:p>
          <a:p>
            <a:r>
              <a:rPr lang="en-GB" noProof="0" dirty="0"/>
              <a:t>    &lt;packaging&gt;pom&lt;/packaging&gt;</a:t>
            </a:r>
          </a:p>
          <a:p>
            <a:endParaRPr lang="en-GB" noProof="0" dirty="0"/>
          </a:p>
          <a:p>
            <a:r>
              <a:rPr lang="en-GB" noProof="0" dirty="0"/>
              <a:t>    &lt;modules&gt;</a:t>
            </a:r>
          </a:p>
          <a:p>
            <a:r>
              <a:rPr lang="en-GB" noProof="0" dirty="0"/>
              <a:t>        &lt;module&gt;service&lt;/module&gt;</a:t>
            </a:r>
          </a:p>
          <a:p>
            <a:r>
              <a:rPr lang="en-GB" noProof="0" dirty="0"/>
              <a:t>        &lt;module&gt;war&lt;/module&gt;</a:t>
            </a:r>
          </a:p>
          <a:p>
            <a:r>
              <a:rPr lang="en-GB" noProof="0" dirty="0"/>
              <a:t>        &lt;module&gt;client&lt;/module&gt;</a:t>
            </a:r>
          </a:p>
          <a:p>
            <a:r>
              <a:rPr lang="en-GB" noProof="0" dirty="0"/>
              <a:t>    &lt;/modules&gt;</a:t>
            </a:r>
          </a:p>
          <a:p>
            <a:endParaRPr lang="en-GB" noProof="0" dirty="0"/>
          </a:p>
          <a:p>
            <a:r>
              <a:rPr lang="en-GB" noProof="0" dirty="0"/>
              <a:t>    &lt;build&gt;...&lt;/build&gt;</a:t>
            </a:r>
          </a:p>
          <a:p>
            <a:endParaRPr lang="en-GB" noProof="0" dirty="0"/>
          </a:p>
          <a:p>
            <a:r>
              <a:rPr lang="en-GB" noProof="0" dirty="0"/>
              <a:t>    &lt;dependencies&gt;</a:t>
            </a:r>
          </a:p>
          <a:p>
            <a:r>
              <a:rPr lang="en-GB" noProof="0" dirty="0"/>
              <a:t>        &lt;dependency&gt;</a:t>
            </a:r>
          </a:p>
          <a:p>
            <a:r>
              <a:rPr lang="en-GB" noProof="0" dirty="0"/>
              <a:t>            &lt;</a:t>
            </a:r>
            <a:r>
              <a:rPr lang="en-GB" noProof="0" dirty="0" err="1"/>
              <a:t>groupId</a:t>
            </a:r>
            <a:r>
              <a:rPr lang="en-GB" noProof="0" dirty="0"/>
              <a:t>&gt;</a:t>
            </a:r>
            <a:r>
              <a:rPr lang="en-GB" noProof="0" dirty="0" err="1"/>
              <a:t>org.apache.cxf</a:t>
            </a:r>
            <a:r>
              <a:rPr lang="en-GB" noProof="0" dirty="0"/>
              <a:t>&lt;/</a:t>
            </a:r>
            <a:r>
              <a:rPr lang="en-GB" noProof="0" dirty="0" err="1"/>
              <a:t>groupId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  &lt;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  <a:r>
              <a:rPr lang="en-GB" noProof="0" dirty="0" err="1"/>
              <a:t>cxf</a:t>
            </a:r>
            <a:r>
              <a:rPr lang="en-GB" noProof="0" dirty="0"/>
              <a:t>-rt-transports-http&lt;/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  &lt;version&gt;1.0&lt;/version&gt;</a:t>
            </a:r>
          </a:p>
          <a:p>
            <a:r>
              <a:rPr lang="en-GB" noProof="0" dirty="0"/>
              <a:t>        &lt;/dependency&gt;</a:t>
            </a:r>
          </a:p>
          <a:p>
            <a:r>
              <a:rPr lang="en-GB" noProof="0" dirty="0"/>
              <a:t>    &lt;/dependencies&gt;</a:t>
            </a:r>
          </a:p>
          <a:p>
            <a:r>
              <a:rPr lang="en-GB" noProof="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2821219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Java based on virtual machine.</a:t>
            </a:r>
          </a:p>
          <a:p>
            <a:r>
              <a:rPr lang="en-GB" noProof="0" dirty="0"/>
              <a:t>XML</a:t>
            </a:r>
            <a:r>
              <a:rPr lang="en-GB" noProof="0"/>
              <a:t>, REST </a:t>
            </a:r>
            <a:r>
              <a:rPr lang="en-GB" noProof="0" dirty="0"/>
              <a:t>services, JNI, and CORBA can link to other component platforms.</a:t>
            </a:r>
          </a:p>
          <a:p>
            <a:r>
              <a:rPr lang="en-GB" noProof="0" dirty="0"/>
              <a:t>RMI allows fast communications with remote components.</a:t>
            </a:r>
          </a:p>
          <a:p>
            <a:r>
              <a:rPr lang="en-GB" noProof="0" dirty="0"/>
              <a:t>JAR is a component container.</a:t>
            </a:r>
          </a:p>
          <a:p>
            <a:r>
              <a:rPr lang="en-GB" noProof="0" dirty="0"/>
              <a:t>EJB, JavaBean – Java Component.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Papildoma</a:t>
            </a:r>
            <a:r>
              <a:rPr lang="en-GB" noProof="0" dirty="0"/>
              <a:t> </a:t>
            </a:r>
            <a:r>
              <a:rPr lang="en-GB" noProof="0" dirty="0" err="1"/>
              <a:t>literatūra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endParaRPr lang="en-GB" noProof="0" dirty="0"/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Platform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16681"/>
              </p:ext>
            </p:extLst>
          </p:nvPr>
        </p:nvGraphicFramePr>
        <p:xfrm>
          <a:off x="323528" y="1412776"/>
          <a:ext cx="845287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82515" imgH="1851660" progId="Visio.Drawing.11">
                  <p:embed/>
                </p:oleObj>
              </mc:Choice>
              <mc:Fallback>
                <p:oleObj name="Visio" r:id="rId2" imgW="4282515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412776"/>
                        <a:ext cx="8452871" cy="36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J2EE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noProof="0" dirty="0"/>
              <a:t>J2EE Technologies: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Java Servlets – Web Components.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JSP – Web Pages.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EJB – Enterprise Components.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JMS – loose coupled components communication.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JDBC – data store access.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JNDI – names services.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JTA / JTS – components transactions.</a:t>
            </a:r>
          </a:p>
          <a:p>
            <a:pPr lvl="1">
              <a:lnSpc>
                <a:spcPct val="90000"/>
              </a:lnSpc>
            </a:pPr>
            <a:r>
              <a:rPr lang="en-GB" noProof="0" dirty="0" err="1"/>
              <a:t>JavaMail</a:t>
            </a:r>
            <a:r>
              <a:rPr lang="en-GB" noProof="0" dirty="0"/>
              <a:t> – mail component.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JAAS – authentication and authorisation.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J2EE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44795"/>
              </p:ext>
            </p:extLst>
          </p:nvPr>
        </p:nvGraphicFramePr>
        <p:xfrm>
          <a:off x="323528" y="1412776"/>
          <a:ext cx="8525027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7675" imgH="2026817" progId="Visio.Drawing.11">
                  <p:embed/>
                </p:oleObj>
              </mc:Choice>
              <mc:Fallback>
                <p:oleObj name="Visio" r:id="rId2" imgW="4007675" imgH="202681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412776"/>
                        <a:ext cx="8525027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Virtual Machine</a:t>
            </a:r>
          </a:p>
          <a:p>
            <a:pPr lvl="1"/>
            <a:r>
              <a:rPr lang="en-GB" noProof="0" dirty="0"/>
              <a:t>Multiple OS support.</a:t>
            </a:r>
          </a:p>
          <a:p>
            <a:r>
              <a:rPr lang="en-GB" noProof="0" dirty="0"/>
              <a:t>Exceptions</a:t>
            </a:r>
          </a:p>
          <a:p>
            <a:r>
              <a:rPr lang="en-GB" noProof="0" dirty="0"/>
              <a:t>Multithreading</a:t>
            </a:r>
          </a:p>
          <a:p>
            <a:r>
              <a:rPr lang="en-GB" noProof="0" dirty="0"/>
              <a:t>Garbage Collector</a:t>
            </a:r>
          </a:p>
          <a:p>
            <a:r>
              <a:rPr lang="en-GB" noProof="0" dirty="0"/>
              <a:t>Reflections</a:t>
            </a:r>
          </a:p>
          <a:p>
            <a:pPr lvl="1"/>
            <a:r>
              <a:rPr lang="en-GB" noProof="0" dirty="0"/>
              <a:t>API for reading components meta-data.</a:t>
            </a:r>
          </a:p>
          <a:p>
            <a:pPr lvl="1"/>
            <a:r>
              <a:rPr lang="en-GB" noProof="0" dirty="0"/>
              <a:t>Component contains its interface description.</a:t>
            </a:r>
          </a:p>
          <a:p>
            <a:r>
              <a:rPr lang="en-GB" noProof="0" dirty="0" err="1"/>
              <a:t>JavaDocs</a:t>
            </a:r>
            <a:r>
              <a:rPr lang="en-GB" noProof="0" dirty="0"/>
              <a:t> – additional information on components API - documentation.</a:t>
            </a:r>
          </a:p>
          <a:p>
            <a:r>
              <a:rPr lang="en-GB" noProof="0" dirty="0"/>
              <a:t>Serialization</a:t>
            </a:r>
          </a:p>
          <a:p>
            <a:pPr lvl="1"/>
            <a:r>
              <a:rPr lang="en-GB" noProof="0" dirty="0"/>
              <a:t>State persistence to storage/network.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JNI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Java Native Interface</a:t>
            </a:r>
          </a:p>
          <a:p>
            <a:r>
              <a:rPr lang="en-GB" noProof="0" dirty="0"/>
              <a:t>Interface between various components platforms.</a:t>
            </a:r>
          </a:p>
          <a:p>
            <a:r>
              <a:rPr lang="en-GB" noProof="0" dirty="0"/>
              <a:t>Drawback – plenty of boiler plate code is needed.</a:t>
            </a:r>
          </a:p>
          <a:p>
            <a:pPr lvl="1"/>
            <a:r>
              <a:rPr lang="en-GB" noProof="0" dirty="0"/>
              <a:t>Common usage: using c functions from .</a:t>
            </a:r>
            <a:r>
              <a:rPr lang="en-GB" noProof="0" dirty="0" err="1"/>
              <a:t>dll</a:t>
            </a:r>
            <a:r>
              <a:rPr lang="en-GB" noProof="0" dirty="0"/>
              <a:t>, .so libraries.</a:t>
            </a:r>
          </a:p>
          <a:p>
            <a:pPr lvl="1"/>
            <a:r>
              <a:rPr lang="en-GB" noProof="0" dirty="0"/>
              <a:t>public </a:t>
            </a:r>
            <a:r>
              <a:rPr lang="en-GB" noProof="0" dirty="0" err="1"/>
              <a:t>NativeClass</a:t>
            </a:r>
            <a:endParaRPr lang="en-GB" noProof="0" dirty="0"/>
          </a:p>
          <a:p>
            <a:pPr lvl="1"/>
            <a:r>
              <a:rPr lang="en-GB" noProof="0" dirty="0"/>
              <a:t>{</a:t>
            </a:r>
          </a:p>
          <a:p>
            <a:pPr lvl="2"/>
            <a:r>
              <a:rPr lang="en-GB" noProof="0" dirty="0"/>
              <a:t> public static </a:t>
            </a:r>
            <a:r>
              <a:rPr lang="en-GB" b="1" noProof="0" dirty="0"/>
              <a:t>native</a:t>
            </a:r>
            <a:r>
              <a:rPr lang="en-GB" noProof="0" dirty="0"/>
              <a:t> void </a:t>
            </a:r>
            <a:r>
              <a:rPr lang="en-GB" noProof="0" dirty="0" err="1"/>
              <a:t>nativeFunction</a:t>
            </a:r>
            <a:r>
              <a:rPr lang="en-GB" noProof="0" dirty="0"/>
              <a:t>();</a:t>
            </a:r>
          </a:p>
          <a:p>
            <a:r>
              <a:rPr lang="en-GB" noProof="0" dirty="0" err="1"/>
              <a:t>javah</a:t>
            </a:r>
            <a:r>
              <a:rPr lang="en-GB" noProof="0" dirty="0"/>
              <a:t> -o </a:t>
            </a:r>
            <a:r>
              <a:rPr lang="en-GB" noProof="0" dirty="0" err="1"/>
              <a:t>native.h</a:t>
            </a:r>
            <a:r>
              <a:rPr lang="en-GB" noProof="0" dirty="0"/>
              <a:t> </a:t>
            </a:r>
            <a:r>
              <a:rPr lang="en-GB" noProof="0" dirty="0" err="1"/>
              <a:t>NativeClass</a:t>
            </a:r>
            <a:endParaRPr lang="en-GB" noProof="0" dirty="0"/>
          </a:p>
          <a:p>
            <a:r>
              <a:rPr lang="en-GB" noProof="0" dirty="0"/>
              <a:t>JNIEXPORT void JNICALL </a:t>
            </a:r>
            <a:r>
              <a:rPr lang="en-GB" noProof="0" dirty="0" err="1"/>
              <a:t>Java_NativeClass_nativeFunction</a:t>
            </a:r>
            <a:r>
              <a:rPr lang="en-GB" noProof="0" dirty="0"/>
              <a:t>(</a:t>
            </a:r>
            <a:r>
              <a:rPr lang="en-GB" noProof="0" dirty="0" err="1"/>
              <a:t>JNIEnv</a:t>
            </a:r>
            <a:r>
              <a:rPr lang="en-GB" noProof="0" dirty="0"/>
              <a:t> *, </a:t>
            </a:r>
            <a:r>
              <a:rPr lang="en-GB" noProof="0" dirty="0" err="1"/>
              <a:t>jobject</a:t>
            </a:r>
            <a:r>
              <a:rPr lang="en-GB" noProof="0" dirty="0"/>
              <a:t>); </a:t>
            </a:r>
          </a:p>
          <a:p>
            <a:endParaRPr lang="en-GB" noProof="0" dirty="0"/>
          </a:p>
          <a:p>
            <a:r>
              <a:rPr lang="en-GB" noProof="0" dirty="0"/>
              <a:t>Alternative – JNA – no c code is necessary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JavaBeans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User interface components supported by RAD tools.</a:t>
            </a:r>
          </a:p>
          <a:p>
            <a:r>
              <a:rPr lang="en-GB" noProof="0" dirty="0"/>
              <a:t>Events – component defines </a:t>
            </a:r>
            <a:r>
              <a:rPr lang="en-GB" noProof="0" dirty="0" err="1"/>
              <a:t>rased</a:t>
            </a:r>
            <a:r>
              <a:rPr lang="en-GB" noProof="0" dirty="0"/>
              <a:t> events, defines event it subscribes to.</a:t>
            </a:r>
          </a:p>
          <a:p>
            <a:r>
              <a:rPr lang="en-GB" noProof="0" dirty="0"/>
              <a:t>Properties – component parameters, read/write.</a:t>
            </a:r>
          </a:p>
          <a:p>
            <a:r>
              <a:rPr lang="en-GB" noProof="0" dirty="0"/>
              <a:t>RAD tool can assign properties, bind events using GUI.</a:t>
            </a:r>
          </a:p>
          <a:p>
            <a:r>
              <a:rPr lang="en-GB" noProof="0" dirty="0"/>
              <a:t>Component customization – component can be adapted by changing its properties.</a:t>
            </a:r>
          </a:p>
          <a:p>
            <a:r>
              <a:rPr lang="en-GB" noProof="0" dirty="0"/>
              <a:t>State </a:t>
            </a:r>
            <a:r>
              <a:rPr lang="en-GB" noProof="0" dirty="0" err="1"/>
              <a:t>persistance</a:t>
            </a:r>
            <a:r>
              <a:rPr lang="en-GB" noProof="0" dirty="0"/>
              <a:t> – customized component can be used later (ex. customizations save as code or XML layout)</a:t>
            </a:r>
          </a:p>
          <a:p>
            <a:pPr marL="173038" lvl="1" indent="0">
              <a:buNone/>
            </a:pPr>
            <a:r>
              <a:rPr lang="en-GB" noProof="0" dirty="0"/>
              <a:t>public </a:t>
            </a:r>
            <a:r>
              <a:rPr lang="en-GB" noProof="0" dirty="0" err="1"/>
              <a:t>MyBean</a:t>
            </a:r>
            <a:r>
              <a:rPr lang="en-GB" noProof="0" dirty="0"/>
              <a:t> implements Serializable</a:t>
            </a:r>
          </a:p>
          <a:p>
            <a:pPr marL="173038" lvl="1" indent="0">
              <a:buNone/>
            </a:pPr>
            <a:r>
              <a:rPr lang="en-GB" noProof="0" dirty="0"/>
              <a:t>{</a:t>
            </a:r>
          </a:p>
          <a:p>
            <a:pPr marL="342202" lvl="2" indent="0">
              <a:buNone/>
            </a:pPr>
            <a:r>
              <a:rPr lang="en-GB" noProof="0" dirty="0"/>
              <a:t>public String </a:t>
            </a:r>
            <a:r>
              <a:rPr lang="en-GB" noProof="0" dirty="0" err="1"/>
              <a:t>getName</a:t>
            </a:r>
            <a:r>
              <a:rPr lang="en-GB" noProof="0" dirty="0"/>
              <a:t>() {};</a:t>
            </a:r>
          </a:p>
          <a:p>
            <a:pPr marL="342202" lvl="2" indent="0">
              <a:buNone/>
            </a:pPr>
            <a:r>
              <a:rPr lang="en-GB" noProof="0" dirty="0"/>
              <a:t>public void </a:t>
            </a:r>
            <a:r>
              <a:rPr lang="en-GB" noProof="0" dirty="0" err="1"/>
              <a:t>setName</a:t>
            </a:r>
            <a:r>
              <a:rPr lang="en-GB" noProof="0" dirty="0"/>
              <a:t>(String name) {};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– Enterprise Java Beans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Server, Backend components.</a:t>
            </a:r>
          </a:p>
          <a:p>
            <a:r>
              <a:rPr lang="en-GB" noProof="0" dirty="0"/>
              <a:t>EJB components are deployed on application server (ex. WebLogic, JBoss) that provide:</a:t>
            </a:r>
          </a:p>
          <a:p>
            <a:pPr lvl="1"/>
            <a:r>
              <a:rPr lang="en-GB" noProof="0" dirty="0"/>
              <a:t>Transitions,</a:t>
            </a:r>
          </a:p>
          <a:p>
            <a:pPr lvl="1"/>
            <a:r>
              <a:rPr lang="en-GB" noProof="0" dirty="0"/>
              <a:t>State persistence,</a:t>
            </a:r>
          </a:p>
          <a:p>
            <a:pPr lvl="1"/>
            <a:r>
              <a:rPr lang="en-GB" noProof="0" dirty="0"/>
              <a:t>Multi threading,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JMS (Java Messaging Service),</a:t>
            </a:r>
          </a:p>
          <a:p>
            <a:pPr lvl="1"/>
            <a:r>
              <a:rPr lang="en-GB" noProof="0" dirty="0"/>
              <a:t>Names Service (JNDI),</a:t>
            </a:r>
          </a:p>
          <a:p>
            <a:pPr lvl="1"/>
            <a:r>
              <a:rPr lang="en-GB" noProof="0" dirty="0"/>
              <a:t>Security (cryptography and JAAS),</a:t>
            </a:r>
          </a:p>
          <a:p>
            <a:pPr lvl="1"/>
            <a:r>
              <a:rPr lang="en-GB" noProof="0" dirty="0"/>
              <a:t>Deployment, </a:t>
            </a:r>
          </a:p>
          <a:p>
            <a:pPr lvl="1"/>
            <a:r>
              <a:rPr lang="en-GB" noProof="0" dirty="0"/>
              <a:t>RPC (</a:t>
            </a:r>
            <a:r>
              <a:rPr lang="en-GB" i="1" noProof="0" dirty="0"/>
              <a:t>Remote Procedure Calls</a:t>
            </a:r>
            <a:r>
              <a:rPr lang="en-GB" noProof="0" dirty="0"/>
              <a:t>),</a:t>
            </a:r>
          </a:p>
          <a:p>
            <a:pPr lvl="1"/>
            <a:r>
              <a:rPr lang="en-GB" noProof="0" dirty="0"/>
              <a:t>Web services,</a:t>
            </a:r>
          </a:p>
          <a:p>
            <a:pPr lvl="1"/>
            <a:r>
              <a:rPr lang="en-GB" noProof="0" dirty="0"/>
              <a:t>Asynchronous programming,</a:t>
            </a:r>
          </a:p>
          <a:p>
            <a:pPr lvl="1"/>
            <a:r>
              <a:rPr lang="en-GB" noProof="0" dirty="0"/>
              <a:t>Time Service.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4868</TotalTime>
  <Words>1515</Words>
  <Application>Microsoft Office PowerPoint</Application>
  <PresentationFormat>Affichage à l'écran (4:3)</PresentationFormat>
  <Paragraphs>340</Paragraphs>
  <Slides>25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Java Platform</vt:lpstr>
      <vt:lpstr>J2EE</vt:lpstr>
      <vt:lpstr>J2EE</vt:lpstr>
      <vt:lpstr>Java Services</vt:lpstr>
      <vt:lpstr>JNI</vt:lpstr>
      <vt:lpstr>JavaBeans</vt:lpstr>
      <vt:lpstr>EJB – Enterprise Java Beans</vt:lpstr>
      <vt:lpstr>EJB (Component)</vt:lpstr>
      <vt:lpstr>EJB (Client)</vt:lpstr>
      <vt:lpstr>EJB Client, JNDI</vt:lpstr>
      <vt:lpstr>State Persistence</vt:lpstr>
      <vt:lpstr>Applet</vt:lpstr>
      <vt:lpstr>Web Pages, Services</vt:lpstr>
      <vt:lpstr>RMI (Remote Method Invocation)</vt:lpstr>
      <vt:lpstr>RMI (server)</vt:lpstr>
      <vt:lpstr>RMI (Client)</vt:lpstr>
      <vt:lpstr>XML Web Services</vt:lpstr>
      <vt:lpstr>REST services</vt:lpstr>
      <vt:lpstr>OSGi</vt:lpstr>
      <vt:lpstr>Java Modules</vt:lpstr>
      <vt:lpstr>Packages Manager - Maven</vt:lpstr>
      <vt:lpstr>Summary</vt:lpstr>
      <vt:lpstr>Papildoma literatūra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217</cp:revision>
  <dcterms:created xsi:type="dcterms:W3CDTF">2011-08-08T21:06:46Z</dcterms:created>
  <dcterms:modified xsi:type="dcterms:W3CDTF">2024-11-12T22:04:45Z</dcterms:modified>
</cp:coreProperties>
</file>