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5"/>
  </p:notesMasterIdLst>
  <p:sldIdLst>
    <p:sldId id="283" r:id="rId3"/>
    <p:sldId id="257" r:id="rId4"/>
    <p:sldId id="280" r:id="rId5"/>
    <p:sldId id="263" r:id="rId6"/>
    <p:sldId id="264" r:id="rId7"/>
    <p:sldId id="281" r:id="rId8"/>
    <p:sldId id="265" r:id="rId9"/>
    <p:sldId id="267" r:id="rId10"/>
    <p:sldId id="276" r:id="rId11"/>
    <p:sldId id="277" r:id="rId12"/>
    <p:sldId id="275" r:id="rId13"/>
    <p:sldId id="279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61" r:id="rId23"/>
    <p:sldId id="26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1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17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535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917B1-02EF-115E-BDD0-D877AE02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DDBF2D-5FB5-F4DC-2F05-D081B117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1E316B-FAAE-0A0E-0AA5-DF425DA3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3ECD5-1F7D-4EE5-4481-AF4AA217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9762-5D02-A6AC-AD22-AE01C6CA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66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0F286-01BE-5059-DA12-1E5CA6DD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CE717-D066-45DD-C9B7-A1662A60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65441-00BF-7CC7-232E-658246E5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746829-D081-100C-56E7-49DF23D9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C4E29-8542-1523-740E-AEB22730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3648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D13A6-B3AA-3ACD-BC24-7CC9955B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035639-F300-EFBC-8E12-FDB3CEE7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6E633-C3AC-6375-DAB5-D93BDE7A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238E83-5060-2CE4-7D60-92AEB294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A8D45-4015-B530-632E-FEC2098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374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43F89-8E5D-B6D7-A13E-1D0FEA56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3242-2188-13C8-97DB-D3765DC95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392185-1357-64DC-E8B7-3E36DA26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EA0B0-BC85-7B5D-BEC9-1B805E47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37F67-4F74-8BE3-4E5F-E56B2E01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D9555C-F59E-CFC3-731D-C863645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2335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55995-5ACA-DB1C-DCF6-A84486F3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99EA08-98EC-FFC7-AA7A-C7BAEA333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2D974D-AA32-ED59-C8EB-D2B0736A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E00B3E-428E-D9E2-1EEA-E7128451E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A60A7C-6A9A-1235-0985-31D7B4BBE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508C6-587D-AB4A-5F27-EFE41D1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387AC1-7949-0F38-5D33-26D1EFB8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AB7C09-5318-1C9E-F704-E712A43B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591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EFFDB-3D4F-B964-218C-0CDA0242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DD547F-04FE-C536-BA1C-2FE8E5DD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0F9EE4-8361-D2F9-E6F7-0FAD1E2D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FD7531-33BF-A328-AE2C-BDCE913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586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4AB1FC-2513-A11F-701A-D397862E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17E725-4893-1CB6-6A3B-F5CC53DE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595ED7-F559-FD4C-713D-E6419A3E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7070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3A54E-1692-B1D3-6ED3-6DE7A237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DD952-AD61-0C77-A617-B7B7F0FD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367CE6-11D6-58A6-FE92-B8E30659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C7DAEF-6C2C-1678-DA86-A254E1B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EDFCC-28E7-6838-D5F3-D0E10621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DA2344-E341-9180-6F28-43A97D79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71342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882BE-878F-B524-BEA3-DBA695D2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4190BF-52EA-C8B1-C3CD-EE5B929E3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205403-3417-604E-7FAE-ECA226565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6A31ED-E93B-91C6-5114-D1B1A44C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FCE3F1-2D96-D68F-99F3-D0E7B8CD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C3418D-AB72-1483-5228-91BB3560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2592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2BF56-A95B-2B95-A369-32F2F0B3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B4D07E-AF58-1F17-6D4F-34527B9A2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854C8-DCD3-B1AE-4997-F8946194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95CA4-1095-DCDE-A242-0A6D5C5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75926-6965-34C9-8480-B726E7CA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9721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2C5A63-D861-8954-55BE-3996115FE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732783-C798-7D39-7910-8B913723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BA224-940D-DCF1-23BF-C893411E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3E9D6E-30BB-6D00-9D93-9219415C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48DEC0-337E-7588-BE24-F211F4B9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4116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755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DD1F93-A161-52B0-9E89-803C9C11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70E92-6069-A9CF-674C-8AF9A81D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7F63C-DB90-6200-5B90-DEE42BAFA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AA8790-0DE9-F868-6B40-A91E1E03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B0E294-60A2-25B9-11B4-F5D9D4810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0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CORBA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 -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GB" noProof="0" dirty="0"/>
              <a:t>Required and provided interfaces are joined.</a:t>
            </a:r>
          </a:p>
          <a:p>
            <a:pPr lvl="0"/>
            <a:r>
              <a:rPr lang="en-GB" noProof="0" dirty="0"/>
              <a:t>Events sources are connected with sinks using channels.</a:t>
            </a:r>
          </a:p>
          <a:p>
            <a:pPr lvl="0"/>
            <a:r>
              <a:rPr lang="en-GB" noProof="0" dirty="0"/>
              <a:t>Attributes</a:t>
            </a:r>
          </a:p>
          <a:p>
            <a:pPr lvl="0"/>
            <a:r>
              <a:rPr lang="en-GB" noProof="0" dirty="0"/>
              <a:t>Home interfaces allow creating component instances.</a:t>
            </a:r>
          </a:p>
          <a:p>
            <a:pPr lvl="0"/>
            <a:r>
              <a:rPr lang="en-GB" noProof="0" dirty="0"/>
              <a:t>Primary keys for identifying component instances.</a:t>
            </a:r>
          </a:p>
          <a:p>
            <a:pPr lvl="0"/>
            <a:r>
              <a:rPr lang="en-GB" noProof="0" dirty="0"/>
              <a:t>Equivalent interface is special CCM interface that allows navigating between component interfaces.</a:t>
            </a:r>
          </a:p>
        </p:txBody>
      </p:sp>
    </p:spTree>
    <p:extLst>
      <p:ext uri="{BB962C8B-B14F-4D97-AF65-F5344CB8AC3E}">
        <p14:creationId xmlns:p14="http://schemas.microsoft.com/office/powerpoint/2010/main" val="27156258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Services</a:t>
            </a:r>
          </a:p>
          <a:p>
            <a:pPr lvl="0"/>
            <a:r>
              <a:rPr lang="en-GB" noProof="0" dirty="0"/>
              <a:t>Session</a:t>
            </a:r>
          </a:p>
          <a:p>
            <a:pPr lvl="0"/>
            <a:r>
              <a:rPr lang="en-GB" noProof="0" dirty="0"/>
              <a:t>Entities</a:t>
            </a:r>
          </a:p>
          <a:p>
            <a:pPr lvl="0"/>
            <a:r>
              <a:rPr lang="en-GB" noProof="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9945996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EJB and CCM can be integrated together. </a:t>
            </a:r>
          </a:p>
          <a:p>
            <a:r>
              <a:rPr lang="en-GB" noProof="0" dirty="0"/>
              <a:t>Components can be provided in component packages that are described in XML files.</a:t>
            </a:r>
          </a:p>
          <a:p>
            <a:r>
              <a:rPr lang="en-GB" noProof="0" dirty="0"/>
              <a:t>Binary files are provided for each platform.</a:t>
            </a:r>
          </a:p>
          <a:p>
            <a:r>
              <a:rPr lang="en-GB" noProof="0" dirty="0"/>
              <a:t>CCM assemblies contain XML</a:t>
            </a:r>
            <a:r>
              <a:rPr lang="lt-LT" noProof="0" dirty="0"/>
              <a:t> </a:t>
            </a:r>
            <a:r>
              <a:rPr lang="en-GB" noProof="0" dirty="0"/>
              <a:t>files that define provided packages and configuration parameters.</a:t>
            </a:r>
          </a:p>
          <a:p>
            <a:r>
              <a:rPr lang="en-GB" noProof="0" dirty="0"/>
              <a:t>CCM component is composed of a set of segments. </a:t>
            </a:r>
          </a:p>
          <a:p>
            <a:r>
              <a:rPr lang="en-GB" noProof="0" dirty="0"/>
              <a:t>On runtime platform loads required CCM.</a:t>
            </a:r>
          </a:p>
        </p:txBody>
      </p:sp>
    </p:spTree>
    <p:extLst>
      <p:ext uri="{BB962C8B-B14F-4D97-AF65-F5344CB8AC3E}">
        <p14:creationId xmlns:p14="http://schemas.microsoft.com/office/powerpoint/2010/main" val="25634536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Program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05131"/>
              </p:ext>
            </p:extLst>
          </p:nvPr>
        </p:nvGraphicFramePr>
        <p:xfrm>
          <a:off x="395536" y="1365136"/>
          <a:ext cx="8445003" cy="481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6080" imgH="1668718" progId="Visio.Drawing.11">
                  <p:embed/>
                </p:oleObj>
              </mc:Choice>
              <mc:Fallback>
                <p:oleObj name="Visio" r:id="rId2" imgW="2926080" imgH="16687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365136"/>
                        <a:ext cx="8445003" cy="4817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360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858899"/>
              </p:ext>
            </p:extLst>
          </p:nvPr>
        </p:nvGraphicFramePr>
        <p:xfrm>
          <a:off x="1979712" y="1327312"/>
          <a:ext cx="6736631" cy="487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75355" imgH="3017149" progId="Visio.Drawing.11">
                  <p:embed/>
                </p:oleObj>
              </mc:Choice>
              <mc:Fallback>
                <p:oleObj name="Visio" r:id="rId2" imgW="4175355" imgH="301714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1327312"/>
                        <a:ext cx="6736631" cy="4871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3005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IDL Interface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35895"/>
              </p:ext>
            </p:extLst>
          </p:nvPr>
        </p:nvGraphicFramePr>
        <p:xfrm>
          <a:off x="323528" y="1772816"/>
          <a:ext cx="8469982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2870218" progId="Word.Document.12">
                  <p:embed/>
                </p:oleObj>
              </mc:Choice>
              <mc:Fallback>
                <p:oleObj name="Document" r:id="rId2" imgW="5922790" imgH="2870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772816"/>
                        <a:ext cx="8469982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6391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Define IDL.</a:t>
            </a:r>
          </a:p>
          <a:p>
            <a:r>
              <a:rPr lang="en-GB" noProof="0" dirty="0"/>
              <a:t>Generate slave, skeleton.</a:t>
            </a:r>
          </a:p>
          <a:p>
            <a:pPr lvl="1"/>
            <a:r>
              <a:rPr lang="en-GB" noProof="0" dirty="0"/>
              <a:t>idlj.exe -</a:t>
            </a:r>
            <a:r>
              <a:rPr lang="en-GB" noProof="0" dirty="0" err="1"/>
              <a:t>fserver</a:t>
            </a:r>
            <a:r>
              <a:rPr lang="en-GB" noProof="0" dirty="0"/>
              <a:t> physEngine.idl</a:t>
            </a:r>
          </a:p>
          <a:p>
            <a:r>
              <a:rPr lang="en-GB" noProof="0" dirty="0"/>
              <a:t>Fill slave implementation.</a:t>
            </a:r>
          </a:p>
          <a:p>
            <a:r>
              <a:rPr lang="en-GB" noProof="0" dirty="0"/>
              <a:t>Implement server application (holds CORBA </a:t>
            </a:r>
            <a:r>
              <a:rPr lang="en-GB" noProof="0" dirty="0" err="1"/>
              <a:t>objekt</a:t>
            </a:r>
            <a:r>
              <a:rPr lang="en-GB" noProof="0" dirty="0"/>
              <a:t>).</a:t>
            </a:r>
          </a:p>
          <a:p>
            <a:r>
              <a:rPr lang="en-GB" noProof="0" dirty="0"/>
              <a:t>Launch CORBA services.</a:t>
            </a:r>
          </a:p>
          <a:p>
            <a:pPr lvl="1"/>
            <a:r>
              <a:rPr lang="en-GB" noProof="0" dirty="0" err="1"/>
              <a:t>orbd</a:t>
            </a:r>
            <a:r>
              <a:rPr lang="en-GB" noProof="0" dirty="0"/>
              <a:t> -</a:t>
            </a:r>
            <a:r>
              <a:rPr lang="en-GB" noProof="0" dirty="0" err="1"/>
              <a:t>ORBInitialPort</a:t>
            </a:r>
            <a:r>
              <a:rPr lang="en-GB" noProof="0" dirty="0"/>
              <a:t> 1050 -</a:t>
            </a:r>
            <a:r>
              <a:rPr lang="en-GB" noProof="0" dirty="0" err="1"/>
              <a:t>ORBInitialHost</a:t>
            </a:r>
            <a:r>
              <a:rPr lang="en-GB" noProof="0" dirty="0"/>
              <a:t> localhost</a:t>
            </a:r>
          </a:p>
          <a:p>
            <a:r>
              <a:rPr lang="en-GB" noProof="0" dirty="0"/>
              <a:t>Launch Server application.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44185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Slave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Implement interface</a:t>
            </a:r>
          </a:p>
          <a:p>
            <a:r>
              <a:rPr lang="en-GB" noProof="0" dirty="0"/>
              <a:t>Add additional methods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54368"/>
              </p:ext>
            </p:extLst>
          </p:nvPr>
        </p:nvGraphicFramePr>
        <p:xfrm>
          <a:off x="467544" y="2348880"/>
          <a:ext cx="8307711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6396" imgH="2598014" progId="Word.Document.12">
                  <p:embed/>
                </p:oleObj>
              </mc:Choice>
              <mc:Fallback>
                <p:oleObj name="Document" r:id="rId2" imgW="5766396" imgH="25980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348880"/>
                        <a:ext cx="8307711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4935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Server Application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480906"/>
              </p:ext>
            </p:extLst>
          </p:nvPr>
        </p:nvGraphicFramePr>
        <p:xfrm>
          <a:off x="395536" y="1484784"/>
          <a:ext cx="8136904" cy="488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1150" imgH="3462604" progId="Word.Document.12">
                  <p:embed/>
                </p:oleObj>
              </mc:Choice>
              <mc:Fallback>
                <p:oleObj name="Document" r:id="rId2" imgW="5761150" imgH="34626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484784"/>
                        <a:ext cx="8136904" cy="4886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1583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Define IDL.</a:t>
            </a:r>
          </a:p>
          <a:p>
            <a:r>
              <a:rPr lang="en-GB" noProof="0" dirty="0"/>
              <a:t>Generate client stubs.</a:t>
            </a:r>
          </a:p>
          <a:p>
            <a:pPr lvl="1"/>
            <a:r>
              <a:rPr lang="en-GB" noProof="0" dirty="0"/>
              <a:t>idlj.exe -</a:t>
            </a:r>
            <a:r>
              <a:rPr lang="en-GB" noProof="0" dirty="0" err="1"/>
              <a:t>fclient</a:t>
            </a:r>
            <a:r>
              <a:rPr lang="en-GB" noProof="0" dirty="0"/>
              <a:t> physEngine.idl</a:t>
            </a:r>
          </a:p>
          <a:p>
            <a:r>
              <a:rPr lang="en-GB" noProof="0" dirty="0"/>
              <a:t>Define ORB connection (server address).</a:t>
            </a:r>
          </a:p>
          <a:p>
            <a:r>
              <a:rPr lang="en-GB" noProof="0" dirty="0"/>
              <a:t>Find component using naming service.</a:t>
            </a:r>
          </a:p>
          <a:p>
            <a:r>
              <a:rPr lang="en-GB" noProof="0" dirty="0"/>
              <a:t>Use remote component.</a:t>
            </a:r>
          </a:p>
        </p:txBody>
      </p:sp>
    </p:spTree>
    <p:extLst>
      <p:ext uri="{BB962C8B-B14F-4D97-AF65-F5344CB8AC3E}">
        <p14:creationId xmlns:p14="http://schemas.microsoft.com/office/powerpoint/2010/main" val="3370271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noProof="0" dirty="0"/>
              <a:t>Model</a:t>
            </a:r>
          </a:p>
          <a:p>
            <a:pPr lvl="1"/>
            <a:r>
              <a:rPr lang="en-GB" noProof="0" dirty="0"/>
              <a:t>Services</a:t>
            </a:r>
          </a:p>
          <a:p>
            <a:pPr lvl="1"/>
            <a:r>
              <a:rPr lang="en-GB" noProof="0" dirty="0"/>
              <a:t>CCM</a:t>
            </a:r>
          </a:p>
          <a:p>
            <a:pPr lvl="1"/>
            <a:r>
              <a:rPr lang="en-GB" noProof="0" dirty="0" err="1"/>
              <a:t>Corba</a:t>
            </a:r>
            <a:r>
              <a:rPr lang="en-GB" noProof="0" dirty="0"/>
              <a:t> and Java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Client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54763"/>
              </p:ext>
            </p:extLst>
          </p:nvPr>
        </p:nvGraphicFramePr>
        <p:xfrm>
          <a:off x="469900" y="2135188"/>
          <a:ext cx="8237538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1150" imgH="2160798" progId="Word.Document.12">
                  <p:embed/>
                </p:oleObj>
              </mc:Choice>
              <mc:Fallback>
                <p:oleObj name="Document" r:id="rId2" imgW="5761150" imgH="2160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9900" y="2135188"/>
                        <a:ext cx="8237538" cy="308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1214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CORBA allows creating distributed system using various programming languages and deploy on various platforms.</a:t>
            </a:r>
          </a:p>
          <a:p>
            <a:r>
              <a:rPr lang="en-GB" dirty="0"/>
              <a:t>Component's interactions are facilitated using ORB interface.</a:t>
            </a:r>
          </a:p>
          <a:p>
            <a:r>
              <a:rPr lang="en-GB" dirty="0"/>
              <a:t>ORB coordinates components interaction, converts data types.</a:t>
            </a:r>
          </a:p>
          <a:p>
            <a:r>
              <a:rPr lang="en-GB" dirty="0"/>
              <a:t>Interfaces are defined in IDL.</a:t>
            </a:r>
          </a:p>
          <a:p>
            <a:r>
              <a:rPr lang="en-GB" dirty="0"/>
              <a:t>IDL is used for generating client stubs and server slaves, skeletons.</a:t>
            </a:r>
          </a:p>
          <a:p>
            <a:r>
              <a:rPr lang="en-GB" dirty="0"/>
              <a:t>COBA provides a set for services for components interaction, network communication, transactions.</a:t>
            </a:r>
          </a:p>
          <a:p>
            <a:r>
              <a:rPr lang="en-GB" dirty="0"/>
              <a:t>CORBA defines CCM that describe component structure.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How to implement</a:t>
            </a:r>
            <a:r>
              <a:rPr lang="lt-LT" noProof="0" dirty="0"/>
              <a:t> a</a:t>
            </a:r>
            <a:r>
              <a:rPr lang="en-GB" noProof="0" dirty="0"/>
              <a:t> system that is:</a:t>
            </a:r>
          </a:p>
          <a:p>
            <a:pPr lvl="1"/>
            <a:r>
              <a:rPr lang="en-GB" noProof="0" dirty="0"/>
              <a:t>distributed, </a:t>
            </a:r>
          </a:p>
          <a:p>
            <a:pPr lvl="1"/>
            <a:r>
              <a:rPr lang="en-GB" noProof="0" dirty="0"/>
              <a:t>Object-oriented,</a:t>
            </a:r>
          </a:p>
          <a:p>
            <a:pPr lvl="1"/>
            <a:r>
              <a:rPr lang="en-GB" noProof="0" dirty="0"/>
              <a:t>Implemented </a:t>
            </a:r>
            <a:r>
              <a:rPr lang="lt-LT" noProof="0" dirty="0" err="1"/>
              <a:t>in</a:t>
            </a:r>
            <a:r>
              <a:rPr lang="en-GB" noProof="0" dirty="0"/>
              <a:t> various programming languages,</a:t>
            </a:r>
          </a:p>
          <a:p>
            <a:pPr lvl="1"/>
            <a:r>
              <a:rPr lang="en-GB" noProof="0" dirty="0"/>
              <a:t>Works on multiple platforms?</a:t>
            </a:r>
          </a:p>
        </p:txBody>
      </p:sp>
    </p:spTree>
    <p:extLst>
      <p:ext uri="{BB962C8B-B14F-4D97-AF65-F5344CB8AC3E}">
        <p14:creationId xmlns:p14="http://schemas.microsoft.com/office/powerpoint/2010/main" val="21753404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CORBA - Common Object Request Broker Architecture.</a:t>
            </a:r>
          </a:p>
          <a:p>
            <a:r>
              <a:rPr lang="en-GB" noProof="0" dirty="0"/>
              <a:t>Programming language independent:</a:t>
            </a:r>
          </a:p>
          <a:p>
            <a:pPr lvl="1"/>
            <a:r>
              <a:rPr lang="en-GB" noProof="0" dirty="0"/>
              <a:t>Interfaces is defined using IDL;</a:t>
            </a:r>
          </a:p>
          <a:p>
            <a:pPr lvl="1"/>
            <a:r>
              <a:rPr lang="en-GB" noProof="0" dirty="0"/>
              <a:t>Target code is generated from IDL.</a:t>
            </a:r>
          </a:p>
          <a:p>
            <a:r>
              <a:rPr lang="en-GB" noProof="0" dirty="0"/>
              <a:t>Platform independent implementation</a:t>
            </a:r>
          </a:p>
          <a:p>
            <a:pPr lvl="1"/>
            <a:r>
              <a:rPr lang="en-GB" noProof="0" dirty="0"/>
              <a:t>Java and native.</a:t>
            </a:r>
          </a:p>
          <a:p>
            <a:r>
              <a:rPr lang="en-GB" noProof="0" dirty="0"/>
              <a:t>STRONG and ANY data types.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29328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A set of requests interfaces,</a:t>
            </a:r>
          </a:p>
          <a:p>
            <a:pPr lvl="0"/>
            <a:r>
              <a:rPr lang="en-GB" noProof="0" dirty="0"/>
              <a:t>ORB (Object Request Broker),</a:t>
            </a:r>
          </a:p>
          <a:p>
            <a:pPr lvl="0"/>
            <a:r>
              <a:rPr lang="en-GB" noProof="0" dirty="0"/>
              <a:t>Adapters.</a:t>
            </a:r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378253"/>
              </p:ext>
            </p:extLst>
          </p:nvPr>
        </p:nvGraphicFramePr>
        <p:xfrm>
          <a:off x="432572" y="3429000"/>
          <a:ext cx="8171753" cy="281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50626" imgH="952521" progId="Visio.Drawing.11">
                  <p:embed/>
                </p:oleObj>
              </mc:Choice>
              <mc:Fallback>
                <p:oleObj name="Visio" r:id="rId2" imgW="2750626" imgH="95252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572" y="3429000"/>
                        <a:ext cx="8171753" cy="281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5599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 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32639"/>
              </p:ext>
            </p:extLst>
          </p:nvPr>
        </p:nvGraphicFramePr>
        <p:xfrm>
          <a:off x="323528" y="2073190"/>
          <a:ext cx="8517781" cy="404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16616" imgH="1851660" progId="Visio.Drawing.11">
                  <p:embed/>
                </p:oleObj>
              </mc:Choice>
              <mc:Fallback>
                <p:oleObj name="Visio" r:id="rId2" imgW="3916616" imgH="1851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073190"/>
                        <a:ext cx="8517781" cy="4041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117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noProof="0" dirty="0"/>
              <a:t>Names Service.</a:t>
            </a:r>
          </a:p>
          <a:p>
            <a:pPr lvl="0"/>
            <a:r>
              <a:rPr lang="en-GB" noProof="0" dirty="0"/>
              <a:t>Events Service.</a:t>
            </a:r>
          </a:p>
          <a:p>
            <a:pPr lvl="0"/>
            <a:r>
              <a:rPr lang="en-GB" noProof="0" dirty="0"/>
              <a:t>Objects Transactions Service (OTS).</a:t>
            </a:r>
          </a:p>
          <a:p>
            <a:pPr lvl="0"/>
            <a:r>
              <a:rPr lang="en-GB" noProof="0" dirty="0"/>
              <a:t>Security Service.</a:t>
            </a:r>
          </a:p>
          <a:p>
            <a:pPr lvl="0"/>
            <a:r>
              <a:rPr lang="en-GB" noProof="0" dirty="0"/>
              <a:t>Parallel programming </a:t>
            </a:r>
            <a:r>
              <a:rPr lang="lt-LT" noProof="0" dirty="0"/>
              <a:t>C</a:t>
            </a:r>
            <a:r>
              <a:rPr lang="en-GB" noProof="0" dirty="0" err="1"/>
              <a:t>ontrol</a:t>
            </a:r>
            <a:r>
              <a:rPr lang="en-GB" noProof="0" dirty="0"/>
              <a:t> Service.</a:t>
            </a:r>
          </a:p>
          <a:p>
            <a:pPr lvl="0"/>
            <a:r>
              <a:rPr lang="en-GB" noProof="0" dirty="0"/>
              <a:t>Licensing Service.</a:t>
            </a:r>
          </a:p>
          <a:p>
            <a:pPr lvl="0"/>
            <a:r>
              <a:rPr lang="en-GB" noProof="0" dirty="0"/>
              <a:t>Object life-Cycle service.</a:t>
            </a:r>
          </a:p>
          <a:p>
            <a:pPr lvl="0"/>
            <a:r>
              <a:rPr lang="en-GB" noProof="0" dirty="0"/>
              <a:t>Objects relations service.</a:t>
            </a:r>
          </a:p>
          <a:p>
            <a:pPr lvl="0"/>
            <a:r>
              <a:rPr lang="en-GB" noProof="0" dirty="0"/>
              <a:t>Persistence Service.</a:t>
            </a:r>
          </a:p>
          <a:p>
            <a:pPr lvl="0"/>
            <a:r>
              <a:rPr lang="en-GB" noProof="0" dirty="0"/>
              <a:t>Externalization Service.</a:t>
            </a:r>
          </a:p>
          <a:p>
            <a:pPr lvl="0"/>
            <a:r>
              <a:rPr lang="en-GB" noProof="0" dirty="0"/>
              <a:t>Properties Service.</a:t>
            </a:r>
          </a:p>
          <a:p>
            <a:pPr lvl="0"/>
            <a:r>
              <a:rPr lang="en-GB" noProof="0" dirty="0"/>
              <a:t>Objects requests Service.</a:t>
            </a:r>
          </a:p>
          <a:p>
            <a:pPr lvl="0"/>
            <a:r>
              <a:rPr lang="en-GB" noProof="0" dirty="0"/>
              <a:t>Objects Collections Service.</a:t>
            </a:r>
          </a:p>
          <a:p>
            <a:pPr lvl="0"/>
            <a:r>
              <a:rPr lang="en-GB" noProof="0" dirty="0"/>
              <a:t>Time Service.</a:t>
            </a:r>
          </a:p>
        </p:txBody>
      </p:sp>
    </p:spTree>
    <p:extLst>
      <p:ext uri="{BB962C8B-B14F-4D97-AF65-F5344CB8AC3E}">
        <p14:creationId xmlns:p14="http://schemas.microsoft.com/office/powerpoint/2010/main" val="1426543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- CORBA Component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Distributed Object Model</a:t>
            </a:r>
          </a:p>
          <a:p>
            <a:pPr lvl="1"/>
            <a:r>
              <a:rPr lang="en-GB" noProof="0" dirty="0"/>
              <a:t>heterogenous, uses OMG Interface Definition Language (OMG IDL);</a:t>
            </a:r>
          </a:p>
          <a:p>
            <a:pPr lvl="1"/>
            <a:r>
              <a:rPr lang="en-GB" noProof="0" dirty="0"/>
              <a:t>Ensured portability, standardized transformations to target languages;</a:t>
            </a:r>
          </a:p>
          <a:p>
            <a:pPr lvl="1"/>
            <a:r>
              <a:rPr lang="en-GB" noProof="0" dirty="0"/>
              <a:t>Enabled interoperability: GIOP / IIOP;</a:t>
            </a:r>
          </a:p>
          <a:p>
            <a:pPr lvl="1"/>
            <a:r>
              <a:rPr lang="en-GB" noProof="0" dirty="0"/>
              <a:t>Various requests models are used: SII, DII, </a:t>
            </a:r>
            <a:r>
              <a:rPr lang="en-GB" noProof="0" dirty="0" err="1"/>
              <a:t>ir</a:t>
            </a:r>
            <a:r>
              <a:rPr lang="en-GB" noProof="0" dirty="0"/>
              <a:t> AMI.</a:t>
            </a:r>
          </a:p>
          <a:p>
            <a:r>
              <a:rPr lang="en-GB" noProof="0" dirty="0"/>
              <a:t>Minimal, real-time, robust profiles:</a:t>
            </a:r>
          </a:p>
          <a:p>
            <a:pPr lvl="1"/>
            <a:r>
              <a:rPr lang="en-GB" noProof="0" dirty="0"/>
              <a:t>Non-standard packaging and deployment.</a:t>
            </a:r>
          </a:p>
          <a:p>
            <a:pPr lvl="1"/>
            <a:r>
              <a:rPr lang="en-GB" noProof="0" dirty="0"/>
              <a:t>Life-cycle, activation, names, search, messages, persistence.</a:t>
            </a:r>
          </a:p>
          <a:p>
            <a:r>
              <a:rPr lang="en-GB" noProof="0" dirty="0"/>
              <a:t>Transactions, persistence, real-time, robustness, etc.</a:t>
            </a:r>
          </a:p>
        </p:txBody>
      </p:sp>
    </p:spTree>
    <p:extLst>
      <p:ext uri="{BB962C8B-B14F-4D97-AF65-F5344CB8AC3E}">
        <p14:creationId xmlns:p14="http://schemas.microsoft.com/office/powerpoint/2010/main" val="8879290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05862"/>
              </p:ext>
            </p:extLst>
          </p:nvPr>
        </p:nvGraphicFramePr>
        <p:xfrm>
          <a:off x="395536" y="2132856"/>
          <a:ext cx="8099941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02147" imgH="1127678" progId="Visio.Drawing.11">
                  <p:embed/>
                </p:oleObj>
              </mc:Choice>
              <mc:Fallback>
                <p:oleObj name="Visio" r:id="rId2" imgW="3002147" imgH="112767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132856"/>
                        <a:ext cx="8099941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3609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cbse-08</Template>
  <TotalTime>5550</TotalTime>
  <Words>612</Words>
  <Application>Microsoft Office PowerPoint</Application>
  <PresentationFormat>Affichage à l'écran (4:3)</PresentationFormat>
  <Paragraphs>130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Document</vt:lpstr>
      <vt:lpstr>Présentation PowerPoint</vt:lpstr>
      <vt:lpstr>Topics</vt:lpstr>
      <vt:lpstr>CORBA</vt:lpstr>
      <vt:lpstr>CORBA </vt:lpstr>
      <vt:lpstr>CORBA</vt:lpstr>
      <vt:lpstr>CORBA Structure</vt:lpstr>
      <vt:lpstr>CORBA Services</vt:lpstr>
      <vt:lpstr>CCM - CORBA Component Model</vt:lpstr>
      <vt:lpstr>CCM Component</vt:lpstr>
      <vt:lpstr>CCM Component - Interface</vt:lpstr>
      <vt:lpstr>CCM Component Types</vt:lpstr>
      <vt:lpstr>CCM Components</vt:lpstr>
      <vt:lpstr>CCM Program</vt:lpstr>
      <vt:lpstr>CCM Model</vt:lpstr>
      <vt:lpstr>IDL Interface</vt:lpstr>
      <vt:lpstr>Java Server</vt:lpstr>
      <vt:lpstr>Slave Implementation</vt:lpstr>
      <vt:lpstr>Server Application</vt:lpstr>
      <vt:lpstr>Java Client</vt:lpstr>
      <vt:lpstr>Client Application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216</cp:revision>
  <dcterms:created xsi:type="dcterms:W3CDTF">2011-08-08T21:06:46Z</dcterms:created>
  <dcterms:modified xsi:type="dcterms:W3CDTF">2024-11-12T22:01:20Z</dcterms:modified>
</cp:coreProperties>
</file>