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35"/>
  </p:notesMasterIdLst>
  <p:sldIdLst>
    <p:sldId id="292" r:id="rId3"/>
    <p:sldId id="257" r:id="rId4"/>
    <p:sldId id="271" r:id="rId5"/>
    <p:sldId id="277" r:id="rId6"/>
    <p:sldId id="263" r:id="rId7"/>
    <p:sldId id="265" r:id="rId8"/>
    <p:sldId id="279" r:id="rId9"/>
    <p:sldId id="266" r:id="rId10"/>
    <p:sldId id="280" r:id="rId11"/>
    <p:sldId id="281" r:id="rId12"/>
    <p:sldId id="282" r:id="rId13"/>
    <p:sldId id="267" r:id="rId14"/>
    <p:sldId id="269" r:id="rId15"/>
    <p:sldId id="283" r:id="rId16"/>
    <p:sldId id="284" r:id="rId17"/>
    <p:sldId id="270" r:id="rId18"/>
    <p:sldId id="272" r:id="rId19"/>
    <p:sldId id="285" r:id="rId20"/>
    <p:sldId id="286" r:id="rId21"/>
    <p:sldId id="274" r:id="rId22"/>
    <p:sldId id="287" r:id="rId23"/>
    <p:sldId id="276" r:id="rId24"/>
    <p:sldId id="278" r:id="rId25"/>
    <p:sldId id="268" r:id="rId26"/>
    <p:sldId id="275" r:id="rId27"/>
    <p:sldId id="264" r:id="rId28"/>
    <p:sldId id="288" r:id="rId29"/>
    <p:sldId id="289" r:id="rId30"/>
    <p:sldId id="291" r:id="rId31"/>
    <p:sldId id="273" r:id="rId32"/>
    <p:sldId id="261" r:id="rId33"/>
    <p:sldId id="26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20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41958-1096-C7B4-E2DF-72D44062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D42B98-1884-5187-8D4A-48D47033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7A2C9-15B6-2A22-9D32-A3A31858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3759D-3554-A42A-6D7B-8AB52E44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5A593-3280-2751-C5C8-6DC622E8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942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09BB4-9366-3A76-4CBF-6064ABA7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B90CB-0BD7-D6E1-1A09-974E22A2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1AD2D-3255-58A5-52F8-CC04B064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5D03CE-11ED-E0F3-E030-C3A97C8E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74F6A-DB9E-F107-7E6D-4018C33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3400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80A6-E987-DBF4-2199-B4F816CD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E2359-0E59-848E-AE4D-ECFDEFBD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E628D-CAF4-E5AD-3B45-56A08EE4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B4F54-CD13-7251-8469-6632A48B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E9064-A3EB-3198-1E19-734DBB38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415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E5919-2B32-54CD-B135-9701E2C5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D5379-2735-B235-3A2B-91898BA7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5DF7C-4EBC-ADDE-58BD-954C7A30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830D21-081E-9A53-675E-9AE1A851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2E9613-60D2-260C-B424-DCADD67C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CB341-68D5-7041-72CA-A18F009D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4786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C908A-E86A-6104-5B1C-6543F457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2F5896-36C9-CBDE-0235-D285B9D5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25DB4E-3261-A031-695E-816311F1F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005522-5707-9FCA-C8BF-6B043675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1BB37E-8A70-B3EC-E226-1FB73F93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EFC489-2AC6-0731-7CD9-EC6051A0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F18FA5-038D-4623-BB7B-520300F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CF8902-742A-2BC5-31C3-DF8FF1C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16571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FBD8E-417B-7431-8E45-CF09C890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A8E5B2-606A-787B-536B-196B7D79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FC2FF3-F84E-D7A5-5A40-FDE64D7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39AD5-A82A-FBE5-AA28-5568482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115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1A6D5C-CCCD-234B-B7F2-B0E26925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87888B-FCE8-2A5E-0E0E-B9247D6A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37F5F3-AA35-D754-54ED-1A0408B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587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14300-49C7-89AF-C136-D58C9E46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71555-376C-8AEC-7A76-CCB5BB4A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A1455C-215A-5542-4F12-EA379B40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04CA6-5D12-5529-3621-36D89FDB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77D78-39C7-D47A-2C07-3FE8DE89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BA0F62-032B-39FC-B8B5-910F664C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53296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1C58-2817-0A5E-637B-EEEC0B85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AB90A-5644-CAB7-8275-D306A2BFF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A1693C-5A74-9A63-7540-9D31DD99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43DE9-2FA3-342B-6112-CAB4988C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7326C6-D350-6070-98E7-0E5FBB1E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69E46F-8F81-74D8-DBBA-B2FC4FA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1811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EB1D-9EC4-D532-856D-C2C9271F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F49189-2D77-E786-78C0-BA42EABF1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C52A1-08C8-83BC-796D-E585FFC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8EC12-9878-272C-C33C-2752257C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6D871-5D5F-FCC3-E0DE-6C9B7C51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0435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294DB5-AA32-80A5-EF56-7FF6D1F0B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30403E-6247-B81F-0F11-C30519A5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EACCA-1416-1612-9CCC-43E61D3A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1574C-34B1-79E5-C78C-8CDFDA06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CCDFFB-EB1E-6EE7-3D9B-B1694669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86362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67740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99797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5ED032-E0E5-E914-B651-EDFA520B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350F-E9E4-6B7E-4C30-5DE8E460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25B11-1508-81F9-5560-7630C4D60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265B7-28F8-1AA7-D7DA-B3AABB90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03554-3176-FED7-3A07-2F1BEA72A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47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  <p:sldLayoutId id="2147485725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uddi.xml.org/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6265/UltimateWebService.asmx?WSDL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SaaS – Software as a Service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 Component Functions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noProof="0" dirty="0"/>
              <a:t>Class methods are defined as WSDL operations:</a:t>
            </a:r>
          </a:p>
          <a:p>
            <a:endParaRPr lang="en-GB" noProof="0" dirty="0"/>
          </a:p>
          <a:p>
            <a:r>
              <a:rPr lang="en-GB" noProof="0" dirty="0"/>
              <a:t>	&lt;</a:t>
            </a:r>
            <a:r>
              <a:rPr lang="en-GB" noProof="0" dirty="0" err="1"/>
              <a:t>wsdl:binding</a:t>
            </a:r>
            <a:r>
              <a:rPr lang="en-GB" noProof="0" dirty="0"/>
              <a:t> name="</a:t>
            </a:r>
            <a:r>
              <a:rPr lang="en-GB" noProof="0" dirty="0" err="1"/>
              <a:t>UltimateWebServiceSoap</a:t>
            </a:r>
            <a:r>
              <a:rPr lang="en-GB" noProof="0" dirty="0"/>
              <a:t>" type="</a:t>
            </a:r>
            <a:r>
              <a:rPr lang="en-GB" noProof="0" dirty="0" err="1"/>
              <a:t>tns:UltimateWebServiceSoap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&lt;</a:t>
            </a:r>
            <a:r>
              <a:rPr lang="en-GB" noProof="0" dirty="0" err="1"/>
              <a:t>soap:binding</a:t>
            </a:r>
            <a:r>
              <a:rPr lang="en-GB" noProof="0" dirty="0"/>
              <a:t> transport="http://schemas.xmlsoap.org/soap/http"/&gt;</a:t>
            </a:r>
          </a:p>
          <a:p>
            <a:r>
              <a:rPr lang="en-GB" noProof="0" dirty="0"/>
              <a:t>		&lt;</a:t>
            </a:r>
            <a:r>
              <a:rPr lang="en-GB" noProof="0" dirty="0" err="1"/>
              <a:t>wsdl:operation</a:t>
            </a:r>
            <a:r>
              <a:rPr lang="en-GB" noProof="0" dirty="0"/>
              <a:t> name="</a:t>
            </a:r>
            <a:r>
              <a:rPr lang="en-GB" noProof="0" dirty="0" err="1"/>
              <a:t>AnswerQuestion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soap:operation</a:t>
            </a:r>
            <a:r>
              <a:rPr lang="en-GB" noProof="0" dirty="0"/>
              <a:t> style="document" </a:t>
            </a:r>
            <a:r>
              <a:rPr lang="en-GB" noProof="0" dirty="0" err="1"/>
              <a:t>soapAction</a:t>
            </a:r>
            <a:r>
              <a:rPr lang="en-GB" noProof="0" dirty="0"/>
              <a:t>="http://question.webservices.demo.sarunas.eu/</a:t>
            </a:r>
            <a:r>
              <a:rPr lang="en-GB" noProof="0" dirty="0" err="1"/>
              <a:t>AnswerQuestion</a:t>
            </a:r>
            <a:r>
              <a:rPr lang="en-GB" noProof="0" dirty="0"/>
              <a:t>"/&gt;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wsdl:input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	    			&lt;</a:t>
            </a:r>
            <a:r>
              <a:rPr lang="en-GB" noProof="0" dirty="0" err="1"/>
              <a:t>soap:body</a:t>
            </a:r>
            <a:r>
              <a:rPr lang="en-GB" noProof="0" dirty="0"/>
              <a:t> use="literal"/&gt;</a:t>
            </a:r>
          </a:p>
          <a:p>
            <a:r>
              <a:rPr lang="en-GB" noProof="0" dirty="0"/>
              <a:t>			&lt;/</a:t>
            </a:r>
            <a:r>
              <a:rPr lang="en-GB" noProof="0" dirty="0" err="1"/>
              <a:t>wsdl:input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	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wsdl:output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	    	&lt;</a:t>
            </a:r>
            <a:r>
              <a:rPr lang="en-GB" noProof="0" dirty="0" err="1"/>
              <a:t>soap:body</a:t>
            </a:r>
            <a:r>
              <a:rPr lang="en-GB" noProof="0" dirty="0"/>
              <a:t> use="literal"/&gt;</a:t>
            </a:r>
          </a:p>
          <a:p>
            <a:r>
              <a:rPr lang="en-GB" noProof="0" dirty="0"/>
              <a:t>			&lt;/</a:t>
            </a:r>
            <a:r>
              <a:rPr lang="en-GB" noProof="0" dirty="0" err="1"/>
              <a:t>wsdl:output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	&lt;/</a:t>
            </a:r>
            <a:r>
              <a:rPr lang="en-GB" noProof="0" dirty="0" err="1"/>
              <a:t>wsdl:operation</a:t>
            </a:r>
            <a:r>
              <a:rPr lang="en-GB" noProof="0" dirty="0"/>
              <a:t>&gt;</a:t>
            </a:r>
          </a:p>
          <a:p>
            <a:endParaRPr lang="en-GB" noProof="0" dirty="0"/>
          </a:p>
          <a:p>
            <a:r>
              <a:rPr lang="en-GB" noProof="0" dirty="0"/>
              <a:t>	&lt;/</a:t>
            </a:r>
            <a:r>
              <a:rPr lang="en-GB" noProof="0" dirty="0" err="1"/>
              <a:t>wsdl:binding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 End-Points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	&lt;</a:t>
            </a:r>
            <a:r>
              <a:rPr lang="en-GB" noProof="0" dirty="0" err="1"/>
              <a:t>wsdl:service</a:t>
            </a:r>
            <a:r>
              <a:rPr lang="en-GB" noProof="0" dirty="0"/>
              <a:t> name="</a:t>
            </a:r>
            <a:r>
              <a:rPr lang="en-GB" noProof="0" dirty="0" err="1"/>
              <a:t>UltimateWebService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&lt;</a:t>
            </a:r>
            <a:r>
              <a:rPr lang="en-GB" noProof="0" dirty="0" err="1"/>
              <a:t>wsdl:port</a:t>
            </a:r>
            <a:r>
              <a:rPr lang="en-GB" noProof="0" dirty="0"/>
              <a:t> name="</a:t>
            </a:r>
            <a:r>
              <a:rPr lang="en-GB" noProof="0" dirty="0" err="1"/>
              <a:t>UltimateWebServiceSoap</a:t>
            </a:r>
            <a:r>
              <a:rPr lang="en-GB" noProof="0" dirty="0"/>
              <a:t>" binding="</a:t>
            </a:r>
            <a:r>
              <a:rPr lang="en-GB" noProof="0" dirty="0" err="1"/>
              <a:t>tns:UltimateWebServiceSoap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		&lt;</a:t>
            </a:r>
            <a:r>
              <a:rPr lang="en-GB" noProof="0" dirty="0" err="1"/>
              <a:t>soap:address</a:t>
            </a:r>
            <a:r>
              <a:rPr lang="en-GB" noProof="0" dirty="0"/>
              <a:t> location="http://localhost:26265/UltimateWebService.asmx"/&gt;</a:t>
            </a:r>
          </a:p>
          <a:p>
            <a:r>
              <a:rPr lang="en-GB" noProof="0" dirty="0"/>
              <a:t>		&lt;/</a:t>
            </a:r>
            <a:r>
              <a:rPr lang="en-GB" noProof="0" dirty="0" err="1"/>
              <a:t>wsdl:port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&lt;/</a:t>
            </a:r>
            <a:r>
              <a:rPr lang="en-GB" noProof="0" dirty="0" err="1"/>
              <a:t>wsdl:service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GB" noProof="0" dirty="0"/>
              <a:t>XSD – XML Schema Definition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16255" cy="1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Define date model:</a:t>
            </a:r>
          </a:p>
          <a:p>
            <a:pPr lvl="1"/>
            <a:r>
              <a:rPr lang="en-GB" noProof="0" dirty="0"/>
              <a:t>Messages formats,</a:t>
            </a:r>
          </a:p>
          <a:p>
            <a:pPr lvl="1"/>
            <a:r>
              <a:rPr lang="en-GB" noProof="0" dirty="0"/>
              <a:t>Complex data structures.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323528" y="2782032"/>
            <a:ext cx="8544247" cy="36713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noProof="0" dirty="0"/>
              <a:t> &lt;</a:t>
            </a:r>
            <a:r>
              <a:rPr lang="en-GB" noProof="0" dirty="0" err="1"/>
              <a:t>s:schema</a:t>
            </a:r>
            <a:r>
              <a:rPr lang="en-GB" noProof="0" dirty="0"/>
              <a:t> </a:t>
            </a:r>
            <a:r>
              <a:rPr lang="en-GB" noProof="0" dirty="0" err="1"/>
              <a:t>targetNamespace</a:t>
            </a:r>
            <a:r>
              <a:rPr lang="en-GB" noProof="0" dirty="0"/>
              <a:t>="http://question.webservices.demo.sarunas.eu/" </a:t>
            </a:r>
            <a:r>
              <a:rPr lang="en-GB" noProof="0" dirty="0" err="1"/>
              <a:t>elementFormDefault</a:t>
            </a:r>
            <a:r>
              <a:rPr lang="en-GB" noProof="0" dirty="0"/>
              <a:t>="qualified"&gt;</a:t>
            </a:r>
          </a:p>
          <a:p>
            <a:pPr marL="0" indent="0">
              <a:buNone/>
            </a:pPr>
            <a:r>
              <a:rPr lang="en-GB" noProof="0" dirty="0"/>
              <a:t>      &lt;</a:t>
            </a:r>
            <a:r>
              <a:rPr lang="en-GB" noProof="0" dirty="0" err="1"/>
              <a:t>s:element</a:t>
            </a:r>
            <a:r>
              <a:rPr lang="en-GB" noProof="0" dirty="0"/>
              <a:t> name="</a:t>
            </a:r>
            <a:r>
              <a:rPr lang="en-GB" noProof="0" dirty="0" err="1"/>
              <a:t>AnswerQuestion</a:t>
            </a:r>
            <a:r>
              <a:rPr lang="en-GB" noProof="0" dirty="0"/>
              <a:t>"&gt;</a:t>
            </a:r>
          </a:p>
          <a:p>
            <a:pPr marL="0" indent="0">
              <a:buNone/>
            </a:pPr>
            <a:r>
              <a:rPr lang="en-GB" noProof="0" dirty="0"/>
              <a:t>        &lt;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&lt;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s:element</a:t>
            </a:r>
            <a:r>
              <a:rPr lang="en-GB" noProof="0" dirty="0"/>
              <a:t> name="question" type="s:string" </a:t>
            </a:r>
            <a:r>
              <a:rPr lang="en-GB" noProof="0" dirty="0" err="1"/>
              <a:t>maxOccurs</a:t>
            </a:r>
            <a:r>
              <a:rPr lang="en-GB" noProof="0" dirty="0"/>
              <a:t>="1" minOccurs="0"/&gt;</a:t>
            </a:r>
          </a:p>
          <a:p>
            <a:pPr marL="0" indent="0">
              <a:buNone/>
            </a:pPr>
            <a:r>
              <a:rPr lang="en-GB" noProof="0" dirty="0"/>
              <a:t>          &lt;/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&lt;/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&lt;/</a:t>
            </a:r>
            <a:r>
              <a:rPr lang="en-GB" noProof="0" dirty="0" err="1"/>
              <a:t>s:element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&lt;</a:t>
            </a:r>
            <a:r>
              <a:rPr lang="en-GB" noProof="0" dirty="0" err="1"/>
              <a:t>s:element</a:t>
            </a:r>
            <a:r>
              <a:rPr lang="en-GB" noProof="0" dirty="0"/>
              <a:t> name="</a:t>
            </a:r>
            <a:r>
              <a:rPr lang="en-GB" noProof="0" dirty="0" err="1"/>
              <a:t>AnswerQuestionResponse</a:t>
            </a:r>
            <a:r>
              <a:rPr lang="en-GB" noProof="0" dirty="0"/>
              <a:t>"&gt;</a:t>
            </a:r>
          </a:p>
          <a:p>
            <a:pPr marL="0" indent="0">
              <a:buNone/>
            </a:pPr>
            <a:r>
              <a:rPr lang="en-GB" noProof="0" dirty="0"/>
              <a:t>        &lt;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&lt;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s:element</a:t>
            </a:r>
            <a:r>
              <a:rPr lang="en-GB" noProof="0" dirty="0"/>
              <a:t> name="</a:t>
            </a:r>
            <a:r>
              <a:rPr lang="en-GB" noProof="0" dirty="0" err="1"/>
              <a:t>AnswerQuestionResult</a:t>
            </a:r>
            <a:r>
              <a:rPr lang="en-GB" noProof="0" dirty="0"/>
              <a:t>" type="s:string" </a:t>
            </a:r>
            <a:r>
              <a:rPr lang="en-GB" noProof="0" dirty="0" err="1"/>
              <a:t>maxOccurs</a:t>
            </a:r>
            <a:r>
              <a:rPr lang="en-GB" noProof="0" dirty="0"/>
              <a:t>="1" minOccurs="0"/&gt;</a:t>
            </a:r>
          </a:p>
          <a:p>
            <a:pPr marL="0" indent="0">
              <a:buNone/>
            </a:pPr>
            <a:r>
              <a:rPr lang="en-GB" noProof="0" dirty="0"/>
              <a:t>          &lt;/</a:t>
            </a:r>
            <a:r>
              <a:rPr lang="en-GB" noProof="0" dirty="0" err="1"/>
              <a:t>s:sequence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&lt;/</a:t>
            </a:r>
            <a:r>
              <a:rPr lang="en-GB" noProof="0" dirty="0" err="1"/>
              <a:t>s:complexType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&lt;/</a:t>
            </a:r>
            <a:r>
              <a:rPr lang="en-GB" noProof="0" dirty="0" err="1"/>
              <a:t>s:element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&lt;/</a:t>
            </a:r>
            <a:r>
              <a:rPr lang="en-GB" noProof="0" dirty="0" err="1"/>
              <a:t>s:schema</a:t>
            </a:r>
            <a:r>
              <a:rPr lang="en-GB" noProof="0" dirty="0"/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SOAP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SOAP - Simple object access protocol.</a:t>
            </a:r>
          </a:p>
          <a:p>
            <a:r>
              <a:rPr lang="en-GB" noProof="0" dirty="0"/>
              <a:t>According WSDL description SOAP messages are formed:</a:t>
            </a:r>
          </a:p>
          <a:p>
            <a:pPr lvl="1"/>
            <a:r>
              <a:rPr lang="en-GB" noProof="0" dirty="0"/>
              <a:t>For methods requests,</a:t>
            </a:r>
          </a:p>
          <a:p>
            <a:pPr lvl="1"/>
            <a:r>
              <a:rPr lang="en-GB" noProof="0" dirty="0"/>
              <a:t>For methods responses.</a:t>
            </a:r>
          </a:p>
          <a:p>
            <a:r>
              <a:rPr lang="en-GB" noProof="0" dirty="0"/>
              <a:t>Defines how messages are serialized to XML.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SOAP Request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noProof="0" dirty="0"/>
              <a:t>POST /UltimateWebService.asmx HTTP/1.1</a:t>
            </a:r>
          </a:p>
          <a:p>
            <a:pPr marL="0" indent="0">
              <a:buNone/>
            </a:pPr>
            <a:r>
              <a:rPr lang="en-GB" noProof="0" dirty="0"/>
              <a:t>Host: localhost</a:t>
            </a:r>
          </a:p>
          <a:p>
            <a:pPr marL="0" indent="0">
              <a:buNone/>
            </a:pPr>
            <a:r>
              <a:rPr lang="en-GB" noProof="0" dirty="0"/>
              <a:t>Content-Type: text/xml; charset=utf-8</a:t>
            </a:r>
          </a:p>
          <a:p>
            <a:pPr marL="0" indent="0">
              <a:buNone/>
            </a:pPr>
            <a:r>
              <a:rPr lang="en-GB" noProof="0" dirty="0"/>
              <a:t>Content-Length: </a:t>
            </a:r>
            <a:r>
              <a:rPr lang="en-GB" b="1" noProof="0" dirty="0"/>
              <a:t>99999</a:t>
            </a:r>
          </a:p>
          <a:p>
            <a:pPr marL="0" indent="0">
              <a:buNone/>
            </a:pPr>
            <a:r>
              <a:rPr lang="en-GB" noProof="0" dirty="0" err="1"/>
              <a:t>SOAPAction</a:t>
            </a:r>
            <a:r>
              <a:rPr lang="en-GB" noProof="0" dirty="0"/>
              <a:t>: "</a:t>
            </a:r>
            <a:r>
              <a:rPr lang="en-GB" b="1" noProof="0" dirty="0"/>
              <a:t>http://question.webservices.demo.sarunas.eu/</a:t>
            </a:r>
            <a:r>
              <a:rPr lang="en-GB" b="1" noProof="0" dirty="0" err="1"/>
              <a:t>AnswerQuestion</a:t>
            </a:r>
            <a:r>
              <a:rPr lang="en-GB" noProof="0" dirty="0"/>
              <a:t>"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&lt;?xml version="1.0" encoding="utf-8"?&gt;</a:t>
            </a:r>
          </a:p>
          <a:p>
            <a:pPr marL="0" indent="0">
              <a:buNone/>
            </a:pPr>
            <a:r>
              <a:rPr lang="en-GB" noProof="0" dirty="0"/>
              <a:t>&lt;</a:t>
            </a:r>
            <a:r>
              <a:rPr lang="en-GB" noProof="0" dirty="0" err="1"/>
              <a:t>soap:Envelope</a:t>
            </a:r>
            <a:r>
              <a:rPr lang="en-GB" noProof="0" dirty="0"/>
              <a:t> </a:t>
            </a:r>
            <a:r>
              <a:rPr lang="en-GB" noProof="0" dirty="0" err="1"/>
              <a:t>xmlns:xsi</a:t>
            </a:r>
            <a:r>
              <a:rPr lang="en-GB" noProof="0" dirty="0"/>
              <a:t>="http://www.w3.org/2001/XMLSchema-instance" </a:t>
            </a:r>
            <a:r>
              <a:rPr lang="en-GB" noProof="0" dirty="0" err="1"/>
              <a:t>xmlns:xsd</a:t>
            </a:r>
            <a:r>
              <a:rPr lang="en-GB" noProof="0" dirty="0"/>
              <a:t>="http://www.w3.org/2001/XMLSchema" </a:t>
            </a:r>
            <a:r>
              <a:rPr lang="en-GB" noProof="0" dirty="0" err="1"/>
              <a:t>xmlns:soap</a:t>
            </a:r>
            <a:r>
              <a:rPr lang="en-GB" noProof="0" dirty="0"/>
              <a:t>="http://schemas.xmlsoap.org/soap/envelope/"&gt;</a:t>
            </a:r>
          </a:p>
          <a:p>
            <a:pPr marL="0" indent="0">
              <a:buNone/>
            </a:pPr>
            <a:r>
              <a:rPr lang="en-GB" noProof="0" dirty="0"/>
              <a:t>	&lt;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	&lt;</a:t>
            </a:r>
            <a:r>
              <a:rPr lang="en-GB" noProof="0" dirty="0" err="1"/>
              <a:t>AnswerQuestion</a:t>
            </a:r>
            <a:r>
              <a:rPr lang="en-GB" noProof="0" dirty="0"/>
              <a:t> </a:t>
            </a:r>
            <a:r>
              <a:rPr lang="en-GB" noProof="0" dirty="0" err="1"/>
              <a:t>xmlns</a:t>
            </a:r>
            <a:r>
              <a:rPr lang="en-GB" noProof="0" dirty="0"/>
              <a:t>="http://question.webservices.demo.sarunas.eu/"&gt;</a:t>
            </a:r>
          </a:p>
          <a:p>
            <a:pPr marL="0" indent="0">
              <a:buNone/>
            </a:pPr>
            <a:r>
              <a:rPr lang="en-GB" noProof="0" dirty="0"/>
              <a:t>			&lt;question&gt;</a:t>
            </a:r>
            <a:r>
              <a:rPr lang="en-GB" b="1" noProof="0" dirty="0"/>
              <a:t>ultimate question to everything</a:t>
            </a:r>
            <a:r>
              <a:rPr lang="en-GB" noProof="0" dirty="0"/>
              <a:t>&lt;/question&gt;</a:t>
            </a:r>
          </a:p>
          <a:p>
            <a:pPr marL="0" indent="0">
              <a:buNone/>
            </a:pPr>
            <a:r>
              <a:rPr lang="en-GB" noProof="0" dirty="0"/>
              <a:t>		&lt;/</a:t>
            </a:r>
            <a:r>
              <a:rPr lang="en-GB" noProof="0" dirty="0" err="1"/>
              <a:t>AnswerQuestion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&lt;/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&lt;/</a:t>
            </a:r>
            <a:r>
              <a:rPr lang="en-GB" noProof="0" dirty="0" err="1"/>
              <a:t>soap:Envelope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SOAP Response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noProof="0" dirty="0"/>
              <a:t>HTTP/1.1 200 OK</a:t>
            </a:r>
          </a:p>
          <a:p>
            <a:pPr marL="0" indent="0">
              <a:buNone/>
            </a:pPr>
            <a:r>
              <a:rPr lang="en-GB" noProof="0" dirty="0"/>
              <a:t>Content-Type: text/xml; charset=utf-8</a:t>
            </a:r>
          </a:p>
          <a:p>
            <a:pPr marL="0" indent="0">
              <a:buNone/>
            </a:pPr>
            <a:r>
              <a:rPr lang="en-GB" noProof="0" dirty="0"/>
              <a:t>Content-Length: 999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&lt;?xml version="1.0" encoding="utf-8"?&gt;</a:t>
            </a:r>
          </a:p>
          <a:p>
            <a:pPr marL="0" indent="0">
              <a:buNone/>
            </a:pPr>
            <a:r>
              <a:rPr lang="en-GB" noProof="0" dirty="0"/>
              <a:t>&lt;</a:t>
            </a:r>
            <a:r>
              <a:rPr lang="en-GB" noProof="0" dirty="0" err="1"/>
              <a:t>soap:Envelope</a:t>
            </a:r>
            <a:r>
              <a:rPr lang="en-GB" noProof="0" dirty="0"/>
              <a:t> </a:t>
            </a:r>
            <a:r>
              <a:rPr lang="en-GB" noProof="0" dirty="0" err="1"/>
              <a:t>xmlns:xsi</a:t>
            </a:r>
            <a:r>
              <a:rPr lang="en-GB" noProof="0" dirty="0"/>
              <a:t>="http://www.w3.org/2001/XMLSchema-instance" </a:t>
            </a:r>
            <a:r>
              <a:rPr lang="en-GB" noProof="0" dirty="0" err="1"/>
              <a:t>xmlns:xsd</a:t>
            </a:r>
            <a:r>
              <a:rPr lang="en-GB" noProof="0" dirty="0"/>
              <a:t>="http://www.w3.org/2001/XMLSchema" </a:t>
            </a:r>
            <a:r>
              <a:rPr lang="en-GB" noProof="0" dirty="0" err="1"/>
              <a:t>xmlns:soap</a:t>
            </a:r>
            <a:r>
              <a:rPr lang="en-GB" noProof="0" dirty="0"/>
              <a:t>="http://schemas.xmlsoap.org/soap/envelope/"&gt;</a:t>
            </a:r>
          </a:p>
          <a:p>
            <a:pPr marL="0" indent="0">
              <a:buNone/>
            </a:pPr>
            <a:r>
              <a:rPr lang="en-GB" noProof="0" dirty="0"/>
              <a:t>	&lt;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	&lt;</a:t>
            </a:r>
            <a:r>
              <a:rPr lang="en-GB" noProof="0" dirty="0" err="1"/>
              <a:t>AnswerQuestionResponse</a:t>
            </a:r>
            <a:r>
              <a:rPr lang="en-GB" noProof="0" dirty="0"/>
              <a:t> </a:t>
            </a:r>
            <a:r>
              <a:rPr lang="en-GB" noProof="0" dirty="0" err="1"/>
              <a:t>xmlns</a:t>
            </a:r>
            <a:r>
              <a:rPr lang="en-GB" noProof="0" dirty="0"/>
              <a:t>="http://question.webservices.demo.sarunas.eu/"&gt;</a:t>
            </a:r>
          </a:p>
          <a:p>
            <a:pPr marL="0" indent="0">
              <a:buNone/>
            </a:pPr>
            <a:r>
              <a:rPr lang="en-GB" noProof="0" dirty="0"/>
              <a:t>			&lt;</a:t>
            </a:r>
            <a:r>
              <a:rPr lang="en-GB" noProof="0" dirty="0" err="1"/>
              <a:t>AnswerQuestionResult</a:t>
            </a:r>
            <a:r>
              <a:rPr lang="en-GB" noProof="0" dirty="0"/>
              <a:t>&gt;</a:t>
            </a:r>
            <a:r>
              <a:rPr lang="en-GB" b="1" noProof="0" dirty="0"/>
              <a:t>42</a:t>
            </a:r>
            <a:r>
              <a:rPr lang="en-GB" noProof="0" dirty="0"/>
              <a:t>&lt;/</a:t>
            </a:r>
            <a:r>
              <a:rPr lang="en-GB" noProof="0" dirty="0" err="1"/>
              <a:t>AnswerQuestionResult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	&lt;/</a:t>
            </a:r>
            <a:r>
              <a:rPr lang="en-GB" noProof="0" dirty="0" err="1"/>
              <a:t>AnswerQuestionResponse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	&lt;/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&lt;/</a:t>
            </a:r>
            <a:r>
              <a:rPr lang="en-GB" noProof="0" dirty="0" err="1"/>
              <a:t>soap:Envelope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POST Method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noProof="0" dirty="0"/>
              <a:t>If simple data types are used, simplified HTTP calls can be used instead: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POST /UltimateWebService.asmx/</a:t>
            </a:r>
            <a:r>
              <a:rPr lang="en-GB" noProof="0" dirty="0" err="1"/>
              <a:t>AnswerQuestion</a:t>
            </a:r>
            <a:r>
              <a:rPr lang="en-GB" noProof="0" dirty="0"/>
              <a:t> HTTP/1.1</a:t>
            </a:r>
          </a:p>
          <a:p>
            <a:pPr marL="0" indent="0">
              <a:buNone/>
            </a:pPr>
            <a:r>
              <a:rPr lang="en-GB" noProof="0" dirty="0"/>
              <a:t>Host: localhost</a:t>
            </a:r>
          </a:p>
          <a:p>
            <a:pPr marL="0" indent="0">
              <a:buNone/>
            </a:pPr>
            <a:r>
              <a:rPr lang="en-GB" noProof="0" dirty="0"/>
              <a:t>Content-Type: application/x-www-form-</a:t>
            </a:r>
            <a:r>
              <a:rPr lang="en-GB" noProof="0" dirty="0" err="1"/>
              <a:t>urlencoded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Content-Length: 99999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question=</a:t>
            </a:r>
            <a:r>
              <a:rPr lang="en-GB" b="1" noProof="0" dirty="0"/>
              <a:t>ultimate question to </a:t>
            </a:r>
            <a:r>
              <a:rPr lang="en-GB" b="1" noProof="0" dirty="0" err="1"/>
              <a:t>everyting</a:t>
            </a:r>
            <a:endParaRPr lang="en-GB" b="1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HTTP/1.1 200 OK</a:t>
            </a:r>
          </a:p>
          <a:p>
            <a:pPr marL="0" indent="0">
              <a:buNone/>
            </a:pPr>
            <a:r>
              <a:rPr lang="en-GB" noProof="0" dirty="0"/>
              <a:t>Content-Type: text/xml; charset=utf-8</a:t>
            </a:r>
          </a:p>
          <a:p>
            <a:pPr marL="0" indent="0">
              <a:buNone/>
            </a:pPr>
            <a:r>
              <a:rPr lang="en-GB" noProof="0" dirty="0"/>
              <a:t>Content-Length: 999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&lt;?xml version="1.0" encoding="utf-8"?&gt;</a:t>
            </a:r>
          </a:p>
          <a:p>
            <a:pPr marL="0" indent="0">
              <a:buNone/>
            </a:pPr>
            <a:r>
              <a:rPr lang="en-GB" noProof="0" dirty="0"/>
              <a:t>&lt;string </a:t>
            </a:r>
            <a:r>
              <a:rPr lang="en-GB" noProof="0" dirty="0" err="1"/>
              <a:t>xmlns</a:t>
            </a:r>
            <a:r>
              <a:rPr lang="en-GB" noProof="0" dirty="0"/>
              <a:t>="http://question.webservices.demo.sarunas.eu/"&gt;</a:t>
            </a:r>
            <a:r>
              <a:rPr lang="en-GB" b="1" noProof="0" dirty="0"/>
              <a:t>42</a:t>
            </a:r>
            <a:r>
              <a:rPr lang="en-GB" noProof="0" dirty="0"/>
              <a:t>&lt;/string&gt;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Security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Transport level security:</a:t>
            </a:r>
          </a:p>
          <a:p>
            <a:pPr lvl="1"/>
            <a:r>
              <a:rPr lang="en-GB" noProof="0" dirty="0"/>
              <a:t>HTTPS.</a:t>
            </a:r>
          </a:p>
          <a:p>
            <a:pPr lvl="1"/>
            <a:r>
              <a:rPr lang="en-GB" noProof="0" dirty="0"/>
              <a:t>Basic, Digest, Kerberos.</a:t>
            </a:r>
          </a:p>
          <a:p>
            <a:r>
              <a:rPr lang="en-GB" noProof="0" dirty="0"/>
              <a:t>WS-Security standard</a:t>
            </a:r>
          </a:p>
          <a:p>
            <a:pPr lvl="1"/>
            <a:r>
              <a:rPr lang="en-GB" noProof="0" dirty="0"/>
              <a:t>SOAP signatures.</a:t>
            </a:r>
          </a:p>
          <a:p>
            <a:pPr lvl="1"/>
            <a:r>
              <a:rPr lang="en-GB" noProof="0" dirty="0"/>
              <a:t>SOAP encryption.</a:t>
            </a:r>
          </a:p>
          <a:p>
            <a:pPr lvl="1"/>
            <a:r>
              <a:rPr lang="en-GB" noProof="0" dirty="0"/>
              <a:t>SOAP </a:t>
            </a:r>
            <a:r>
              <a:rPr lang="en-GB" i="1" noProof="0" dirty="0"/>
              <a:t>Header</a:t>
            </a:r>
            <a:r>
              <a:rPr lang="en-GB" noProof="0" dirty="0"/>
              <a:t> is used.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WS-Security (Certificate)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&lt;</a:t>
            </a:r>
            <a:r>
              <a:rPr lang="en-GB" noProof="0" dirty="0" err="1"/>
              <a:t>S:Envelope</a:t>
            </a:r>
            <a:r>
              <a:rPr lang="en-GB" noProof="0" dirty="0"/>
              <a:t> </a:t>
            </a:r>
          </a:p>
          <a:p>
            <a:r>
              <a:rPr lang="en-GB" noProof="0" dirty="0"/>
              <a:t> </a:t>
            </a:r>
            <a:r>
              <a:rPr lang="en-GB" noProof="0" dirty="0" err="1"/>
              <a:t>xmlns:S</a:t>
            </a:r>
            <a:r>
              <a:rPr lang="en-GB" noProof="0" dirty="0"/>
              <a:t>="http://www.w3.org/2001/12/soap-envelope"</a:t>
            </a:r>
          </a:p>
          <a:p>
            <a:r>
              <a:rPr lang="en-GB" noProof="0" dirty="0"/>
              <a:t> </a:t>
            </a:r>
            <a:r>
              <a:rPr lang="en-GB" noProof="0" dirty="0" err="1"/>
              <a:t>xmlns:ws</a:t>
            </a:r>
            <a:r>
              <a:rPr lang="en-GB" noProof="0" dirty="0"/>
              <a:t>="http://schemas.xmlsoap.org/</a:t>
            </a:r>
            <a:r>
              <a:rPr lang="en-GB" noProof="0" dirty="0" err="1"/>
              <a:t>ws</a:t>
            </a:r>
            <a:r>
              <a:rPr lang="en-GB" noProof="0" dirty="0"/>
              <a:t>/2002/04/</a:t>
            </a:r>
            <a:r>
              <a:rPr lang="en-GB" noProof="0" dirty="0" err="1"/>
              <a:t>secext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    &lt;</a:t>
            </a:r>
            <a:r>
              <a:rPr lang="en-GB" noProof="0" dirty="0" err="1"/>
              <a:t>S:Header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      &lt;</a:t>
            </a:r>
            <a:r>
              <a:rPr lang="en-GB" noProof="0" dirty="0" err="1"/>
              <a:t>wsse:BinarySecurityToken</a:t>
            </a:r>
            <a:endParaRPr lang="en-GB" noProof="0" dirty="0"/>
          </a:p>
          <a:p>
            <a:r>
              <a:rPr lang="en-GB" noProof="0" dirty="0"/>
              <a:t>             Id="</a:t>
            </a:r>
            <a:r>
              <a:rPr lang="en-GB" noProof="0" dirty="0" err="1"/>
              <a:t>myToken</a:t>
            </a:r>
            <a:r>
              <a:rPr lang="en-GB" noProof="0" dirty="0"/>
              <a:t>"</a:t>
            </a:r>
          </a:p>
          <a:p>
            <a:r>
              <a:rPr lang="en-GB" noProof="0" dirty="0"/>
              <a:t>             </a:t>
            </a:r>
            <a:r>
              <a:rPr lang="en-GB" noProof="0" dirty="0" err="1"/>
              <a:t>ValueType</a:t>
            </a:r>
            <a:r>
              <a:rPr lang="en-GB" noProof="0" dirty="0"/>
              <a:t>="wsse:X509v3"</a:t>
            </a:r>
          </a:p>
          <a:p>
            <a:r>
              <a:rPr lang="en-GB" noProof="0" dirty="0"/>
              <a:t>             </a:t>
            </a:r>
            <a:r>
              <a:rPr lang="en-GB" noProof="0" dirty="0" err="1"/>
              <a:t>EncodingType</a:t>
            </a:r>
            <a:r>
              <a:rPr lang="en-GB" noProof="0" dirty="0"/>
              <a:t>="wsse:Base64Binary"&gt;</a:t>
            </a:r>
          </a:p>
          <a:p>
            <a:r>
              <a:rPr lang="en-GB" noProof="0" dirty="0"/>
              <a:t>             MIIEZzCCA9CgAwIBAgIQEmtJZc0...</a:t>
            </a:r>
          </a:p>
          <a:p>
            <a:r>
              <a:rPr lang="en-GB" noProof="0" dirty="0"/>
              <a:t>          &lt;/</a:t>
            </a:r>
            <a:r>
              <a:rPr lang="en-GB" noProof="0" dirty="0" err="1"/>
              <a:t>wsse:BinarySecurityToken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&lt;/</a:t>
            </a:r>
            <a:r>
              <a:rPr lang="en-GB" noProof="0" dirty="0" err="1"/>
              <a:t>S:Header</a:t>
            </a:r>
            <a:r>
              <a:rPr lang="en-GB" noProof="0" dirty="0"/>
              <a:t>&gt;</a:t>
            </a:r>
          </a:p>
          <a:p>
            <a:r>
              <a:rPr lang="en-GB" noProof="0" dirty="0"/>
              <a:t>&lt;/</a:t>
            </a:r>
            <a:r>
              <a:rPr lang="en-GB" noProof="0" dirty="0" err="1"/>
              <a:t>S:Envelope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WS-Security  (Encryption)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noProof="0" dirty="0"/>
              <a:t>SOAP body is encrypted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&lt;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</a:t>
            </a:r>
            <a:r>
              <a:rPr lang="en-GB" noProof="0" dirty="0" err="1"/>
              <a:t>xenc:EncryptedData</a:t>
            </a: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            Id="EncryptedContent-f6f50b24-3458-41d3-aac4-390f476f2e51" </a:t>
            </a:r>
          </a:p>
          <a:p>
            <a:pPr marL="0" indent="0">
              <a:buNone/>
            </a:pPr>
            <a:r>
              <a:rPr lang="en-GB" noProof="0" dirty="0"/>
              <a:t>            Type="http://www.w3.org/2001/04/xmlenc#Content"&gt;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xenc:EncryptionMethod</a:t>
            </a:r>
            <a:r>
              <a:rPr lang="en-GB" noProof="0" dirty="0"/>
              <a:t> Algorithm=</a:t>
            </a:r>
          </a:p>
          <a:p>
            <a:pPr marL="0" indent="0">
              <a:buNone/>
            </a:pPr>
            <a:r>
              <a:rPr lang="en-GB" noProof="0" dirty="0"/>
              <a:t>                "http://www.w3.org/2001/04/xmlenc#tripledes-cbc" /&gt;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KeyInfo</a:t>
            </a:r>
            <a:r>
              <a:rPr lang="en-GB" noProof="0" dirty="0"/>
              <a:t> </a:t>
            </a:r>
            <a:r>
              <a:rPr lang="en-GB" noProof="0" dirty="0" err="1"/>
              <a:t>xmlns</a:t>
            </a:r>
            <a:r>
              <a:rPr lang="en-GB" noProof="0" dirty="0"/>
              <a:t>="http://www.w3.org/2000/09/xmldsig#"&gt;</a:t>
            </a:r>
          </a:p>
          <a:p>
            <a:pPr marL="0" indent="0">
              <a:buNone/>
            </a:pPr>
            <a:r>
              <a:rPr lang="en-GB" noProof="0" dirty="0"/>
              <a:t>                &lt;</a:t>
            </a:r>
            <a:r>
              <a:rPr lang="en-GB" noProof="0" dirty="0" err="1"/>
              <a:t>KeyName</a:t>
            </a:r>
            <a:r>
              <a:rPr lang="en-GB" noProof="0" dirty="0"/>
              <a:t>&gt;Symmetric Key&lt;/</a:t>
            </a:r>
            <a:r>
              <a:rPr lang="en-GB" noProof="0" dirty="0" err="1"/>
              <a:t>KeyName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&lt;/</a:t>
            </a:r>
            <a:r>
              <a:rPr lang="en-GB" noProof="0" dirty="0" err="1"/>
              <a:t>KeyInfo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</a:t>
            </a:r>
            <a:r>
              <a:rPr lang="en-GB" noProof="0" dirty="0" err="1"/>
              <a:t>xenc:CipherData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    &lt;</a:t>
            </a:r>
            <a:r>
              <a:rPr lang="en-GB" noProof="0" dirty="0" err="1"/>
              <a:t>xenc:CipherValue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               &gt;InmSSXQcBV5UiT...  Y7RVZQqnPpZYMg==&lt;/</a:t>
            </a:r>
            <a:r>
              <a:rPr lang="en-GB" noProof="0" dirty="0" err="1"/>
              <a:t>xenc:CipherValue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    &lt;/</a:t>
            </a:r>
            <a:r>
              <a:rPr lang="en-GB" noProof="0" dirty="0" err="1"/>
              <a:t>xenc:CipherData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    &lt;/</a:t>
            </a:r>
            <a:r>
              <a:rPr lang="en-GB" noProof="0" dirty="0" err="1"/>
              <a:t>xenc:EncryptedData</a:t>
            </a:r>
            <a:r>
              <a:rPr lang="en-GB" noProof="0" dirty="0"/>
              <a:t>&gt;</a:t>
            </a:r>
          </a:p>
          <a:p>
            <a:pPr marL="0" indent="0">
              <a:buNone/>
            </a:pPr>
            <a:r>
              <a:rPr lang="en-GB" noProof="0" dirty="0"/>
              <a:t>    &lt;/</a:t>
            </a:r>
            <a:r>
              <a:rPr lang="en-GB" noProof="0" dirty="0" err="1"/>
              <a:t>soap:Body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noProof="0" dirty="0"/>
              <a:t>Software as a Service</a:t>
            </a:r>
          </a:p>
          <a:p>
            <a:pPr lvl="1"/>
            <a:r>
              <a:rPr lang="en-GB" noProof="0" dirty="0"/>
              <a:t>Components as a Service</a:t>
            </a:r>
          </a:p>
          <a:p>
            <a:pPr lvl="1"/>
            <a:r>
              <a:rPr lang="en-GB" noProof="0" dirty="0"/>
              <a:t>XML web services</a:t>
            </a:r>
          </a:p>
          <a:p>
            <a:pPr lvl="1"/>
            <a:r>
              <a:rPr lang="en-GB" noProof="0" dirty="0"/>
              <a:t>REST web services</a:t>
            </a:r>
          </a:p>
          <a:p>
            <a:pPr lvl="1"/>
            <a:r>
              <a:rPr lang="en-GB" noProof="0" dirty="0"/>
              <a:t>Components Licensing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Load Balancing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One machine may not handle all requests load.</a:t>
            </a:r>
          </a:p>
          <a:p>
            <a:r>
              <a:rPr lang="en-GB" noProof="0" dirty="0"/>
              <a:t>Services usually are provided over HTTP.</a:t>
            </a:r>
          </a:p>
          <a:p>
            <a:r>
              <a:rPr lang="en-GB" noProof="0" dirty="0"/>
              <a:t>Services can be scaled-up or scaled-out.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Transactions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Transactions can be defied using attributes in service target language:</a:t>
            </a:r>
          </a:p>
          <a:p>
            <a:pPr marL="0" indent="0">
              <a:buNone/>
            </a:pPr>
            <a:r>
              <a:rPr lang="en-GB" sz="2200" noProof="0" dirty="0"/>
              <a:t>[</a:t>
            </a:r>
            <a:r>
              <a:rPr lang="en-GB" sz="2200" noProof="0" dirty="0" err="1"/>
              <a:t>WebMethod</a:t>
            </a:r>
            <a:r>
              <a:rPr lang="en-GB" sz="2200" noProof="0" dirty="0"/>
              <a:t>(</a:t>
            </a:r>
            <a:r>
              <a:rPr lang="en-GB" sz="2200" noProof="0" dirty="0" err="1"/>
              <a:t>TransactionOption</a:t>
            </a:r>
            <a:r>
              <a:rPr lang="en-GB" sz="2200" noProof="0" dirty="0"/>
              <a:t>=</a:t>
            </a:r>
            <a:r>
              <a:rPr lang="en-GB" sz="2200" noProof="0" dirty="0" err="1"/>
              <a:t>TransactionOption.RequiresNew</a:t>
            </a:r>
            <a:r>
              <a:rPr lang="en-GB" sz="2200" noProof="0" dirty="0"/>
              <a:t>)]</a:t>
            </a:r>
          </a:p>
          <a:p>
            <a:endParaRPr lang="en-GB" noProof="0" dirty="0"/>
          </a:p>
          <a:p>
            <a:r>
              <a:rPr lang="en-GB" noProof="0" dirty="0"/>
              <a:t>Web method becomes a part of transaction.</a:t>
            </a:r>
          </a:p>
          <a:p>
            <a:r>
              <a:rPr lang="en-GB" noProof="0" dirty="0"/>
              <a:t>Component platform add their own restrictions (ex.: .NET – only root level transaction is possible).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Transport Protocols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HTTP(s)</a:t>
            </a:r>
          </a:p>
          <a:p>
            <a:r>
              <a:rPr lang="en-GB" noProof="0" dirty="0"/>
              <a:t>FTP</a:t>
            </a:r>
          </a:p>
          <a:p>
            <a:r>
              <a:rPr lang="en-GB" noProof="0" dirty="0"/>
              <a:t>SMTP</a:t>
            </a:r>
          </a:p>
          <a:p>
            <a:r>
              <a:rPr lang="en-GB" noProof="0" dirty="0"/>
              <a:t>TCP</a:t>
            </a:r>
          </a:p>
          <a:p>
            <a:r>
              <a:rPr lang="en-GB" noProof="0" dirty="0"/>
              <a:t>...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812973"/>
            <a:ext cx="8229600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UDDI (</a:t>
            </a:r>
            <a:r>
              <a:rPr lang="en-GB" i="1" noProof="0" dirty="0"/>
              <a:t>Universal Description Discovery and Integration)</a:t>
            </a:r>
            <a:endParaRPr lang="en-GB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en-GB" noProof="0" dirty="0"/>
              <a:t>How can be service discovered?</a:t>
            </a:r>
            <a:endParaRPr lang="en-GB" noProof="0" dirty="0">
              <a:hlinkClick r:id="rId2"/>
            </a:endParaRPr>
          </a:p>
          <a:p>
            <a:r>
              <a:rPr lang="en-GB" noProof="0" dirty="0">
                <a:hlinkClick r:id="rId2"/>
              </a:rPr>
              <a:t>http://uddi.xml.org/</a:t>
            </a:r>
            <a:endParaRPr lang="en-GB" noProof="0" dirty="0"/>
          </a:p>
          <a:p>
            <a:r>
              <a:rPr lang="en-GB" noProof="0" dirty="0"/>
              <a:t>Centralized XML Web Service for services discovery.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Web Service Usage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Users gets web service description.</a:t>
            </a:r>
          </a:p>
          <a:p>
            <a:r>
              <a:rPr lang="en-GB" noProof="0" dirty="0"/>
              <a:t>Import tool is used: </a:t>
            </a:r>
            <a:r>
              <a:rPr lang="en-GB" i="1" noProof="0" dirty="0" err="1"/>
              <a:t>Wsimport</a:t>
            </a:r>
            <a:r>
              <a:rPr lang="en-GB" noProof="0" dirty="0"/>
              <a:t> </a:t>
            </a:r>
            <a:r>
              <a:rPr lang="en-GB" noProof="0" dirty="0">
                <a:hlinkClick r:id="rId2"/>
              </a:rPr>
              <a:t>http://localhost:26265/UltimateWebService.asmx?WSDL</a:t>
            </a:r>
            <a:endParaRPr lang="en-GB" noProof="0" dirty="0"/>
          </a:p>
          <a:p>
            <a:r>
              <a:rPr lang="en-GB" noProof="0" dirty="0"/>
              <a:t>Tool generates </a:t>
            </a:r>
            <a:r>
              <a:rPr lang="en-GB" i="1" noProof="0" dirty="0"/>
              <a:t>proxy</a:t>
            </a:r>
            <a:r>
              <a:rPr lang="en-GB" noProof="0" dirty="0"/>
              <a:t> classes that</a:t>
            </a:r>
          </a:p>
          <a:p>
            <a:pPr lvl="1"/>
            <a:r>
              <a:rPr lang="en-GB" noProof="0" dirty="0"/>
              <a:t>Builds and sends SOAP messages,</a:t>
            </a:r>
          </a:p>
          <a:p>
            <a:pPr lvl="1"/>
            <a:r>
              <a:rPr lang="en-GB" noProof="0" dirty="0"/>
              <a:t>Receives and decodes SOAP </a:t>
            </a:r>
            <a:r>
              <a:rPr lang="en-GB" noProof="0" dirty="0" err="1"/>
              <a:t>mesasges</a:t>
            </a:r>
            <a:r>
              <a:rPr lang="en-GB" noProof="0" dirty="0"/>
              <a:t>.</a:t>
            </a:r>
          </a:p>
          <a:p>
            <a:r>
              <a:rPr lang="en-GB" noProof="0" dirty="0"/>
              <a:t>Developer can use remote service as a regular class.</a:t>
            </a:r>
          </a:p>
          <a:p>
            <a:endParaRPr lang="en-GB" noProof="0" dirty="0"/>
          </a:p>
          <a:p>
            <a:pPr marL="344488" lvl="2" indent="0">
              <a:buNone/>
            </a:pPr>
            <a:r>
              <a:rPr lang="en-GB" noProof="0" dirty="0" err="1"/>
              <a:t>UltimateWebService</a:t>
            </a:r>
            <a:r>
              <a:rPr lang="en-GB" noProof="0" dirty="0"/>
              <a:t> service = new </a:t>
            </a:r>
            <a:r>
              <a:rPr lang="en-GB" noProof="0" dirty="0" err="1"/>
              <a:t>UltimateWebService</a:t>
            </a:r>
            <a:r>
              <a:rPr lang="en-GB" noProof="0" dirty="0"/>
              <a:t>();</a:t>
            </a:r>
          </a:p>
          <a:p>
            <a:pPr marL="344488" lvl="2" indent="0">
              <a:buNone/>
            </a:pPr>
            <a:r>
              <a:rPr lang="en-GB" noProof="0" dirty="0"/>
              <a:t>          </a:t>
            </a:r>
          </a:p>
          <a:p>
            <a:pPr marL="344488" lvl="2" indent="0">
              <a:buNone/>
            </a:pPr>
            <a:r>
              <a:rPr lang="en-GB" noProof="0" dirty="0" err="1"/>
              <a:t>service.Credentials</a:t>
            </a:r>
            <a:r>
              <a:rPr lang="en-GB" noProof="0" dirty="0"/>
              <a:t> = ...;</a:t>
            </a:r>
          </a:p>
          <a:p>
            <a:pPr marL="344488" lvl="2" indent="0">
              <a:buNone/>
            </a:pPr>
            <a:r>
              <a:rPr lang="en-GB" noProof="0" dirty="0" err="1"/>
              <a:t>service.ClientCertificates</a:t>
            </a:r>
            <a:r>
              <a:rPr lang="en-GB" noProof="0" dirty="0"/>
              <a:t> = ...;</a:t>
            </a:r>
          </a:p>
          <a:p>
            <a:pPr marL="344488" lvl="2" indent="0">
              <a:buNone/>
            </a:pPr>
            <a:endParaRPr lang="en-GB" noProof="0" dirty="0"/>
          </a:p>
          <a:p>
            <a:pPr marL="344488" lvl="2" indent="0">
              <a:buNone/>
            </a:pPr>
            <a:r>
              <a:rPr lang="en-GB" noProof="0" dirty="0" err="1"/>
              <a:t>System.Console.WriteLine</a:t>
            </a:r>
            <a:r>
              <a:rPr lang="en-GB" noProof="0" dirty="0"/>
              <a:t>(</a:t>
            </a:r>
            <a:r>
              <a:rPr lang="en-GB" noProof="0" dirty="0" err="1"/>
              <a:t>service.AnswerQuestion</a:t>
            </a:r>
            <a:r>
              <a:rPr lang="en-GB" noProof="0" dirty="0"/>
              <a:t>("question to everything"));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Services Implementations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.NET ASP.NET Web Services, WCF (</a:t>
            </a:r>
            <a:r>
              <a:rPr lang="en-GB" i="1" noProof="0" dirty="0"/>
              <a:t>Windows Communication Framework</a:t>
            </a:r>
            <a:r>
              <a:rPr lang="en-GB" noProof="0" dirty="0"/>
              <a:t>)</a:t>
            </a:r>
          </a:p>
          <a:p>
            <a:r>
              <a:rPr lang="en-GB" noProof="0" dirty="0"/>
              <a:t>Java JAX-WS</a:t>
            </a:r>
          </a:p>
          <a:p>
            <a:r>
              <a:rPr lang="en-GB" noProof="0" dirty="0"/>
              <a:t>Apache axis</a:t>
            </a:r>
          </a:p>
          <a:p>
            <a:r>
              <a:rPr lang="en-GB" noProof="0" dirty="0"/>
              <a:t>C++ ATL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RESTful Web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Simpler approach than SOAP, WSDL.</a:t>
            </a:r>
          </a:p>
          <a:p>
            <a:r>
              <a:rPr lang="en-GB" noProof="0" dirty="0"/>
              <a:t>REST: </a:t>
            </a:r>
            <a:r>
              <a:rPr lang="en-GB" i="1" noProof="0" dirty="0" err="1"/>
              <a:t>REpresentational</a:t>
            </a:r>
            <a:r>
              <a:rPr lang="en-GB" i="1" noProof="0" dirty="0"/>
              <a:t> State Transfer.</a:t>
            </a:r>
          </a:p>
          <a:p>
            <a:r>
              <a:rPr lang="en-GB" noProof="0" dirty="0"/>
              <a:t>HTTP methods are used: GET, PUT, POST, DELETE + XML, JSON</a:t>
            </a:r>
          </a:p>
          <a:p>
            <a:r>
              <a:rPr lang="en-GB" noProof="0" dirty="0"/>
              <a:t>GET – data retrieval</a:t>
            </a:r>
          </a:p>
          <a:p>
            <a:pPr lvl="1"/>
            <a:r>
              <a:rPr lang="en-GB" noProof="0" dirty="0"/>
              <a:t>Data is obtained in XML, JSON formats.</a:t>
            </a:r>
          </a:p>
          <a:p>
            <a:r>
              <a:rPr lang="en-GB" noProof="0" dirty="0"/>
              <a:t>POST – data upload</a:t>
            </a:r>
          </a:p>
          <a:p>
            <a:r>
              <a:rPr lang="en-GB" noProof="0" dirty="0"/>
              <a:t>DELETE – data removal</a:t>
            </a:r>
          </a:p>
          <a:p>
            <a:r>
              <a:rPr lang="en-GB" noProof="0" dirty="0"/>
              <a:t>PUT – data update or create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noProof="0" dirty="0"/>
              <a:t>POST /vdc/</a:t>
            </a:r>
          </a:p>
          <a:p>
            <a:pPr marL="0" indent="0">
              <a:buNone/>
            </a:pPr>
            <a:r>
              <a:rPr lang="en-GB" noProof="0" dirty="0"/>
              <a:t>Host: xrgy.cloud.sun.com</a:t>
            </a:r>
          </a:p>
          <a:p>
            <a:pPr marL="0" indent="0">
              <a:buNone/>
            </a:pPr>
            <a:r>
              <a:rPr lang="en-GB" noProof="0" dirty="0"/>
              <a:t>Authorization: Basic </a:t>
            </a:r>
            <a:r>
              <a:rPr lang="en-GB" noProof="0" dirty="0" err="1"/>
              <a:t>xxxxxxxxxxxxxxxxxxx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Accept: application/</a:t>
            </a:r>
            <a:r>
              <a:rPr lang="en-GB" noProof="0" dirty="0" err="1"/>
              <a:t>vnd.com.sun.cloud.Status+json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Content-Length: </a:t>
            </a:r>
            <a:r>
              <a:rPr lang="en-GB" noProof="0" dirty="0" err="1"/>
              <a:t>nnn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Content-Type: application/</a:t>
            </a:r>
            <a:r>
              <a:rPr lang="en-GB" noProof="0" dirty="0" err="1"/>
              <a:t>vnd.com.sun.cloud.VM+json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X-Compute-Client-Specification-Version: 0.1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 {</a:t>
            </a:r>
          </a:p>
          <a:p>
            <a:pPr marL="0" indent="0">
              <a:buNone/>
            </a:pPr>
            <a:r>
              <a:rPr lang="en-GB" noProof="0" dirty="0"/>
              <a:t>   "name" : "Database"</a:t>
            </a:r>
          </a:p>
          <a:p>
            <a:pPr marL="0" indent="0">
              <a:buNone/>
            </a:pPr>
            <a:r>
              <a:rPr lang="en-GB" noProof="0" dirty="0"/>
              <a:t>   "</a:t>
            </a:r>
            <a:r>
              <a:rPr lang="en-GB" noProof="0" dirty="0" err="1"/>
              <a:t>from_template</a:t>
            </a:r>
            <a:r>
              <a:rPr lang="en-GB" noProof="0" dirty="0"/>
              <a:t>" : "http://cloud.sun.com/resources/</a:t>
            </a:r>
            <a:r>
              <a:rPr lang="en-GB" noProof="0" dirty="0" err="1"/>
              <a:t>vmtemplates</a:t>
            </a:r>
            <a:r>
              <a:rPr lang="en-GB" noProof="0" dirty="0"/>
              <a:t>/003",</a:t>
            </a:r>
          </a:p>
          <a:p>
            <a:pPr marL="0" indent="0">
              <a:buNone/>
            </a:pPr>
            <a:r>
              <a:rPr lang="en-GB" noProof="0" dirty="0"/>
              <a:t>   "description" : "MySQL host",</a:t>
            </a:r>
          </a:p>
          <a:p>
            <a:pPr marL="0" indent="0">
              <a:buNone/>
            </a:pPr>
            <a:r>
              <a:rPr lang="en-GB" noProof="0" dirty="0"/>
              <a:t>   "tags" : [ "</a:t>
            </a:r>
            <a:r>
              <a:rPr lang="en-GB" noProof="0" dirty="0" err="1"/>
              <a:t>sql</a:t>
            </a:r>
            <a:r>
              <a:rPr lang="en-GB" noProof="0" dirty="0"/>
              <a:t>" ]</a:t>
            </a:r>
          </a:p>
          <a:p>
            <a:pPr marL="0" indent="0">
              <a:buNone/>
            </a:pPr>
            <a:r>
              <a:rPr lang="en-GB" noProof="0" dirty="0"/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Response: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HTTP/1.1 202 Accepted</a:t>
            </a:r>
          </a:p>
          <a:p>
            <a:pPr marL="0" indent="0">
              <a:buNone/>
            </a:pPr>
            <a:r>
              <a:rPr lang="en-GB" noProof="0" dirty="0"/>
              <a:t> Content-Type: application/</a:t>
            </a:r>
            <a:r>
              <a:rPr lang="en-GB" noProof="0" dirty="0" err="1"/>
              <a:t>vnd.com.sun.cloud.Status+json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Content-Length: </a:t>
            </a:r>
            <a:r>
              <a:rPr lang="en-GB" noProof="0" dirty="0" err="1"/>
              <a:t>nnn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 {</a:t>
            </a:r>
          </a:p>
          <a:p>
            <a:pPr marL="0" indent="0">
              <a:buNone/>
            </a:pPr>
            <a:r>
              <a:rPr lang="en-GB" noProof="0" dirty="0"/>
              <a:t>   "op": "new-VM",</a:t>
            </a:r>
          </a:p>
          <a:p>
            <a:pPr marL="0" indent="0">
              <a:buNone/>
            </a:pPr>
            <a:r>
              <a:rPr lang="en-GB" noProof="0" dirty="0"/>
              <a:t>   "progress": 0,</a:t>
            </a:r>
          </a:p>
          <a:p>
            <a:pPr marL="0" indent="0">
              <a:buNone/>
            </a:pPr>
            <a:r>
              <a:rPr lang="en-GB" noProof="0" dirty="0"/>
              <a:t>   "</a:t>
            </a:r>
            <a:r>
              <a:rPr lang="en-GB" noProof="0" dirty="0" err="1"/>
              <a:t>target_uri</a:t>
            </a:r>
            <a:r>
              <a:rPr lang="en-GB" noProof="0" dirty="0"/>
              <a:t>": "/vdc/m~001",</a:t>
            </a:r>
          </a:p>
          <a:p>
            <a:pPr marL="0" indent="0">
              <a:buNone/>
            </a:pPr>
            <a:r>
              <a:rPr lang="en-GB" noProof="0" dirty="0"/>
              <a:t>   "</a:t>
            </a:r>
            <a:r>
              <a:rPr lang="en-GB" noProof="0" dirty="0" err="1"/>
              <a:t>status_uri</a:t>
            </a:r>
            <a:r>
              <a:rPr lang="en-GB" noProof="0" dirty="0"/>
              <a:t>": "/vdc/</a:t>
            </a:r>
            <a:r>
              <a:rPr lang="en-GB" noProof="0" dirty="0" err="1"/>
              <a:t>status?op</a:t>
            </a:r>
            <a:r>
              <a:rPr lang="en-GB" noProof="0" dirty="0"/>
              <a:t>=</a:t>
            </a:r>
            <a:r>
              <a:rPr lang="en-GB" noProof="0" dirty="0" err="1"/>
              <a:t>new-vm&amp;vm</a:t>
            </a:r>
            <a:r>
              <a:rPr lang="en-GB" noProof="0" dirty="0"/>
              <a:t>=001"</a:t>
            </a:r>
          </a:p>
          <a:p>
            <a:pPr marL="0" indent="0">
              <a:buNone/>
            </a:pPr>
            <a:r>
              <a:rPr lang="en-GB" noProof="0" dirty="0"/>
              <a:t> }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8EC89-6A0B-48DE-83D7-672B4A2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48D3A-5AAE-48AA-8364-131E19B8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OpenAPI</a:t>
            </a:r>
            <a:endParaRPr lang="en-GB" noProof="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7334414-1C77-4A07-A22C-902DA799E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439790" cy="4937760"/>
          </a:xfrm>
        </p:spPr>
        <p:txBody>
          <a:bodyPr/>
          <a:lstStyle/>
          <a:p>
            <a:r>
              <a:rPr lang="en-GB" noProof="0" dirty="0"/>
              <a:t>Service description in JSON or YAML</a:t>
            </a:r>
          </a:p>
          <a:p>
            <a:r>
              <a:rPr lang="en-GB" noProof="0" dirty="0"/>
              <a:t>Tools can generate:</a:t>
            </a:r>
          </a:p>
          <a:p>
            <a:pPr lvl="1"/>
            <a:r>
              <a:rPr lang="en-GB" noProof="0" dirty="0"/>
              <a:t>Description form code</a:t>
            </a:r>
          </a:p>
          <a:p>
            <a:pPr lvl="1"/>
            <a:r>
              <a:rPr lang="en-GB" noProof="0" dirty="0"/>
              <a:t>Client wrappers from description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696FC09-58A4-4624-847C-F171A33E32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6015" y="1298448"/>
            <a:ext cx="4151759" cy="4937760"/>
          </a:xfrm>
        </p:spPr>
        <p:txBody>
          <a:bodyPr>
            <a:normAutofit fontScale="55000" lnSpcReduction="20000"/>
          </a:bodyPr>
          <a:lstStyle/>
          <a:p>
            <a:r>
              <a:rPr lang="en-GB" noProof="0" dirty="0"/>
              <a:t>swagger: "2.0"</a:t>
            </a:r>
          </a:p>
          <a:p>
            <a:r>
              <a:rPr lang="en-GB" noProof="0" dirty="0"/>
              <a:t>info:</a:t>
            </a:r>
          </a:p>
          <a:p>
            <a:r>
              <a:rPr lang="en-GB" noProof="0" dirty="0"/>
              <a:t>  version: "1.0"</a:t>
            </a:r>
          </a:p>
          <a:p>
            <a:r>
              <a:rPr lang="en-GB" noProof="0" dirty="0"/>
              <a:t>  title: "Hello World API"</a:t>
            </a:r>
          </a:p>
          <a:p>
            <a:r>
              <a:rPr lang="en-GB" noProof="0" dirty="0"/>
              <a:t>paths:</a:t>
            </a:r>
          </a:p>
          <a:p>
            <a:r>
              <a:rPr lang="en-GB" noProof="0" dirty="0"/>
              <a:t>  /hello/{user}:</a:t>
            </a:r>
          </a:p>
          <a:p>
            <a:r>
              <a:rPr lang="en-GB" noProof="0" dirty="0"/>
              <a:t>    get:</a:t>
            </a:r>
          </a:p>
          <a:p>
            <a:r>
              <a:rPr lang="en-GB" noProof="0" dirty="0"/>
              <a:t>      description: Returns a greeting to the user!</a:t>
            </a:r>
          </a:p>
          <a:p>
            <a:r>
              <a:rPr lang="en-GB" noProof="0" dirty="0"/>
              <a:t>      parameters:</a:t>
            </a:r>
          </a:p>
          <a:p>
            <a:r>
              <a:rPr lang="en-GB" noProof="0" dirty="0"/>
              <a:t>        - name: user</a:t>
            </a:r>
          </a:p>
          <a:p>
            <a:r>
              <a:rPr lang="en-GB" noProof="0" dirty="0"/>
              <a:t>          in: path</a:t>
            </a:r>
          </a:p>
          <a:p>
            <a:r>
              <a:rPr lang="en-GB" noProof="0" dirty="0"/>
              <a:t>          type: string</a:t>
            </a:r>
          </a:p>
          <a:p>
            <a:r>
              <a:rPr lang="en-GB" noProof="0" dirty="0"/>
              <a:t>          required: true</a:t>
            </a:r>
          </a:p>
          <a:p>
            <a:r>
              <a:rPr lang="en-GB" noProof="0" dirty="0"/>
              <a:t>          description: The name of the user to greet.</a:t>
            </a:r>
          </a:p>
          <a:p>
            <a:r>
              <a:rPr lang="en-GB" noProof="0" dirty="0"/>
              <a:t>      responses:</a:t>
            </a:r>
          </a:p>
          <a:p>
            <a:r>
              <a:rPr lang="en-GB" noProof="0" dirty="0"/>
              <a:t>        200:</a:t>
            </a:r>
          </a:p>
          <a:p>
            <a:r>
              <a:rPr lang="en-GB" noProof="0" dirty="0"/>
              <a:t>          description: Returns the greeting.</a:t>
            </a:r>
          </a:p>
          <a:p>
            <a:r>
              <a:rPr lang="en-GB" noProof="0" dirty="0"/>
              <a:t>          schema:</a:t>
            </a:r>
          </a:p>
          <a:p>
            <a:r>
              <a:rPr lang="en-GB" noProof="0" dirty="0"/>
              <a:t>            type: string</a:t>
            </a:r>
          </a:p>
          <a:p>
            <a:r>
              <a:rPr lang="en-GB" noProof="0" dirty="0"/>
              <a:t>         400:</a:t>
            </a:r>
          </a:p>
          <a:p>
            <a:r>
              <a:rPr lang="en-GB" noProof="0" dirty="0"/>
              <a:t>          description: Invalid characters in "user" were provided.</a:t>
            </a:r>
          </a:p>
        </p:txBody>
      </p:sp>
    </p:spTree>
    <p:extLst>
      <p:ext uri="{BB962C8B-B14F-4D97-AF65-F5344CB8AC3E}">
        <p14:creationId xmlns:p14="http://schemas.microsoft.com/office/powerpoint/2010/main" val="29915829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as a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is not sold to a customer.</a:t>
            </a:r>
          </a:p>
          <a:p>
            <a:r>
              <a:rPr lang="en-GB" noProof="0" dirty="0"/>
              <a:t>Software is provided as a service.</a:t>
            </a:r>
          </a:p>
          <a:p>
            <a:r>
              <a:rPr lang="en-GB" noProof="0" dirty="0"/>
              <a:t>Customer access software over the Internet using browser.</a:t>
            </a:r>
          </a:p>
          <a:p>
            <a:r>
              <a:rPr lang="en-GB" noProof="0" dirty="0"/>
              <a:t>Software is rented.</a:t>
            </a:r>
          </a:p>
          <a:p>
            <a:r>
              <a:rPr lang="en-GB" noProof="0" dirty="0"/>
              <a:t>Provider have full control of a service:</a:t>
            </a:r>
          </a:p>
          <a:p>
            <a:pPr lvl="1"/>
            <a:r>
              <a:rPr lang="en-GB" noProof="0" dirty="0"/>
              <a:t>Can update any time,</a:t>
            </a:r>
          </a:p>
          <a:p>
            <a:pPr lvl="1"/>
            <a:r>
              <a:rPr lang="en-GB" noProof="0" dirty="0"/>
              <a:t>Can stop providing services,</a:t>
            </a:r>
          </a:p>
          <a:p>
            <a:pPr lvl="1"/>
            <a:r>
              <a:rPr lang="en-GB" noProof="0" dirty="0"/>
              <a:t>Has to ensure service availability and accessibility.</a:t>
            </a:r>
          </a:p>
          <a:p>
            <a:r>
              <a:rPr lang="en-GB" noProof="0" dirty="0"/>
              <a:t>Customer</a:t>
            </a:r>
          </a:p>
          <a:p>
            <a:pPr lvl="1"/>
            <a:r>
              <a:rPr lang="en-GB" noProof="0" dirty="0"/>
              <a:t>Needs no deployment,</a:t>
            </a:r>
          </a:p>
          <a:p>
            <a:pPr lvl="1"/>
            <a:r>
              <a:rPr lang="en-GB" noProof="0" dirty="0"/>
              <a:t>Needs authentication and authorization.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Licensing Types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Per request.</a:t>
            </a:r>
          </a:p>
          <a:p>
            <a:r>
              <a:rPr lang="en-GB" noProof="0" dirty="0"/>
              <a:t>Per GB.</a:t>
            </a:r>
          </a:p>
          <a:p>
            <a:r>
              <a:rPr lang="en-GB" noProof="0" dirty="0"/>
              <a:t>Flat Rate.</a:t>
            </a:r>
          </a:p>
          <a:p>
            <a:r>
              <a:rPr lang="en-GB" noProof="0" dirty="0"/>
              <a:t>Free.</a:t>
            </a:r>
          </a:p>
          <a:p>
            <a:r>
              <a:rPr lang="en-GB" noProof="0" dirty="0"/>
              <a:t>Others...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noProof="0" dirty="0"/>
              <a:t>Components can be provided as SaaS.</a:t>
            </a:r>
          </a:p>
          <a:p>
            <a:pPr algn="just"/>
            <a:r>
              <a:rPr lang="en-GB" noProof="0" dirty="0"/>
              <a:t>Developers can choose any licensing model – not defined by technology.</a:t>
            </a:r>
          </a:p>
          <a:p>
            <a:pPr algn="just"/>
            <a:r>
              <a:rPr lang="en-GB" noProof="0"/>
              <a:t>SOAP </a:t>
            </a:r>
            <a:r>
              <a:rPr lang="en-GB" noProof="0" dirty="0"/>
              <a:t>is complicated, but tools can hide all complexity.</a:t>
            </a:r>
          </a:p>
          <a:p>
            <a:pPr algn="just"/>
            <a:r>
              <a:rPr lang="en-GB" noProof="0" dirty="0"/>
              <a:t>REST is simple based on HTTP GET, POST, DELETE requests.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r>
              <a:rPr lang="en-GB" noProof="0" dirty="0"/>
              <a:t>Leonard Richardson, Sam Ruby. </a:t>
            </a:r>
            <a:r>
              <a:rPr lang="en-GB" b="1" noProof="0" dirty="0"/>
              <a:t>RESTful Web Services Web services for the real world.</a:t>
            </a:r>
            <a:r>
              <a:rPr lang="en-GB" noProof="0" dirty="0"/>
              <a:t> O'Reilly Media. 2007. 448p.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as a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Interface is provided over the Internet.</a:t>
            </a:r>
          </a:p>
          <a:p>
            <a:r>
              <a:rPr lang="en-GB" noProof="0" dirty="0"/>
              <a:t>Developer buys a right to use, it is rented.</a:t>
            </a:r>
          </a:p>
          <a:p>
            <a:r>
              <a:rPr lang="en-GB" noProof="0" dirty="0"/>
              <a:t>B2B integration</a:t>
            </a:r>
          </a:p>
          <a:p>
            <a:pPr lvl="1"/>
            <a:r>
              <a:rPr lang="en-GB" noProof="0" dirty="0"/>
              <a:t>Business data exchange,</a:t>
            </a:r>
          </a:p>
          <a:p>
            <a:pPr lvl="1"/>
            <a:r>
              <a:rPr lang="en-GB" noProof="0" dirty="0"/>
              <a:t>Services integration (ex.: automated order placement from distributor, manufacturer).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616255" cy="4937760"/>
          </a:xfrm>
        </p:spPr>
        <p:txBody>
          <a:bodyPr/>
          <a:lstStyle/>
          <a:p>
            <a:r>
              <a:rPr lang="en-GB" noProof="0" dirty="0"/>
              <a:t>Clients use remote service over the network.</a:t>
            </a:r>
          </a:p>
          <a:p>
            <a:r>
              <a:rPr lang="en-GB" noProof="0" dirty="0"/>
              <a:t>Communication is done using SOAP messages.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26851"/>
              </p:ext>
            </p:extLst>
          </p:nvPr>
        </p:nvGraphicFramePr>
        <p:xfrm>
          <a:off x="813399" y="2420888"/>
          <a:ext cx="7517201" cy="373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73052" imgH="2644037" progId="Visio.Drawing.11">
                  <p:embed/>
                </p:oleObj>
              </mc:Choice>
              <mc:Fallback>
                <p:oleObj name="Visio" r:id="rId2" imgW="5273052" imgH="264403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3399" y="2420888"/>
                        <a:ext cx="7517201" cy="3735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XML Web Service Description (Create)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WSDL</a:t>
            </a:r>
          </a:p>
          <a:p>
            <a:pPr lvl="1"/>
            <a:r>
              <a:rPr lang="en-GB" noProof="0" dirty="0"/>
              <a:t>Define service classes, methods, arguments.</a:t>
            </a:r>
          </a:p>
          <a:p>
            <a:r>
              <a:rPr lang="en-GB" noProof="0" dirty="0"/>
              <a:t>XSD</a:t>
            </a:r>
          </a:p>
          <a:p>
            <a:pPr lvl="1"/>
            <a:r>
              <a:rPr lang="en-GB" noProof="0" dirty="0"/>
              <a:t>Define service’s data model.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 Web Service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Remote questions answering component with the interface:</a:t>
            </a:r>
          </a:p>
          <a:p>
            <a:pPr lvl="1"/>
            <a:r>
              <a:rPr lang="en-GB" noProof="0" dirty="0"/>
              <a:t> [</a:t>
            </a:r>
            <a:r>
              <a:rPr lang="en-GB" noProof="0" dirty="0" err="1"/>
              <a:t>WebService</a:t>
            </a:r>
            <a:r>
              <a:rPr lang="en-GB" noProof="0" dirty="0"/>
              <a:t>(Namespace = "http://question.webservices.demo.sarunas.eu/")]</a:t>
            </a:r>
          </a:p>
          <a:p>
            <a:pPr lvl="1"/>
            <a:r>
              <a:rPr lang="en-GB" noProof="0" dirty="0"/>
              <a:t>    [</a:t>
            </a:r>
            <a:r>
              <a:rPr lang="en-GB" noProof="0" dirty="0" err="1"/>
              <a:t>WebServiceBinding</a:t>
            </a:r>
            <a:r>
              <a:rPr lang="en-GB" noProof="0" dirty="0"/>
              <a:t>(</a:t>
            </a:r>
            <a:r>
              <a:rPr lang="en-GB" noProof="0" dirty="0" err="1"/>
              <a:t>ConformsTo</a:t>
            </a:r>
            <a:r>
              <a:rPr lang="en-GB" noProof="0" dirty="0"/>
              <a:t> = WsiProfiles.BasicProfile1_1)]</a:t>
            </a:r>
          </a:p>
          <a:p>
            <a:pPr lvl="1"/>
            <a:r>
              <a:rPr lang="en-GB" noProof="0" dirty="0"/>
              <a:t>    [</a:t>
            </a:r>
            <a:r>
              <a:rPr lang="en-GB" noProof="0" dirty="0" err="1"/>
              <a:t>System.ComponentModel.ToolboxItem</a:t>
            </a:r>
            <a:r>
              <a:rPr lang="en-GB" noProof="0" dirty="0"/>
              <a:t>(false)]</a:t>
            </a:r>
          </a:p>
          <a:p>
            <a:pPr lvl="1"/>
            <a:r>
              <a:rPr lang="en-GB" noProof="0" dirty="0"/>
              <a:t>    [</a:t>
            </a:r>
            <a:r>
              <a:rPr lang="en-GB" noProof="0" dirty="0" err="1"/>
              <a:t>System.Web.Script.Services.ScriptService</a:t>
            </a:r>
            <a:r>
              <a:rPr lang="en-GB" noProof="0" dirty="0"/>
              <a:t>]</a:t>
            </a:r>
          </a:p>
          <a:p>
            <a:pPr lvl="1"/>
            <a:r>
              <a:rPr lang="en-GB" noProof="0" dirty="0"/>
              <a:t>    public class </a:t>
            </a:r>
            <a:r>
              <a:rPr lang="en-GB" noProof="0" dirty="0" err="1"/>
              <a:t>UltimateWebService</a:t>
            </a:r>
            <a:r>
              <a:rPr lang="en-GB" noProof="0" dirty="0"/>
              <a:t> : </a:t>
            </a:r>
            <a:r>
              <a:rPr lang="en-GB" noProof="0" dirty="0" err="1"/>
              <a:t>System.Web.Services.WebService</a:t>
            </a:r>
            <a:endParaRPr lang="en-GB" noProof="0" dirty="0"/>
          </a:p>
          <a:p>
            <a:pPr lvl="1"/>
            <a:r>
              <a:rPr lang="en-GB" noProof="0" dirty="0"/>
              <a:t>    {</a:t>
            </a:r>
          </a:p>
          <a:p>
            <a:pPr lvl="1"/>
            <a:r>
              <a:rPr lang="en-GB" noProof="0" dirty="0"/>
              <a:t>        [</a:t>
            </a:r>
            <a:r>
              <a:rPr lang="en-GB" noProof="0" dirty="0" err="1"/>
              <a:t>WebMethod</a:t>
            </a:r>
            <a:r>
              <a:rPr lang="en-GB" noProof="0" dirty="0"/>
              <a:t>]</a:t>
            </a:r>
          </a:p>
          <a:p>
            <a:pPr lvl="1"/>
            <a:r>
              <a:rPr lang="en-GB" noProof="0" dirty="0"/>
              <a:t>        public string </a:t>
            </a:r>
            <a:r>
              <a:rPr lang="en-GB" noProof="0" dirty="0" err="1"/>
              <a:t>AnswerQuestion</a:t>
            </a:r>
            <a:r>
              <a:rPr lang="en-GB" noProof="0" dirty="0"/>
              <a:t>(string question)</a:t>
            </a:r>
          </a:p>
          <a:p>
            <a:pPr lvl="1"/>
            <a:r>
              <a:rPr lang="en-GB" noProof="0" dirty="0"/>
              <a:t>        {</a:t>
            </a:r>
          </a:p>
          <a:p>
            <a:pPr lvl="1"/>
            <a:r>
              <a:rPr lang="en-GB" noProof="0" dirty="0"/>
              <a:t>            return "42";</a:t>
            </a:r>
          </a:p>
          <a:p>
            <a:pPr lvl="1"/>
            <a:r>
              <a:rPr lang="en-GB" noProof="0" dirty="0"/>
              <a:t>        }</a:t>
            </a:r>
          </a:p>
          <a:p>
            <a:pPr lvl="1"/>
            <a:r>
              <a:rPr lang="en-GB" noProof="0" dirty="0"/>
              <a:t>    }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Web service interface is defined in xml:</a:t>
            </a:r>
          </a:p>
          <a:p>
            <a:pPr lvl="1"/>
            <a:r>
              <a:rPr lang="en-GB" noProof="0" dirty="0"/>
              <a:t>messages,</a:t>
            </a:r>
          </a:p>
          <a:p>
            <a:pPr lvl="1"/>
            <a:r>
              <a:rPr lang="en-GB" noProof="0" dirty="0"/>
              <a:t>data types,</a:t>
            </a:r>
          </a:p>
          <a:p>
            <a:pPr lvl="1"/>
            <a:r>
              <a:rPr lang="en-GB" noProof="0" dirty="0"/>
              <a:t>Service end-points.</a:t>
            </a:r>
          </a:p>
          <a:p>
            <a:r>
              <a:rPr lang="en-GB" noProof="0" dirty="0"/>
              <a:t>WSDL fully defines all service interface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	&lt;</a:t>
            </a:r>
            <a:r>
              <a:rPr lang="en-GB" noProof="0" dirty="0" err="1"/>
              <a:t>wsdl:types</a:t>
            </a:r>
            <a:r>
              <a:rPr lang="en-GB" noProof="0" dirty="0"/>
              <a:t>&gt;</a:t>
            </a:r>
          </a:p>
          <a:p>
            <a:pPr lvl="1"/>
            <a:r>
              <a:rPr lang="en-GB" noProof="0" dirty="0"/>
              <a:t>	&lt;/</a:t>
            </a:r>
            <a:r>
              <a:rPr lang="en-GB" noProof="0" dirty="0" err="1"/>
              <a:t>wsdl:types</a:t>
            </a:r>
            <a:r>
              <a:rPr lang="en-GB" noProof="0" dirty="0"/>
              <a:t>&gt;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	&lt;</a:t>
            </a:r>
            <a:r>
              <a:rPr lang="en-GB" noProof="0" dirty="0" err="1"/>
              <a:t>wsdl:message</a:t>
            </a:r>
            <a:r>
              <a:rPr lang="en-GB" noProof="0" dirty="0"/>
              <a:t> name="</a:t>
            </a:r>
            <a:r>
              <a:rPr lang="en-GB" noProof="0" dirty="0" err="1"/>
              <a:t>AnswerQuestionSoapIn</a:t>
            </a:r>
            <a:r>
              <a:rPr lang="en-GB" noProof="0" dirty="0"/>
              <a:t>"&gt;</a:t>
            </a:r>
          </a:p>
          <a:p>
            <a:pPr lvl="1"/>
            <a:r>
              <a:rPr lang="en-GB" noProof="0" dirty="0"/>
              <a:t>	   &lt;</a:t>
            </a:r>
            <a:r>
              <a:rPr lang="en-GB" noProof="0" dirty="0" err="1"/>
              <a:t>wsdl:part</a:t>
            </a:r>
            <a:r>
              <a:rPr lang="en-GB" noProof="0" dirty="0"/>
              <a:t> name="parameters" element="</a:t>
            </a:r>
            <a:r>
              <a:rPr lang="en-GB" noProof="0" dirty="0" err="1"/>
              <a:t>tns:AnswerQuestion</a:t>
            </a:r>
            <a:r>
              <a:rPr lang="en-GB" noProof="0" dirty="0"/>
              <a:t>"/&gt;</a:t>
            </a:r>
          </a:p>
          <a:p>
            <a:pPr lvl="1"/>
            <a:r>
              <a:rPr lang="en-GB" noProof="0" dirty="0"/>
              <a:t>	&lt;/</a:t>
            </a:r>
            <a:r>
              <a:rPr lang="en-GB" noProof="0" dirty="0" err="1"/>
              <a:t>wsdl:message</a:t>
            </a:r>
            <a:r>
              <a:rPr lang="en-GB" noProof="0" dirty="0"/>
              <a:t>&gt;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	&lt;</a:t>
            </a:r>
            <a:r>
              <a:rPr lang="en-GB" noProof="0" dirty="0" err="1"/>
              <a:t>wsdl:message</a:t>
            </a:r>
            <a:r>
              <a:rPr lang="en-GB" noProof="0" dirty="0"/>
              <a:t> name="</a:t>
            </a:r>
            <a:r>
              <a:rPr lang="en-GB" noProof="0" dirty="0" err="1"/>
              <a:t>AnswerQuestionSoapOut</a:t>
            </a:r>
            <a:r>
              <a:rPr lang="en-GB" noProof="0" dirty="0"/>
              <a:t>"&gt;</a:t>
            </a:r>
          </a:p>
          <a:p>
            <a:pPr lvl="1"/>
            <a:r>
              <a:rPr lang="en-GB" noProof="0" dirty="0"/>
              <a:t>    	&lt;</a:t>
            </a:r>
            <a:r>
              <a:rPr lang="en-GB" noProof="0" dirty="0" err="1"/>
              <a:t>wsdl:part</a:t>
            </a:r>
            <a:r>
              <a:rPr lang="en-GB" noProof="0" dirty="0"/>
              <a:t> name="parameters" element="</a:t>
            </a:r>
            <a:r>
              <a:rPr lang="en-GB" noProof="0" dirty="0" err="1"/>
              <a:t>tns:AnswerQuestionResponse</a:t>
            </a:r>
            <a:r>
              <a:rPr lang="en-GB" noProof="0" dirty="0"/>
              <a:t>"/&gt;</a:t>
            </a:r>
          </a:p>
          <a:p>
            <a:pPr lvl="1"/>
            <a:r>
              <a:rPr lang="en-GB" noProof="0" dirty="0"/>
              <a:t>	&lt;/</a:t>
            </a:r>
            <a:r>
              <a:rPr lang="en-GB" noProof="0" dirty="0" err="1"/>
              <a:t>wsdl:message</a:t>
            </a:r>
            <a:r>
              <a:rPr lang="en-GB" noProof="0" dirty="0"/>
              <a:t>&gt;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WSDL Messages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Defines request messages format (interface).</a:t>
            </a:r>
          </a:p>
          <a:p>
            <a:r>
              <a:rPr lang="en-GB" noProof="0" dirty="0"/>
              <a:t>Defines response messages format (interface).</a:t>
            </a:r>
          </a:p>
          <a:p>
            <a:endParaRPr lang="en-GB" noProof="0" dirty="0"/>
          </a:p>
          <a:p>
            <a:r>
              <a:rPr lang="en-GB" noProof="0" dirty="0"/>
              <a:t>&lt;</a:t>
            </a:r>
            <a:r>
              <a:rPr lang="en-GB" noProof="0" dirty="0" err="1"/>
              <a:t>wsdl:portType</a:t>
            </a:r>
            <a:r>
              <a:rPr lang="en-GB" noProof="0" dirty="0"/>
              <a:t> name="</a:t>
            </a:r>
            <a:r>
              <a:rPr lang="en-GB" noProof="0" dirty="0" err="1"/>
              <a:t>UltimateWebServiceSoap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&lt;</a:t>
            </a:r>
            <a:r>
              <a:rPr lang="en-GB" noProof="0" dirty="0" err="1"/>
              <a:t>wsdl:operation</a:t>
            </a:r>
            <a:r>
              <a:rPr lang="en-GB" noProof="0" dirty="0"/>
              <a:t> name="</a:t>
            </a:r>
            <a:r>
              <a:rPr lang="en-GB" noProof="0" dirty="0" err="1"/>
              <a:t>AnswerQuestion</a:t>
            </a:r>
            <a:r>
              <a:rPr lang="en-GB" noProof="0" dirty="0"/>
              <a:t>"&gt;</a:t>
            </a:r>
          </a:p>
          <a:p>
            <a:r>
              <a:rPr lang="en-GB" noProof="0" dirty="0"/>
              <a:t>	&lt;</a:t>
            </a:r>
            <a:r>
              <a:rPr lang="en-GB" noProof="0" dirty="0" err="1"/>
              <a:t>wsdl:input</a:t>
            </a:r>
            <a:r>
              <a:rPr lang="en-GB" noProof="0" dirty="0"/>
              <a:t> message="</a:t>
            </a:r>
            <a:r>
              <a:rPr lang="en-GB" noProof="0" dirty="0" err="1"/>
              <a:t>tns:AnswerQuestionSoapIn</a:t>
            </a:r>
            <a:r>
              <a:rPr lang="en-GB" noProof="0" dirty="0"/>
              <a:t>"/&gt;</a:t>
            </a:r>
          </a:p>
          <a:p>
            <a:r>
              <a:rPr lang="en-GB" noProof="0" dirty="0"/>
              <a:t>	&lt;</a:t>
            </a:r>
            <a:r>
              <a:rPr lang="en-GB" noProof="0" dirty="0" err="1"/>
              <a:t>wsdl:output</a:t>
            </a:r>
            <a:r>
              <a:rPr lang="en-GB" noProof="0" dirty="0"/>
              <a:t> message="</a:t>
            </a:r>
            <a:r>
              <a:rPr lang="en-GB" noProof="0" dirty="0" err="1"/>
              <a:t>tns:AnswerQuestionSoapOut</a:t>
            </a:r>
            <a:r>
              <a:rPr lang="en-GB" noProof="0" dirty="0"/>
              <a:t>"/&gt;</a:t>
            </a:r>
          </a:p>
          <a:p>
            <a:r>
              <a:rPr lang="en-GB" noProof="0" dirty="0"/>
              <a:t>	&lt;/</a:t>
            </a:r>
            <a:r>
              <a:rPr lang="en-GB" noProof="0" dirty="0" err="1"/>
              <a:t>wsdl:operation</a:t>
            </a:r>
            <a:r>
              <a:rPr lang="en-GB" noProof="0" dirty="0"/>
              <a:t>&gt;</a:t>
            </a:r>
          </a:p>
          <a:p>
            <a:r>
              <a:rPr lang="en-GB" noProof="0" dirty="0"/>
              <a:t>	&lt;/</a:t>
            </a:r>
            <a:r>
              <a:rPr lang="en-GB" noProof="0" dirty="0" err="1"/>
              <a:t>wsdl:portType</a:t>
            </a:r>
            <a:r>
              <a:rPr lang="en-GB" noProof="0" dirty="0"/>
              <a:t>&gt;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cbse-09</Template>
  <TotalTime>6377</TotalTime>
  <Words>2266</Words>
  <Application>Microsoft Office PowerPoint</Application>
  <PresentationFormat>Affichage à l'écran (4:3)</PresentationFormat>
  <Paragraphs>359</Paragraphs>
  <Slides>32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Présentation PowerPoint</vt:lpstr>
      <vt:lpstr>Topics</vt:lpstr>
      <vt:lpstr>Software as a Service</vt:lpstr>
      <vt:lpstr>Components as a Service</vt:lpstr>
      <vt:lpstr>XML Web Service</vt:lpstr>
      <vt:lpstr>XML Web Service Description (Create)</vt:lpstr>
      <vt:lpstr>Question Web Service</vt:lpstr>
      <vt:lpstr>WSDL</vt:lpstr>
      <vt:lpstr>WSDL Messages</vt:lpstr>
      <vt:lpstr>WSDL Component Functions</vt:lpstr>
      <vt:lpstr>WSDL End-Points</vt:lpstr>
      <vt:lpstr>XSD – XML Schema Definition</vt:lpstr>
      <vt:lpstr>SOAP</vt:lpstr>
      <vt:lpstr>SOAP Request</vt:lpstr>
      <vt:lpstr>SOAP Response</vt:lpstr>
      <vt:lpstr>POST Method</vt:lpstr>
      <vt:lpstr>Security</vt:lpstr>
      <vt:lpstr>WS-Security (Certificate)</vt:lpstr>
      <vt:lpstr>WS-Security  (Encryption)</vt:lpstr>
      <vt:lpstr>Load Balancing</vt:lpstr>
      <vt:lpstr>Transactions</vt:lpstr>
      <vt:lpstr>Transport Protocols</vt:lpstr>
      <vt:lpstr>UDDI (Universal Description Discovery and Integration)</vt:lpstr>
      <vt:lpstr>Web Service Usage</vt:lpstr>
      <vt:lpstr>XML Web Services Implementations</vt:lpstr>
      <vt:lpstr>RESTful Web Services</vt:lpstr>
      <vt:lpstr>REST </vt:lpstr>
      <vt:lpstr>REST</vt:lpstr>
      <vt:lpstr>OpenAPI</vt:lpstr>
      <vt:lpstr>Licensing Types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275</cp:revision>
  <dcterms:created xsi:type="dcterms:W3CDTF">2011-08-08T21:06:46Z</dcterms:created>
  <dcterms:modified xsi:type="dcterms:W3CDTF">2024-11-12T22:06:03Z</dcterms:modified>
</cp:coreProperties>
</file>