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0"/>
  </p:notesMasterIdLst>
  <p:sldIdLst>
    <p:sldId id="283" r:id="rId3"/>
    <p:sldId id="257" r:id="rId4"/>
    <p:sldId id="263" r:id="rId5"/>
    <p:sldId id="264" r:id="rId6"/>
    <p:sldId id="265" r:id="rId7"/>
    <p:sldId id="266" r:id="rId8"/>
    <p:sldId id="275" r:id="rId9"/>
    <p:sldId id="268" r:id="rId10"/>
    <p:sldId id="267" r:id="rId11"/>
    <p:sldId id="269" r:id="rId12"/>
    <p:sldId id="272" r:id="rId13"/>
    <p:sldId id="270" r:id="rId14"/>
    <p:sldId id="273" r:id="rId15"/>
    <p:sldId id="271" r:id="rId16"/>
    <p:sldId id="274" r:id="rId17"/>
    <p:sldId id="261" r:id="rId18"/>
    <p:sldId id="26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8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84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4C03F-2629-56BB-6D63-4EF335D7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DE86BD-C8CC-454D-FE57-9F5FD3AD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842B9-2F31-F23F-658B-3221F9D8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4AF7B-E445-04C8-5813-17F89F2B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98F4A-E30B-608F-36FA-8ECBD0C0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64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2EF85-6AC1-8073-7F94-59721DC6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358FF-E1E8-C2C2-B17D-6F7DCDE0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941FE-06E9-E376-B757-4D189AB0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AF8AD-AA8E-9424-F509-3BC65320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28A02-2656-D1C6-B7F1-F49727B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1232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9B427-7CE5-80D8-3C79-305D1329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1CB61-3549-B919-432C-5D2EEE0F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6144E-D613-DD06-DF01-4D09A127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B7335-F338-D0E6-5F99-7E15C5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C7D55-5FAB-9578-F48D-2AC28C9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809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B7B6D-B38F-565B-3F62-62305166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2DF15-34D4-24DE-C4D1-E0CBD934D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D7B514-F6A6-7D30-CE22-4CACC1DD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934A4E-6DEF-6694-2CF7-1F11E4C5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454AE8-FEA3-8935-A307-0D118EEE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028E2-E0E3-0A86-DB33-D11507B4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965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AD9A-E65F-AF6F-2D64-E33C1E24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211BD-134E-3F22-B25B-D3FF9F96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0F733A-355B-9955-DA6A-6AB6B2A2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F51D79-EA8D-0D6E-8AFE-0A33205EB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4B3CE5-4560-81FC-9412-0921627BC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0E3B53-C349-558B-7EC6-3CE9EA25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15D067-D0F2-1660-5C74-0EE91AD8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8FE32E-D2B1-77E2-CC35-8058B03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9132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59A23-4186-8796-95FB-018452A7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00D76-6CF1-5581-4310-C8203BE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DA4165-C0E4-EDAA-D491-2C1046A1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86DB07-FDC1-F451-1DEC-52957B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4706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6F926E-1799-2865-90A6-E40EFDF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121358-9E9B-562F-CF38-FB95FC10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E3E6D-46BA-E56F-FC4B-73AF82D1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C1C60-BCE1-DECF-94BB-ED529149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EF3FE-4F29-311F-F766-255EA2E5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0383D-D72A-552D-6F2D-4763E4FB5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30777-91BD-B350-0519-C5BC0D7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7ACAB7-2BF9-E5C8-D24D-5E17A12E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92ECE-728E-F58B-8DFC-90B33B5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8096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E3681-AA28-F4F8-EE72-AB6FD16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CB077A-0DD0-E199-CCB3-86DFF0AF3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5AC85-2904-2AB1-6C43-5F73EEF1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CB07E8-79CC-F7BE-64EA-53395EB1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F8A8A-52C5-B7E0-6527-D2FC81FA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98576E-1E64-DA38-1B10-9A7620E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9869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91992-E770-AB0B-1A38-1991DF8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72C0D0-BB56-B4D1-4AB0-16629D0F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3278E-3FE5-6A4C-A75A-1A948B24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DF96A-99C6-BF5B-0602-0F594B3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3D7C4-9693-1B2B-6360-0A3309F5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8416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CD6B2-C0F1-224E-D793-B9C73884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B43BC3-1E6A-64F9-5207-50122DF8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3C751-B5CC-18EF-CD83-45065C22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92617-60C1-1FA7-AEEF-73D5E30E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D5A92-121A-4DC5-B713-B4E30FD3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7803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00688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656667-6D9D-9B61-DDA5-61B733C1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FA4D4-FD0F-AB0E-C85E-C42B773C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BAA8D-2D9E-95DA-4767-B5BB458C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1D6A2-CCFE-360E-F8B1-EDDBFE86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DC408-300E-AC31-5386-3AABA3C4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23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Cloud Computing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Software as a Service (SaaS)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provided in Cloud as a service.</a:t>
            </a:r>
          </a:p>
          <a:p>
            <a:r>
              <a:rPr lang="en-GB" noProof="0" dirty="0"/>
              <a:t>Browser is used for accessing it.</a:t>
            </a:r>
          </a:p>
          <a:p>
            <a:r>
              <a:rPr lang="en-GB" noProof="0" dirty="0"/>
              <a:t>Custom apps can be created and hosted on the Cloud using providers API</a:t>
            </a:r>
          </a:p>
          <a:p>
            <a:r>
              <a:rPr lang="en-GB" noProof="0" dirty="0"/>
              <a:t>Ex: Google Apps.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Storage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Usage</a:t>
            </a:r>
          </a:p>
          <a:p>
            <a:pPr lvl="1"/>
            <a:r>
              <a:rPr lang="en-GB" noProof="0" dirty="0"/>
              <a:t>User data can be accessed anytime from anywhere.</a:t>
            </a:r>
          </a:p>
          <a:p>
            <a:pPr lvl="1"/>
            <a:r>
              <a:rPr lang="en-GB" noProof="0" dirty="0"/>
              <a:t>User apps can work with cloud file system instead of a local one.</a:t>
            </a:r>
          </a:p>
          <a:p>
            <a:pPr lvl="1"/>
            <a:r>
              <a:rPr lang="en-GB" noProof="0" dirty="0"/>
              <a:t>(ex, stated editing on a phone, finished on a tablet).</a:t>
            </a:r>
          </a:p>
          <a:p>
            <a:pPr lvl="1"/>
            <a:r>
              <a:rPr lang="en-GB" noProof="0" dirty="0"/>
              <a:t>Data base in cloud</a:t>
            </a:r>
          </a:p>
          <a:p>
            <a:r>
              <a:rPr lang="en-GB" noProof="0" dirty="0"/>
              <a:t>Problems:</a:t>
            </a:r>
          </a:p>
          <a:p>
            <a:pPr lvl="1"/>
            <a:r>
              <a:rPr lang="en-GB" noProof="0" dirty="0"/>
              <a:t>Data synchronization:</a:t>
            </a:r>
          </a:p>
          <a:p>
            <a:pPr lvl="2"/>
            <a:r>
              <a:rPr lang="en-GB" noProof="0" dirty="0"/>
              <a:t>User edits same document on several devices:</a:t>
            </a:r>
          </a:p>
          <a:p>
            <a:pPr lvl="3"/>
            <a:r>
              <a:rPr lang="en-GB" noProof="0" dirty="0"/>
              <a:t>Save the latest,</a:t>
            </a:r>
          </a:p>
          <a:p>
            <a:pPr lvl="3"/>
            <a:r>
              <a:rPr lang="en-GB" noProof="0" dirty="0"/>
              <a:t>merge,</a:t>
            </a:r>
          </a:p>
          <a:p>
            <a:pPr lvl="3"/>
            <a:r>
              <a:rPr lang="en-GB" noProof="0" dirty="0"/>
              <a:t>User has to resolve conflict manually.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Storage usage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Provider allows to store data in Cloud.</a:t>
            </a:r>
          </a:p>
          <a:p>
            <a:r>
              <a:rPr lang="en-GB" noProof="0" dirty="0"/>
              <a:t>Service can be access using:</a:t>
            </a:r>
          </a:p>
          <a:p>
            <a:pPr lvl="1"/>
            <a:r>
              <a:rPr lang="en-GB" noProof="0" dirty="0" err="1"/>
              <a:t>WebDav</a:t>
            </a:r>
            <a:r>
              <a:rPr lang="en-GB" noProof="0" dirty="0"/>
              <a:t> – HTTP protocol for file system access.</a:t>
            </a:r>
          </a:p>
          <a:p>
            <a:pPr lvl="1"/>
            <a:r>
              <a:rPr lang="en-GB" noProof="0" dirty="0"/>
              <a:t>REST API</a:t>
            </a:r>
          </a:p>
          <a:p>
            <a:pPr lvl="2"/>
            <a:r>
              <a:rPr lang="en-GB" noProof="0" dirty="0"/>
              <a:t>Data is manipulated using HTTP command (GET, POST, DELETE).</a:t>
            </a:r>
          </a:p>
          <a:p>
            <a:pPr lvl="2"/>
            <a:r>
              <a:rPr lang="en-GB" noProof="0" dirty="0"/>
              <a:t>Ubuntu One.</a:t>
            </a:r>
          </a:p>
          <a:p>
            <a:pPr lvl="1"/>
            <a:r>
              <a:rPr lang="en-GB" noProof="0" dirty="0"/>
              <a:t>XML web services</a:t>
            </a:r>
          </a:p>
          <a:p>
            <a:pPr lvl="2"/>
            <a:r>
              <a:rPr lang="en-GB" noProof="0" dirty="0"/>
              <a:t>Storage is accessed using SOAP, REST.</a:t>
            </a:r>
          </a:p>
          <a:p>
            <a:pPr lvl="2"/>
            <a:r>
              <a:rPr lang="en-GB" noProof="0" dirty="0"/>
              <a:t>Amazon S3, Microsoft Azure.</a:t>
            </a:r>
          </a:p>
          <a:p>
            <a:pPr lvl="1"/>
            <a:r>
              <a:rPr lang="en-GB" noProof="0" dirty="0"/>
              <a:t>Custom component</a:t>
            </a:r>
          </a:p>
          <a:p>
            <a:pPr lvl="2"/>
            <a:r>
              <a:rPr lang="en-GB" noProof="0" dirty="0"/>
              <a:t>Cloud provider provides library, component.</a:t>
            </a:r>
          </a:p>
          <a:p>
            <a:pPr lvl="2"/>
            <a:r>
              <a:rPr lang="en-GB" noProof="0" dirty="0"/>
              <a:t>Google Docs.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Storage Presentation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Storage can be used, presented as:</a:t>
            </a:r>
          </a:p>
          <a:p>
            <a:pPr lvl="1"/>
            <a:r>
              <a:rPr lang="en-GB" noProof="0" dirty="0"/>
              <a:t>Relational data base (Azure SQL),</a:t>
            </a:r>
          </a:p>
          <a:p>
            <a:pPr lvl="1"/>
            <a:r>
              <a:rPr lang="en-GB" noProof="0" dirty="0"/>
              <a:t>File System,</a:t>
            </a:r>
          </a:p>
          <a:p>
            <a:pPr lvl="1"/>
            <a:r>
              <a:rPr lang="en-GB" noProof="0" dirty="0"/>
              <a:t>Raw disk.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Cloud Compute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Lot’s of parallel tasks can be run with easy.</a:t>
            </a:r>
          </a:p>
          <a:p>
            <a:r>
              <a:rPr lang="en-GB" noProof="0" dirty="0"/>
              <a:t>Cloud provider defines programming interface</a:t>
            </a:r>
          </a:p>
          <a:p>
            <a:endParaRPr lang="en-GB" noProof="0" dirty="0"/>
          </a:p>
          <a:p>
            <a:pPr lvl="2"/>
            <a:r>
              <a:rPr lang="en-GB" noProof="0" dirty="0"/>
              <a:t> public class </a:t>
            </a:r>
            <a:r>
              <a:rPr lang="en-GB" noProof="0" dirty="0" err="1"/>
              <a:t>WorkerRole</a:t>
            </a:r>
            <a:r>
              <a:rPr lang="en-GB" noProof="0" dirty="0"/>
              <a:t> : </a:t>
            </a:r>
            <a:r>
              <a:rPr lang="en-GB" noProof="0" dirty="0" err="1"/>
              <a:t>RoleEntryPoint</a:t>
            </a:r>
            <a:endParaRPr lang="en-GB" noProof="0" dirty="0"/>
          </a:p>
          <a:p>
            <a:pPr lvl="2"/>
            <a:r>
              <a:rPr lang="en-GB" noProof="0" dirty="0"/>
              <a:t>  {</a:t>
            </a:r>
          </a:p>
          <a:p>
            <a:pPr lvl="2"/>
            <a:r>
              <a:rPr lang="en-GB" noProof="0" dirty="0"/>
              <a:t>        public override void Run()</a:t>
            </a:r>
          </a:p>
          <a:p>
            <a:pPr lvl="2"/>
            <a:r>
              <a:rPr lang="en-GB" noProof="0" dirty="0"/>
              <a:t>        public override bool </a:t>
            </a:r>
            <a:r>
              <a:rPr lang="en-GB" noProof="0" dirty="0" err="1"/>
              <a:t>OnStart</a:t>
            </a:r>
            <a:r>
              <a:rPr lang="en-GB" noProof="0" dirty="0"/>
              <a:t>()</a:t>
            </a:r>
          </a:p>
          <a:p>
            <a:pPr lvl="2"/>
            <a:r>
              <a:rPr lang="en-GB" noProof="0" dirty="0"/>
              <a:t>        public override bool </a:t>
            </a:r>
            <a:r>
              <a:rPr lang="en-GB" noProof="0" dirty="0" err="1"/>
              <a:t>OnStop</a:t>
            </a:r>
            <a:r>
              <a:rPr lang="en-GB" noProof="0" dirty="0"/>
              <a:t>()</a:t>
            </a:r>
          </a:p>
          <a:p>
            <a:pPr lvl="2"/>
            <a:r>
              <a:rPr lang="en-GB" noProof="0" dirty="0"/>
              <a:t>  }</a:t>
            </a:r>
          </a:p>
          <a:p>
            <a:r>
              <a:rPr lang="en-GB" noProof="0" dirty="0"/>
              <a:t>Component is packaged and deployed in Cloud.</a:t>
            </a:r>
          </a:p>
          <a:p>
            <a:r>
              <a:rPr lang="en-GB" noProof="0" dirty="0"/>
              <a:t>Cloud provider providers different interface:</a:t>
            </a:r>
          </a:p>
          <a:p>
            <a:pPr lvl="1"/>
            <a:r>
              <a:rPr lang="en-GB" noProof="0" dirty="0"/>
              <a:t>API, components – Azure.</a:t>
            </a:r>
          </a:p>
          <a:p>
            <a:pPr lvl="1"/>
            <a:r>
              <a:rPr lang="en-GB" noProof="0" dirty="0"/>
              <a:t>Virtual machine – Amazon EC2.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Apps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Combines and uses Cloud Services:</a:t>
            </a:r>
          </a:p>
          <a:p>
            <a:pPr lvl="1"/>
            <a:r>
              <a:rPr lang="en-GB" dirty="0"/>
              <a:t>Cloud Storage – data persistence.</a:t>
            </a:r>
          </a:p>
          <a:p>
            <a:pPr lvl="2"/>
            <a:r>
              <a:rPr lang="en-GB" dirty="0"/>
              <a:t>Ex. products catalogue, user settings.</a:t>
            </a:r>
          </a:p>
          <a:p>
            <a:pPr lvl="1"/>
            <a:r>
              <a:rPr lang="en-GB" dirty="0"/>
              <a:t>Cloud Compute – background processing tasks.</a:t>
            </a:r>
          </a:p>
          <a:p>
            <a:pPr lvl="2"/>
            <a:r>
              <a:rPr lang="en-GB" dirty="0"/>
              <a:t>Ex. orders processing, game server-side logic.</a:t>
            </a:r>
          </a:p>
          <a:p>
            <a:pPr lvl="1"/>
            <a:r>
              <a:rPr lang="en-GB" dirty="0"/>
              <a:t>Presentation – web app</a:t>
            </a:r>
          </a:p>
          <a:p>
            <a:pPr lvl="2"/>
            <a:r>
              <a:rPr lang="en-GB" dirty="0"/>
              <a:t>Ex. web site, or game interface.</a:t>
            </a:r>
          </a:p>
          <a:p>
            <a:r>
              <a:rPr lang="en-GB" dirty="0"/>
              <a:t>Google app engine.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Cloud services can reduce operational costs if used correctly.</a:t>
            </a:r>
          </a:p>
          <a:p>
            <a:r>
              <a:rPr lang="en-GB" noProof="0" dirty="0"/>
              <a:t>Cloud services can be provided as PaaS, IaaS, SaaS.</a:t>
            </a:r>
          </a:p>
          <a:p>
            <a:r>
              <a:rPr lang="en-GB" noProof="0" dirty="0"/>
              <a:t>Cloud providers provide different API’s for using cloud services.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/>
              <a:t>George Reese. Cloud Application Architectures: Building Applications and Infrastructure in the Cloud. O'Reilly Media. ISBN 978-0596156367. 208p.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Cloud Types.</a:t>
            </a:r>
          </a:p>
          <a:p>
            <a:pPr lvl="1"/>
            <a:r>
              <a:rPr lang="en-GB" noProof="0" dirty="0"/>
              <a:t>Pros and Cons.</a:t>
            </a:r>
          </a:p>
          <a:p>
            <a:pPr lvl="1"/>
            <a:r>
              <a:rPr lang="en-GB" noProof="0" dirty="0"/>
              <a:t>Compute Services.</a:t>
            </a:r>
          </a:p>
          <a:p>
            <a:pPr lvl="1"/>
            <a:r>
              <a:rPr lang="en-GB" noProof="0" dirty="0"/>
              <a:t>Storage Services.</a:t>
            </a:r>
          </a:p>
          <a:p>
            <a:pPr lvl="1"/>
            <a:r>
              <a:rPr lang="en-GB" noProof="0" dirty="0"/>
              <a:t>Cloud Apps.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Where to Deploy Components?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Where can be services deployed?</a:t>
            </a:r>
          </a:p>
          <a:p>
            <a:pPr lvl="1"/>
            <a:r>
              <a:rPr lang="en-GB" noProof="0" dirty="0"/>
              <a:t>On premises, build all infrastructure and deploy.</a:t>
            </a:r>
          </a:p>
          <a:p>
            <a:pPr lvl="2"/>
            <a:r>
              <a:rPr lang="en-GB" noProof="0" dirty="0"/>
              <a:t>Full control</a:t>
            </a:r>
          </a:p>
          <a:p>
            <a:pPr lvl="1"/>
            <a:r>
              <a:rPr lang="en-GB" noProof="0" dirty="0"/>
              <a:t>Deploy in cloud.</a:t>
            </a:r>
          </a:p>
          <a:p>
            <a:pPr lvl="2"/>
            <a:r>
              <a:rPr lang="en-GB" noProof="0" dirty="0"/>
              <a:t>Less control.</a:t>
            </a:r>
          </a:p>
          <a:p>
            <a:pPr lvl="2"/>
            <a:r>
              <a:rPr lang="en-GB" noProof="0" dirty="0"/>
              <a:t>Service may be adapted to use cloud API.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Infrastructure as a Service (IaaS)</a:t>
            </a:r>
          </a:p>
          <a:p>
            <a:pPr lvl="1"/>
            <a:r>
              <a:rPr lang="en-GB" noProof="0" dirty="0"/>
              <a:t>virtualization,</a:t>
            </a:r>
          </a:p>
          <a:p>
            <a:pPr lvl="1"/>
            <a:r>
              <a:rPr lang="en-GB" noProof="0" dirty="0"/>
              <a:t>Virtualized machines, network.</a:t>
            </a:r>
          </a:p>
          <a:p>
            <a:pPr marL="170752" lvl="1" indent="0">
              <a:buNone/>
            </a:pPr>
            <a:endParaRPr lang="en-GB" noProof="0" dirty="0"/>
          </a:p>
          <a:p>
            <a:r>
              <a:rPr lang="en-GB" noProof="0" dirty="0"/>
              <a:t>Platform as a Service (PaaS)</a:t>
            </a:r>
          </a:p>
          <a:p>
            <a:pPr lvl="1"/>
            <a:r>
              <a:rPr lang="en-GB" noProof="0" dirty="0"/>
              <a:t>Services provided trough API,</a:t>
            </a:r>
          </a:p>
          <a:p>
            <a:pPr lvl="1"/>
            <a:r>
              <a:rPr lang="en-GB" noProof="0" dirty="0"/>
              <a:t>Hardware and software is hidden.</a:t>
            </a:r>
          </a:p>
          <a:p>
            <a:endParaRPr lang="en-GB" noProof="0" dirty="0"/>
          </a:p>
          <a:p>
            <a:r>
              <a:rPr lang="en-GB" noProof="0" dirty="0"/>
              <a:t>Software as a Service (SaaS) </a:t>
            </a:r>
          </a:p>
          <a:p>
            <a:pPr lvl="1"/>
            <a:r>
              <a:rPr lang="en-GB" noProof="0" dirty="0"/>
              <a:t>Software is deployed in cloud.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Computing 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Pay for only what is used.</a:t>
            </a:r>
          </a:p>
          <a:p>
            <a:r>
              <a:rPr lang="en-GB" noProof="0" dirty="0"/>
              <a:t>Software is accessible everywhere.</a:t>
            </a:r>
          </a:p>
          <a:p>
            <a:r>
              <a:rPr lang="en-GB" noProof="0" dirty="0"/>
              <a:t>No deployment.</a:t>
            </a:r>
          </a:p>
          <a:p>
            <a:r>
              <a:rPr lang="en-GB" noProof="0" dirty="0"/>
              <a:t>No upfront costs.</a:t>
            </a:r>
          </a:p>
          <a:p>
            <a:r>
              <a:rPr lang="en-GB" noProof="0" dirty="0"/>
              <a:t>Reduced costs (?)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Computing Disadvantages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Availability, business continuity.</a:t>
            </a:r>
          </a:p>
          <a:p>
            <a:r>
              <a:rPr lang="en-GB" noProof="0" dirty="0"/>
              <a:t>Data, vendor lock-in.</a:t>
            </a:r>
          </a:p>
          <a:p>
            <a:r>
              <a:rPr lang="en-GB" noProof="0" dirty="0"/>
              <a:t>Data confidentiality and audit.</a:t>
            </a:r>
          </a:p>
          <a:p>
            <a:r>
              <a:rPr lang="en-GB" noProof="0" dirty="0"/>
              <a:t>Limited data transfer options.</a:t>
            </a:r>
          </a:p>
          <a:p>
            <a:r>
              <a:rPr lang="en-GB" noProof="0" dirty="0"/>
              <a:t>Performance unpredictability.</a:t>
            </a:r>
          </a:p>
          <a:p>
            <a:r>
              <a:rPr lang="en-GB" noProof="0" dirty="0"/>
              <a:t>Data storage expansion.</a:t>
            </a:r>
          </a:p>
          <a:p>
            <a:r>
              <a:rPr lang="en-GB" noProof="0" dirty="0"/>
              <a:t>Bugs in distributed systems.</a:t>
            </a:r>
          </a:p>
          <a:p>
            <a:r>
              <a:rPr lang="en-GB" noProof="0" dirty="0"/>
              <a:t>Fast scaling.</a:t>
            </a:r>
          </a:p>
          <a:p>
            <a:r>
              <a:rPr lang="en-GB" noProof="0" dirty="0"/>
              <a:t>Reputation sharing.</a:t>
            </a:r>
          </a:p>
          <a:p>
            <a:r>
              <a:rPr lang="en-GB" noProof="0" dirty="0"/>
              <a:t>Software licensing.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Services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SaaS provider builds and hosts its service using cloud API.</a:t>
            </a:r>
          </a:p>
          <a:p>
            <a:r>
              <a:rPr lang="en-GB" noProof="0" dirty="0"/>
              <a:t>Component is deployed on Cloud.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05995"/>
              </p:ext>
            </p:extLst>
          </p:nvPr>
        </p:nvGraphicFramePr>
        <p:xfrm>
          <a:off x="539552" y="3573016"/>
          <a:ext cx="7889945" cy="106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7950" imgH="754009" progId="Visio.Drawing.11">
                  <p:embed/>
                </p:oleObj>
              </mc:Choice>
              <mc:Fallback>
                <p:oleObj name="Visio" r:id="rId2" imgW="5447950" imgH="7540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3573016"/>
                        <a:ext cx="7889945" cy="106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3501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Infrastructure as a Service (IaaS)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Virtual infrastructure in Cloud.</a:t>
            </a:r>
          </a:p>
          <a:p>
            <a:r>
              <a:rPr lang="en-GB" noProof="0" dirty="0"/>
              <a:t>Ability to have a set of virtual machines in Cloud.</a:t>
            </a:r>
          </a:p>
          <a:p>
            <a:r>
              <a:rPr lang="en-GB" noProof="0" dirty="0"/>
              <a:t>More fine-grained control.</a:t>
            </a:r>
          </a:p>
          <a:p>
            <a:r>
              <a:rPr lang="en-GB" noProof="0" dirty="0"/>
              <a:t>Services can be deployed in any way.</a:t>
            </a:r>
          </a:p>
          <a:p>
            <a:r>
              <a:rPr lang="en-GB" noProof="0" dirty="0"/>
              <a:t>No need to worry about hardware.</a:t>
            </a:r>
          </a:p>
          <a:p>
            <a:r>
              <a:rPr lang="en-GB" noProof="0" dirty="0"/>
              <a:t>Ex. Amazon EC2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Platform as a Service (PaaS)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Provided as a set of services. </a:t>
            </a:r>
          </a:p>
          <a:p>
            <a:r>
              <a:rPr lang="en-GB" noProof="0" dirty="0"/>
              <a:t>Main features and services:</a:t>
            </a:r>
          </a:p>
          <a:p>
            <a:pPr lvl="1"/>
            <a:r>
              <a:rPr lang="en-GB" noProof="0" dirty="0"/>
              <a:t>Storage service.</a:t>
            </a:r>
          </a:p>
          <a:p>
            <a:pPr lvl="1"/>
            <a:r>
              <a:rPr lang="en-GB" noProof="0" dirty="0"/>
              <a:t>Compute service.</a:t>
            </a:r>
          </a:p>
          <a:p>
            <a:pPr lvl="1"/>
            <a:r>
              <a:rPr lang="en-GB" noProof="0" dirty="0"/>
              <a:t>Can be accessed using API, ex, SOAP, REST, Power Shell.</a:t>
            </a:r>
          </a:p>
          <a:p>
            <a:pPr lvl="1"/>
            <a:r>
              <a:rPr lang="en-GB" noProof="0" dirty="0"/>
              <a:t>Software can be assembled from components (own and provided by Cloud).</a:t>
            </a:r>
          </a:p>
          <a:p>
            <a:r>
              <a:rPr lang="en-GB" noProof="0" dirty="0"/>
              <a:t>Ex.: Microsoft Azure.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779</Words>
  <Application>Microsoft Office PowerPoint</Application>
  <PresentationFormat>Affichage à l'écran (4:3)</PresentationFormat>
  <Paragraphs>145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Where to Deploy Components?</vt:lpstr>
      <vt:lpstr>Cloud Types</vt:lpstr>
      <vt:lpstr>Cloud Computing Advantages</vt:lpstr>
      <vt:lpstr>Cloud Computing Disadvantages</vt:lpstr>
      <vt:lpstr>Cloud Services Usage</vt:lpstr>
      <vt:lpstr>Infrastructure as a Service (IaaS)</vt:lpstr>
      <vt:lpstr>Platform as a Service (PaaS)</vt:lpstr>
      <vt:lpstr>Software as a Service (SaaS) </vt:lpstr>
      <vt:lpstr>Cloud Storage</vt:lpstr>
      <vt:lpstr>Cloud Storage usage</vt:lpstr>
      <vt:lpstr>Storage Presentation</vt:lpstr>
      <vt:lpstr>Cloud Compute</vt:lpstr>
      <vt:lpstr>Cloud Apps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324</cp:revision>
  <dcterms:created xsi:type="dcterms:W3CDTF">2011-08-08T21:06:46Z</dcterms:created>
  <dcterms:modified xsi:type="dcterms:W3CDTF">2024-11-12T22:05:37Z</dcterms:modified>
</cp:coreProperties>
</file>