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699" r:id="rId1"/>
    <p:sldMasterId id="2147485712" r:id="rId2"/>
  </p:sldMasterIdLst>
  <p:notesMasterIdLst>
    <p:notesMasterId r:id="rId22"/>
  </p:notesMasterIdLst>
  <p:sldIdLst>
    <p:sldId id="283" r:id="rId3"/>
    <p:sldId id="257" r:id="rId4"/>
    <p:sldId id="264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75" r:id="rId16"/>
    <p:sldId id="277" r:id="rId17"/>
    <p:sldId id="276" r:id="rId18"/>
    <p:sldId id="278" r:id="rId19"/>
    <p:sldId id="261" r:id="rId20"/>
    <p:sldId id="262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6383" autoAdjust="0"/>
  </p:normalViewPr>
  <p:slideViewPr>
    <p:cSldViewPr>
      <p:cViewPr varScale="1">
        <p:scale>
          <a:sx n="139" d="100"/>
          <a:sy n="139" d="100"/>
        </p:scale>
        <p:origin x="2316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3F666-68BF-4350-B966-D67724C03F49}" type="datetimeFigureOut">
              <a:rPr lang="fr-FR" smtClean="0"/>
              <a:pPr/>
              <a:t>13/11/2024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4A764-303B-4C21-8315-8BE78E95A08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74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1C9B-792C-4D75-91D1-A656F88413FB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7E5A-A05C-4FAC-9682-CCDDA30EB4D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irst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553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CD5EFB-0166-618A-49D8-01068FCBE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936FFF-AB6B-400A-264C-4D430263D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957E63-7831-3B95-757A-8079EB8E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645522-BFC7-3222-6102-DD294B9D1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F680C7-2347-4639-BFB0-DBB31FBB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16138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278A62-ADAA-9FD8-4F8B-A74CE24B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24CA31-79CA-1EBE-892B-D488C27D2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AC5DD8-F90F-8B69-59EB-354023C0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425B7D-0D80-464B-170D-33CCE6A1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3DACAA-2AAC-39ED-6C81-77DC3922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04718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256CF0-1558-01CA-C4D0-F270E6D16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0C4891-377B-F0C3-BBCA-2AD0AFCD5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C577D8-5547-C954-9B88-5F3EC404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94293E-8FBB-A714-F220-81879D75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B48C7F-772C-C29C-334A-6C6CA7D54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90873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2FF5DF-1A06-8C62-7E89-7B8760AE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FE7E3E-1BCD-654B-EC2B-1956E26D9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4FC101-CEEB-8AA1-19B0-523C2819A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E22BF8-D49A-9315-9AE7-8C01ED596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3058BB-DED1-B103-6561-4FCD6D57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F740B3-9C01-FEB3-9D29-268FFD2B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09817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693244-4804-6F0A-2B09-5DC5A08A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2DA351-2E70-BFD9-913C-A493C4BEF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DA4742-280C-6786-F99D-D780826A0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C5CF425-614A-3CB6-9DD7-99F21689A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594DDC-1BA9-C53A-A885-D92E5A45C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38F3239-925F-5CC9-D5EC-CCFE247B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A89FC53-E138-12F0-3A3F-CB20C990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2C4B5F8-5401-398E-B0AC-F51AB369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03714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E5603A-E764-4C73-D5F9-CAADE4CF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209F8A-DD31-6E2A-E288-1DF1E79B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A000A7-0508-50CA-5CBC-43AAC95C1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5904C8-C11C-A963-6A93-C68D44CF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222410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945C046-D3D2-3AD5-BE88-54131E843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74ADA7-95ED-D09A-89C8-ADFBD95F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A04922-F64C-3C89-A0F9-ADAD3E45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56521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8CCC-5FFF-41FA-81A9-0B78ACA198CF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511DF-1FF1-2E8A-2D13-864F8E967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81BBEB-2019-EAB3-20A4-C32D9BA07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58B9580-B2F5-B99E-B237-C1C7CF011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957015-B54B-AAFE-E6A9-7FDABBAA7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595D4D-2427-6750-42ED-34D0209A8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BE00FB-4D71-7608-4410-3ED412DA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46239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11EDBE-FC9F-2D42-CEE8-E9357272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AC3FB8E-4A7F-1789-A69E-34773AC36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C2F16B-1EB0-44D8-A7B4-8B806F21D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F2ED4C-7046-E3F8-644B-D496B813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469110-B9F2-898A-5729-630D49FA7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5F6AA8-FAFD-797D-07D8-267446F4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668794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FF3B41-FF1E-8409-F678-C6355EB8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C8BB75-A8FD-402F-47A5-8B63EEE81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C4F98A-82AE-740F-D608-98F41BD94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44F150-FF5C-1A6E-2128-9C5CC1887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F1B671-51CC-6437-4306-C45B82AB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536251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CD9E74-C7B0-C6E8-FA89-47A17420B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BECB76-8391-D65A-6716-44DE69AE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B3F3D2-54D1-1D73-D6F7-E978ABE12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FB273F-2F65-0DB4-D094-5E651E99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1AEB0D-7396-91F6-66B1-85C35D8B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496635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8CCC-5FFF-41FA-81A9-0B78ACA198CF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212903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5720-24AA-4315-93F0-EA7394388648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38323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9F8AFE-631E-4499-976F-DFAFBC86C9F1}" type="datetime1">
              <a:rPr lang="fr-FR" smtClean="0"/>
              <a:pPr/>
              <a:t>13/11/2024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5720-24AA-4315-93F0-EA7394388648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0FB-EFCA-4FE2-B973-E6287F316345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E310ED-E096-4C3F-A7EC-F4B6EE3F0921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D24D-B56F-49D1-B4F7-BDEDEBCDB76D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4CDA2B8-9791-4D68-A65D-E4BF9B64E79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52C2D23-9AEF-4330-B9F8-F67FEC40616F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00" r:id="rId1"/>
    <p:sldLayoutId id="2147485701" r:id="rId2"/>
    <p:sldLayoutId id="2147485702" r:id="rId3"/>
    <p:sldLayoutId id="2147485703" r:id="rId4"/>
    <p:sldLayoutId id="2147485704" r:id="rId5"/>
    <p:sldLayoutId id="2147485705" r:id="rId6"/>
    <p:sldLayoutId id="2147485706" r:id="rId7"/>
    <p:sldLayoutId id="2147485707" r:id="rId8"/>
    <p:sldLayoutId id="2147485708" r:id="rId9"/>
    <p:sldLayoutId id="2147485709" r:id="rId10"/>
    <p:sldLayoutId id="2147485710" r:id="rId11"/>
    <p:sldLayoutId id="2147485711" r:id="rId12"/>
  </p:sldLayoutIdLst>
  <p:transition>
    <p:fade/>
  </p:transition>
  <p:hf hdr="0" ft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4BBB190-05A3-B972-FFBA-58414A98C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CF1D55-37FE-7BCC-E8C0-B266A3B74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AE6C83-91AC-35CB-86D8-31CCD6365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6A7E1B-0594-81F2-0593-CFB1DA9F0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8A2E50-CF73-3923-1BEF-83DBFB277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59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13" r:id="rId1"/>
    <p:sldLayoutId id="2147485714" r:id="rId2"/>
    <p:sldLayoutId id="2147485715" r:id="rId3"/>
    <p:sldLayoutId id="2147485716" r:id="rId4"/>
    <p:sldLayoutId id="2147485717" r:id="rId5"/>
    <p:sldLayoutId id="2147485718" r:id="rId6"/>
    <p:sldLayoutId id="2147485719" r:id="rId7"/>
    <p:sldLayoutId id="2147485720" r:id="rId8"/>
    <p:sldLayoutId id="2147485721" r:id="rId9"/>
    <p:sldLayoutId id="2147485722" r:id="rId10"/>
    <p:sldLayoutId id="2147485723" r:id="rId11"/>
    <p:sldLayoutId id="2147485724" r:id="rId12"/>
    <p:sldLayoutId id="2147485725" r:id="rId13"/>
  </p:sldLayoutIdLst>
  <p:transition>
    <p:fade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8376E05-2A13-1449-BCDB-96D673163CD3}"/>
              </a:ext>
            </a:extLst>
          </p:cNvPr>
          <p:cNvSpPr txBox="1">
            <a:spLocks/>
          </p:cNvSpPr>
          <p:nvPr/>
        </p:nvSpPr>
        <p:spPr>
          <a:xfrm>
            <a:off x="481233" y="1307803"/>
            <a:ext cx="7431034" cy="38222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5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075AA-96A4-2F4E-9533-A5705D612E3E}"/>
              </a:ext>
            </a:extLst>
          </p:cNvPr>
          <p:cNvSpPr txBox="1">
            <a:spLocks/>
          </p:cNvSpPr>
          <p:nvPr/>
        </p:nvSpPr>
        <p:spPr>
          <a:xfrm rot="16200000">
            <a:off x="7054771" y="3137256"/>
            <a:ext cx="3298428" cy="88003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75"/>
              <a:t>HUMAN SIDE OF TECHNOLOGY</a:t>
            </a:r>
            <a:endParaRPr lang="en-LT" sz="975" dirty="0"/>
          </a:p>
        </p:txBody>
      </p:sp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C6F4DA1E-07D7-3146-BF6B-FEC90A646AA5}"/>
              </a:ext>
            </a:extLst>
          </p:cNvPr>
          <p:cNvSpPr txBox="1">
            <a:spLocks/>
          </p:cNvSpPr>
          <p:nvPr/>
        </p:nvSpPr>
        <p:spPr>
          <a:xfrm>
            <a:off x="479948" y="4138218"/>
            <a:ext cx="7371159" cy="139554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lt-LT" sz="1200" dirty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95BA6FDB-CCD9-6141-B7FD-BB827E9970F1}"/>
              </a:ext>
            </a:extLst>
          </p:cNvPr>
          <p:cNvSpPr txBox="1">
            <a:spLocks/>
          </p:cNvSpPr>
          <p:nvPr/>
        </p:nvSpPr>
        <p:spPr>
          <a:xfrm>
            <a:off x="482792" y="3143251"/>
            <a:ext cx="7371159" cy="764510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800" noProof="0" dirty="0"/>
              <a:t>Component-based Development</a:t>
            </a:r>
            <a:endParaRPr lang="lt-LT" sz="16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0B9142-6A69-CE46-8B07-107B7701A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923" y="1379488"/>
            <a:ext cx="443239" cy="238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8E98CF-A30D-3248-BECC-8E3DB4BCD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573" y="857250"/>
            <a:ext cx="28575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92657E-E978-FE4A-BBE8-38EBA3ADA4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25" b="-49952"/>
          <a:stretch/>
        </p:blipFill>
        <p:spPr>
          <a:xfrm>
            <a:off x="0" y="1874782"/>
            <a:ext cx="8263967" cy="214244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E19DE16E-BA1A-2740-9FE4-31E66232D768}"/>
              </a:ext>
            </a:extLst>
          </p:cNvPr>
          <p:cNvSpPr txBox="1">
            <a:spLocks/>
          </p:cNvSpPr>
          <p:nvPr/>
        </p:nvSpPr>
        <p:spPr>
          <a:xfrm>
            <a:off x="8372283" y="5572026"/>
            <a:ext cx="691951" cy="273844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050">
                <a:solidFill>
                  <a:schemeClr val="tx1"/>
                </a:solidFill>
                <a:ea typeface="Inter Semi Bold" panose="020B0502030000000004" pitchFamily="34" charset="0"/>
              </a:rPr>
              <a:pPr algn="ctr"/>
              <a:t>1</a:t>
            </a:fld>
            <a:endParaRPr lang="en-US" sz="1050" dirty="0">
              <a:solidFill>
                <a:schemeClr val="tx1"/>
              </a:solidFill>
              <a:ea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041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CBSE Steps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Find candidate components that could be used for system build.</a:t>
            </a:r>
          </a:p>
          <a:p>
            <a:r>
              <a:rPr lang="en-GB" noProof="0" dirty="0"/>
              <a:t>Select components that matches system requirements.</a:t>
            </a:r>
          </a:p>
          <a:p>
            <a:pPr lvl="1"/>
            <a:r>
              <a:rPr lang="en-GB" noProof="0" dirty="0"/>
              <a:t>Requirements can be changed.</a:t>
            </a:r>
          </a:p>
          <a:p>
            <a:r>
              <a:rPr lang="en-GB" noProof="0" dirty="0"/>
              <a:t>Create additional components for a system.</a:t>
            </a:r>
          </a:p>
          <a:p>
            <a:pPr lvl="1"/>
            <a:r>
              <a:rPr lang="en-GB" noProof="0" dirty="0"/>
              <a:t>Not attractive.</a:t>
            </a:r>
          </a:p>
          <a:p>
            <a:pPr lvl="1"/>
            <a:r>
              <a:rPr lang="en-GB" noProof="0" dirty="0"/>
              <a:t>Components will contain core system functionality.</a:t>
            </a:r>
          </a:p>
          <a:p>
            <a:pPr lvl="1"/>
            <a:r>
              <a:rPr lang="en-GB" noProof="0" dirty="0"/>
              <a:t>Competitive advantage an be gained using internal, closed components.</a:t>
            </a:r>
          </a:p>
          <a:p>
            <a:r>
              <a:rPr lang="en-GB" noProof="0" dirty="0"/>
              <a:t>Adapt selected components to match:</a:t>
            </a:r>
          </a:p>
          <a:p>
            <a:pPr lvl="1"/>
            <a:r>
              <a:rPr lang="en-GB" noProof="0" dirty="0"/>
              <a:t>Selected component model,</a:t>
            </a:r>
          </a:p>
          <a:p>
            <a:pPr lvl="1"/>
            <a:r>
              <a:rPr lang="en-GB" noProof="0" dirty="0"/>
              <a:t>System requirements.</a:t>
            </a:r>
          </a:p>
          <a:p>
            <a:r>
              <a:rPr lang="en-GB" noProof="0" dirty="0"/>
              <a:t>Assemble system from components.</a:t>
            </a:r>
          </a:p>
          <a:p>
            <a:r>
              <a:rPr lang="en-GB" noProof="0" dirty="0"/>
              <a:t>Update outdated components.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Software Architecture and Components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Components and architecture are tightly connected.</a:t>
            </a:r>
          </a:p>
          <a:p>
            <a:r>
              <a:rPr lang="en-GB" noProof="0" dirty="0"/>
              <a:t>Any system can be presented as</a:t>
            </a:r>
          </a:p>
          <a:p>
            <a:pPr lvl="1"/>
            <a:r>
              <a:rPr lang="en-GB" noProof="0" dirty="0"/>
              <a:t>components</a:t>
            </a:r>
          </a:p>
          <a:p>
            <a:pPr lvl="1"/>
            <a:r>
              <a:rPr lang="en-GB" noProof="0" dirty="0"/>
              <a:t>And connections between them.</a:t>
            </a:r>
          </a:p>
          <a:p>
            <a:r>
              <a:rPr lang="en-GB" noProof="0" dirty="0"/>
              <a:t>Traditionally components are hidden in monolithic code.</a:t>
            </a:r>
          </a:p>
          <a:p>
            <a:r>
              <a:rPr lang="en-GB" noProof="0" dirty="0"/>
              <a:t>CBSE – components (architecture) is visible in deployed system. 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 Types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Based on system components can be grouped into:</a:t>
            </a:r>
          </a:p>
          <a:p>
            <a:pPr lvl="1"/>
            <a:r>
              <a:rPr lang="en-GB" noProof="0" dirty="0"/>
              <a:t>Special purpose build components,</a:t>
            </a:r>
          </a:p>
          <a:p>
            <a:pPr lvl="1"/>
            <a:r>
              <a:rPr lang="en-GB" noProof="0" dirty="0"/>
              <a:t>Reusable components,</a:t>
            </a:r>
          </a:p>
          <a:p>
            <a:pPr lvl="1"/>
            <a:r>
              <a:rPr lang="en-GB" noProof="0" dirty="0"/>
              <a:t>Internal components,</a:t>
            </a:r>
          </a:p>
          <a:p>
            <a:pPr lvl="1"/>
            <a:r>
              <a:rPr lang="en-GB" noProof="0" dirty="0"/>
              <a:t>Commercial of the Shelf (COTS).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Components Integration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Top-down</a:t>
            </a:r>
          </a:p>
          <a:p>
            <a:pPr lvl="1"/>
            <a:r>
              <a:rPr lang="en-GB" noProof="0" dirty="0"/>
              <a:t>Reuse un-friendly.</a:t>
            </a:r>
          </a:p>
          <a:p>
            <a:pPr lvl="1"/>
            <a:r>
              <a:rPr lang="en-GB" noProof="0" dirty="0"/>
              <a:t>Ensures requirements implementation.</a:t>
            </a:r>
          </a:p>
          <a:p>
            <a:r>
              <a:rPr lang="en-GB" noProof="0" dirty="0"/>
              <a:t>Bottom-up and Top-Down mix</a:t>
            </a:r>
          </a:p>
          <a:p>
            <a:pPr lvl="1"/>
            <a:r>
              <a:rPr lang="en-GB" noProof="0" dirty="0"/>
              <a:t>Requirements and components analysis is performed.</a:t>
            </a:r>
          </a:p>
          <a:p>
            <a:pPr lvl="1"/>
            <a:r>
              <a:rPr lang="en-GB" noProof="0" dirty="0"/>
              <a:t>Architecture is influenced by components and their specifics.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UML and Component System </a:t>
            </a:r>
            <a:r>
              <a:rPr lang="en-GB" noProof="0" dirty="0" err="1"/>
              <a:t>Modells</a:t>
            </a:r>
            <a:endParaRPr lang="en-GB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UML is used for modelling component systems.</a:t>
            </a:r>
          </a:p>
          <a:p>
            <a:r>
              <a:rPr lang="en-GB" noProof="0" dirty="0"/>
              <a:t>Model defines components, interfaces and interactions.</a:t>
            </a:r>
          </a:p>
          <a:p>
            <a:r>
              <a:rPr lang="en-GB" noProof="0" dirty="0"/>
              <a:t>Project model uses actual components that may not match logical model.</a:t>
            </a:r>
          </a:p>
          <a:p>
            <a:r>
              <a:rPr lang="en-GB" noProof="0" dirty="0"/>
              <a:t>Deployment model shows </a:t>
            </a:r>
            <a:r>
              <a:rPr lang="en-GB" dirty="0"/>
              <a:t>w</a:t>
            </a:r>
            <a:r>
              <a:rPr lang="en-GB" noProof="0" dirty="0"/>
              <a:t>here components will be installed.</a:t>
            </a:r>
          </a:p>
          <a:p>
            <a:pPr lvl="1"/>
            <a:r>
              <a:rPr lang="en-GB" noProof="0" dirty="0"/>
              <a:t>Logical model may not match deployment model.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 Presentation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Package</a:t>
            </a:r>
          </a:p>
          <a:p>
            <a:r>
              <a:rPr lang="en-GB" noProof="0" dirty="0"/>
              <a:t>Stereotype</a:t>
            </a:r>
          </a:p>
          <a:p>
            <a:r>
              <a:rPr lang="en-GB" noProof="0" dirty="0"/>
              <a:t>Interface</a:t>
            </a:r>
          </a:p>
          <a:p>
            <a:endParaRPr lang="en-GB" noProof="0" dirty="0"/>
          </a:p>
          <a:p>
            <a:endParaRPr lang="en-GB" noProof="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553575"/>
              </p:ext>
            </p:extLst>
          </p:nvPr>
        </p:nvGraphicFramePr>
        <p:xfrm>
          <a:off x="4743468" y="2884822"/>
          <a:ext cx="3996653" cy="3351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536176" imgH="2127156" progId="Visio.Drawing.11">
                  <p:embed/>
                </p:oleObj>
              </mc:Choice>
              <mc:Fallback>
                <p:oleObj name="Visio" r:id="rId2" imgW="2536176" imgH="212715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43468" y="2884822"/>
                        <a:ext cx="3996653" cy="33513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UML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3433584" cy="4937760"/>
          </a:xfrm>
        </p:spPr>
        <p:txBody>
          <a:bodyPr/>
          <a:lstStyle/>
          <a:p>
            <a:r>
              <a:rPr lang="en-GB" noProof="0" dirty="0"/>
              <a:t>Component's diagram.</a:t>
            </a:r>
          </a:p>
          <a:p>
            <a:r>
              <a:rPr lang="en-GB" noProof="0" dirty="0"/>
              <a:t>Interfaces.</a:t>
            </a:r>
          </a:p>
          <a:p>
            <a:r>
              <a:rPr lang="en-GB" noProof="0" dirty="0"/>
              <a:t>Separate views for each detail level.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551178"/>
              </p:ext>
            </p:extLst>
          </p:nvPr>
        </p:nvGraphicFramePr>
        <p:xfrm>
          <a:off x="3638952" y="136526"/>
          <a:ext cx="5385862" cy="6882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17401" imgH="7556671" progId="Word.Document.12">
                  <p:embed/>
                </p:oleObj>
              </mc:Choice>
              <mc:Fallback>
                <p:oleObj name="Document" r:id="rId2" imgW="5917401" imgH="75566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38952" y="136526"/>
                        <a:ext cx="5385862" cy="6882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CBSE Problems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Component’s trustworthiness.</a:t>
            </a:r>
          </a:p>
          <a:p>
            <a:r>
              <a:rPr lang="en-GB" noProof="0" dirty="0"/>
              <a:t>Component’s certification.</a:t>
            </a:r>
          </a:p>
          <a:p>
            <a:r>
              <a:rPr lang="en-GB" noProof="0" dirty="0"/>
              <a:t>Component’s predictability.</a:t>
            </a:r>
          </a:p>
          <a:p>
            <a:r>
              <a:rPr lang="en-GB" noProof="0" dirty="0"/>
              <a:t>Requirements management and components choice.</a:t>
            </a:r>
          </a:p>
          <a:p>
            <a:r>
              <a:rPr lang="en-GB" noProof="0" dirty="0"/>
              <a:t>Long term software maintenance.</a:t>
            </a:r>
          </a:p>
          <a:p>
            <a:r>
              <a:rPr lang="en-GB" noProof="0" dirty="0"/>
              <a:t>Development models.</a:t>
            </a:r>
          </a:p>
          <a:p>
            <a:r>
              <a:rPr lang="en-GB" noProof="0" dirty="0"/>
              <a:t>Component’s configurations.</a:t>
            </a:r>
          </a:p>
          <a:p>
            <a:r>
              <a:rPr lang="en-GB" noProof="0" dirty="0"/>
              <a:t>Critical systems and CBSE.</a:t>
            </a:r>
          </a:p>
          <a:p>
            <a:r>
              <a:rPr lang="en-GB" noProof="0" dirty="0"/>
              <a:t>Tools.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Summary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Systems design has no differences between CBSE and Typical models.</a:t>
            </a:r>
          </a:p>
          <a:p>
            <a:r>
              <a:rPr lang="en-GB" noProof="0" dirty="0"/>
              <a:t>Bottom-up and Top-Down mix is more suitable for CBSE.</a:t>
            </a:r>
          </a:p>
          <a:p>
            <a:r>
              <a:rPr lang="en-GB" noProof="0" dirty="0"/>
              <a:t>UML can be used for component system modelling.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References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Colin Atkinson, Christian </a:t>
            </a:r>
            <a:r>
              <a:rPr lang="en-GB" noProof="0" dirty="0" err="1"/>
              <a:t>Bunse</a:t>
            </a:r>
            <a:r>
              <a:rPr lang="en-GB" noProof="0" dirty="0"/>
              <a:t>, Hans-Gerhard Gross, Christian </a:t>
            </a:r>
            <a:r>
              <a:rPr lang="en-GB" noProof="0" dirty="0" err="1"/>
              <a:t>Peper</a:t>
            </a:r>
            <a:r>
              <a:rPr lang="en-GB" noProof="0" dirty="0"/>
              <a:t>. Component-Based Software Development for Embedded Systems: An Overview of Current Research Trends, Springer, ISBN 978-3540306443, 2005, 353p.</a:t>
            </a:r>
          </a:p>
          <a:p>
            <a:r>
              <a:rPr lang="en-GB" noProof="0" dirty="0"/>
              <a:t>Ivica </a:t>
            </a:r>
            <a:r>
              <a:rPr lang="en-GB" noProof="0" dirty="0" err="1"/>
              <a:t>Crnkovic</a:t>
            </a:r>
            <a:r>
              <a:rPr lang="en-GB" noProof="0" dirty="0"/>
              <a:t>, Magnus Larsson, Building Reliable Component-Based Software Systems, 2002, 452p.</a:t>
            </a:r>
          </a:p>
          <a:p>
            <a:r>
              <a:rPr lang="en-GB" noProof="0" dirty="0"/>
              <a:t>Clemens </a:t>
            </a:r>
            <a:r>
              <a:rPr lang="en-GB" noProof="0" dirty="0" err="1"/>
              <a:t>Szyperski</a:t>
            </a:r>
            <a:r>
              <a:rPr lang="en-GB" noProof="0" dirty="0"/>
              <a:t>. Component Software: Beyond Object-Oriented Programming. Addison-Wesley Professional, 2002, ISBN 978-0201178883, 411p.</a:t>
            </a:r>
          </a:p>
          <a:p>
            <a:r>
              <a:rPr lang="en-GB" noProof="0" dirty="0"/>
              <a:t>Ivica </a:t>
            </a:r>
            <a:r>
              <a:rPr lang="en-GB" noProof="0" dirty="0" err="1"/>
              <a:t>Crnkovic</a:t>
            </a:r>
            <a:r>
              <a:rPr lang="en-GB" noProof="0" dirty="0"/>
              <a:t>. Component-based Software Engineering – New Challenges in Software Development. 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Topics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Software Design.</a:t>
            </a:r>
          </a:p>
          <a:p>
            <a:r>
              <a:rPr lang="en-GB" noProof="0" dirty="0"/>
              <a:t>Component System Architecture.</a:t>
            </a:r>
          </a:p>
          <a:p>
            <a:r>
              <a:rPr lang="en-GB" noProof="0" dirty="0"/>
              <a:t>Design and UML.</a:t>
            </a:r>
          </a:p>
          <a:p>
            <a:r>
              <a:rPr lang="en-GB" noProof="0" dirty="0"/>
              <a:t>Components Selection.</a:t>
            </a:r>
          </a:p>
          <a:p>
            <a:endParaRPr lang="en-GB" noProof="0" dirty="0"/>
          </a:p>
          <a:p>
            <a:pPr lvl="1"/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Software Projects Problems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Software is complex and big.</a:t>
            </a:r>
          </a:p>
          <a:p>
            <a:r>
              <a:rPr lang="en-GB" noProof="0" dirty="0"/>
              <a:t>Missed delivery deadlines.</a:t>
            </a:r>
          </a:p>
          <a:p>
            <a:r>
              <a:rPr lang="en-GB" noProof="0" dirty="0"/>
              <a:t>Overbudget.</a:t>
            </a:r>
          </a:p>
          <a:p>
            <a:r>
              <a:rPr lang="en-GB" noProof="0" dirty="0"/>
              <a:t>Unsatisfactory quality.</a:t>
            </a:r>
          </a:p>
          <a:p>
            <a:r>
              <a:rPr lang="en-GB" noProof="0" dirty="0"/>
              <a:t>Increasing maintenance costs.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CBD (Component-based Development)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Rapid response to changes (of requirements) is required.</a:t>
            </a:r>
          </a:p>
          <a:p>
            <a:r>
              <a:rPr lang="en-GB" noProof="0" dirty="0"/>
              <a:t>Beed to cope with increasing software complexity.</a:t>
            </a:r>
          </a:p>
          <a:p>
            <a:r>
              <a:rPr lang="en-GB" noProof="0" dirty="0"/>
              <a:t>Main solution – code reuse.</a:t>
            </a:r>
          </a:p>
          <a:p>
            <a:r>
              <a:rPr lang="en-GB" noProof="0" dirty="0"/>
              <a:t>Software is assembled by integrating existing, ready-made components.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CBSE Advantages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Effective complexity management.</a:t>
            </a:r>
          </a:p>
          <a:p>
            <a:r>
              <a:rPr lang="en-GB" noProof="0" dirty="0"/>
              <a:t>Shorter time to market.</a:t>
            </a:r>
          </a:p>
          <a:p>
            <a:r>
              <a:rPr lang="en-GB" noProof="0" dirty="0"/>
              <a:t>Increased productivity.</a:t>
            </a:r>
          </a:p>
          <a:p>
            <a:r>
              <a:rPr lang="en-GB" noProof="0" dirty="0"/>
              <a:t>Increased quality.</a:t>
            </a:r>
          </a:p>
          <a:p>
            <a:r>
              <a:rPr lang="en-GB" noProof="0" dirty="0"/>
              <a:t>Greater uniformness.</a:t>
            </a:r>
          </a:p>
          <a:p>
            <a:r>
              <a:rPr lang="en-GB" noProof="0" dirty="0"/>
              <a:t>Better usability.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CBSE Disadvantages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Component development requires more time and resources.</a:t>
            </a:r>
          </a:p>
          <a:p>
            <a:r>
              <a:rPr lang="en-GB" noProof="0" dirty="0"/>
              <a:t>Unclear requirements for components.</a:t>
            </a:r>
          </a:p>
          <a:p>
            <a:r>
              <a:rPr lang="en-GB" noProof="0" dirty="0"/>
              <a:t>Conflict between ease of use and reusability.</a:t>
            </a:r>
          </a:p>
          <a:p>
            <a:r>
              <a:rPr lang="en-GB" noProof="0" dirty="0"/>
              <a:t>Component maintenance costs.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Component Based Systems Life Cycle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Software development issues are resolved in a same fashion as in traditional models.</a:t>
            </a:r>
          </a:p>
          <a:p>
            <a:r>
              <a:rPr lang="en-GB" noProof="0" dirty="0"/>
              <a:t>The same software development methods, tools and principles are used.</a:t>
            </a:r>
          </a:p>
          <a:p>
            <a:r>
              <a:rPr lang="en-GB" noProof="0" dirty="0"/>
              <a:t>Single difference:</a:t>
            </a:r>
          </a:p>
          <a:p>
            <a:pPr lvl="1"/>
            <a:r>
              <a:rPr lang="en-GB" noProof="0" dirty="0"/>
              <a:t>Software engineering is used for software and components development.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Building System from Components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Development is based on:</a:t>
            </a:r>
          </a:p>
          <a:p>
            <a:pPr lvl="1"/>
            <a:r>
              <a:rPr lang="en-GB" noProof="0" dirty="0"/>
              <a:t>Identifying reusable elements;</a:t>
            </a:r>
          </a:p>
          <a:p>
            <a:pPr lvl="1"/>
            <a:r>
              <a:rPr lang="en-GB" noProof="0" dirty="0"/>
              <a:t>Defining links between elements;</a:t>
            </a:r>
          </a:p>
          <a:p>
            <a:pPr lvl="1"/>
            <a:r>
              <a:rPr lang="en-GB" noProof="0" dirty="0"/>
              <a:t>Starting from requirements specification.</a:t>
            </a:r>
          </a:p>
          <a:p>
            <a:pPr lvl="1"/>
            <a:endParaRPr lang="en-GB" noProof="0" dirty="0"/>
          </a:p>
          <a:p>
            <a:r>
              <a:rPr lang="en-GB" noProof="0" dirty="0"/>
              <a:t>Design main steps:</a:t>
            </a:r>
          </a:p>
          <a:p>
            <a:pPr lvl="1"/>
            <a:r>
              <a:rPr lang="en-GB" noProof="0" dirty="0"/>
              <a:t>System architecture specification using function components and their interactions.</a:t>
            </a:r>
          </a:p>
          <a:p>
            <a:pPr lvl="1"/>
            <a:r>
              <a:rPr lang="en-GB" noProof="0" dirty="0"/>
              <a:t>System architecture specification using actual components.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CBSE and Waterfall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891591"/>
              </p:ext>
            </p:extLst>
          </p:nvPr>
        </p:nvGraphicFramePr>
        <p:xfrm>
          <a:off x="395536" y="2636912"/>
          <a:ext cx="8102426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448228" imgH="1130180" progId="Visio.Drawing.11">
                  <p:embed/>
                </p:oleObj>
              </mc:Choice>
              <mc:Fallback>
                <p:oleObj name="Visio" r:id="rId2" imgW="5448228" imgH="113018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2636912"/>
                        <a:ext cx="8102426" cy="1656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cbse-11</Template>
  <TotalTime>6753</TotalTime>
  <Words>640</Words>
  <Application>Microsoft Office PowerPoint</Application>
  <PresentationFormat>Affichage à l'écran (4:3)</PresentationFormat>
  <Paragraphs>130</Paragraphs>
  <Slides>19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19</vt:i4>
      </vt:variant>
    </vt:vector>
  </HeadingPairs>
  <TitlesOfParts>
    <vt:vector size="29" baseType="lpstr">
      <vt:lpstr>Aptos</vt:lpstr>
      <vt:lpstr>Aptos Display</vt:lpstr>
      <vt:lpstr>Arial</vt:lpstr>
      <vt:lpstr>Calibri</vt:lpstr>
      <vt:lpstr>Candara</vt:lpstr>
      <vt:lpstr>Inter Semi Bold</vt:lpstr>
      <vt:lpstr>Soho</vt:lpstr>
      <vt:lpstr>Thème Office</vt:lpstr>
      <vt:lpstr>Visio</vt:lpstr>
      <vt:lpstr>Document</vt:lpstr>
      <vt:lpstr>Présentation PowerPoint</vt:lpstr>
      <vt:lpstr>Topics</vt:lpstr>
      <vt:lpstr>Software Projects Problems</vt:lpstr>
      <vt:lpstr>CBD (Component-based Development)</vt:lpstr>
      <vt:lpstr>CBSE Advantages</vt:lpstr>
      <vt:lpstr>CBSE Disadvantages</vt:lpstr>
      <vt:lpstr>Component Based Systems Life Cycle</vt:lpstr>
      <vt:lpstr>Building System from Components</vt:lpstr>
      <vt:lpstr>CBSE and Waterfall</vt:lpstr>
      <vt:lpstr>CBSE Steps</vt:lpstr>
      <vt:lpstr>Software Architecture and Components</vt:lpstr>
      <vt:lpstr>Component Types</vt:lpstr>
      <vt:lpstr>Components Integration</vt:lpstr>
      <vt:lpstr>UML and Component System Modells</vt:lpstr>
      <vt:lpstr>Component Presentation</vt:lpstr>
      <vt:lpstr>UML Model</vt:lpstr>
      <vt:lpstr>CBSE Problems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Re: MAGISTRU modulis: Komponentinis programu sistemu projektavimas</dc:title>
  <dc:creator>Utilisateur Windows</dc:creator>
  <cp:lastModifiedBy>Šarūnas Packevičius</cp:lastModifiedBy>
  <cp:revision>405</cp:revision>
  <dcterms:created xsi:type="dcterms:W3CDTF">2011-08-08T21:06:46Z</dcterms:created>
  <dcterms:modified xsi:type="dcterms:W3CDTF">2024-11-12T22:04:05Z</dcterms:modified>
</cp:coreProperties>
</file>