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699" r:id="rId1"/>
    <p:sldMasterId id="2147485712" r:id="rId2"/>
  </p:sldMasterIdLst>
  <p:notesMasterIdLst>
    <p:notesMasterId r:id="rId26"/>
  </p:notesMasterIdLst>
  <p:sldIdLst>
    <p:sldId id="284" r:id="rId3"/>
    <p:sldId id="257" r:id="rId4"/>
    <p:sldId id="264" r:id="rId5"/>
    <p:sldId id="263" r:id="rId6"/>
    <p:sldId id="282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61" r:id="rId24"/>
    <p:sldId id="262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>
      <p:cViewPr varScale="1">
        <p:scale>
          <a:sx n="139" d="100"/>
          <a:sy n="139" d="100"/>
        </p:scale>
        <p:origin x="231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1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3F666-68BF-4350-B966-D67724C03F49}" type="datetimeFigureOut">
              <a:rPr lang="fr-FR" smtClean="0"/>
              <a:pPr/>
              <a:t>13/11/2024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4A764-303B-4C21-8315-8BE78E95A08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19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3D8F18F-6817-4679-8A6B-D00CC26D0D0D}" type="datetime1">
              <a:rPr lang="fr-FR" smtClean="0"/>
              <a:pPr/>
              <a:t>13/11/2024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D739C4FB-7D33-419B-8833-D1372BFD11C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1C9B-792C-4D75-91D1-A656F88413FB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7E5A-A05C-4FAC-9682-CCDDA30EB4D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irst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390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FCE6E5-B2D9-3C6F-7C3B-8BAA83952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D14666-8AB7-C50F-A748-E3F7E8159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AFE97E-9DD6-1073-06FE-B61521D88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1BC2CF-2D5B-18C1-B36D-B253CA26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E11E18-7E84-BCA6-9403-6E25A77E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60624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33C66-2656-7B57-AD13-41AB9DD4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63DAF1-63A4-1B97-3C70-CC9FCEAF5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7BE86D-4695-D309-C04C-E240ED8C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A8EB5B-1780-7330-FB87-764C9255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973746-C54C-421D-E51C-98EAA03D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38561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E20B37-9093-1DB0-0203-7591EF4B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571F47-331A-B1C8-4076-7B6344251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0F1CBF-A005-EDAA-7EEA-6B0C769F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F1ADEF-70B3-3CFD-3694-D64545FC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D97758-9F14-C1A1-2DCB-216259F3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74620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9D7C44-7B76-24A3-5211-9E69578A3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D7DBD8-9529-FC4F-92A8-DDAE820C7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598E3B-875D-8241-EDCC-C167B4C0D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59AC11-EC22-DF3D-E077-69E2202F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77E9F3-2E43-88A5-4F92-531B4E4C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12078F-2816-B29E-1A74-F5D4EA57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07942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665A1-B5F5-58B6-B50E-DBD60523C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595A4D-654F-17D2-1072-311A479BF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00DD275-F6F2-F09F-A31C-613D77C76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E753BEA-DE9B-BA61-8FFA-3A0088038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E129115-0E39-982C-EC54-D9184C729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B57FCA3-CE27-A638-61D0-A0357B56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BE61F0A-FCF4-9659-4877-1AF5B1C8D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4864038-B51D-6283-4D74-E66F182B0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58027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77348-1B53-B32E-B64B-4ABF566C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A40DA96-6076-5C88-CFDD-B04E064B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3D7362D-4054-F416-F807-215E0663E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5C81F2-54CC-3AA0-6CFC-F533331B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516614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1F40844-B792-C2B7-8B8A-DBA19CB4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C51B05-A22D-C634-F510-3A3612BF9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AED37C-0687-A423-8BB6-4FBCA498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90974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8CCC-5FFF-41FA-81A9-0B78ACA198CF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F1A54C-E3CC-96E2-68AE-7900732A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DFB89A-B3BB-C637-6623-C9E4121EC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873853-5CB3-7F26-67A2-DC2E23BE4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50B620-3C73-2C4B-A863-C9557889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4C8B25-6E9C-B547-64F2-8B47B4942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F6188D-7376-2147-B148-7AD58622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386462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D4147C-71A2-D41E-9326-AB1C0FAB8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460F817-C211-A682-AE46-0BB8FD870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6944F6-B620-4422-5FB2-D02F76067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595B1A-15DC-F86E-BC55-01EA78099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599F6B-F252-4CCC-2685-C2755F88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39BAE6-67B3-98DF-8308-0B2D6C8A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508064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DAFE9-D16D-9000-6F89-B0C72ADC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9BB030-2F8D-686C-B075-C4C3AF0E6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688687-9BB9-67CA-FEB4-207B7C75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EE783D-5EF4-5262-BBFA-C75C38350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FA95F0-452C-F6EE-03BA-4D2F4287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904524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BC7D66B-79A8-ABAD-0D34-39CFB0E65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DF96C4-7A79-680E-EFB9-13D70B0B3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61EB4A-4A4B-185E-402C-53FB6E0A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3E0945-0CB5-2266-4BE1-98D3E1B4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357C55-40A1-4FF2-12C6-E510A693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265078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8CCC-5FFF-41FA-81A9-0B78ACA198CF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615101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5720-24AA-4315-93F0-EA7394388648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768578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9F8AFE-631E-4499-976F-DFAFBC86C9F1}" type="datetime1">
              <a:rPr lang="fr-FR" smtClean="0"/>
              <a:pPr/>
              <a:t>13/11/2024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5720-24AA-4315-93F0-EA7394388648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0FB-EFCA-4FE2-B973-E6287F316345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E310ED-E096-4C3F-A7EC-F4B6EE3F0921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D24D-B56F-49D1-B4F7-BDEDEBCDB76D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4CDA2B8-9791-4D68-A65D-E4BF9B64E79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52C2D23-9AEF-4330-B9F8-F67FEC40616F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00" r:id="rId1"/>
    <p:sldLayoutId id="2147485701" r:id="rId2"/>
    <p:sldLayoutId id="2147485702" r:id="rId3"/>
    <p:sldLayoutId id="2147485703" r:id="rId4"/>
    <p:sldLayoutId id="2147485704" r:id="rId5"/>
    <p:sldLayoutId id="2147485705" r:id="rId6"/>
    <p:sldLayoutId id="2147485706" r:id="rId7"/>
    <p:sldLayoutId id="2147485707" r:id="rId8"/>
    <p:sldLayoutId id="2147485708" r:id="rId9"/>
    <p:sldLayoutId id="2147485709" r:id="rId10"/>
    <p:sldLayoutId id="2147485710" r:id="rId11"/>
    <p:sldLayoutId id="2147485711" r:id="rId12"/>
  </p:sldLayoutIdLst>
  <p:transition>
    <p:fade/>
  </p:transition>
  <p:hf hdr="0" ft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29FE5BE-1DA1-1054-FA0F-AED1D79A5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FB1206-4DE8-DE58-06DE-A4F75D70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FA01A3-7F6B-1486-5B8D-90870C82C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B86339-5A95-D0B5-3BA4-37D07313F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10522D-7CDC-461D-1926-5D87E2297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7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13" r:id="rId1"/>
    <p:sldLayoutId id="2147485714" r:id="rId2"/>
    <p:sldLayoutId id="2147485715" r:id="rId3"/>
    <p:sldLayoutId id="2147485716" r:id="rId4"/>
    <p:sldLayoutId id="2147485717" r:id="rId5"/>
    <p:sldLayoutId id="2147485718" r:id="rId6"/>
    <p:sldLayoutId id="2147485719" r:id="rId7"/>
    <p:sldLayoutId id="2147485720" r:id="rId8"/>
    <p:sldLayoutId id="2147485721" r:id="rId9"/>
    <p:sldLayoutId id="2147485722" r:id="rId10"/>
    <p:sldLayoutId id="2147485723" r:id="rId11"/>
    <p:sldLayoutId id="2147485724" r:id="rId12"/>
    <p:sldLayoutId id="2147485725" r:id="rId13"/>
  </p:sldLayoutIdLst>
  <p:transition>
    <p:fade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8376E05-2A13-1449-BCDB-96D673163CD3}"/>
              </a:ext>
            </a:extLst>
          </p:cNvPr>
          <p:cNvSpPr txBox="1">
            <a:spLocks/>
          </p:cNvSpPr>
          <p:nvPr/>
        </p:nvSpPr>
        <p:spPr>
          <a:xfrm>
            <a:off x="481233" y="1307803"/>
            <a:ext cx="7431034" cy="38222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5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075AA-96A4-2F4E-9533-A5705D612E3E}"/>
              </a:ext>
            </a:extLst>
          </p:cNvPr>
          <p:cNvSpPr txBox="1">
            <a:spLocks/>
          </p:cNvSpPr>
          <p:nvPr/>
        </p:nvSpPr>
        <p:spPr>
          <a:xfrm rot="16200000">
            <a:off x="7054771" y="3137256"/>
            <a:ext cx="3298428" cy="88003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75"/>
              <a:t>HUMAN SIDE OF TECHNOLOGY</a:t>
            </a:r>
            <a:endParaRPr lang="en-LT" sz="975" dirty="0"/>
          </a:p>
        </p:txBody>
      </p:sp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C6F4DA1E-07D7-3146-BF6B-FEC90A646AA5}"/>
              </a:ext>
            </a:extLst>
          </p:cNvPr>
          <p:cNvSpPr txBox="1">
            <a:spLocks/>
          </p:cNvSpPr>
          <p:nvPr/>
        </p:nvSpPr>
        <p:spPr>
          <a:xfrm>
            <a:off x="479948" y="4138218"/>
            <a:ext cx="7371159" cy="139554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lt-LT" sz="1200" dirty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95BA6FDB-CCD9-6141-B7FD-BB827E9970F1}"/>
              </a:ext>
            </a:extLst>
          </p:cNvPr>
          <p:cNvSpPr txBox="1">
            <a:spLocks/>
          </p:cNvSpPr>
          <p:nvPr/>
        </p:nvSpPr>
        <p:spPr>
          <a:xfrm>
            <a:off x="482792" y="3143251"/>
            <a:ext cx="7371159" cy="764510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800" noProof="0" dirty="0"/>
              <a:t>Component System Development</a:t>
            </a:r>
            <a:endParaRPr lang="lt-LT" sz="16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0B9142-6A69-CE46-8B07-107B7701A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923" y="1379488"/>
            <a:ext cx="443239" cy="238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8E98CF-A30D-3248-BECC-8E3DB4BCD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573" y="857250"/>
            <a:ext cx="28575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92657E-E978-FE4A-BBE8-38EBA3ADA4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25" b="-49952"/>
          <a:stretch/>
        </p:blipFill>
        <p:spPr>
          <a:xfrm>
            <a:off x="0" y="1874782"/>
            <a:ext cx="8263967" cy="214244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E19DE16E-BA1A-2740-9FE4-31E66232D768}"/>
              </a:ext>
            </a:extLst>
          </p:cNvPr>
          <p:cNvSpPr txBox="1">
            <a:spLocks/>
          </p:cNvSpPr>
          <p:nvPr/>
        </p:nvSpPr>
        <p:spPr>
          <a:xfrm>
            <a:off x="8372283" y="5572026"/>
            <a:ext cx="691951" cy="273844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050">
                <a:solidFill>
                  <a:schemeClr val="tx1"/>
                </a:solidFill>
                <a:ea typeface="Inter Semi Bold" panose="020B0502030000000004" pitchFamily="34" charset="0"/>
              </a:rPr>
              <a:pPr algn="ctr"/>
              <a:t>1</a:t>
            </a:fld>
            <a:endParaRPr lang="en-US" sz="1050" dirty="0">
              <a:solidFill>
                <a:schemeClr val="tx1"/>
              </a:solidFill>
              <a:ea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041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Graphical Software Building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Most popular component type.</a:t>
            </a:r>
          </a:p>
          <a:p>
            <a:r>
              <a:rPr lang="en-GB" noProof="0" dirty="0"/>
              <a:t>Component declares interface, specifies attributes, properties, and events.</a:t>
            </a:r>
          </a:p>
          <a:p>
            <a:r>
              <a:rPr lang="en-GB" noProof="0" dirty="0"/>
              <a:t>Rapid application development tools allows:</a:t>
            </a:r>
          </a:p>
          <a:p>
            <a:pPr lvl="1"/>
            <a:r>
              <a:rPr lang="en-GB" noProof="0" dirty="0"/>
              <a:t>Drag-drop component ,</a:t>
            </a:r>
          </a:p>
          <a:p>
            <a:pPr lvl="1"/>
            <a:r>
              <a:rPr lang="en-GB" noProof="0" dirty="0"/>
              <a:t>Edit properties:</a:t>
            </a:r>
          </a:p>
          <a:p>
            <a:pPr lvl="2"/>
            <a:r>
              <a:rPr lang="en-GB" noProof="0" dirty="0"/>
              <a:t>Simple types gets default properties editing interface.</a:t>
            </a:r>
          </a:p>
          <a:p>
            <a:pPr lvl="2"/>
            <a:r>
              <a:rPr lang="en-GB" noProof="0" dirty="0"/>
              <a:t>Complex types can have in-component provided design/edit tool.</a:t>
            </a:r>
          </a:p>
          <a:p>
            <a:pPr lvl="1"/>
            <a:r>
              <a:rPr lang="en-GB" noProof="0" dirty="0"/>
              <a:t>Generate events handling code.</a:t>
            </a:r>
          </a:p>
          <a:p>
            <a:pPr lvl="2"/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Visual Editor (Visual Studio)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133928"/>
              </p:ext>
            </p:extLst>
          </p:nvPr>
        </p:nvGraphicFramePr>
        <p:xfrm>
          <a:off x="539552" y="1284758"/>
          <a:ext cx="8424936" cy="5436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6039767" imgH="10153547" progId="Visio.Drawing.11">
                  <p:embed/>
                </p:oleObj>
              </mc:Choice>
              <mc:Fallback>
                <p:oleObj name="Visio" r:id="rId2" imgW="16039767" imgH="10153547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284758"/>
                        <a:ext cx="8424936" cy="54367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Shooter Game from Components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Let’s build:</a:t>
            </a:r>
          </a:p>
          <a:p>
            <a:r>
              <a:rPr lang="en-GB" noProof="0" dirty="0"/>
              <a:t>multi-player game;</a:t>
            </a:r>
          </a:p>
          <a:p>
            <a:r>
              <a:rPr lang="en-GB" noProof="0" dirty="0"/>
              <a:t>Realistic physics;</a:t>
            </a:r>
          </a:p>
          <a:p>
            <a:r>
              <a:rPr lang="en-GB" noProof="0" dirty="0"/>
              <a:t>Audio system.</a:t>
            </a:r>
          </a:p>
          <a:p>
            <a:endParaRPr lang="en-GB" noProof="0" dirty="0"/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Architecture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994192"/>
              </p:ext>
            </p:extLst>
          </p:nvPr>
        </p:nvGraphicFramePr>
        <p:xfrm>
          <a:off x="827584" y="1340767"/>
          <a:ext cx="8208912" cy="5413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887818" imgH="3882870" progId="Visio.Drawing.11">
                  <p:embed/>
                </p:oleObj>
              </mc:Choice>
              <mc:Fallback>
                <p:oleObj name="Visio" r:id="rId2" imgW="5887818" imgH="3882870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340767"/>
                        <a:ext cx="8208912" cy="5413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Actor – game objects.</a:t>
            </a:r>
          </a:p>
          <a:p>
            <a:r>
              <a:rPr lang="en-GB" noProof="0" dirty="0"/>
              <a:t>Physics – physics interactions.</a:t>
            </a:r>
          </a:p>
          <a:p>
            <a:r>
              <a:rPr lang="en-GB" noProof="0" dirty="0"/>
              <a:t>Server – controls games logic.</a:t>
            </a:r>
          </a:p>
          <a:p>
            <a:r>
              <a:rPr lang="en-GB" noProof="0" dirty="0"/>
              <a:t>World – World bounds, renders world.</a:t>
            </a:r>
          </a:p>
          <a:p>
            <a:r>
              <a:rPr lang="en-GB" noProof="0" dirty="0"/>
              <a:t>Network – client-server communication.</a:t>
            </a:r>
          </a:p>
          <a:p>
            <a:r>
              <a:rPr lang="en-GB" noProof="0" dirty="0" err="1"/>
              <a:t>FileSystem</a:t>
            </a:r>
            <a:r>
              <a:rPr lang="en-GB" noProof="0" dirty="0"/>
              <a:t> – virtual file system.</a:t>
            </a:r>
          </a:p>
          <a:p>
            <a:r>
              <a:rPr lang="en-GB" noProof="0" dirty="0"/>
              <a:t>Client – game client, renders worlds, communicates with server.</a:t>
            </a:r>
          </a:p>
          <a:p>
            <a:r>
              <a:rPr lang="en-GB" noProof="0" dirty="0"/>
              <a:t>Rendered – renders game view.</a:t>
            </a:r>
          </a:p>
          <a:p>
            <a:r>
              <a:rPr lang="en-GB" noProof="0" dirty="0"/>
              <a:t>Music – plays music (</a:t>
            </a:r>
            <a:r>
              <a:rPr lang="en-GB" noProof="0" dirty="0" err="1"/>
              <a:t>ogg</a:t>
            </a:r>
            <a:r>
              <a:rPr lang="en-GB" noProof="0" dirty="0"/>
              <a:t>).</a:t>
            </a:r>
          </a:p>
          <a:p>
            <a:r>
              <a:rPr lang="en-GB" noProof="0" dirty="0"/>
              <a:t>Model –represents game’s objects.</a:t>
            </a:r>
          </a:p>
          <a:p>
            <a:r>
              <a:rPr lang="en-GB" noProof="0" dirty="0"/>
              <a:t>Sound – plays sounds effects (</a:t>
            </a:r>
            <a:r>
              <a:rPr lang="en-GB" noProof="0" dirty="0" err="1"/>
              <a:t>ogg</a:t>
            </a:r>
            <a:r>
              <a:rPr lang="en-GB" noProof="0" dirty="0"/>
              <a:t>, wav).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Requirements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Windows.</a:t>
            </a:r>
          </a:p>
          <a:p>
            <a:r>
              <a:rPr lang="en-GB" noProof="0" dirty="0"/>
              <a:t>Sort time to market.</a:t>
            </a:r>
          </a:p>
          <a:p>
            <a:r>
              <a:rPr lang="en-GB" noProof="0" dirty="0"/>
              <a:t>Low latency.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 Candidates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Platform – game engine:</a:t>
            </a:r>
          </a:p>
          <a:p>
            <a:pPr lvl="1"/>
            <a:r>
              <a:rPr lang="en-GB" noProof="0" dirty="0"/>
              <a:t>Id Tech, unreal, cry engine, unity.</a:t>
            </a:r>
          </a:p>
          <a:p>
            <a:r>
              <a:rPr lang="en-GB" noProof="0" dirty="0"/>
              <a:t>Components</a:t>
            </a:r>
          </a:p>
          <a:p>
            <a:pPr lvl="1"/>
            <a:r>
              <a:rPr lang="en-GB" noProof="0" dirty="0"/>
              <a:t>Physics: PhysX, Bullet, Havok.</a:t>
            </a:r>
          </a:p>
          <a:p>
            <a:pPr lvl="1"/>
            <a:r>
              <a:rPr lang="en-GB" noProof="0" dirty="0"/>
              <a:t>Audio: FMOD, DirectSound, OGG </a:t>
            </a:r>
            <a:r>
              <a:rPr lang="en-GB" noProof="0" dirty="0" err="1"/>
              <a:t>Vorbis</a:t>
            </a:r>
            <a:r>
              <a:rPr lang="en-GB" noProof="0" dirty="0"/>
              <a:t>, XNA.</a:t>
            </a:r>
          </a:p>
          <a:p>
            <a:pPr lvl="1"/>
            <a:r>
              <a:rPr lang="en-GB" noProof="0" dirty="0"/>
              <a:t>Model: Direct3D, XNA.</a:t>
            </a:r>
          </a:p>
          <a:p>
            <a:pPr lvl="1"/>
            <a:r>
              <a:rPr lang="en-GB" noProof="0" dirty="0"/>
              <a:t>Render: XNA, OpenGL, Direct3D.</a:t>
            </a:r>
          </a:p>
          <a:p>
            <a:pPr lvl="1"/>
            <a:r>
              <a:rPr lang="en-GB" noProof="0" dirty="0"/>
              <a:t>Network: DirectPlay, SOAP, UDP/IP.</a:t>
            </a:r>
          </a:p>
          <a:p>
            <a:pPr lvl="1"/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Selection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Platform: .NET, </a:t>
            </a:r>
          </a:p>
          <a:p>
            <a:r>
              <a:rPr lang="en-GB" noProof="0" dirty="0"/>
              <a:t>Implementation: C#, C++</a:t>
            </a:r>
          </a:p>
          <a:p>
            <a:endParaRPr lang="en-GB" noProof="0" dirty="0"/>
          </a:p>
          <a:p>
            <a:r>
              <a:rPr lang="en-GB" noProof="0" dirty="0"/>
              <a:t>Components:</a:t>
            </a:r>
          </a:p>
          <a:p>
            <a:pPr lvl="1"/>
            <a:r>
              <a:rPr lang="en-GB" noProof="0" dirty="0"/>
              <a:t>Physics : PhysX.</a:t>
            </a:r>
          </a:p>
          <a:p>
            <a:pPr lvl="1"/>
            <a:r>
              <a:rPr lang="en-GB" noProof="0" dirty="0"/>
              <a:t>Audio: FMOD.</a:t>
            </a:r>
          </a:p>
          <a:p>
            <a:pPr lvl="1"/>
            <a:r>
              <a:rPr lang="en-GB" noProof="0" dirty="0"/>
              <a:t>Model: XNA.</a:t>
            </a:r>
          </a:p>
          <a:p>
            <a:pPr lvl="1"/>
            <a:r>
              <a:rPr lang="en-GB" noProof="0" dirty="0"/>
              <a:t>Render: XNA.</a:t>
            </a:r>
          </a:p>
          <a:p>
            <a:pPr lvl="1"/>
            <a:r>
              <a:rPr lang="en-GB" noProof="0" dirty="0"/>
              <a:t>Network: UDP/IP.</a:t>
            </a:r>
          </a:p>
          <a:p>
            <a:pPr lvl="1"/>
            <a:r>
              <a:rPr lang="en-GB" noProof="0" dirty="0"/>
              <a:t>Others – in-house built.</a:t>
            </a:r>
          </a:p>
          <a:p>
            <a:pPr lvl="1"/>
            <a:endParaRPr lang="en-GB" noProof="0" dirty="0"/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Architecture Change</a:t>
            </a: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807035"/>
              </p:ext>
            </p:extLst>
          </p:nvPr>
        </p:nvGraphicFramePr>
        <p:xfrm>
          <a:off x="1403648" y="1330223"/>
          <a:ext cx="7632848" cy="5469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951807" imgH="3547800" progId="Visio.Drawing.11">
                  <p:embed/>
                </p:oleObj>
              </mc:Choice>
              <mc:Fallback>
                <p:oleObj name="Visio" r:id="rId2" imgW="4951807" imgH="354780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330223"/>
                        <a:ext cx="7632848" cy="54695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Changes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Multiple components are changed by one.</a:t>
            </a:r>
          </a:p>
          <a:p>
            <a:r>
              <a:rPr lang="en-GB" noProof="0" dirty="0"/>
              <a:t>Some components do not implement required interface:</a:t>
            </a:r>
          </a:p>
          <a:p>
            <a:pPr lvl="1"/>
            <a:r>
              <a:rPr lang="en-GB" noProof="0" dirty="0"/>
              <a:t>Wrapped component (PhysX).</a:t>
            </a:r>
          </a:p>
          <a:p>
            <a:r>
              <a:rPr lang="en-GB" noProof="0" dirty="0"/>
              <a:t>Some requirements are rejected (</a:t>
            </a:r>
            <a:r>
              <a:rPr lang="en-GB" noProof="0" dirty="0" err="1"/>
              <a:t>Ogg</a:t>
            </a:r>
            <a:r>
              <a:rPr lang="en-GB" noProof="0" dirty="0"/>
              <a:t> audio support).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Topics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Components selection.</a:t>
            </a:r>
          </a:p>
          <a:p>
            <a:r>
              <a:rPr lang="en-GB" noProof="0" dirty="0"/>
              <a:t>Components gluing.</a:t>
            </a:r>
          </a:p>
          <a:p>
            <a:pPr lvl="1"/>
            <a:r>
              <a:rPr lang="en-GB" noProof="0" dirty="0"/>
              <a:t>Scripting languages.</a:t>
            </a:r>
          </a:p>
          <a:p>
            <a:pPr lvl="1"/>
            <a:r>
              <a:rPr lang="en-GB" noProof="0" dirty="0"/>
              <a:t>Rapid Application Development (RAD) tools.</a:t>
            </a:r>
          </a:p>
          <a:p>
            <a:pPr lvl="1"/>
            <a:r>
              <a:rPr lang="en-GB" noProof="0" dirty="0"/>
              <a:t>Visual system development.</a:t>
            </a:r>
          </a:p>
          <a:p>
            <a:r>
              <a:rPr lang="en-GB" noProof="0" dirty="0"/>
              <a:t>Component system maintenance.</a:t>
            </a:r>
          </a:p>
          <a:p>
            <a:r>
              <a:rPr lang="en-GB" noProof="0" dirty="0"/>
              <a:t>Developer roles.</a:t>
            </a:r>
          </a:p>
          <a:p>
            <a:pPr lvl="1"/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Developer Roles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Component System Architect.</a:t>
            </a:r>
          </a:p>
          <a:p>
            <a:r>
              <a:rPr lang="en-GB" noProof="0" dirty="0"/>
              <a:t>Component Framework Architect.</a:t>
            </a:r>
          </a:p>
          <a:p>
            <a:r>
              <a:rPr lang="en-GB" noProof="0" dirty="0"/>
              <a:t>Component Developer.</a:t>
            </a:r>
          </a:p>
          <a:p>
            <a:r>
              <a:rPr lang="en-GB" noProof="0" dirty="0"/>
              <a:t>Component Assembler.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 System Maintenance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Old components are replaced by new ones</a:t>
            </a:r>
          </a:p>
          <a:p>
            <a:pPr lvl="1"/>
            <a:r>
              <a:rPr lang="en-GB" noProof="0" dirty="0"/>
              <a:t>Drop-in replacement, not always work so.</a:t>
            </a:r>
          </a:p>
          <a:p>
            <a:r>
              <a:rPr lang="en-GB" noProof="0" dirty="0"/>
              <a:t>Full regression testing:</a:t>
            </a:r>
          </a:p>
          <a:p>
            <a:pPr lvl="1"/>
            <a:r>
              <a:rPr lang="en-GB" noProof="0" dirty="0"/>
              <a:t>New component bugs,</a:t>
            </a:r>
          </a:p>
          <a:p>
            <a:pPr lvl="1"/>
            <a:r>
              <a:rPr lang="en-GB" noProof="0" dirty="0"/>
              <a:t>Broken work arounds,</a:t>
            </a:r>
          </a:p>
          <a:p>
            <a:pPr lvl="1"/>
            <a:r>
              <a:rPr lang="en-GB" noProof="0" dirty="0"/>
              <a:t>Changed interfaces.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Summary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Multiple ways to glue components.</a:t>
            </a:r>
          </a:p>
          <a:p>
            <a:r>
              <a:rPr lang="en-GB" noProof="0" dirty="0"/>
              <a:t>Not all components can be found:</a:t>
            </a:r>
          </a:p>
          <a:p>
            <a:pPr lvl="1"/>
            <a:r>
              <a:rPr lang="en-GB" dirty="0"/>
              <a:t>Change Architecture,</a:t>
            </a:r>
            <a:endParaRPr lang="en-GB" noProof="0" dirty="0"/>
          </a:p>
          <a:p>
            <a:pPr lvl="1"/>
            <a:r>
              <a:rPr lang="en-GB" noProof="0" dirty="0"/>
              <a:t>Develop in-house components.</a:t>
            </a:r>
          </a:p>
          <a:p>
            <a:r>
              <a:rPr lang="en-GB" noProof="0" dirty="0"/>
              <a:t>New developer roles.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References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Colin Atkinson, Christian </a:t>
            </a:r>
            <a:r>
              <a:rPr lang="en-GB" noProof="0" dirty="0" err="1"/>
              <a:t>Bunse</a:t>
            </a:r>
            <a:r>
              <a:rPr lang="en-GB" noProof="0" dirty="0"/>
              <a:t>, Hans-Gerhard Gross, Christian </a:t>
            </a:r>
            <a:r>
              <a:rPr lang="en-GB" noProof="0" dirty="0" err="1"/>
              <a:t>Peper</a:t>
            </a:r>
            <a:r>
              <a:rPr lang="en-GB" noProof="0" dirty="0"/>
              <a:t>. Component-Based Software Development for Embedded Systems: An Overview of Current Research Trends, Springer, ISBN 978-3540306443, 2005, 353p.</a:t>
            </a:r>
          </a:p>
          <a:p>
            <a:r>
              <a:rPr lang="en-GB" noProof="0" dirty="0"/>
              <a:t>Ivica </a:t>
            </a:r>
            <a:r>
              <a:rPr lang="en-GB" noProof="0" dirty="0" err="1"/>
              <a:t>Crnkovic</a:t>
            </a:r>
            <a:r>
              <a:rPr lang="en-GB" noProof="0" dirty="0"/>
              <a:t>, Magnus Larsson, Building Reliable Component-Based Software Systems, 2002, 452p.</a:t>
            </a:r>
          </a:p>
          <a:p>
            <a:r>
              <a:rPr lang="en-GB" noProof="0" dirty="0"/>
              <a:t>Clemens </a:t>
            </a:r>
            <a:r>
              <a:rPr lang="en-GB" noProof="0" dirty="0" err="1"/>
              <a:t>Szyperski</a:t>
            </a:r>
            <a:r>
              <a:rPr lang="en-GB" noProof="0" dirty="0"/>
              <a:t>. Component Software: Beyond Object-Oriented Programming. Addison-Wesley Professional, 2002, ISBN 978-0201178883, 411p.</a:t>
            </a:r>
          </a:p>
          <a:p>
            <a:r>
              <a:rPr lang="en-GB" noProof="0" dirty="0" err="1"/>
              <a:t>Arvinder</a:t>
            </a:r>
            <a:r>
              <a:rPr lang="en-GB" noProof="0" dirty="0"/>
              <a:t> Kaur, </a:t>
            </a:r>
            <a:r>
              <a:rPr lang="en-GB" noProof="0" dirty="0" err="1"/>
              <a:t>Kulvinder</a:t>
            </a:r>
            <a:r>
              <a:rPr lang="en-GB" noProof="0" dirty="0"/>
              <a:t> Singh Mann. Component Based Software Engineering. International Journal of Computer Applications. Volume 2 – No.1, May 2010                                                    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Components Selection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Is influenced by:</a:t>
            </a:r>
          </a:p>
          <a:p>
            <a:pPr lvl="1"/>
            <a:r>
              <a:rPr lang="en-GB" noProof="0" dirty="0"/>
              <a:t>Requirements specification</a:t>
            </a:r>
          </a:p>
          <a:p>
            <a:pPr lvl="1"/>
            <a:r>
              <a:rPr lang="en-GB" noProof="0" dirty="0"/>
              <a:t>Project specification</a:t>
            </a:r>
          </a:p>
          <a:p>
            <a:pPr lvl="2"/>
            <a:r>
              <a:rPr lang="en-GB" noProof="0" dirty="0"/>
              <a:t>Project and architecture constraints.</a:t>
            </a:r>
          </a:p>
          <a:p>
            <a:pPr lvl="1"/>
            <a:r>
              <a:rPr lang="en-GB" noProof="0" dirty="0"/>
              <a:t>Project plan</a:t>
            </a:r>
          </a:p>
          <a:p>
            <a:pPr lvl="2"/>
            <a:r>
              <a:rPr lang="en-GB" noProof="0" dirty="0"/>
              <a:t>Process definition</a:t>
            </a:r>
          </a:p>
          <a:p>
            <a:pPr lvl="2"/>
            <a:r>
              <a:rPr lang="en-GB" noProof="0" dirty="0"/>
              <a:t>Schedule constraints.</a:t>
            </a:r>
          </a:p>
          <a:p>
            <a:pPr lvl="1"/>
            <a:r>
              <a:rPr lang="en-GB" noProof="0" dirty="0"/>
              <a:t>Organization constraints:</a:t>
            </a:r>
          </a:p>
          <a:p>
            <a:pPr lvl="2"/>
            <a:r>
              <a:rPr lang="en-GB" noProof="0" dirty="0"/>
              <a:t>Reuse strategy;</a:t>
            </a:r>
          </a:p>
          <a:p>
            <a:pPr lvl="2"/>
            <a:r>
              <a:rPr lang="en-GB" noProof="0" dirty="0"/>
              <a:t>Team abilities;</a:t>
            </a:r>
          </a:p>
          <a:p>
            <a:pPr lvl="2"/>
            <a:r>
              <a:rPr lang="en-GB" noProof="0" dirty="0"/>
              <a:t>Best practices;</a:t>
            </a:r>
          </a:p>
          <a:p>
            <a:pPr lvl="2"/>
            <a:r>
              <a:rPr lang="en-GB" noProof="0" dirty="0"/>
              <a:t>Existing infrastructure;</a:t>
            </a:r>
          </a:p>
          <a:p>
            <a:pPr lvl="2"/>
            <a:r>
              <a:rPr lang="en-GB" noProof="0" dirty="0"/>
              <a:t>Management contracts.</a:t>
            </a:r>
          </a:p>
          <a:p>
            <a:pPr lvl="1"/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Components Selection (OTSO Model)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656809"/>
              </p:ext>
            </p:extLst>
          </p:nvPr>
        </p:nvGraphicFramePr>
        <p:xfrm>
          <a:off x="2123728" y="1474264"/>
          <a:ext cx="6263506" cy="5155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572113" imgH="5403919" progId="Visio.Drawing.11">
                  <p:embed/>
                </p:oleObj>
              </mc:Choice>
              <mc:Fallback>
                <p:oleObj name="Visio" r:id="rId2" imgW="6572113" imgH="540391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23728" y="1474264"/>
                        <a:ext cx="6263506" cy="5155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Evaluation Criteria Selection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338987"/>
              </p:ext>
            </p:extLst>
          </p:nvPr>
        </p:nvGraphicFramePr>
        <p:xfrm>
          <a:off x="179511" y="1340768"/>
          <a:ext cx="8688263" cy="5442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416530" imgH="4641661" progId="Visio.Drawing.11">
                  <p:embed/>
                </p:oleObj>
              </mc:Choice>
              <mc:Fallback>
                <p:oleObj name="Visio" r:id="rId2" imgW="7416530" imgH="464166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9511" y="1340768"/>
                        <a:ext cx="8688263" cy="5442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651464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COTS Evaluation Criteria Groups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COTS functional requirements.</a:t>
            </a:r>
          </a:p>
          <a:p>
            <a:r>
              <a:rPr lang="en-GB" noProof="0" dirty="0"/>
              <a:t>Quality requirements:</a:t>
            </a:r>
          </a:p>
          <a:p>
            <a:pPr lvl="1"/>
            <a:r>
              <a:rPr lang="en-GB" noProof="0" dirty="0"/>
              <a:t>reliability,</a:t>
            </a:r>
          </a:p>
          <a:p>
            <a:pPr lvl="1"/>
            <a:r>
              <a:rPr lang="en-GB" noProof="0" dirty="0"/>
              <a:t>maintainability,</a:t>
            </a:r>
          </a:p>
          <a:p>
            <a:pPr lvl="1"/>
            <a:r>
              <a:rPr lang="en-GB" noProof="0" dirty="0"/>
              <a:t>transferability.</a:t>
            </a:r>
          </a:p>
          <a:p>
            <a:r>
              <a:rPr lang="en-GB" noProof="0" dirty="0"/>
              <a:t>Business constraints:</a:t>
            </a:r>
          </a:p>
          <a:p>
            <a:pPr lvl="1"/>
            <a:r>
              <a:rPr lang="en-GB" noProof="0" dirty="0"/>
              <a:t>price,</a:t>
            </a:r>
          </a:p>
          <a:p>
            <a:pPr lvl="1"/>
            <a:r>
              <a:rPr lang="en-GB" noProof="0" dirty="0"/>
              <a:t>Supplier reputation,</a:t>
            </a:r>
          </a:p>
          <a:p>
            <a:pPr lvl="1"/>
            <a:r>
              <a:rPr lang="en-GB" noProof="0" dirty="0"/>
              <a:t>Road-map.</a:t>
            </a:r>
          </a:p>
          <a:p>
            <a:r>
              <a:rPr lang="en-GB" noProof="0" dirty="0"/>
              <a:t>System architecture constraints:</a:t>
            </a:r>
          </a:p>
          <a:p>
            <a:pPr lvl="1"/>
            <a:r>
              <a:rPr lang="en-GB" noProof="0" dirty="0"/>
              <a:t>Operating system constraints,</a:t>
            </a:r>
          </a:p>
          <a:p>
            <a:pPr lvl="1"/>
            <a:r>
              <a:rPr lang="en-GB" noProof="0" dirty="0"/>
              <a:t>Functions distribution constraints,</a:t>
            </a:r>
          </a:p>
          <a:p>
            <a:pPr lvl="1"/>
            <a:r>
              <a:rPr lang="en-GB" noProof="0" dirty="0"/>
              <a:t>Communication between modules constraints.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Selection Process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Find alternatives.</a:t>
            </a:r>
          </a:p>
          <a:p>
            <a:r>
              <a:rPr lang="en-GB" noProof="0" dirty="0"/>
              <a:t>Define main search criteria:</a:t>
            </a:r>
          </a:p>
          <a:p>
            <a:pPr lvl="1"/>
            <a:r>
              <a:rPr lang="en-GB" noProof="0" dirty="0"/>
              <a:t>System functions,</a:t>
            </a:r>
          </a:p>
          <a:p>
            <a:pPr lvl="1"/>
            <a:r>
              <a:rPr lang="en-GB" noProof="0" dirty="0"/>
              <a:t>Main constraints.</a:t>
            </a:r>
          </a:p>
          <a:p>
            <a:r>
              <a:rPr lang="en-GB" noProof="0" dirty="0"/>
              <a:t>Filter alternatives based on constraints.</a:t>
            </a:r>
          </a:p>
          <a:p>
            <a:endParaRPr lang="en-GB" noProof="0" dirty="0"/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Gluing Components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Component Platforms.</a:t>
            </a:r>
          </a:p>
          <a:p>
            <a:r>
              <a:rPr lang="en-GB" noProof="0" dirty="0"/>
              <a:t>Visual Designer.</a:t>
            </a:r>
          </a:p>
          <a:p>
            <a:r>
              <a:rPr lang="en-GB" noProof="0" dirty="0"/>
              <a:t>Document model.</a:t>
            </a:r>
          </a:p>
          <a:p>
            <a:r>
              <a:rPr lang="en-GB" noProof="0" dirty="0"/>
              <a:t>Commination between remote components SOAP, COM+, REST, etc.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Scripting Languages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Components are integrated by platform rules:</a:t>
            </a:r>
          </a:p>
          <a:p>
            <a:pPr lvl="1"/>
            <a:r>
              <a:rPr lang="en-GB" noProof="0" dirty="0"/>
              <a:t>Platform glue language (Java).</a:t>
            </a:r>
          </a:p>
          <a:p>
            <a:pPr lvl="1"/>
            <a:r>
              <a:rPr lang="en-GB" noProof="0" dirty="0"/>
              <a:t>Multiple platform languages, byte code level (C#, VB.NET, - .NET).</a:t>
            </a:r>
          </a:p>
          <a:p>
            <a:pPr lvl="1"/>
            <a:r>
              <a:rPr lang="en-GB" noProof="0" dirty="0"/>
              <a:t>Scripting languages (IE, COM, VB, JavaScript).</a:t>
            </a:r>
          </a:p>
          <a:p>
            <a:pPr lvl="2"/>
            <a:r>
              <a:rPr lang="en-GB" noProof="0" dirty="0"/>
              <a:t>Component implements specific scripting language (</a:t>
            </a:r>
            <a:r>
              <a:rPr lang="en-GB" noProof="0" dirty="0" err="1"/>
              <a:t>IDispatch</a:t>
            </a:r>
            <a:r>
              <a:rPr lang="en-GB" noProof="0" dirty="0"/>
              <a:t>).</a:t>
            </a:r>
          </a:p>
          <a:p>
            <a:pPr lvl="2"/>
            <a:r>
              <a:rPr lang="en-GB" noProof="0" dirty="0"/>
              <a:t>Scripting runtime uses that interface (Invoke(</a:t>
            </a:r>
            <a:r>
              <a:rPr lang="en-GB" noProof="0" dirty="0" err="1"/>
              <a:t>MethodName</a:t>
            </a:r>
            <a:r>
              <a:rPr lang="en-GB" noProof="0" dirty="0"/>
              <a:t>, arguments[])).</a:t>
            </a:r>
          </a:p>
          <a:p>
            <a:pPr lvl="2"/>
            <a:r>
              <a:rPr lang="en-GB" noProof="0" dirty="0"/>
              <a:t>Methods are called by names (String parameters).</a:t>
            </a:r>
          </a:p>
          <a:p>
            <a:pPr lvl="2"/>
            <a:r>
              <a:rPr lang="en-GB" noProof="0" dirty="0"/>
              <a:t>Data is passed as string.</a:t>
            </a:r>
          </a:p>
          <a:p>
            <a:pPr lvl="2"/>
            <a:r>
              <a:rPr lang="en-GB" noProof="0" dirty="0"/>
              <a:t>Platform determines data and performs conversion.</a:t>
            </a:r>
          </a:p>
        </p:txBody>
      </p:sp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cbse-10</Template>
  <TotalTime>7533</TotalTime>
  <Words>757</Words>
  <Application>Microsoft Office PowerPoint</Application>
  <PresentationFormat>Affichage à l'écran (4:3)</PresentationFormat>
  <Paragraphs>165</Paragraphs>
  <Slides>23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2" baseType="lpstr">
      <vt:lpstr>Aptos</vt:lpstr>
      <vt:lpstr>Aptos Display</vt:lpstr>
      <vt:lpstr>Arial</vt:lpstr>
      <vt:lpstr>Calibri</vt:lpstr>
      <vt:lpstr>Candara</vt:lpstr>
      <vt:lpstr>Inter Semi Bold</vt:lpstr>
      <vt:lpstr>Soho</vt:lpstr>
      <vt:lpstr>Thème Office</vt:lpstr>
      <vt:lpstr>Visio</vt:lpstr>
      <vt:lpstr>Présentation PowerPoint</vt:lpstr>
      <vt:lpstr>Topics</vt:lpstr>
      <vt:lpstr>Components Selection</vt:lpstr>
      <vt:lpstr>Components Selection (OTSO Model)</vt:lpstr>
      <vt:lpstr>Evaluation Criteria Selection</vt:lpstr>
      <vt:lpstr>COTS Evaluation Criteria Groups</vt:lpstr>
      <vt:lpstr>Selection Process</vt:lpstr>
      <vt:lpstr>Gluing Components</vt:lpstr>
      <vt:lpstr>Scripting Languages</vt:lpstr>
      <vt:lpstr>Graphical Software Building</vt:lpstr>
      <vt:lpstr>Visual Editor (Visual Studio)</vt:lpstr>
      <vt:lpstr>Shooter Game from Components</vt:lpstr>
      <vt:lpstr>Architecture</vt:lpstr>
      <vt:lpstr>Components</vt:lpstr>
      <vt:lpstr>Requirements</vt:lpstr>
      <vt:lpstr>Component Candidates</vt:lpstr>
      <vt:lpstr>Selection</vt:lpstr>
      <vt:lpstr>Architecture Change</vt:lpstr>
      <vt:lpstr>Changes</vt:lpstr>
      <vt:lpstr>Developer Roles</vt:lpstr>
      <vt:lpstr>Component System Maintenance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Re: MAGISTRU modulis: Komponentinis programu sistemu projektavimas</dc:title>
  <dc:creator>Utilisateur Windows</dc:creator>
  <cp:lastModifiedBy>Šarūnas Packevičius</cp:lastModifiedBy>
  <cp:revision>500</cp:revision>
  <dcterms:created xsi:type="dcterms:W3CDTF">2011-08-08T21:06:46Z</dcterms:created>
  <dcterms:modified xsi:type="dcterms:W3CDTF">2024-11-12T22:02:38Z</dcterms:modified>
</cp:coreProperties>
</file>