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15"/>
  </p:notesMasterIdLst>
  <p:sldIdLst>
    <p:sldId id="283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1" r:id="rId13"/>
    <p:sldId id="26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83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bse-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'[cbse-02.xlsx]Sheet3'!$C$7:$C$14</c:f>
              <c:strCache>
                <c:ptCount val="8"/>
                <c:pt idx="0">
                  <c:v>.NET </c:v>
                </c:pt>
                <c:pt idx="1">
                  <c:v>ActiveX / COM </c:v>
                </c:pt>
                <c:pt idx="2">
                  <c:v>Java Components</c:v>
                </c:pt>
                <c:pt idx="3">
                  <c:v>JavaScript / AJAX</c:v>
                </c:pt>
                <c:pt idx="4">
                  <c:v>Flash / Flex</c:v>
                </c:pt>
                <c:pt idx="5">
                  <c:v>C++ / MFC Class Librarie</c:v>
                </c:pt>
                <c:pt idx="6">
                  <c:v>DLL</c:v>
                </c:pt>
                <c:pt idx="7">
                  <c:v>VCL</c:v>
                </c:pt>
              </c:strCache>
            </c:strRef>
          </c:cat>
          <c:val>
            <c:numRef>
              <c:f>'[cbse-02.xlsx]Sheet3'!$D$7:$D$14</c:f>
              <c:numCache>
                <c:formatCode>General</c:formatCode>
                <c:ptCount val="8"/>
                <c:pt idx="0">
                  <c:v>1368</c:v>
                </c:pt>
                <c:pt idx="1">
                  <c:v>451</c:v>
                </c:pt>
                <c:pt idx="2">
                  <c:v>169</c:v>
                </c:pt>
                <c:pt idx="3">
                  <c:v>164</c:v>
                </c:pt>
                <c:pt idx="4">
                  <c:v>17</c:v>
                </c:pt>
                <c:pt idx="5">
                  <c:v>78</c:v>
                </c:pt>
                <c:pt idx="6">
                  <c:v>308</c:v>
                </c:pt>
                <c:pt idx="7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5D-4738-8D8A-AEA7F04E3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9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57499-E14C-57AB-E4AA-3BF058314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108B0A-0C56-0927-D6B5-2CE36FCF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BBBAB-2BD6-54D5-7689-D19B8AB4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CC65C-3B9D-263A-A7E6-7E2B18B1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44540-B949-D045-FFDB-6144DFD4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0935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5BF9E-699B-A823-8DFB-264B168E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4F1B5-81D9-623B-0E87-3AB22333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D44C7-3A47-06B1-3609-9CAA586A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C900A-A75F-AF7D-D1B2-1328ADAF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391416-D367-9DD9-E79B-8064043F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EC372-180A-7EA3-01CC-F94F0461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F5F67-B142-43F7-2FDD-0E1EF996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005C2-9B52-C464-B8CC-8612075D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758A-6078-DA9D-820A-6FC35200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0F3AA-481D-0A6E-82D8-3BB1C581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74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92419-B71F-A289-174E-AF9D905C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EE37F5-30A4-7A5F-9641-A7AFCAB2D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9C5C4-B73A-C0CF-2BD8-6CCF278CB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C72D32-66D8-7E6A-887D-BE7572A6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DB442D-214E-235F-C3F9-90D510B0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47459B-D3EF-5444-B5F1-424FA2EA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96567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4D644-8FA4-7CB9-50FB-4B855FD9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9B7329-0A07-E44E-6E28-B3AC51B20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3E8244-9E32-8C3C-5DF8-705A63E63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CB50B1-FB28-F080-1BF1-214B2B79A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A18E8E-EBE1-BFA2-2929-F8EEF18BE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7B3A6-E51C-8DDE-AB69-E4AD3879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168811-5955-6B46-6177-9EE74FAF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0112CC-1E18-043E-4D75-1227A7F6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32980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88589-985B-C164-1FB4-5C355101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072F92-68DB-BAB3-761C-12D0B165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552F5D-8BA8-AC01-9EB0-02702F97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C4AB2F-0278-5303-8D81-5E978AAD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1526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3E7495-9CFE-9D81-3A0A-E3807EDD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7EBF66-96CD-9BF2-6779-FBD17FDF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2B4E0B-F874-D32F-575D-8C7F59F5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9173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1AC19-8B97-CE0A-491A-B068058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4B7FF-5AD8-CB11-7B09-98E0538C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18B65-400D-C70F-0071-CBEBC185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86FA77-EAC5-FE54-47A9-D736DD1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C02234-B524-FACC-00F2-62812DF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50A15-85E6-AEB5-367B-7C6C6CFA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37133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177CE-CA70-766D-69E7-D7313379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70E33C-7ADB-E1D2-DDD5-424A22840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18AE6B-59A8-D81B-FD24-72AEA5942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26C699-B92E-97FB-0619-BFC8F407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D12240-4E3F-D6EE-821B-538D2099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AA99A-4E33-4B4A-5632-299EA5CA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30456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7383F-57D2-D9E1-1C20-F39D104A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A1BA1-9E82-CBEE-A708-2888FA28B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799FBD-AF6D-40B4-F048-B0975C59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9C2C6-1DE5-E434-0EBE-E007C9F6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7D63E-4D07-F92E-9EAD-D69065B4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9249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91626D-D5AD-2A85-8D6F-01F1EB983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D74B13-D8CB-22FF-5B92-6FB003228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02F6C-B079-AE45-51B5-CB33CAB9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A47F8A-E4CE-458D-6A7D-DE9369E6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EF99F-C71B-61C3-82AF-FD65FD4A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8924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86605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590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CA6626-7D4D-6B28-8D4D-151AC850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0C493-4965-5907-61C4-18E975F9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26857-71F4-BA7B-247E-A61B6E16E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A3270-6694-B3F9-5B2A-5A530F5A2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AA7E3-DAC9-9D4E-CD76-CD0DC0405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6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  <p:sldLayoutId id="2147485725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Component Development Business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Technologies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 err="1"/>
              <a:t>ComponentSource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.NET pop</a:t>
            </a: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04693061"/>
              </p:ext>
            </p:extLst>
          </p:nvPr>
        </p:nvGraphicFramePr>
        <p:xfrm>
          <a:off x="4616450" y="1298575"/>
          <a:ext cx="4251325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68045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Imperfect technology can exist in a market</a:t>
            </a:r>
          </a:p>
          <a:p>
            <a:pPr lvl="0"/>
            <a:r>
              <a:rPr lang="en-GB" noProof="0" dirty="0"/>
              <a:t>Perfect technology can wannish without market.</a:t>
            </a:r>
          </a:p>
          <a:p>
            <a:pPr lvl="0"/>
            <a:r>
              <a:rPr lang="en-GB" noProof="0" dirty="0"/>
              <a:t>Gradual market build.</a:t>
            </a:r>
          </a:p>
          <a:p>
            <a:r>
              <a:rPr lang="en-GB" noProof="0" dirty="0"/>
              <a:t>Components can be distributed </a:t>
            </a:r>
            <a:r>
              <a:rPr lang="en-GB" noProof="0"/>
              <a:t>personally or </a:t>
            </a:r>
            <a:r>
              <a:rPr lang="en-GB" noProof="0" dirty="0"/>
              <a:t>by a middle-tier.</a:t>
            </a:r>
          </a:p>
          <a:p>
            <a:r>
              <a:rPr lang="en-GB" noProof="0" dirty="0"/>
              <a:t>Licensing models: per user, developer, free, etc.</a:t>
            </a:r>
          </a:p>
          <a:p>
            <a:r>
              <a:rPr lang="en-GB" noProof="0" dirty="0"/>
              <a:t>.NET - pop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Markets</a:t>
            </a:r>
          </a:p>
          <a:p>
            <a:r>
              <a:rPr lang="en-GB" noProof="0" dirty="0"/>
              <a:t>Building Market</a:t>
            </a:r>
          </a:p>
          <a:p>
            <a:r>
              <a:rPr lang="en-GB" noProof="0" dirty="0"/>
              <a:t>Components Distribution</a:t>
            </a:r>
          </a:p>
          <a:p>
            <a:r>
              <a:rPr lang="en-GB" noProof="0" dirty="0"/>
              <a:t>Licensing</a:t>
            </a:r>
          </a:p>
          <a:p>
            <a:r>
              <a:rPr lang="en-GB" noProof="0" dirty="0"/>
              <a:t>Trends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Market and Technology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Imperfect technology can exist in a market</a:t>
            </a:r>
          </a:p>
          <a:p>
            <a:pPr lvl="0"/>
            <a:r>
              <a:rPr lang="en-GB" noProof="0" dirty="0"/>
              <a:t>Perfect technology can wannish without market.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36778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Building Market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Match supply and demand.</a:t>
            </a:r>
          </a:p>
          <a:p>
            <a:endParaRPr lang="en-GB" noProof="0" dirty="0"/>
          </a:p>
          <a:p>
            <a:r>
              <a:rPr lang="en-GB" noProof="0" dirty="0"/>
              <a:t>Gradual approach: extend existing technologies.</a:t>
            </a:r>
          </a:p>
          <a:p>
            <a:pPr lvl="1"/>
            <a:r>
              <a:rPr lang="en-GB" noProof="0" dirty="0"/>
              <a:t>VBX -&gt; OCX -&gt; OLE -&gt; ActiveX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63529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Technologies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Markets are created based on technologies' flexibility.</a:t>
            </a:r>
          </a:p>
          <a:p>
            <a:r>
              <a:rPr lang="en-GB" noProof="0" dirty="0"/>
              <a:t>Components are bought from independent sources and integrated by third parties.</a:t>
            </a:r>
          </a:p>
          <a:p>
            <a:r>
              <a:rPr lang="en-GB" noProof="0" dirty="0"/>
              <a:t>Late state integration can be used with components.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631478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Obtain components:</a:t>
            </a:r>
          </a:p>
          <a:p>
            <a:pPr lvl="1"/>
            <a:r>
              <a:rPr lang="en-GB" noProof="0" dirty="0"/>
              <a:t>Component stores,</a:t>
            </a:r>
          </a:p>
          <a:p>
            <a:pPr lvl="1"/>
            <a:r>
              <a:rPr lang="en-GB" noProof="0" dirty="0"/>
              <a:t>Web search,</a:t>
            </a:r>
          </a:p>
          <a:p>
            <a:pPr lvl="1"/>
            <a:r>
              <a:rPr lang="en-GB" noProof="0" dirty="0"/>
              <a:t>Web services discovery registry (UDDI).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3416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Catalogues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are provided in catalogues.</a:t>
            </a:r>
          </a:p>
          <a:p>
            <a:r>
              <a:rPr lang="en-GB" noProof="0" dirty="0"/>
              <a:t>Universal component description language/style.</a:t>
            </a:r>
          </a:p>
          <a:p>
            <a:r>
              <a:rPr lang="en-GB" noProof="0" dirty="0"/>
              <a:t>Components grouped by:</a:t>
            </a:r>
          </a:p>
          <a:p>
            <a:pPr lvl="1"/>
            <a:r>
              <a:rPr lang="en-GB" noProof="0" dirty="0"/>
              <a:t>platform: .NET, Java, COM;</a:t>
            </a:r>
          </a:p>
          <a:p>
            <a:pPr lvl="1"/>
            <a:r>
              <a:rPr lang="en-GB" noProof="0" dirty="0"/>
              <a:t>types: UI, reports, charts;</a:t>
            </a:r>
          </a:p>
          <a:p>
            <a:pPr lvl="1"/>
            <a:r>
              <a:rPr lang="en-GB" noProof="0" dirty="0"/>
              <a:t>licensing: commercial, open source, free.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20366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Licensing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Per use.</a:t>
            </a:r>
          </a:p>
          <a:p>
            <a:r>
              <a:rPr lang="en-GB" noProof="0" dirty="0"/>
              <a:t>Data transfer.</a:t>
            </a:r>
          </a:p>
          <a:p>
            <a:r>
              <a:rPr lang="en-GB" noProof="0" dirty="0"/>
              <a:t>Developer, unrestricted.</a:t>
            </a:r>
          </a:p>
          <a:p>
            <a:r>
              <a:rPr lang="en-GB" noProof="0" dirty="0"/>
              <a:t>Per instance.</a:t>
            </a:r>
          </a:p>
          <a:p>
            <a:r>
              <a:rPr lang="en-GB" noProof="0" dirty="0"/>
              <a:t>Site license.</a:t>
            </a:r>
          </a:p>
          <a:p>
            <a:r>
              <a:rPr lang="en-GB" noProof="0" dirty="0"/>
              <a:t>Others, combinations…</a:t>
            </a:r>
          </a:p>
        </p:txBody>
      </p:sp>
    </p:spTree>
    <p:extLst>
      <p:ext uri="{BB962C8B-B14F-4D97-AF65-F5344CB8AC3E}">
        <p14:creationId xmlns:p14="http://schemas.microsoft.com/office/powerpoint/2010/main" val="21691627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Middle-tier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Companies, individuals that facilitates components sales, support.</a:t>
            </a:r>
          </a:p>
          <a:p>
            <a:r>
              <a:rPr lang="en-GB" noProof="0" dirty="0"/>
              <a:t>Developers do not have to worry about expensive activities:</a:t>
            </a:r>
          </a:p>
          <a:p>
            <a:pPr lvl="1"/>
            <a:r>
              <a:rPr lang="en-GB" noProof="0" dirty="0"/>
              <a:t>Customer support,</a:t>
            </a:r>
          </a:p>
          <a:p>
            <a:pPr lvl="1"/>
            <a:r>
              <a:rPr lang="en-GB" noProof="0" dirty="0"/>
              <a:t>Building markets.</a:t>
            </a:r>
          </a:p>
          <a:p>
            <a:r>
              <a:rPr lang="en-GB" noProof="0" dirty="0"/>
              <a:t>Ex.:</a:t>
            </a:r>
          </a:p>
          <a:p>
            <a:pPr lvl="1"/>
            <a:r>
              <a:rPr lang="en-GB" noProof="0" dirty="0" err="1"/>
              <a:t>ComponentSource</a:t>
            </a:r>
            <a:r>
              <a:rPr lang="en-GB" noProof="0" dirty="0"/>
              <a:t>,</a:t>
            </a:r>
          </a:p>
          <a:p>
            <a:pPr lvl="1"/>
            <a:r>
              <a:rPr lang="en-GB" noProof="0" dirty="0"/>
              <a:t>Java-Source.net.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698944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cbse-13</Template>
  <TotalTime>7243</TotalTime>
  <Words>337</Words>
  <Application>Microsoft Office PowerPoint</Application>
  <PresentationFormat>Affichage à l'écran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Présentation PowerPoint</vt:lpstr>
      <vt:lpstr>Topics</vt:lpstr>
      <vt:lpstr>Market and Technology</vt:lpstr>
      <vt:lpstr>Building Market</vt:lpstr>
      <vt:lpstr>Component Technologies Properties</vt:lpstr>
      <vt:lpstr>Distribution</vt:lpstr>
      <vt:lpstr>Catalogues</vt:lpstr>
      <vt:lpstr>Licensing</vt:lpstr>
      <vt:lpstr>Middle-tier</vt:lpstr>
      <vt:lpstr>Technologies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400</cp:revision>
  <dcterms:created xsi:type="dcterms:W3CDTF">2011-08-08T21:06:46Z</dcterms:created>
  <dcterms:modified xsi:type="dcterms:W3CDTF">2024-11-12T22:06:24Z</dcterms:modified>
</cp:coreProperties>
</file>