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  <p:sldMasterId id="2147485712" r:id="rId2"/>
  </p:sldMasterIdLst>
  <p:notesMasterIdLst>
    <p:notesMasterId r:id="rId26"/>
  </p:notesMasterIdLst>
  <p:sldIdLst>
    <p:sldId id="284" r:id="rId3"/>
    <p:sldId id="257" r:id="rId4"/>
    <p:sldId id="263" r:id="rId5"/>
    <p:sldId id="264" r:id="rId6"/>
    <p:sldId id="265" r:id="rId7"/>
    <p:sldId id="275" r:id="rId8"/>
    <p:sldId id="276" r:id="rId9"/>
    <p:sldId id="277" r:id="rId10"/>
    <p:sldId id="266" r:id="rId11"/>
    <p:sldId id="267" r:id="rId12"/>
    <p:sldId id="268" r:id="rId13"/>
    <p:sldId id="278" r:id="rId14"/>
    <p:sldId id="269" r:id="rId15"/>
    <p:sldId id="279" r:id="rId16"/>
    <p:sldId id="280" r:id="rId17"/>
    <p:sldId id="281" r:id="rId18"/>
    <p:sldId id="282" r:id="rId19"/>
    <p:sldId id="271" r:id="rId20"/>
    <p:sldId id="272" r:id="rId21"/>
    <p:sldId id="273" r:id="rId22"/>
    <p:sldId id="274" r:id="rId23"/>
    <p:sldId id="261" r:id="rId24"/>
    <p:sldId id="262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3243" autoAdjust="0"/>
  </p:normalViewPr>
  <p:slideViewPr>
    <p:cSldViewPr>
      <p:cViewPr varScale="1">
        <p:scale>
          <a:sx n="150" d="100"/>
          <a:sy n="150" d="100"/>
        </p:scale>
        <p:origin x="1996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8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87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r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952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DCBA9-1EDA-82A4-2AD9-6A40968B4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0BECFD-F658-52BC-5AC7-7350F986E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94B43-6469-56C0-34A2-CD30DC19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AC31A-1FC8-974A-42D8-53FC00DE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72DF47-22C1-E3F5-3FA1-76903A0B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2265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BCAA8-C1E4-C8A3-2715-FDB80B29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C581C-5803-1D40-6353-67B25DE5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23C8FC-0114-5B55-C3BA-537A8FB5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96A5BB-911B-F70C-8B6B-FFC0E93F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FBCAED-3009-02CC-13CD-3176A347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04917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29447-1F0B-0438-3BCD-43ED9C33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36C28C-19BC-8344-CF6B-0869549D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B0520-9619-D748-520A-507D0665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24A8B4-F084-6367-8F2D-D125CE5F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FC4C4A-4736-8461-4A69-33900729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82745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978D7-B2CD-8145-3846-539A7394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0CD7A5-4269-24A9-41CC-788FEA9B2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86A596-10B8-F46E-F444-0CAD13E45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B40E8E-EF08-E915-C400-6696F573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D9ECEF-F6C0-C8CE-8716-7B2DD866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89C64D-9259-5CD8-70C9-B79DC992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41789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01A99-6190-4037-6B1D-9CC339DD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00BD56-D5F7-DBC5-9539-39756EE8E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4CAEC5-DC94-A1A2-AE5A-BA0A6D37E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554EDD-C2DF-9CA9-B76A-EEB42C29B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EA6BDB-6A29-D912-D8B4-20121629B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B8BE0E-1E1A-5313-989B-48ED0B1D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BE0435-5470-195F-C4F8-3E77A9A5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AEC115-9E18-D1AC-BBEA-0BD1383F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898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505F7-13FF-9F7A-B2CA-DD7451E8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F70D30-D26B-CD48-FE78-2A371226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9025CC-E4FE-71D5-29AD-E89F590E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99C56-1C3E-F0DD-045B-1E300289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8492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DCB83D-DBEE-4A86-0930-D5C7A201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244BF1-54B3-D866-EE5F-DF7AAD39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2565C5-3242-C26C-307B-E311FB86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8375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27B40-B3C5-EA4D-9419-200B50E5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478ED-B0EE-CF48-68C0-75992F53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9EB97D-F634-80EA-2184-BA771FCAA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70A314-E984-78C9-6FC3-B37F4B2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5D01D1-04DC-B709-17D5-00247047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D68C09-F97D-0FD4-5D58-D0C2F361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30344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FCFB8-45B1-7F06-4BCF-B4B010ED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5F9007-E337-05D2-F486-7C74868CC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97A7F9-033E-6B0B-9CEA-6A6C3DB8C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815D56-BAE8-FD5E-D80C-D5F9E7D7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305A99-BC46-A5A0-5574-97515783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9513CA-F3D6-8970-F206-A6F2D116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88730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AF7FA-52E5-C423-5554-DE4B31D8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CECD8B-906E-42AC-38A8-F2E39F11F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15DAE-7E19-61E8-E1BC-DE97D779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03F7D-B0CE-C432-322D-9E8504C4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F01D56-4207-BC8D-1325-B3C8D592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99845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A47CEB-07AF-5034-4AE6-02030BE86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FD0DDD-30CD-F0EE-5E84-29DDA1B4B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8BD22-4479-E0BF-4CB4-4EFE0290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77B5E2-5B47-006B-B4BB-71CA72C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F84056-E9E0-7EC9-86E1-73CF6368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90525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2200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1735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  <p:sldLayoutId id="2147485711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BB4F60-2639-3987-A057-D9EFC15D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3063FA-7B88-E4C3-1A4C-92F17D37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D5DAC-F9F7-FA28-6C56-B3BEA318F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26EAEA-D6B6-D500-CFD0-512FCB4ED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BD3B9-06A3-EC19-713E-82905272D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66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3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  <p:sldLayoutId id="2147485724" r:id="rId12"/>
    <p:sldLayoutId id="2147485725" r:id="rId13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8376E05-2A13-1449-BCDB-96D673163CD3}"/>
              </a:ext>
            </a:extLst>
          </p:cNvPr>
          <p:cNvSpPr txBox="1">
            <a:spLocks/>
          </p:cNvSpPr>
          <p:nvPr/>
        </p:nvSpPr>
        <p:spPr>
          <a:xfrm>
            <a:off x="481233" y="1307803"/>
            <a:ext cx="7431034" cy="3822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75AA-96A4-2F4E-9533-A5705D612E3E}"/>
              </a:ext>
            </a:extLst>
          </p:cNvPr>
          <p:cNvSpPr txBox="1">
            <a:spLocks/>
          </p:cNvSpPr>
          <p:nvPr/>
        </p:nvSpPr>
        <p:spPr>
          <a:xfrm rot="16200000">
            <a:off x="7054771" y="3137256"/>
            <a:ext cx="3298428" cy="8800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75"/>
              <a:t>HUMAN SIDE OF TECHNOLOGY</a:t>
            </a:r>
            <a:endParaRPr lang="en-LT" sz="975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6F4DA1E-07D7-3146-BF6B-FEC90A646AA5}"/>
              </a:ext>
            </a:extLst>
          </p:cNvPr>
          <p:cNvSpPr txBox="1">
            <a:spLocks/>
          </p:cNvSpPr>
          <p:nvPr/>
        </p:nvSpPr>
        <p:spPr>
          <a:xfrm>
            <a:off x="479948" y="4138218"/>
            <a:ext cx="7371159" cy="13955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sz="1200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5BA6FDB-CCD9-6141-B7FD-BB827E9970F1}"/>
              </a:ext>
            </a:extLst>
          </p:cNvPr>
          <p:cNvSpPr txBox="1">
            <a:spLocks/>
          </p:cNvSpPr>
          <p:nvPr/>
        </p:nvSpPr>
        <p:spPr>
          <a:xfrm>
            <a:off x="482792" y="3143251"/>
            <a:ext cx="7371159" cy="7645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noProof="0" dirty="0"/>
              <a:t>Components Quality</a:t>
            </a:r>
            <a:endParaRPr lang="lt-LT"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9142-6A69-CE46-8B07-107B7701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23" y="1379488"/>
            <a:ext cx="443239" cy="23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E98CF-A30D-3248-BECC-8E3DB4BC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73" y="857250"/>
            <a:ext cx="285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2657E-E978-FE4A-BBE8-38EBA3AD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874782"/>
            <a:ext cx="8263967" cy="214244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19DE16E-BA1A-2740-9FE4-31E66232D768}"/>
              </a:ext>
            </a:extLst>
          </p:cNvPr>
          <p:cNvSpPr txBox="1">
            <a:spLocks/>
          </p:cNvSpPr>
          <p:nvPr/>
        </p:nvSpPr>
        <p:spPr>
          <a:xfrm>
            <a:off x="8372283" y="5572026"/>
            <a:ext cx="691951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050">
                <a:solidFill>
                  <a:schemeClr val="tx1"/>
                </a:solidFill>
                <a:ea typeface="Inter Semi Bold" panose="020B0502030000000004" pitchFamily="34" charset="0"/>
              </a:rPr>
              <a:pPr algn="ctr"/>
              <a:t>1</a:t>
            </a:fld>
            <a:endParaRPr lang="en-US" sz="1050" dirty="0">
              <a:solidFill>
                <a:schemeClr val="tx1"/>
              </a:solidFill>
              <a:ea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Contract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Server contract</a:t>
            </a:r>
          </a:p>
          <a:p>
            <a:pPr lvl="1"/>
            <a:r>
              <a:rPr lang="en-GB" noProof="0" dirty="0"/>
              <a:t>Works as defined in component specification.</a:t>
            </a:r>
          </a:p>
          <a:p>
            <a:pPr lvl="0"/>
            <a:r>
              <a:rPr lang="en-GB" noProof="0" dirty="0"/>
              <a:t>Client contract</a:t>
            </a:r>
          </a:p>
          <a:p>
            <a:pPr lvl="1"/>
            <a:r>
              <a:rPr lang="en-GB" noProof="0" dirty="0"/>
              <a:t>Component works as it is expected from it in a component system.</a:t>
            </a:r>
          </a:p>
        </p:txBody>
      </p:sp>
    </p:spTree>
    <p:extLst>
      <p:ext uri="{BB962C8B-B14F-4D97-AF65-F5344CB8AC3E}">
        <p14:creationId xmlns:p14="http://schemas.microsoft.com/office/powerpoint/2010/main" val="19490277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Developer uses same testing methods (white, black box, ...).</a:t>
            </a:r>
          </a:p>
          <a:p>
            <a:pPr lvl="1"/>
            <a:endParaRPr lang="en-GB" noProof="0" dirty="0"/>
          </a:p>
          <a:p>
            <a:r>
              <a:rPr lang="en-GB" noProof="0" dirty="0"/>
              <a:t>Developer tests according component’s specification:</a:t>
            </a:r>
          </a:p>
          <a:p>
            <a:pPr lvl="1"/>
            <a:r>
              <a:rPr lang="en-GB" noProof="0" dirty="0"/>
              <a:t>Imitates possible environments and tests in them.</a:t>
            </a:r>
          </a:p>
          <a:p>
            <a:pPr lvl="1"/>
            <a:r>
              <a:rPr lang="en-GB" noProof="0" dirty="0"/>
              <a:t>Provides tests with a component.</a:t>
            </a:r>
          </a:p>
          <a:p>
            <a:endParaRPr lang="en-GB" noProof="0" dirty="0"/>
          </a:p>
          <a:p>
            <a:r>
              <a:rPr lang="en-GB" noProof="0" dirty="0"/>
              <a:t>Client tests if component works as expected.</a:t>
            </a:r>
          </a:p>
        </p:txBody>
      </p:sp>
    </p:spTree>
    <p:extLst>
      <p:ext uri="{BB962C8B-B14F-4D97-AF65-F5344CB8AC3E}">
        <p14:creationId xmlns:p14="http://schemas.microsoft.com/office/powerpoint/2010/main" val="2862060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Contract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expects:</a:t>
            </a:r>
          </a:p>
          <a:p>
            <a:pPr lvl="1"/>
            <a:r>
              <a:rPr lang="en-GB" noProof="0" dirty="0"/>
              <a:t>Does environment provide expected services?</a:t>
            </a:r>
          </a:p>
          <a:p>
            <a:pPr lvl="1"/>
            <a:r>
              <a:rPr lang="en-GB" noProof="0" dirty="0"/>
              <a:t>Does dependent components work as expected?</a:t>
            </a:r>
          </a:p>
          <a:p>
            <a:pPr lvl="1"/>
            <a:endParaRPr lang="en-GB" noProof="0" dirty="0"/>
          </a:p>
          <a:p>
            <a:r>
              <a:rPr lang="en-GB" noProof="0" dirty="0"/>
              <a:t>Component is provided with contract tests.</a:t>
            </a:r>
          </a:p>
          <a:p>
            <a:r>
              <a:rPr lang="en-GB" noProof="0" dirty="0"/>
              <a:t>Component is integrated into client context.</a:t>
            </a:r>
          </a:p>
          <a:p>
            <a:r>
              <a:rPr lang="en-GB" noProof="0" dirty="0"/>
              <a:t>Included component tests ate executed.</a:t>
            </a:r>
          </a:p>
          <a:p>
            <a:r>
              <a:rPr lang="en-GB" noProof="0" dirty="0"/>
              <a:t>Tests check if environment matches expectations.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0137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Tests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Setting initial state.</a:t>
            </a:r>
          </a:p>
          <a:p>
            <a:pPr lvl="0"/>
            <a:r>
              <a:rPr lang="en-GB" noProof="0" dirty="0"/>
              <a:t>Passing test date.</a:t>
            </a:r>
          </a:p>
          <a:p>
            <a:pPr lvl="0"/>
            <a:r>
              <a:rPr lang="en-GB" noProof="0" dirty="0"/>
              <a:t>Using component services.</a:t>
            </a:r>
          </a:p>
          <a:p>
            <a:pPr lvl="0"/>
            <a:r>
              <a:rPr lang="en-GB" noProof="0" dirty="0"/>
              <a:t>Checking component state.</a:t>
            </a:r>
          </a:p>
          <a:p>
            <a:pPr lvl="0"/>
            <a:r>
              <a:rPr lang="en-GB" noProof="0" dirty="0"/>
              <a:t>Validating component response.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55434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Candy Vending Machine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3" y="2328862"/>
            <a:ext cx="5210175" cy="2876550"/>
          </a:xfrm>
        </p:spPr>
      </p:pic>
    </p:spTree>
    <p:extLst>
      <p:ext uri="{BB962C8B-B14F-4D97-AF65-F5344CB8AC3E}">
        <p14:creationId xmlns:p14="http://schemas.microsoft.com/office/powerpoint/2010/main" val="10159586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Candy Vending – </a:t>
            </a:r>
            <a:r>
              <a:rPr lang="en-GB" noProof="0" dirty="0" err="1"/>
              <a:t>CoinsCollector</a:t>
            </a:r>
            <a:r>
              <a:rPr lang="en-GB" noProof="0" dirty="0"/>
              <a:t> Interface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212439"/>
              </p:ext>
            </p:extLst>
          </p:nvPr>
        </p:nvGraphicFramePr>
        <p:xfrm>
          <a:off x="395536" y="1340768"/>
          <a:ext cx="8496944" cy="5376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3748841" progId="Word.Document.12">
                  <p:embed/>
                </p:oleObj>
              </mc:Choice>
              <mc:Fallback>
                <p:oleObj name="Document" r:id="rId2" imgW="5922790" imgH="3748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340768"/>
                        <a:ext cx="8496944" cy="5376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6454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Coins Collector Tests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Start collection (need 2.5 Eur).</a:t>
            </a:r>
          </a:p>
          <a:p>
            <a:pPr lvl="0"/>
            <a:r>
              <a:rPr lang="en-GB" noProof="0" dirty="0"/>
              <a:t>Insert 1 Eur coin.</a:t>
            </a:r>
          </a:p>
          <a:p>
            <a:pPr lvl="0"/>
            <a:r>
              <a:rPr lang="en-GB" noProof="0" dirty="0"/>
              <a:t>Insert 2 Eur coin.</a:t>
            </a:r>
          </a:p>
          <a:p>
            <a:pPr lvl="0"/>
            <a:r>
              <a:rPr lang="en-GB" noProof="0" dirty="0"/>
              <a:t>Stop collection.</a:t>
            </a:r>
          </a:p>
          <a:p>
            <a:pPr lvl="0"/>
            <a:r>
              <a:rPr lang="en-GB" noProof="0" dirty="0"/>
              <a:t>Check collected amount. </a:t>
            </a:r>
          </a:p>
          <a:p>
            <a:pPr lvl="0"/>
            <a:r>
              <a:rPr lang="en-GB" noProof="0" dirty="0"/>
              <a:t>Expects: 2.5 Eur.</a:t>
            </a:r>
          </a:p>
          <a:p>
            <a:endParaRPr lang="en-GB" noProof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934218"/>
              </p:ext>
            </p:extLst>
          </p:nvPr>
        </p:nvGraphicFramePr>
        <p:xfrm>
          <a:off x="3932388" y="2276872"/>
          <a:ext cx="5900232" cy="458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66396" imgH="4476761" progId="Word.Document.12">
                  <p:embed/>
                </p:oleObj>
              </mc:Choice>
              <mc:Fallback>
                <p:oleObj name="Document" r:id="rId2" imgW="5766396" imgH="44767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32388" y="2276872"/>
                        <a:ext cx="5900232" cy="4581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4874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Test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Missing </a:t>
            </a:r>
            <a:r>
              <a:rPr lang="en-GB" noProof="0" dirty="0" err="1"/>
              <a:t>insertCoin</a:t>
            </a:r>
            <a:r>
              <a:rPr lang="en-GB" noProof="0" dirty="0"/>
              <a:t> method – internal state can not be observed or manipulated.</a:t>
            </a:r>
          </a:p>
          <a:p>
            <a:endParaRPr lang="en-GB" noProof="0" dirty="0"/>
          </a:p>
          <a:p>
            <a:r>
              <a:rPr lang="en-GB" noProof="0" dirty="0"/>
              <a:t>Solutions:</a:t>
            </a:r>
          </a:p>
          <a:p>
            <a:pPr lvl="1"/>
            <a:r>
              <a:rPr lang="en-GB" noProof="0" dirty="0"/>
              <a:t>State is changed using existing component’s interface.</a:t>
            </a:r>
          </a:p>
          <a:p>
            <a:pPr lvl="1"/>
            <a:r>
              <a:rPr lang="en-GB" noProof="0" dirty="0"/>
              <a:t>Component is provided with a testing interface.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83241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Testing Interface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Special purpose-built testing interface: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22143"/>
              </p:ext>
            </p:extLst>
          </p:nvPr>
        </p:nvGraphicFramePr>
        <p:xfrm>
          <a:off x="611559" y="1988840"/>
          <a:ext cx="8387229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17401" imgH="3152993" progId="Word.Document.12">
                  <p:embed/>
                </p:oleObj>
              </mc:Choice>
              <mc:Fallback>
                <p:oleObj name="Document" r:id="rId2" imgW="5917401" imgH="31529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59" y="1988840"/>
                        <a:ext cx="8387229" cy="4464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1229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Providing Testing Interfaces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All-in-One, convenient.</a:t>
            </a:r>
          </a:p>
          <a:p>
            <a:pPr lvl="0"/>
            <a:r>
              <a:rPr lang="en-GB" noProof="0" dirty="0"/>
              <a:t>Two components:</a:t>
            </a:r>
          </a:p>
          <a:p>
            <a:pPr lvl="1"/>
            <a:r>
              <a:rPr lang="en-GB" noProof="0" dirty="0"/>
              <a:t>Component</a:t>
            </a:r>
          </a:p>
          <a:p>
            <a:pPr lvl="1"/>
            <a:r>
              <a:rPr lang="en-GB" noProof="0" dirty="0"/>
              <a:t>And Component with a contract testing.</a:t>
            </a:r>
          </a:p>
          <a:p>
            <a:pPr lvl="2"/>
            <a:r>
              <a:rPr lang="en-GB" noProof="0" dirty="0"/>
              <a:t>After resting redundant components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1349269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Testing Problems</a:t>
            </a:r>
          </a:p>
          <a:p>
            <a:r>
              <a:rPr lang="en-GB" noProof="0" dirty="0"/>
              <a:t>Integrated Components Tests</a:t>
            </a:r>
          </a:p>
          <a:p>
            <a:r>
              <a:rPr lang="en-GB" noProof="0" dirty="0"/>
              <a:t>Assertion Tests</a:t>
            </a:r>
          </a:p>
          <a:p>
            <a:r>
              <a:rPr lang="en-GB" noProof="0" dirty="0"/>
              <a:t>Component Contract Test</a:t>
            </a:r>
          </a:p>
          <a:p>
            <a:r>
              <a:rPr lang="en-GB" noProof="0" dirty="0"/>
              <a:t>Component Test Interface</a:t>
            </a:r>
          </a:p>
          <a:p>
            <a:r>
              <a:rPr lang="en-GB" noProof="0" dirty="0"/>
              <a:t>Component System Testing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Integrated Contract Testing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981945"/>
              </p:ext>
            </p:extLst>
          </p:nvPr>
        </p:nvGraphicFramePr>
        <p:xfrm>
          <a:off x="395536" y="1484784"/>
          <a:ext cx="8354207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48226" imgH="3289060" progId="Visio.Drawing.11">
                  <p:embed/>
                </p:oleObj>
              </mc:Choice>
              <mc:Fallback>
                <p:oleObj name="Visio" r:id="rId2" imgW="6248226" imgH="32890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484784"/>
                        <a:ext cx="8354207" cy="439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9218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System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Components are tested in isolation.</a:t>
            </a:r>
          </a:p>
          <a:p>
            <a:pPr lvl="0"/>
            <a:r>
              <a:rPr lang="en-GB" noProof="0" dirty="0"/>
              <a:t>Combine components – integration testing. </a:t>
            </a:r>
          </a:p>
          <a:p>
            <a:pPr lvl="0"/>
            <a:r>
              <a:rPr lang="en-GB" noProof="0" dirty="0"/>
              <a:t>Combine more components – integration testing. </a:t>
            </a:r>
          </a:p>
          <a:p>
            <a:pPr lvl="0"/>
            <a:r>
              <a:rPr lang="en-GB" noProof="0" dirty="0"/>
              <a:t>Full system test.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540180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Developers test to component’s specification.</a:t>
            </a:r>
          </a:p>
          <a:p>
            <a:r>
              <a:rPr lang="en-GB" noProof="0" dirty="0"/>
              <a:t>Users perform contract tests:</a:t>
            </a:r>
          </a:p>
          <a:p>
            <a:pPr lvl="1"/>
            <a:r>
              <a:rPr lang="en-GB" noProof="0" dirty="0"/>
              <a:t>Checks if components works as expected.</a:t>
            </a:r>
          </a:p>
          <a:p>
            <a:r>
              <a:rPr lang="en-GB" noProof="0" dirty="0"/>
              <a:t>Developer provides testing interface and tests.</a:t>
            </a:r>
          </a:p>
          <a:p>
            <a:r>
              <a:rPr lang="en-GB" noProof="0" dirty="0"/>
              <a:t>No changes in full system testing.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Gross, H.-G., Component-Based Software Testing with UML. 2010, Berlin: Springer.</a:t>
            </a:r>
          </a:p>
          <a:p>
            <a:r>
              <a:rPr lang="en-GB" noProof="0" dirty="0" err="1"/>
              <a:t>Beydeda</a:t>
            </a:r>
            <a:r>
              <a:rPr lang="en-GB" noProof="0" dirty="0"/>
              <a:t>, S. Self-testability in unit testing. 2005.</a:t>
            </a:r>
          </a:p>
          <a:p>
            <a:r>
              <a:rPr lang="en-GB" noProof="0" dirty="0"/>
              <a:t>64.	Canna, J. Testing, fun? Really?: Using unit and functional tests in the development process.  2001  2010-09-10]; Available from: http://www-128.ibm.com/developerworks/library/j-test.html.</a:t>
            </a:r>
          </a:p>
          <a:p>
            <a:r>
              <a:rPr lang="en-GB" noProof="0" dirty="0" err="1"/>
              <a:t>Louridas</a:t>
            </a:r>
            <a:r>
              <a:rPr lang="en-GB" noProof="0" dirty="0"/>
              <a:t>, P., JUnit: unit testing and coding in tandem. Software, IEEE, 2005. 22(4): p. 12-15.</a:t>
            </a:r>
          </a:p>
          <a:p>
            <a:r>
              <a:rPr lang="en-GB" noProof="0" dirty="0"/>
              <a:t>Binder, R.V., Testing Object-Oriented Systems: Models, Patterns, and Tools. 2003, Boston: Addison-Wesley Professional. 1248.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Testing Problems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works in unknown context.</a:t>
            </a:r>
          </a:p>
          <a:p>
            <a:pPr lvl="1"/>
            <a:r>
              <a:rPr lang="en-GB" noProof="0" dirty="0"/>
              <a:t>Developers can only guess about component's usage.</a:t>
            </a:r>
          </a:p>
          <a:p>
            <a:r>
              <a:rPr lang="en-GB" noProof="0" dirty="0"/>
              <a:t>Component is a black box.</a:t>
            </a:r>
          </a:p>
          <a:p>
            <a:pPr lvl="1"/>
            <a:r>
              <a:rPr lang="en-GB" noProof="0" dirty="0"/>
              <a:t>Reduced testability and controllability.</a:t>
            </a:r>
          </a:p>
          <a:p>
            <a:r>
              <a:rPr lang="en-GB" noProof="0" dirty="0"/>
              <a:t>Sufficient component testing:</a:t>
            </a:r>
          </a:p>
          <a:p>
            <a:pPr lvl="1"/>
            <a:r>
              <a:rPr lang="en-GB" noProof="0" dirty="0"/>
              <a:t>How much testing is needed by user?</a:t>
            </a:r>
          </a:p>
          <a:p>
            <a:pPr lvl="1"/>
            <a:r>
              <a:rPr lang="en-GB" noProof="0" dirty="0"/>
              <a:t>How much testing is needed by developer?</a:t>
            </a:r>
          </a:p>
        </p:txBody>
      </p:sp>
    </p:spTree>
    <p:extLst>
      <p:ext uri="{BB962C8B-B14F-4D97-AF65-F5344CB8AC3E}">
        <p14:creationId xmlns:p14="http://schemas.microsoft.com/office/powerpoint/2010/main" val="20353442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Integrated Components Tests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Tests are provided with a component.</a:t>
            </a:r>
          </a:p>
          <a:p>
            <a:r>
              <a:rPr lang="en-GB" noProof="0" dirty="0"/>
              <a:t>Tests are provided by component developer.</a:t>
            </a:r>
          </a:p>
          <a:p>
            <a:r>
              <a:rPr lang="en-GB" noProof="0" dirty="0"/>
              <a:t>Tests check if component is used correctly – validates user data.</a:t>
            </a:r>
          </a:p>
          <a:p>
            <a:r>
              <a:rPr lang="en-GB" noProof="0" dirty="0"/>
              <a:t>Tests check if component calculates correct response.</a:t>
            </a:r>
          </a:p>
          <a:p>
            <a:r>
              <a:rPr lang="en-GB" noProof="0" dirty="0"/>
              <a:t>Component checks if environment is satisfactory:</a:t>
            </a:r>
          </a:p>
          <a:p>
            <a:pPr lvl="1"/>
            <a:r>
              <a:rPr lang="en-GB" noProof="0" dirty="0"/>
              <a:t>Are all dependencies met?</a:t>
            </a:r>
          </a:p>
          <a:p>
            <a:pPr lvl="1"/>
            <a:r>
              <a:rPr lang="en-GB" noProof="0" dirty="0"/>
              <a:t>Are all platform services available?</a:t>
            </a:r>
          </a:p>
        </p:txBody>
      </p:sp>
    </p:spTree>
    <p:extLst>
      <p:ext uri="{BB962C8B-B14F-4D97-AF65-F5344CB8AC3E}">
        <p14:creationId xmlns:p14="http://schemas.microsoft.com/office/powerpoint/2010/main" val="9961615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Assertions and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Assertions are not testing.</a:t>
            </a:r>
          </a:p>
          <a:p>
            <a:r>
              <a:rPr lang="en-GB" noProof="0" dirty="0"/>
              <a:t>Assertions are using during development and integration.</a:t>
            </a:r>
          </a:p>
          <a:p>
            <a:r>
              <a:rPr lang="en-GB" noProof="0" dirty="0"/>
              <a:t>Reassembles hardware self-check tests.</a:t>
            </a:r>
          </a:p>
          <a:p>
            <a:r>
              <a:rPr lang="en-GB" noProof="0" dirty="0"/>
              <a:t>Assertions are added to component code and are validated on each use..</a:t>
            </a:r>
          </a:p>
        </p:txBody>
      </p:sp>
    </p:spTree>
    <p:extLst>
      <p:ext uri="{BB962C8B-B14F-4D97-AF65-F5344CB8AC3E}">
        <p14:creationId xmlns:p14="http://schemas.microsoft.com/office/powerpoint/2010/main" val="8523822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Assertion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Method: preconditions.</a:t>
            </a:r>
          </a:p>
          <a:p>
            <a:pPr lvl="0"/>
            <a:r>
              <a:rPr lang="en-GB" noProof="0" dirty="0"/>
              <a:t>Method: postconditions.</a:t>
            </a:r>
          </a:p>
          <a:p>
            <a:pPr lvl="0"/>
            <a:r>
              <a:rPr lang="en-GB" noProof="0" dirty="0"/>
              <a:t>Object: invariants.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79194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Bank 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340768"/>
            <a:ext cx="5259329" cy="3024336"/>
          </a:xfr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209256"/>
              </p:ext>
            </p:extLst>
          </p:nvPr>
        </p:nvGraphicFramePr>
        <p:xfrm>
          <a:off x="4427984" y="4581128"/>
          <a:ext cx="6673850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17401" imgH="2197159" progId="Word.Document.12">
                  <p:embed/>
                </p:oleObj>
              </mc:Choice>
              <mc:Fallback>
                <p:oleObj name="Document" r:id="rId3" imgW="5917401" imgH="2197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984" y="4581128"/>
                        <a:ext cx="6673850" cy="2478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6017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Assertions in Code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256258"/>
              </p:ext>
            </p:extLst>
          </p:nvPr>
        </p:nvGraphicFramePr>
        <p:xfrm>
          <a:off x="681064" y="1412776"/>
          <a:ext cx="8643464" cy="5729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3925504" progId="Word.Document.12">
                  <p:embed/>
                </p:oleObj>
              </mc:Choice>
              <mc:Fallback>
                <p:oleObj name="Document" r:id="rId2" imgW="5922790" imgH="39255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064" y="1412776"/>
                        <a:ext cx="8643464" cy="5729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4933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Usage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1626496"/>
          </a:xfrm>
        </p:spPr>
        <p:txBody>
          <a:bodyPr/>
          <a:lstStyle/>
          <a:p>
            <a:r>
              <a:rPr lang="en-GB" noProof="0" dirty="0"/>
              <a:t>Integrated with other components.</a:t>
            </a:r>
          </a:p>
          <a:p>
            <a:r>
              <a:rPr lang="en-GB" noProof="0" dirty="0"/>
              <a:t>Provides interfaces.</a:t>
            </a:r>
          </a:p>
          <a:p>
            <a:r>
              <a:rPr lang="en-GB" noProof="0" dirty="0"/>
              <a:t>Requires interfaces.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1266456"/>
          </a:xfrm>
        </p:spPr>
        <p:txBody>
          <a:bodyPr/>
          <a:lstStyle/>
          <a:p>
            <a:r>
              <a:rPr lang="en-GB" noProof="0" dirty="0"/>
              <a:t>Component does not know what components will be connected to it.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24427"/>
            <a:ext cx="7176285" cy="350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83185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cbse-14</Template>
  <TotalTime>6766</TotalTime>
  <Words>658</Words>
  <Application>Microsoft Office PowerPoint</Application>
  <PresentationFormat>Affichage à l'écran (4:3)</PresentationFormat>
  <Paragraphs>133</Paragraphs>
  <Slides>23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Candara</vt:lpstr>
      <vt:lpstr>Inter Semi Bold</vt:lpstr>
      <vt:lpstr>Soho</vt:lpstr>
      <vt:lpstr>Thème Office</vt:lpstr>
      <vt:lpstr>Document</vt:lpstr>
      <vt:lpstr>Visio</vt:lpstr>
      <vt:lpstr>Présentation PowerPoint</vt:lpstr>
      <vt:lpstr>Topics</vt:lpstr>
      <vt:lpstr>Testing Problems</vt:lpstr>
      <vt:lpstr>Integrated Components Tests</vt:lpstr>
      <vt:lpstr>Assertions and Testing</vt:lpstr>
      <vt:lpstr>Assertion Types</vt:lpstr>
      <vt:lpstr>Bank Example</vt:lpstr>
      <vt:lpstr>Assertions in Code</vt:lpstr>
      <vt:lpstr>Component Usage</vt:lpstr>
      <vt:lpstr>Component Contract</vt:lpstr>
      <vt:lpstr>Component Testing</vt:lpstr>
      <vt:lpstr>Contract Test</vt:lpstr>
      <vt:lpstr>Component Tests Steps</vt:lpstr>
      <vt:lpstr>Candy Vending Machine</vt:lpstr>
      <vt:lpstr>Candy Vending – CoinsCollector Interface</vt:lpstr>
      <vt:lpstr>Coins Collector Tests</vt:lpstr>
      <vt:lpstr>Test Problem</vt:lpstr>
      <vt:lpstr>Testing Interface Design</vt:lpstr>
      <vt:lpstr>Providing Testing Interfaces</vt:lpstr>
      <vt:lpstr>Integrated Contract Testing Model</vt:lpstr>
      <vt:lpstr>Component System Testing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421</cp:revision>
  <dcterms:created xsi:type="dcterms:W3CDTF">2011-08-08T21:06:46Z</dcterms:created>
  <dcterms:modified xsi:type="dcterms:W3CDTF">2024-11-12T22:05:13Z</dcterms:modified>
</cp:coreProperties>
</file>