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33"/>
  </p:notesMasterIdLst>
  <p:sldIdLst>
    <p:sldId id="256" r:id="rId2"/>
    <p:sldId id="279" r:id="rId3"/>
    <p:sldId id="317" r:id="rId4"/>
    <p:sldId id="318" r:id="rId5"/>
    <p:sldId id="291" r:id="rId6"/>
    <p:sldId id="263" r:id="rId7"/>
    <p:sldId id="320" r:id="rId8"/>
    <p:sldId id="302" r:id="rId9"/>
    <p:sldId id="321" r:id="rId10"/>
    <p:sldId id="322" r:id="rId11"/>
    <p:sldId id="270" r:id="rId12"/>
    <p:sldId id="269" r:id="rId13"/>
    <p:sldId id="271" r:id="rId14"/>
    <p:sldId id="272" r:id="rId15"/>
    <p:sldId id="273" r:id="rId16"/>
    <p:sldId id="293" r:id="rId17"/>
    <p:sldId id="316" r:id="rId18"/>
    <p:sldId id="324" r:id="rId19"/>
    <p:sldId id="325" r:id="rId20"/>
    <p:sldId id="289" r:id="rId21"/>
    <p:sldId id="323" r:id="rId22"/>
    <p:sldId id="274" r:id="rId23"/>
    <p:sldId id="276" r:id="rId24"/>
    <p:sldId id="286" r:id="rId25"/>
    <p:sldId id="304" r:id="rId26"/>
    <p:sldId id="305" r:id="rId27"/>
    <p:sldId id="306" r:id="rId28"/>
    <p:sldId id="294" r:id="rId29"/>
    <p:sldId id="307" r:id="rId30"/>
    <p:sldId id="308" r:id="rId31"/>
    <p:sldId id="28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2" autoAdjust="0"/>
    <p:restoredTop sz="94702" autoAdjust="0"/>
  </p:normalViewPr>
  <p:slideViewPr>
    <p:cSldViewPr>
      <p:cViewPr varScale="1">
        <p:scale>
          <a:sx n="161" d="100"/>
          <a:sy n="161" d="100"/>
        </p:scale>
        <p:origin x="1748" y="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D4D68-D66A-4650-8EF0-C57E858C658C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E6DD2-ED69-423F-9BFC-5E47790EA9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213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Integration</a:t>
            </a:r>
            <a:r>
              <a:rPr lang="fr-FR" dirty="0"/>
              <a:t> tests - &gt; </a:t>
            </a:r>
            <a:r>
              <a:rPr lang="fr-FR" dirty="0" err="1"/>
              <a:t>adax</a:t>
            </a:r>
            <a:r>
              <a:rPr lang="fr-FR" dirty="0"/>
              <a:t> </a:t>
            </a:r>
            <a:r>
              <a:rPr lang="fr-FR" dirty="0" err="1"/>
              <a:t>schedule</a:t>
            </a:r>
            <a:r>
              <a:rPr lang="fr-FR" dirty="0"/>
              <a:t> </a:t>
            </a:r>
            <a:r>
              <a:rPr lang="fr-FR" dirty="0" err="1"/>
              <a:t>extion</a:t>
            </a:r>
            <a:r>
              <a:rPr lang="fr-FR" dirty="0"/>
              <a:t> tests… + system tests all in one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C67D2-B328-4415-AF14-239B46F90E2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552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Integration</a:t>
            </a:r>
            <a:r>
              <a:rPr lang="fr-FR" dirty="0"/>
              <a:t> tests - &gt; </a:t>
            </a:r>
            <a:r>
              <a:rPr lang="fr-FR" dirty="0" err="1"/>
              <a:t>adax</a:t>
            </a:r>
            <a:r>
              <a:rPr lang="fr-FR" dirty="0"/>
              <a:t> </a:t>
            </a:r>
            <a:r>
              <a:rPr lang="fr-FR" dirty="0" err="1"/>
              <a:t>schedule</a:t>
            </a:r>
            <a:r>
              <a:rPr lang="fr-FR" dirty="0"/>
              <a:t> </a:t>
            </a:r>
            <a:r>
              <a:rPr lang="fr-FR" dirty="0" err="1"/>
              <a:t>extion</a:t>
            </a:r>
            <a:r>
              <a:rPr lang="fr-FR" dirty="0"/>
              <a:t> tests… + system tests all in one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C67D2-B328-4415-AF14-239B46F90E2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100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Installation </a:t>
            </a:r>
            <a:r>
              <a:rPr lang="fr-FR" dirty="0" err="1"/>
              <a:t>testing</a:t>
            </a:r>
            <a:r>
              <a:rPr lang="fr-FR" dirty="0"/>
              <a:t>…. </a:t>
            </a:r>
            <a:r>
              <a:rPr lang="fr-FR" dirty="0" err="1"/>
              <a:t>Aaaaa</a:t>
            </a:r>
            <a:r>
              <a:rPr lang="fr-FR" dirty="0"/>
              <a:t> – </a:t>
            </a:r>
            <a:r>
              <a:rPr lang="fr-FR" dirty="0" err="1"/>
              <a:t>ramunas</a:t>
            </a:r>
            <a:r>
              <a:rPr lang="fr-FR" dirty="0"/>
              <a:t> must </a:t>
            </a:r>
            <a:r>
              <a:rPr lang="fr-FR" dirty="0" err="1"/>
              <a:t>be</a:t>
            </a:r>
            <a:r>
              <a:rPr lang="fr-FR" baseline="0" dirty="0"/>
              <a:t> </a:t>
            </a:r>
            <a:r>
              <a:rPr lang="fr-FR" baseline="0" dirty="0" err="1"/>
              <a:t>proud</a:t>
            </a:r>
            <a:r>
              <a:rPr lang="fr-FR" baseline="0" dirty="0"/>
              <a:t>… Cause, </a:t>
            </a:r>
            <a:r>
              <a:rPr lang="fr-FR" baseline="0" dirty="0" err="1"/>
              <a:t>defect</a:t>
            </a:r>
            <a:r>
              <a:rPr lang="fr-FR" baseline="0" dirty="0"/>
              <a:t> </a:t>
            </a:r>
            <a:r>
              <a:rPr lang="fr-FR" baseline="0" dirty="0" err="1"/>
              <a:t>analysis</a:t>
            </a:r>
            <a:r>
              <a:rPr lang="fr-FR" baseline="0" dirty="0"/>
              <a:t> -&gt; </a:t>
            </a:r>
            <a:r>
              <a:rPr lang="fr-FR" baseline="0" dirty="0" err="1"/>
              <a:t>procedure</a:t>
            </a:r>
            <a:r>
              <a:rPr lang="fr-FR" baseline="0" dirty="0"/>
              <a:t> </a:t>
            </a:r>
            <a:r>
              <a:rPr lang="fr-FR" baseline="0" dirty="0" err="1"/>
              <a:t>improvement</a:t>
            </a:r>
            <a:r>
              <a:rPr lang="fr-FR" baseline="0" dirty="0"/>
              <a:t>… </a:t>
            </a:r>
            <a:r>
              <a:rPr lang="fr-FR" baseline="0" dirty="0" err="1"/>
              <a:t>TMMi</a:t>
            </a:r>
            <a:r>
              <a:rPr lang="fr-FR" baseline="0" dirty="0"/>
              <a:t> – </a:t>
            </a:r>
            <a:r>
              <a:rPr lang="fr-FR" baseline="0" dirty="0" err="1"/>
              <a:t>level</a:t>
            </a:r>
            <a:r>
              <a:rPr lang="fr-FR" baseline="0" dirty="0"/>
              <a:t> 5 :)</a:t>
            </a:r>
          </a:p>
          <a:p>
            <a:r>
              <a:rPr lang="fr-FR" baseline="0" dirty="0"/>
              <a:t>Sneaker net performance </a:t>
            </a:r>
            <a:r>
              <a:rPr lang="fr-FR" baseline="0" dirty="0" err="1"/>
              <a:t>testing</a:t>
            </a:r>
            <a:r>
              <a:rPr lang="fr-FR" baseline="0" dirty="0"/>
              <a:t> :)</a:t>
            </a:r>
          </a:p>
          <a:p>
            <a:r>
              <a:rPr lang="fr-FR" baseline="0" dirty="0"/>
              <a:t>Performance, </a:t>
            </a:r>
            <a:r>
              <a:rPr lang="fr-FR" baseline="0" dirty="0" err="1"/>
              <a:t>subset</a:t>
            </a:r>
            <a:r>
              <a:rPr lang="fr-FR" baseline="0" dirty="0"/>
              <a:t> – </a:t>
            </a:r>
            <a:r>
              <a:rPr lang="fr-FR" baseline="0" dirty="0" err="1"/>
              <a:t>efficiency</a:t>
            </a:r>
            <a:r>
              <a:rPr lang="fr-FR" baseline="0" dirty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C67D2-B328-4415-AF14-239B46F90E22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030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Security += audit.</a:t>
            </a:r>
            <a:r>
              <a:rPr lang="fr-FR" baseline="0" dirty="0"/>
              <a:t> Access </a:t>
            </a:r>
            <a:r>
              <a:rPr lang="fr-FR" baseline="0" dirty="0" err="1"/>
              <a:t>cntrol</a:t>
            </a:r>
            <a:r>
              <a:rPr lang="fr-FR" baseline="0" dirty="0"/>
              <a:t>, </a:t>
            </a:r>
            <a:r>
              <a:rPr lang="fr-FR" baseline="0" dirty="0" err="1"/>
              <a:t>comliance</a:t>
            </a:r>
            <a:r>
              <a:rPr lang="fr-FR" baseline="0" dirty="0"/>
              <a:t> </a:t>
            </a:r>
            <a:r>
              <a:rPr lang="fr-FR" baseline="0" dirty="0" err="1"/>
              <a:t>with</a:t>
            </a:r>
            <a:r>
              <a:rPr lang="fr-FR" baseline="0" dirty="0"/>
              <a:t> </a:t>
            </a:r>
            <a:r>
              <a:rPr lang="fr-FR" baseline="0" dirty="0" err="1"/>
              <a:t>laws</a:t>
            </a:r>
            <a:r>
              <a:rPr lang="fr-FR" baseline="0" dirty="0"/>
              <a:t>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C67D2-B328-4415-AF14-239B46F90E22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43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10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15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59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85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89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68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9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38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34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10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36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4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s://learning.oreilly.com/library/view/adrenaline-junkies-and/9780133492286/ch11.html" TargetMode="External"/><Relationship Id="rId7" Type="http://schemas.openxmlformats.org/officeDocument/2006/relationships/hyperlink" Target="https://learning.oreilly.com/library/view/adrenaline-junkies-and/9780133492286/ch60.html" TargetMode="External"/><Relationship Id="rId2" Type="http://schemas.openxmlformats.org/officeDocument/2006/relationships/hyperlink" Target="https://learning.oreilly.com/library/view/adrenaline-junkies-and/9780133492286/ch07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learning.oreilly.com/library/view/adrenaline-junkies-and/9780133492286/ch50.html" TargetMode="External"/><Relationship Id="rId5" Type="http://schemas.openxmlformats.org/officeDocument/2006/relationships/hyperlink" Target="https://learning.oreilly.com/library/view/adrenaline-junkies-and/9780133492286/ch21.html" TargetMode="External"/><Relationship Id="rId4" Type="http://schemas.openxmlformats.org/officeDocument/2006/relationships/hyperlink" Target="https://learning.oreilly.com/library/view/adrenaline-junkies-and/9780133492286/ch19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noProof="0" dirty="0"/>
              <a:t>Terminai</a:t>
            </a:r>
            <a:endParaRPr lang="lt-LT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251871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Kodėl</a:t>
            </a:r>
            <a:r>
              <a:rPr lang="en-US" dirty="0"/>
              <a:t> </a:t>
            </a:r>
            <a:r>
              <a:rPr lang="en-US" dirty="0" err="1"/>
              <a:t>nenori</a:t>
            </a:r>
            <a:r>
              <a:rPr lang="en-US" dirty="0"/>
              <a:t> </a:t>
            </a:r>
            <a:r>
              <a:rPr lang="en-US" dirty="0" err="1"/>
              <a:t>testuoti</a:t>
            </a:r>
            <a:r>
              <a:rPr lang="fr-FR" dirty="0"/>
              <a:t>?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16832"/>
            <a:ext cx="7499176" cy="4209648"/>
          </a:xfrm>
        </p:spPr>
        <p:txBody>
          <a:bodyPr/>
          <a:lstStyle/>
          <a:p>
            <a:r>
              <a:rPr lang="en-GB" dirty="0"/>
              <a:t>Cheap, Quick, High Quality -&gt; pick 2.</a:t>
            </a:r>
          </a:p>
          <a:p>
            <a:r>
              <a:rPr lang="en-GB" dirty="0"/>
              <a:t>Seen as activity w/o tangible output.</a:t>
            </a:r>
          </a:p>
          <a:p>
            <a:r>
              <a:rPr lang="en-GB" dirty="0"/>
              <a:t>It’s expected to have quality stuff, but there not so much desire to pay for it.</a:t>
            </a:r>
          </a:p>
          <a:p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967" y="3573016"/>
            <a:ext cx="3702050" cy="2643263"/>
          </a:xfrm>
        </p:spPr>
      </p:pic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78131"/>
              </p:ext>
            </p:extLst>
          </p:nvPr>
        </p:nvGraphicFramePr>
        <p:xfrm>
          <a:off x="255983" y="4686827"/>
          <a:ext cx="4626003" cy="1440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5752080" imgH="1790280" progId="Photoshop.Image.16">
                  <p:embed/>
                </p:oleObj>
              </mc:Choice>
              <mc:Fallback>
                <p:oleObj name="Image" r:id="rId3" imgW="5752080" imgH="1790280" progId="Photoshop.Image.16">
                  <p:embed/>
                  <p:pic>
                    <p:nvPicPr>
                      <p:cNvPr id="7" name="Obje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983" y="4686827"/>
                        <a:ext cx="4626003" cy="1440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19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err="1"/>
              <a:t>Verification</a:t>
            </a:r>
            <a:r>
              <a:rPr lang="lt-LT" noProof="0" dirty="0"/>
              <a:t> </a:t>
            </a:r>
            <a:r>
              <a:rPr lang="fr-FR" noProof="0" dirty="0"/>
              <a:t>and</a:t>
            </a:r>
            <a:r>
              <a:rPr lang="lt-LT" noProof="0" dirty="0"/>
              <a:t> </a:t>
            </a:r>
            <a:r>
              <a:rPr lang="fr-FR" noProof="0" dirty="0"/>
              <a:t>Validation</a:t>
            </a:r>
            <a:endParaRPr lang="lt-L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Verification</a:t>
            </a:r>
          </a:p>
          <a:p>
            <a:pPr lvl="1"/>
            <a:r>
              <a:rPr lang="en-US" dirty="0"/>
              <a:t>Are we building the product right?</a:t>
            </a:r>
          </a:p>
          <a:p>
            <a:r>
              <a:rPr lang="en-US" dirty="0"/>
              <a:t>Validation</a:t>
            </a:r>
          </a:p>
          <a:p>
            <a:pPr lvl="1"/>
            <a:r>
              <a:rPr lang="en-US" dirty="0"/>
              <a:t>Are we building the right product?</a:t>
            </a:r>
          </a:p>
          <a:p>
            <a:endParaRPr lang="fr-FR" sz="3200" noProof="0" dirty="0"/>
          </a:p>
          <a:p>
            <a:endParaRPr lang="fr-FR" sz="3200" noProof="0" dirty="0"/>
          </a:p>
          <a:p>
            <a:endParaRPr lang="fr-FR" sz="3200" dirty="0"/>
          </a:p>
          <a:p>
            <a:pPr lvl="1"/>
            <a:r>
              <a:rPr lang="en-US" sz="2800" dirty="0"/>
              <a:t>Trust but Verify.</a:t>
            </a:r>
          </a:p>
          <a:p>
            <a:pPr lvl="1"/>
            <a:r>
              <a:rPr lang="en-US" sz="2800" dirty="0"/>
              <a:t>    Verify but also Validate.</a:t>
            </a:r>
          </a:p>
        </p:txBody>
      </p:sp>
    </p:spTree>
    <p:extLst>
      <p:ext uri="{BB962C8B-B14F-4D97-AF65-F5344CB8AC3E}">
        <p14:creationId xmlns:p14="http://schemas.microsoft.com/office/powerpoint/2010/main" val="263752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Bug</a:t>
            </a:r>
            <a:endParaRPr lang="fr-F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88840"/>
            <a:ext cx="5373305" cy="423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244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 err="1"/>
              <a:t>Fault</a:t>
            </a:r>
            <a:r>
              <a:rPr lang="lt-LT" noProof="0" dirty="0"/>
              <a:t> -&gt; </a:t>
            </a:r>
            <a:r>
              <a:rPr lang="lt-LT" noProof="0" dirty="0" err="1"/>
              <a:t>Error</a:t>
            </a:r>
            <a:r>
              <a:rPr lang="lt-LT" noProof="0" dirty="0"/>
              <a:t> -&gt; </a:t>
            </a:r>
            <a:r>
              <a:rPr lang="lt-LT" noProof="0" dirty="0" err="1"/>
              <a:t>Failure</a:t>
            </a:r>
            <a:endParaRPr lang="lt-L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 err="1"/>
              <a:t>Fault</a:t>
            </a:r>
            <a:r>
              <a:rPr lang="lt-LT" noProof="0" dirty="0"/>
              <a:t> – defektas programinėje įrangoje</a:t>
            </a:r>
          </a:p>
          <a:p>
            <a:r>
              <a:rPr lang="lt-LT" noProof="0" dirty="0" err="1"/>
              <a:t>Error</a:t>
            </a:r>
            <a:r>
              <a:rPr lang="lt-LT" noProof="0" dirty="0"/>
              <a:t> – bloga vidinė būsena, kuria įtakojo </a:t>
            </a:r>
            <a:r>
              <a:rPr lang="lt-LT" noProof="0" dirty="0" err="1"/>
              <a:t>fault</a:t>
            </a:r>
            <a:r>
              <a:rPr lang="lt-LT" noProof="0" dirty="0"/>
              <a:t>.</a:t>
            </a:r>
          </a:p>
          <a:p>
            <a:r>
              <a:rPr lang="lt-LT" noProof="0" dirty="0" err="1"/>
              <a:t>Failure</a:t>
            </a:r>
            <a:r>
              <a:rPr lang="lt-LT" noProof="0" dirty="0"/>
              <a:t> – išorinė, neteisinga elgsena atsižvelgiant/lyginant su tikimasi būsena.</a:t>
            </a:r>
          </a:p>
        </p:txBody>
      </p:sp>
    </p:spTree>
    <p:extLst>
      <p:ext uri="{BB962C8B-B14F-4D97-AF65-F5344CB8AC3E}">
        <p14:creationId xmlns:p14="http://schemas.microsoft.com/office/powerpoint/2010/main" val="44215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 err="1"/>
              <a:t>Fault</a:t>
            </a:r>
            <a:r>
              <a:rPr lang="lt-LT" noProof="0" dirty="0"/>
              <a:t> -&gt; </a:t>
            </a:r>
            <a:r>
              <a:rPr lang="lt-LT" noProof="0" dirty="0" err="1"/>
              <a:t>Error</a:t>
            </a:r>
            <a:r>
              <a:rPr lang="lt-LT" noProof="0" dirty="0"/>
              <a:t> -&gt; </a:t>
            </a:r>
            <a:r>
              <a:rPr lang="lt-LT" noProof="0" dirty="0" err="1"/>
              <a:t>Failure</a:t>
            </a:r>
            <a:endParaRPr lang="lt-LT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6AF796-3540-A76A-0AFC-0F5B67EED1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41" t="10800" r="44488" b="40317"/>
          <a:stretch/>
        </p:blipFill>
        <p:spPr>
          <a:xfrm>
            <a:off x="899592" y="1844824"/>
            <a:ext cx="6731853" cy="41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77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 err="1"/>
              <a:t>Testing,Test</a:t>
            </a:r>
            <a:r>
              <a:rPr lang="lt-LT" noProof="0" dirty="0"/>
              <a:t> </a:t>
            </a:r>
            <a:r>
              <a:rPr lang="lt-LT" noProof="0" dirty="0" err="1"/>
              <a:t>Failure,Debugging</a:t>
            </a:r>
            <a:endParaRPr lang="lt-L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 err="1"/>
              <a:t>Testing</a:t>
            </a:r>
            <a:r>
              <a:rPr lang="lt-LT" noProof="0" dirty="0"/>
              <a:t> – programinės įrangos įvertinimas stebint jos vykdymą/darbą.</a:t>
            </a:r>
          </a:p>
          <a:p>
            <a:r>
              <a:rPr lang="lt-LT" noProof="0" dirty="0" err="1"/>
              <a:t>Tests</a:t>
            </a:r>
            <a:r>
              <a:rPr lang="lt-LT" noProof="0" dirty="0"/>
              <a:t> </a:t>
            </a:r>
            <a:r>
              <a:rPr lang="lt-LT" noProof="0" dirty="0" err="1"/>
              <a:t>failure</a:t>
            </a:r>
            <a:r>
              <a:rPr lang="lt-LT" noProof="0" dirty="0"/>
              <a:t> – vykdymas kuris iššaukia </a:t>
            </a:r>
            <a:r>
              <a:rPr lang="lt-LT" noProof="0" dirty="0" err="1"/>
              <a:t>failure</a:t>
            </a:r>
            <a:r>
              <a:rPr lang="lt-LT" noProof="0" dirty="0"/>
              <a:t>.</a:t>
            </a:r>
          </a:p>
          <a:p>
            <a:r>
              <a:rPr lang="lt-LT" noProof="0" dirty="0" err="1"/>
              <a:t>Debugging</a:t>
            </a:r>
            <a:r>
              <a:rPr lang="lt-LT" noProof="0" dirty="0"/>
              <a:t> – </a:t>
            </a:r>
            <a:r>
              <a:rPr lang="lt-LT" noProof="0" dirty="0" err="1"/>
              <a:t>fault</a:t>
            </a:r>
            <a:r>
              <a:rPr lang="lt-LT" noProof="0" dirty="0"/>
              <a:t> paieška kai turimas </a:t>
            </a:r>
            <a:r>
              <a:rPr lang="lt-LT" noProof="0" dirty="0" err="1"/>
              <a:t>failure</a:t>
            </a:r>
            <a:r>
              <a:rPr lang="lt-LT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0195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Testavimo</a:t>
            </a:r>
            <a:r>
              <a:rPr lang="en-GB" dirty="0"/>
              <a:t> </a:t>
            </a:r>
            <a:r>
              <a:rPr lang="en-GB" dirty="0" err="1"/>
              <a:t>lygiai</a:t>
            </a:r>
            <a:endParaRPr lang="fr-F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6" t="21445" r="14166" b="35594"/>
          <a:stretch/>
        </p:blipFill>
        <p:spPr bwMode="auto">
          <a:xfrm>
            <a:off x="899592" y="2060848"/>
            <a:ext cx="705078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040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Testo sudėtis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3100969" cy="4023360"/>
          </a:xfrm>
        </p:spPr>
        <p:txBody>
          <a:bodyPr/>
          <a:lstStyle/>
          <a:p>
            <a:r>
              <a:rPr lang="lt-LT" noProof="0" dirty="0"/>
              <a:t>Pradinė apibrėžta (ir nekintanti) sistemos būsena.</a:t>
            </a:r>
          </a:p>
          <a:p>
            <a:r>
              <a:rPr lang="lt-LT" noProof="0" dirty="0"/>
              <a:t>Testo vykdymo žingsniai (darbas su programa).</a:t>
            </a:r>
          </a:p>
          <a:p>
            <a:r>
              <a:rPr lang="lt-LT" noProof="0" dirty="0"/>
              <a:t>Laukiamas rezultatas (laukiama sistemos būsena, rezultatas)</a:t>
            </a:r>
            <a:endParaRPr lang="fr-FR" noProof="0" dirty="0"/>
          </a:p>
          <a:p>
            <a:r>
              <a:rPr lang="fr-FR" dirty="0"/>
              <a:t>Clean-Up</a:t>
            </a:r>
            <a:endParaRPr lang="lt-LT" noProof="0" dirty="0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82B3CD8-66AE-B370-AC86-AD7A1405A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89" b="3343"/>
          <a:stretch/>
        </p:blipFill>
        <p:spPr>
          <a:xfrm>
            <a:off x="4067944" y="1916832"/>
            <a:ext cx="501078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00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F719C-53E3-A043-CA5A-B2777530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Hm..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F750A39-1931-B1A8-32B0-ADBFB6614B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44824"/>
            <a:ext cx="7470987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7580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DD39F-F124-3A69-9BC7-D7BEE593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Geriau</a:t>
            </a:r>
            <a:r>
              <a:rPr lang="fr-FR" dirty="0"/>
              <a:t>…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44824"/>
            <a:ext cx="6768752" cy="427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401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Testavimas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Programinės įrangos tikrinimas siekant aptikti klaidas.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lt-LT" noProof="0" dirty="0"/>
              <a:t>Niekad nesi</a:t>
            </a:r>
            <a:r>
              <a:rPr lang="lt-LT" dirty="0"/>
              <a:t>baigia.</a:t>
            </a:r>
          </a:p>
          <a:p>
            <a:r>
              <a:rPr lang="lt-LT" dirty="0"/>
              <a:t>Neparodo kad nebeliko klaidų.</a:t>
            </a:r>
          </a:p>
          <a:p>
            <a:r>
              <a:rPr lang="lt-LT" dirty="0"/>
              <a:t>O gal nereikia testuoti?</a:t>
            </a:r>
            <a:endParaRPr lang="lt-LT" noProof="0" dirty="0"/>
          </a:p>
          <a:p>
            <a:endParaRPr lang="lt-LT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8468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 err="1"/>
              <a:t>JUnit</a:t>
            </a:r>
            <a:r>
              <a:rPr lang="lt-LT" noProof="0" dirty="0"/>
              <a:t> testas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44823"/>
            <a:ext cx="7344816" cy="3491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5864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C3458-5AF9-B1D2-8F69-55D375A0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Naturalia </a:t>
            </a:r>
            <a:r>
              <a:rPr lang="fr-FR" dirty="0" err="1"/>
              <a:t>kalba</a:t>
            </a:r>
            <a:r>
              <a:rPr lang="fr-FR" dirty="0"/>
              <a:t>..</a:t>
            </a:r>
          </a:p>
        </p:txBody>
      </p:sp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02D5B0F-7A9D-78BB-8B06-FBE912AA0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916832"/>
            <a:ext cx="6639298" cy="20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03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 err="1"/>
              <a:t>Test</a:t>
            </a:r>
            <a:r>
              <a:rPr lang="lt-LT" noProof="0" dirty="0"/>
              <a:t> </a:t>
            </a:r>
            <a:r>
              <a:rPr lang="lt-LT" noProof="0" dirty="0" err="1"/>
              <a:t>case</a:t>
            </a:r>
            <a:endParaRPr lang="lt-L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 err="1"/>
              <a:t>Test</a:t>
            </a:r>
            <a:r>
              <a:rPr lang="lt-LT" noProof="0" dirty="0"/>
              <a:t> </a:t>
            </a:r>
            <a:r>
              <a:rPr lang="lt-LT" noProof="0" dirty="0" err="1"/>
              <a:t>set</a:t>
            </a:r>
            <a:r>
              <a:rPr lang="lt-LT" noProof="0" dirty="0"/>
              <a:t> – testų rinkinys (</a:t>
            </a:r>
            <a:r>
              <a:rPr lang="lt-LT" noProof="0" dirty="0" err="1"/>
              <a:t>test</a:t>
            </a:r>
            <a:r>
              <a:rPr lang="lt-LT" noProof="0" dirty="0"/>
              <a:t> </a:t>
            </a:r>
            <a:r>
              <a:rPr lang="lt-LT" noProof="0" dirty="0" err="1"/>
              <a:t>cases</a:t>
            </a:r>
            <a:r>
              <a:rPr lang="lt-LT" noProof="0" dirty="0"/>
              <a:t> </a:t>
            </a:r>
            <a:r>
              <a:rPr lang="lt-LT" noProof="0" dirty="0" err="1"/>
              <a:t>set</a:t>
            </a:r>
            <a:r>
              <a:rPr lang="lt-LT" noProof="0" dirty="0"/>
              <a:t>):</a:t>
            </a:r>
          </a:p>
          <a:p>
            <a:pPr lvl="1"/>
            <a:r>
              <a:rPr lang="lt-LT" noProof="0" dirty="0" err="1"/>
              <a:t>Tet</a:t>
            </a:r>
            <a:r>
              <a:rPr lang="lt-LT" noProof="0" dirty="0"/>
              <a:t> </a:t>
            </a:r>
            <a:r>
              <a:rPr lang="lt-LT" noProof="0" dirty="0" err="1"/>
              <a:t>case</a:t>
            </a:r>
            <a:r>
              <a:rPr lang="lt-LT" noProof="0" dirty="0"/>
              <a:t>:</a:t>
            </a:r>
          </a:p>
          <a:p>
            <a:pPr lvl="2"/>
            <a:r>
              <a:rPr lang="lt-LT" noProof="0" dirty="0" err="1"/>
              <a:t>Test</a:t>
            </a:r>
            <a:r>
              <a:rPr lang="lt-LT" noProof="0" dirty="0"/>
              <a:t> data – įėjimo duomenys</a:t>
            </a:r>
          </a:p>
          <a:p>
            <a:pPr lvl="2"/>
            <a:r>
              <a:rPr lang="lt-LT" noProof="0" dirty="0" err="1"/>
              <a:t>Prefix</a:t>
            </a:r>
            <a:r>
              <a:rPr lang="lt-LT" noProof="0" dirty="0"/>
              <a:t> </a:t>
            </a:r>
            <a:r>
              <a:rPr lang="lt-LT" noProof="0" dirty="0" err="1"/>
              <a:t>values</a:t>
            </a:r>
            <a:r>
              <a:rPr lang="lt-LT" noProof="0" dirty="0"/>
              <a:t> – pradinė būseną (ir kaip ją pasiekti)</a:t>
            </a:r>
          </a:p>
          <a:p>
            <a:pPr lvl="2"/>
            <a:r>
              <a:rPr lang="lt-LT" noProof="0" dirty="0" err="1"/>
              <a:t>Postfix</a:t>
            </a:r>
            <a:r>
              <a:rPr lang="lt-LT" noProof="0" dirty="0"/>
              <a:t> </a:t>
            </a:r>
            <a:r>
              <a:rPr lang="lt-LT" noProof="0" dirty="0" err="1"/>
              <a:t>values</a:t>
            </a:r>
            <a:r>
              <a:rPr lang="lt-LT" noProof="0" dirty="0"/>
              <a:t> – reikšmės perduodamos programinei įrangai testo vykdymo pabaigoje:</a:t>
            </a:r>
          </a:p>
          <a:p>
            <a:pPr lvl="3"/>
            <a:r>
              <a:rPr lang="lt-LT" noProof="0" dirty="0" err="1"/>
              <a:t>Verification</a:t>
            </a:r>
            <a:r>
              <a:rPr lang="lt-LT" noProof="0" dirty="0"/>
              <a:t> </a:t>
            </a:r>
            <a:r>
              <a:rPr lang="lt-LT" noProof="0" dirty="0" err="1"/>
              <a:t>values</a:t>
            </a:r>
            <a:r>
              <a:rPr lang="lt-LT" noProof="0" dirty="0"/>
              <a:t> – patikrinti ar programa veikia korektiškai</a:t>
            </a:r>
          </a:p>
          <a:p>
            <a:pPr lvl="3"/>
            <a:r>
              <a:rPr lang="lt-LT" noProof="0" dirty="0" err="1"/>
              <a:t>Exit</a:t>
            </a:r>
            <a:r>
              <a:rPr lang="lt-LT" noProof="0" dirty="0"/>
              <a:t> </a:t>
            </a:r>
            <a:r>
              <a:rPr lang="lt-LT" noProof="0" dirty="0" err="1"/>
              <a:t>commands</a:t>
            </a:r>
            <a:r>
              <a:rPr lang="lt-LT" noProof="0" dirty="0"/>
              <a:t> – užbaigti testą, pervesti į stabilią būseną.</a:t>
            </a:r>
          </a:p>
        </p:txBody>
      </p:sp>
    </p:spTree>
    <p:extLst>
      <p:ext uri="{BB962C8B-B14F-4D97-AF65-F5344CB8AC3E}">
        <p14:creationId xmlns:p14="http://schemas.microsoft.com/office/powerpoint/2010/main" val="2161268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Testavimo pabaiga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 err="1"/>
              <a:t>Coverage</a:t>
            </a:r>
            <a:r>
              <a:rPr lang="lt-LT" noProof="0" dirty="0"/>
              <a:t> – padengimas</a:t>
            </a:r>
            <a:endParaRPr lang="fr-FR" noProof="0" dirty="0"/>
          </a:p>
          <a:p>
            <a:r>
              <a:rPr lang="lt-LT" noProof="0" dirty="0"/>
              <a:t>Užsibrėžiamas tikslas,</a:t>
            </a:r>
          </a:p>
          <a:p>
            <a:r>
              <a:rPr lang="lt-LT" noProof="0" dirty="0"/>
              <a:t>Kai jis pasiekiamas testavimas baigiamas</a:t>
            </a:r>
          </a:p>
          <a:p>
            <a:endParaRPr lang="fr-FR" noProof="0" dirty="0"/>
          </a:p>
          <a:p>
            <a:r>
              <a:rPr lang="lt-LT" noProof="0" dirty="0"/>
              <a:t>Kodo eilučių,</a:t>
            </a:r>
          </a:p>
          <a:p>
            <a:r>
              <a:rPr lang="lt-LT" noProof="0" dirty="0"/>
              <a:t>Vykdymo kelių</a:t>
            </a:r>
          </a:p>
          <a:p>
            <a:r>
              <a:rPr lang="lt-LT" noProof="0" dirty="0"/>
              <a:t>Operatorių</a:t>
            </a:r>
          </a:p>
          <a:p>
            <a:r>
              <a:rPr lang="lt-LT" noProof="0" dirty="0"/>
              <a:t>Reikalavimų</a:t>
            </a:r>
          </a:p>
          <a:p>
            <a:r>
              <a:rPr lang="lt-LT" noProof="0" dirty="0"/>
              <a:t>Įėjimo reikšmių.</a:t>
            </a:r>
          </a:p>
        </p:txBody>
      </p:sp>
    </p:spTree>
    <p:extLst>
      <p:ext uri="{BB962C8B-B14F-4D97-AF65-F5344CB8AC3E}">
        <p14:creationId xmlns:p14="http://schemas.microsoft.com/office/powerpoint/2010/main" val="3482735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 err="1"/>
              <a:t>Unit</a:t>
            </a:r>
            <a:r>
              <a:rPr lang="lt-LT" noProof="0" dirty="0"/>
              <a:t> </a:t>
            </a:r>
            <a:r>
              <a:rPr lang="lt-LT" noProof="0" dirty="0" err="1"/>
              <a:t>Testing</a:t>
            </a:r>
            <a:endParaRPr lang="lt-LT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800" noProof="0" dirty="0"/>
              <a:t>Mažiausios programos dalies testavimas:</a:t>
            </a:r>
          </a:p>
          <a:p>
            <a:pPr lvl="1" indent="-342900"/>
            <a:r>
              <a:rPr lang="lt-LT" sz="2600" noProof="0" dirty="0"/>
              <a:t>Klasė</a:t>
            </a:r>
          </a:p>
          <a:p>
            <a:pPr lvl="1" indent="-342900"/>
            <a:r>
              <a:rPr lang="lt-LT" sz="2600" noProof="0" dirty="0"/>
              <a:t>Metodas</a:t>
            </a:r>
          </a:p>
          <a:p>
            <a:r>
              <a:rPr lang="lt-LT" sz="2800" noProof="0" dirty="0" err="1"/>
              <a:t>Unit</a:t>
            </a:r>
            <a:r>
              <a:rPr lang="lt-LT" sz="2800" noProof="0" dirty="0"/>
              <a:t> testavimo priemonės gali būti panaudotos:</a:t>
            </a:r>
          </a:p>
          <a:p>
            <a:pPr lvl="1" indent="-342900">
              <a:buFont typeface="Arial" charset="0"/>
              <a:buChar char="•"/>
            </a:pPr>
            <a:r>
              <a:rPr lang="lt-LT" sz="2600" noProof="0" dirty="0"/>
              <a:t>Funkciniams testams</a:t>
            </a:r>
          </a:p>
          <a:p>
            <a:pPr lvl="1" indent="-342900">
              <a:buFont typeface="Arial" charset="0"/>
              <a:buChar char="•"/>
            </a:pPr>
            <a:r>
              <a:rPr lang="lt-LT" sz="2600" noProof="0" dirty="0"/>
              <a:t>Apkrovimo testams</a:t>
            </a:r>
          </a:p>
          <a:p>
            <a:pPr lvl="1" indent="-342900">
              <a:buFont typeface="Arial" charset="0"/>
              <a:buChar char="•"/>
            </a:pPr>
            <a:r>
              <a:rPr lang="lt-LT" sz="2600" noProof="0" dirty="0"/>
              <a:t>Kita.. (galima automatizuoti)</a:t>
            </a:r>
          </a:p>
          <a:p>
            <a:pPr marL="342900" indent="-342900">
              <a:buFont typeface="Arial" charset="0"/>
              <a:buChar char="•"/>
            </a:pPr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1701388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Taikinys</a:t>
            </a:r>
            <a:r>
              <a:rPr lang="en-GB" dirty="0"/>
              <a:t>-</a:t>
            </a:r>
            <a:r>
              <a:rPr lang="en-US" dirty="0"/>
              <a:t>The Target of the Test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Unit Testing</a:t>
            </a:r>
          </a:p>
          <a:p>
            <a:pPr lvl="1"/>
            <a:r>
              <a:rPr lang="en-US" dirty="0"/>
              <a:t>Unit testing verifies the functioning in isolation of software elements that are separately testable. </a:t>
            </a:r>
          </a:p>
          <a:p>
            <a:r>
              <a:rPr lang="en-US" b="1" dirty="0"/>
              <a:t>Integration Testing</a:t>
            </a:r>
          </a:p>
          <a:p>
            <a:pPr lvl="1"/>
            <a:r>
              <a:rPr lang="en-US" dirty="0"/>
              <a:t>Integration testing is the process of verifying the interactions among software components. </a:t>
            </a:r>
          </a:p>
          <a:p>
            <a:pPr lvl="1"/>
            <a:r>
              <a:rPr lang="en-US" dirty="0"/>
              <a:t>Modern, systematic integration strategies are typically architecture-driven, which involves incrementally integrating the software components or subsystems based on identified functional threads.</a:t>
            </a:r>
          </a:p>
          <a:p>
            <a:r>
              <a:rPr lang="en-US" b="1" dirty="0"/>
              <a:t>System Testing</a:t>
            </a:r>
          </a:p>
          <a:p>
            <a:pPr lvl="1"/>
            <a:r>
              <a:rPr lang="en-US" dirty="0"/>
              <a:t>System testing is concerned with testing the behavior of an entire system.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4370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Tikslas</a:t>
            </a:r>
            <a:r>
              <a:rPr lang="en-GB" dirty="0"/>
              <a:t> - Objectives of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r>
              <a:rPr lang="en-US" sz="4000" b="1" dirty="0"/>
              <a:t>Acceptance / Qualification Testing</a:t>
            </a:r>
          </a:p>
          <a:p>
            <a:r>
              <a:rPr lang="en-US" sz="4000" dirty="0"/>
              <a:t>Acceptance / qualification testing determines whether a system satisfies its acceptance criteria, usually by checking desired system behaviors against the customer’s requirements.</a:t>
            </a:r>
          </a:p>
          <a:p>
            <a:pPr marL="114300" indent="0">
              <a:buNone/>
            </a:pPr>
            <a:r>
              <a:rPr lang="en-US" sz="4000" b="1" dirty="0"/>
              <a:t>Installation Testing</a:t>
            </a:r>
          </a:p>
          <a:p>
            <a:r>
              <a:rPr lang="en-US" sz="4000" dirty="0"/>
              <a:t>Often, after completion of system and acceptance testing, the software is verified upon installation in the target environment</a:t>
            </a:r>
          </a:p>
          <a:p>
            <a:pPr marL="114300" indent="0">
              <a:buNone/>
            </a:pPr>
            <a:r>
              <a:rPr lang="en-US" sz="4000" b="1" dirty="0"/>
              <a:t>Alpha and Beta Testing</a:t>
            </a:r>
          </a:p>
          <a:p>
            <a:r>
              <a:rPr lang="en-US" sz="4000" dirty="0"/>
              <a:t>Before software is released, it is sometimes given to a small, selected group of potential users for trial use (alpha testing) and/or to a larger set of representative users.</a:t>
            </a:r>
          </a:p>
          <a:p>
            <a:pPr marL="114300" indent="0">
              <a:buNone/>
            </a:pPr>
            <a:r>
              <a:rPr lang="en-US" sz="4000" b="1" dirty="0"/>
              <a:t>Reliability Achievement and Evaluation</a:t>
            </a:r>
          </a:p>
          <a:p>
            <a:r>
              <a:rPr lang="en-US" sz="4000" dirty="0"/>
              <a:t>Testing improves reliability by identifying and correcting faults. In addition, statistical measures of reliability can be derived by randomly generating test cases according to the operational profile of the software. </a:t>
            </a:r>
          </a:p>
          <a:p>
            <a:pPr marL="114300" indent="0">
              <a:buNone/>
            </a:pPr>
            <a:r>
              <a:rPr lang="en-US" sz="4000" b="1" dirty="0"/>
              <a:t>Regression Testing</a:t>
            </a:r>
          </a:p>
          <a:p>
            <a:r>
              <a:rPr lang="en-US" sz="4000" dirty="0"/>
              <a:t>In practice, the approach is to show that software still passes previously passed tests in a test suite.</a:t>
            </a:r>
          </a:p>
          <a:p>
            <a:pPr marL="114300" indent="0">
              <a:buNone/>
            </a:pPr>
            <a:r>
              <a:rPr lang="en-US" sz="4000" b="1" dirty="0"/>
              <a:t>Performance Testing</a:t>
            </a:r>
          </a:p>
          <a:p>
            <a:r>
              <a:rPr lang="en-US" sz="4000" dirty="0"/>
              <a:t>Verifies that the software meets the specified performance requirements and assesses performance characteristics—for instance, capacity and response time.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60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Tikslas</a:t>
            </a:r>
            <a:r>
              <a:rPr lang="en-GB" dirty="0"/>
              <a:t> - Objectives of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r>
              <a:rPr lang="en-US" sz="3700" b="1" dirty="0"/>
              <a:t>Security Testing</a:t>
            </a:r>
          </a:p>
          <a:p>
            <a:r>
              <a:rPr lang="en-US" sz="3700" dirty="0"/>
              <a:t>Security testing verifies the confidentiality, integrity, and availability of the systems and its data. Negative testing. </a:t>
            </a:r>
          </a:p>
          <a:p>
            <a:pPr marL="114300" indent="0">
              <a:buNone/>
            </a:pPr>
            <a:r>
              <a:rPr lang="en-US" sz="3700" b="1" dirty="0"/>
              <a:t>Stress Testing</a:t>
            </a:r>
          </a:p>
          <a:p>
            <a:r>
              <a:rPr lang="en-US" sz="3700" dirty="0"/>
              <a:t>Stress testing exercises software at the maximum design load, as well as beyond it, with the goal of determining the behavioral limits, and to test defense mechanisms in critical systems. </a:t>
            </a:r>
          </a:p>
          <a:p>
            <a:pPr marL="114300" indent="0">
              <a:buNone/>
            </a:pPr>
            <a:r>
              <a:rPr lang="en-US" sz="3700" b="1" dirty="0"/>
              <a:t>Back-to-Back Testing</a:t>
            </a:r>
          </a:p>
          <a:p>
            <a:r>
              <a:rPr lang="en-US" sz="3700" dirty="0"/>
              <a:t>Testing in which two or more variants of a program are executed with the same inputs, the outputs are compared, and errors are analyzed in case of discrepancies.</a:t>
            </a:r>
          </a:p>
          <a:p>
            <a:pPr marL="114300" indent="0">
              <a:buNone/>
            </a:pPr>
            <a:r>
              <a:rPr lang="en-US" sz="3700" b="1" dirty="0"/>
              <a:t>Recovery Testing</a:t>
            </a:r>
          </a:p>
          <a:p>
            <a:r>
              <a:rPr lang="en-US" sz="3700" dirty="0"/>
              <a:t>Recovery testing is aimed at verifying software restart capabilities after a system crash or other “disaster.” </a:t>
            </a:r>
          </a:p>
          <a:p>
            <a:pPr marL="114300" indent="0">
              <a:buNone/>
            </a:pPr>
            <a:r>
              <a:rPr lang="en-US" sz="3700" b="1" dirty="0"/>
              <a:t>Interface Testing</a:t>
            </a:r>
          </a:p>
          <a:p>
            <a:r>
              <a:rPr lang="en-US" sz="3700" dirty="0"/>
              <a:t>Interface testing aims at verifying whether the components interface correctly to provide the correct exchange of data and control information. </a:t>
            </a:r>
          </a:p>
          <a:p>
            <a:pPr marL="114300" indent="0">
              <a:buNone/>
            </a:pPr>
            <a:r>
              <a:rPr lang="en-US" sz="3700" b="1" dirty="0"/>
              <a:t>Configuration Testing</a:t>
            </a:r>
          </a:p>
          <a:p>
            <a:r>
              <a:rPr lang="en-US" sz="3700" dirty="0"/>
              <a:t>In cases where software is built to serve different users, configuration testing verifies the software under different specified configurations. </a:t>
            </a:r>
          </a:p>
          <a:p>
            <a:pPr marL="114300" indent="0">
              <a:buNone/>
            </a:pPr>
            <a:r>
              <a:rPr lang="en-US" sz="3700" b="1" dirty="0"/>
              <a:t>Usability and Human Computer Interaction Testing</a:t>
            </a:r>
          </a:p>
          <a:p>
            <a:r>
              <a:rPr lang="en-US" sz="3700" dirty="0"/>
              <a:t>The main task of usability and human computer interaction testing is to evaluate how easy it is for end users to learn and to use the software.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3423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Testavimo</a:t>
            </a:r>
            <a:r>
              <a:rPr lang="en-GB" dirty="0"/>
              <a:t> </a:t>
            </a:r>
            <a:r>
              <a:rPr lang="en-GB" dirty="0" err="1"/>
              <a:t>technikos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dirty="0"/>
              <a:t>Based on the Software Engineer's Intuition and Experience</a:t>
            </a:r>
          </a:p>
          <a:p>
            <a:r>
              <a:rPr lang="en-US" dirty="0"/>
              <a:t>   Ad Hoc</a:t>
            </a:r>
          </a:p>
          <a:p>
            <a:r>
              <a:rPr lang="en-US" dirty="0"/>
              <a:t>   Exploratory Testing</a:t>
            </a:r>
          </a:p>
          <a:p>
            <a:pPr marL="114300" indent="0">
              <a:buNone/>
            </a:pPr>
            <a:r>
              <a:rPr lang="en-US" dirty="0"/>
              <a:t>Input Domain-Based Techniques</a:t>
            </a:r>
          </a:p>
          <a:p>
            <a:r>
              <a:rPr lang="en-US" dirty="0"/>
              <a:t>   Equivalence Partitioning</a:t>
            </a:r>
          </a:p>
          <a:p>
            <a:r>
              <a:rPr lang="en-US" dirty="0"/>
              <a:t>   Pairwise Testing</a:t>
            </a:r>
          </a:p>
          <a:p>
            <a:r>
              <a:rPr lang="en-US" dirty="0"/>
              <a:t>   Boundary-Value Analysis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D547F7-C0AF-83DC-FC71-06FC9119DD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Code-Based Techniques</a:t>
            </a:r>
          </a:p>
          <a:p>
            <a:pPr marL="0" indent="0">
              <a:buNone/>
            </a:pPr>
            <a:r>
              <a:rPr lang="en-US" dirty="0"/>
              <a:t>      Control Flow-Based Criteria</a:t>
            </a:r>
          </a:p>
          <a:p>
            <a:pPr marL="0" indent="0">
              <a:buNone/>
            </a:pPr>
            <a:r>
              <a:rPr lang="en-US" dirty="0"/>
              <a:t>      Data Flow-Based Criteria</a:t>
            </a:r>
            <a:endParaRPr lang="en-US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282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Testavimo</a:t>
            </a:r>
            <a:r>
              <a:rPr lang="en-GB" dirty="0"/>
              <a:t> </a:t>
            </a:r>
            <a:r>
              <a:rPr lang="en-GB" dirty="0" err="1"/>
              <a:t>technikos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dirty="0"/>
              <a:t>Fault-Based Techniques</a:t>
            </a:r>
          </a:p>
          <a:p>
            <a:pPr marL="0" indent="0">
              <a:buNone/>
            </a:pPr>
            <a:r>
              <a:rPr lang="en-US" dirty="0"/>
              <a:t>      Error Guessing</a:t>
            </a:r>
          </a:p>
          <a:p>
            <a:pPr marL="0" indent="0">
              <a:buNone/>
            </a:pPr>
            <a:r>
              <a:rPr lang="en-US" dirty="0"/>
              <a:t>      Mutation Testing</a:t>
            </a:r>
          </a:p>
          <a:p>
            <a:pPr marL="114300" indent="0">
              <a:buNone/>
            </a:pPr>
            <a:r>
              <a:rPr lang="en-US" dirty="0"/>
              <a:t>Usage-Based Techniques</a:t>
            </a:r>
          </a:p>
          <a:p>
            <a:pPr marL="0" indent="0">
              <a:buNone/>
            </a:pPr>
            <a:r>
              <a:rPr lang="en-US" dirty="0"/>
              <a:t>      Operational Profile</a:t>
            </a:r>
          </a:p>
          <a:p>
            <a:pPr marL="0" indent="0">
              <a:buNone/>
            </a:pPr>
            <a:r>
              <a:rPr lang="en-US" dirty="0"/>
              <a:t>      User Observation Heuristics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296AE4-7EE4-F29B-5391-417E3E3704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Model-Based Testing Techniques</a:t>
            </a:r>
          </a:p>
          <a:p>
            <a:pPr marL="0" indent="0">
              <a:buNone/>
            </a:pPr>
            <a:r>
              <a:rPr lang="en-US" sz="2000" dirty="0"/>
              <a:t>   Decision Tables</a:t>
            </a:r>
          </a:p>
          <a:p>
            <a:pPr marL="0" indent="0">
              <a:buNone/>
            </a:pPr>
            <a:r>
              <a:rPr lang="en-US" sz="2000" dirty="0"/>
              <a:t>   Finite-State Machines</a:t>
            </a:r>
          </a:p>
          <a:p>
            <a:pPr marL="0" indent="0">
              <a:buNone/>
            </a:pPr>
            <a:r>
              <a:rPr lang="en-US" sz="2000" dirty="0"/>
              <a:t>   Formal Specifications</a:t>
            </a:r>
          </a:p>
          <a:p>
            <a:pPr marL="0" indent="0">
              <a:buNone/>
            </a:pPr>
            <a:r>
              <a:rPr lang="en-US" sz="2000" dirty="0"/>
              <a:t>Workflow Models</a:t>
            </a:r>
          </a:p>
          <a:p>
            <a:pPr marL="114300" indent="0">
              <a:buNone/>
            </a:pPr>
            <a:r>
              <a:rPr lang="en-US" sz="2000" dirty="0"/>
              <a:t>Techniques Based on the Nature of the Application</a:t>
            </a:r>
          </a:p>
          <a:p>
            <a:pPr marL="114300" indent="0">
              <a:buNone/>
            </a:pPr>
            <a:r>
              <a:rPr lang="en-US" sz="2000" dirty="0"/>
              <a:t>Selecting and Combining Techniques</a:t>
            </a:r>
          </a:p>
          <a:p>
            <a:pPr marL="0" indent="0">
              <a:buNone/>
            </a:pPr>
            <a:r>
              <a:rPr lang="en-US" sz="2000" dirty="0"/>
              <a:t>   Combining Functional and Structural</a:t>
            </a:r>
          </a:p>
          <a:p>
            <a:pPr marL="0" indent="0">
              <a:buNone/>
            </a:pPr>
            <a:r>
              <a:rPr lang="en-US" sz="2000" dirty="0"/>
              <a:t>    Deterministic vs. Random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257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Testing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Software testing consists of the </a:t>
            </a:r>
            <a:r>
              <a:rPr lang="en-US" i="1" dirty="0"/>
              <a:t>dynamic</a:t>
            </a:r>
            <a:r>
              <a:rPr lang="en-US" dirty="0"/>
              <a:t> verification that a program provides </a:t>
            </a:r>
            <a:r>
              <a:rPr lang="en-US" i="1" dirty="0"/>
              <a:t>expected</a:t>
            </a:r>
            <a:r>
              <a:rPr lang="en-US" dirty="0"/>
              <a:t> behaviors on a </a:t>
            </a:r>
            <a:r>
              <a:rPr lang="en-US" i="1" dirty="0"/>
              <a:t>finite</a:t>
            </a:r>
            <a:r>
              <a:rPr lang="en-US" dirty="0"/>
              <a:t> set of test cases, suitably </a:t>
            </a:r>
            <a:r>
              <a:rPr lang="en-US" i="1" dirty="0"/>
              <a:t>selected</a:t>
            </a:r>
            <a:r>
              <a:rPr lang="en-US" dirty="0"/>
              <a:t> from the usually infinite execution domain.</a:t>
            </a:r>
          </a:p>
          <a:p>
            <a:r>
              <a:rPr lang="en-US" b="1" i="1" dirty="0"/>
              <a:t>Dynamic</a:t>
            </a:r>
            <a:r>
              <a:rPr lang="en-US" dirty="0"/>
              <a:t>: =&gt; executing the program on selected inputs.</a:t>
            </a:r>
          </a:p>
          <a:p>
            <a:r>
              <a:rPr lang="en-US" b="1" i="1" dirty="0"/>
              <a:t>Finite</a:t>
            </a:r>
            <a:r>
              <a:rPr lang="en-US" dirty="0"/>
              <a:t>: testing is conducted on a subset of all possible tests, which is determined by risk and prioritization criteria.</a:t>
            </a:r>
          </a:p>
          <a:p>
            <a:r>
              <a:rPr lang="en-US" b="1" i="1" dirty="0"/>
              <a:t>Selected</a:t>
            </a:r>
            <a:r>
              <a:rPr lang="en-US" dirty="0"/>
              <a:t>: =&gt; risk analysis techniques and software engineering expertise are applied.</a:t>
            </a:r>
          </a:p>
          <a:p>
            <a:r>
              <a:rPr lang="en-US" b="1" i="1" dirty="0"/>
              <a:t>Expected</a:t>
            </a:r>
            <a:r>
              <a:rPr lang="en-US" dirty="0"/>
              <a:t>: It must be possible to decide whether the observed outcomes of program testing are acceptable or not.</a:t>
            </a:r>
          </a:p>
        </p:txBody>
      </p:sp>
    </p:spTree>
    <p:extLst>
      <p:ext uri="{BB962C8B-B14F-4D97-AF65-F5344CB8AC3E}">
        <p14:creationId xmlns:p14="http://schemas.microsoft.com/office/powerpoint/2010/main" val="2676816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Testavimo</a:t>
            </a:r>
            <a:r>
              <a:rPr lang="en-US" dirty="0"/>
              <a:t> </a:t>
            </a:r>
            <a:r>
              <a:rPr lang="en-US" dirty="0" err="1"/>
              <a:t>matavimai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/>
              <a:t>Evaluation of the Program Under Test</a:t>
            </a:r>
          </a:p>
          <a:p>
            <a:r>
              <a:rPr lang="en-US" dirty="0"/>
              <a:t>    Program Measurements That Aid in Planning and Designing Tests (ex. lines of code)</a:t>
            </a:r>
          </a:p>
          <a:p>
            <a:r>
              <a:rPr lang="en-US" dirty="0"/>
              <a:t>    Fault Types, Classification, and Statistics</a:t>
            </a:r>
          </a:p>
          <a:p>
            <a:r>
              <a:rPr lang="en-US" dirty="0"/>
              <a:t>    Fault Density</a:t>
            </a:r>
          </a:p>
          <a:p>
            <a:r>
              <a:rPr lang="en-US" dirty="0"/>
              <a:t>Life Test, Reliability Evaluation (when to end testing)</a:t>
            </a:r>
          </a:p>
          <a:p>
            <a:r>
              <a:rPr lang="en-US" dirty="0"/>
              <a:t>   Reliability Growth Models (are we in stabilization phase)</a:t>
            </a:r>
          </a:p>
          <a:p>
            <a:pPr marL="114300" indent="0">
              <a:buNone/>
            </a:pPr>
            <a:r>
              <a:rPr lang="en-US" dirty="0"/>
              <a:t>   Evaluation of the Tests Performed</a:t>
            </a:r>
          </a:p>
          <a:p>
            <a:r>
              <a:rPr lang="en-US" dirty="0"/>
              <a:t>   Coverage / Thoroughness Measures</a:t>
            </a:r>
          </a:p>
          <a:p>
            <a:r>
              <a:rPr lang="en-US" dirty="0"/>
              <a:t>   Fault Seeding</a:t>
            </a:r>
          </a:p>
          <a:p>
            <a:r>
              <a:rPr lang="en-US"/>
              <a:t>   Mutation </a:t>
            </a:r>
            <a:r>
              <a:rPr lang="en-US" dirty="0"/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1736842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Q/A </a:t>
            </a:r>
            <a:r>
              <a:rPr lang="lt-LT" noProof="0" dirty="0" err="1"/>
              <a:t>s.v.p</a:t>
            </a:r>
            <a:r>
              <a:rPr lang="lt-LT" noProof="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29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4D3C3-602C-46E0-8B0F-6313870B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Smart Engineers Write Bad Code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B298EA-D2FA-44DF-AF04-9E391A09B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03754"/>
            <a:ext cx="5554960" cy="4022725"/>
          </a:xfrm>
        </p:spPr>
        <p:txBody>
          <a:bodyPr>
            <a:normAutofit/>
          </a:bodyPr>
          <a:lstStyle/>
          <a:p>
            <a:r>
              <a:rPr lang="en-US" dirty="0"/>
              <a:t>Today’s software engineers are master builders, and they are in danger of being overwhelmed</a:t>
            </a:r>
            <a:r>
              <a:rPr lang="lt-LT" dirty="0"/>
              <a:t>.</a:t>
            </a:r>
          </a:p>
          <a:p>
            <a:endParaRPr lang="fr-FR" dirty="0"/>
          </a:p>
          <a:p>
            <a:r>
              <a:rPr lang="lt-LT" dirty="0"/>
              <a:t>R</a:t>
            </a:r>
            <a:r>
              <a:rPr lang="fr-FR" dirty="0" err="1"/>
              <a:t>ock</a:t>
            </a:r>
            <a:r>
              <a:rPr lang="fr-FR" dirty="0"/>
              <a:t> star </a:t>
            </a:r>
            <a:r>
              <a:rPr lang="fr-FR" dirty="0" err="1"/>
              <a:t>status</a:t>
            </a:r>
            <a:r>
              <a:rPr lang="lt-LT" dirty="0"/>
              <a:t>.</a:t>
            </a:r>
          </a:p>
          <a:p>
            <a:r>
              <a:rPr lang="lt-LT" dirty="0"/>
              <a:t>S</a:t>
            </a:r>
            <a:r>
              <a:rPr lang="fr-FR" dirty="0" err="1"/>
              <a:t>uccessful</a:t>
            </a:r>
            <a:r>
              <a:rPr lang="fr-FR" dirty="0"/>
              <a:t> self-</a:t>
            </a:r>
            <a:r>
              <a:rPr lang="fr-FR" dirty="0" err="1"/>
              <a:t>taught</a:t>
            </a:r>
            <a:r>
              <a:rPr lang="fr-FR" dirty="0"/>
              <a:t> </a:t>
            </a:r>
            <a:r>
              <a:rPr lang="fr-FR" dirty="0" err="1"/>
              <a:t>programmers</a:t>
            </a:r>
            <a:r>
              <a:rPr lang="lt-LT" dirty="0"/>
              <a:t>.</a:t>
            </a:r>
          </a:p>
          <a:p>
            <a:r>
              <a:rPr lang="fr-FR" dirty="0"/>
              <a:t>No Silver Bullet</a:t>
            </a:r>
            <a:r>
              <a:rPr lang="lt-LT" dirty="0"/>
              <a:t>.</a:t>
            </a:r>
          </a:p>
        </p:txBody>
      </p:sp>
      <p:pic>
        <p:nvPicPr>
          <p:cNvPr id="8" name="Espace réservé du contenu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4774CB6-DCC8-4704-803C-0358B38296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204864"/>
            <a:ext cx="2718057" cy="4022725"/>
          </a:xfrm>
        </p:spPr>
      </p:pic>
    </p:spTree>
    <p:extLst>
      <p:ext uri="{BB962C8B-B14F-4D97-AF65-F5344CB8AC3E}">
        <p14:creationId xmlns:p14="http://schemas.microsoft.com/office/powerpoint/2010/main" val="248336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3768" y="1988840"/>
            <a:ext cx="6452796" cy="421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Kok</a:t>
            </a:r>
            <a:r>
              <a:rPr lang="fr-FR" dirty="0" err="1"/>
              <a:t>ybės</a:t>
            </a:r>
            <a:r>
              <a:rPr lang="fr-FR" dirty="0"/>
              <a:t> </a:t>
            </a:r>
            <a:r>
              <a:rPr lang="fr-FR" dirty="0" err="1"/>
              <a:t>užtikrinimo</a:t>
            </a:r>
            <a:r>
              <a:rPr lang="fr-FR" dirty="0"/>
              <a:t> </a:t>
            </a:r>
            <a:r>
              <a:rPr lang="fr-FR" dirty="0" err="1"/>
              <a:t>veiklos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Planuoti</a:t>
            </a:r>
            <a:endParaRPr lang="en-GB" dirty="0"/>
          </a:p>
          <a:p>
            <a:r>
              <a:rPr lang="en-GB" dirty="0" err="1"/>
              <a:t>Projektuoti</a:t>
            </a:r>
            <a:endParaRPr lang="en-GB" dirty="0"/>
          </a:p>
          <a:p>
            <a:r>
              <a:rPr lang="en-GB" dirty="0" err="1"/>
              <a:t>Vykdyti</a:t>
            </a:r>
            <a:endParaRPr lang="en-GB" dirty="0"/>
          </a:p>
          <a:p>
            <a:r>
              <a:rPr lang="en-GB" dirty="0" err="1"/>
              <a:t>Įvertinti</a:t>
            </a:r>
            <a:endParaRPr lang="en-GB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162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Testuotojo</a:t>
            </a:r>
            <a:r>
              <a:rPr lang="en-US" dirty="0"/>
              <a:t> </a:t>
            </a:r>
            <a:r>
              <a:rPr lang="en-US" dirty="0" err="1"/>
              <a:t>tikslai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… </a:t>
            </a:r>
            <a:r>
              <a:rPr lang="en-US" dirty="0" err="1"/>
              <a:t>rasti</a:t>
            </a:r>
            <a:r>
              <a:rPr lang="en-US" dirty="0"/>
              <a:t> </a:t>
            </a:r>
            <a:r>
              <a:rPr lang="en-US" dirty="0" err="1"/>
              <a:t>klaidas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… </a:t>
            </a:r>
            <a:r>
              <a:rPr lang="en-US" dirty="0" err="1"/>
              <a:t>kuo</a:t>
            </a:r>
            <a:r>
              <a:rPr lang="en-US" dirty="0"/>
              <a:t> </a:t>
            </a:r>
            <a:r>
              <a:rPr lang="en-US" dirty="0" err="1"/>
              <a:t>ank</a:t>
            </a:r>
            <a:r>
              <a:rPr lang="lt-LT" dirty="0"/>
              <a:t>čiau progrmainės įrangos kūrimo procese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… </a:t>
            </a:r>
            <a:r>
              <a:rPr lang="lt-LT" dirty="0"/>
              <a:t>užtikrinti kad jos būtų ištaisytos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54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AFA85-327A-4D1A-87DD-5582975C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Kaip</a:t>
            </a:r>
            <a:r>
              <a:rPr lang="fr-FR" dirty="0"/>
              <a:t> </a:t>
            </a:r>
            <a:r>
              <a:rPr lang="fr-FR" dirty="0" err="1"/>
              <a:t>pagerinti</a:t>
            </a:r>
            <a:r>
              <a:rPr lang="fr-FR" dirty="0"/>
              <a:t> </a:t>
            </a:r>
            <a:r>
              <a:rPr lang="fr-FR" dirty="0" err="1"/>
              <a:t>kokybę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A49B23-741E-499F-BDF4-64F3C6B65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4541128" cy="4023360"/>
          </a:xfrm>
        </p:spPr>
        <p:txBody>
          <a:bodyPr/>
          <a:lstStyle/>
          <a:p>
            <a:r>
              <a:rPr lang="fr-FR" dirty="0">
                <a:hlinkClick r:id="rId2"/>
              </a:rPr>
              <a:t>7. </a:t>
            </a:r>
            <a:r>
              <a:rPr lang="fr-FR" dirty="0" err="1">
                <a:hlinkClick r:id="rId2"/>
              </a:rPr>
              <a:t>Mañana</a:t>
            </a:r>
            <a:endParaRPr lang="lt-LT" dirty="0"/>
          </a:p>
          <a:p>
            <a:r>
              <a:rPr lang="fr-FR" dirty="0">
                <a:hlinkClick r:id="rId3"/>
              </a:rPr>
              <a:t>11. </a:t>
            </a:r>
            <a:r>
              <a:rPr lang="fr-FR" dirty="0" err="1">
                <a:hlinkClick r:id="rId3"/>
              </a:rPr>
              <a:t>Lease</a:t>
            </a:r>
            <a:r>
              <a:rPr lang="fr-FR" dirty="0">
                <a:hlinkClick r:id="rId3"/>
              </a:rPr>
              <a:t> </a:t>
            </a:r>
            <a:r>
              <a:rPr lang="fr-FR" dirty="0" err="1">
                <a:hlinkClick r:id="rId3"/>
              </a:rPr>
              <a:t>Your</a:t>
            </a:r>
            <a:r>
              <a:rPr lang="fr-FR" dirty="0">
                <a:hlinkClick r:id="rId3"/>
              </a:rPr>
              <a:t> Soul</a:t>
            </a:r>
            <a:endParaRPr lang="lt-LT" dirty="0"/>
          </a:p>
          <a:p>
            <a:r>
              <a:rPr lang="fr-FR" dirty="0">
                <a:hlinkClick r:id="rId4"/>
              </a:rPr>
              <a:t>19. Film </a:t>
            </a:r>
            <a:r>
              <a:rPr lang="fr-FR" dirty="0" err="1">
                <a:hlinkClick r:id="rId4"/>
              </a:rPr>
              <a:t>Critics</a:t>
            </a:r>
            <a:endParaRPr lang="lt-LT" dirty="0"/>
          </a:p>
          <a:p>
            <a:r>
              <a:rPr lang="fr-FR" dirty="0">
                <a:hlinkClick r:id="rId5"/>
              </a:rPr>
              <a:t>21. Soviet Style</a:t>
            </a:r>
            <a:endParaRPr lang="lt-LT" dirty="0"/>
          </a:p>
          <a:p>
            <a:r>
              <a:rPr lang="fr-FR" dirty="0">
                <a:hlinkClick r:id="rId6"/>
              </a:rPr>
              <a:t>50. The </a:t>
            </a:r>
            <a:r>
              <a:rPr lang="fr-FR" dirty="0" err="1">
                <a:hlinkClick r:id="rId6"/>
              </a:rPr>
              <a:t>Empty</a:t>
            </a:r>
            <a:r>
              <a:rPr lang="fr-FR" dirty="0">
                <a:hlinkClick r:id="rId6"/>
              </a:rPr>
              <a:t> Chair</a:t>
            </a:r>
            <a:endParaRPr lang="lt-LT" dirty="0"/>
          </a:p>
          <a:p>
            <a:r>
              <a:rPr lang="fr-FR" dirty="0">
                <a:hlinkClick r:id="rId7"/>
              </a:rPr>
              <a:t>60. Food++</a:t>
            </a:r>
            <a:endParaRPr lang="fr-FR" dirty="0"/>
          </a:p>
        </p:txBody>
      </p:sp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41877892-5065-4757-83DF-E6470CAF88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764249"/>
            <a:ext cx="3285898" cy="4912418"/>
          </a:xfrm>
        </p:spPr>
      </p:pic>
    </p:spTree>
    <p:extLst>
      <p:ext uri="{BB962C8B-B14F-4D97-AF65-F5344CB8AC3E}">
        <p14:creationId xmlns:p14="http://schemas.microsoft.com/office/powerpoint/2010/main" val="403764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Statinis</a:t>
            </a:r>
            <a:r>
              <a:rPr lang="en-GB" dirty="0"/>
              <a:t> </a:t>
            </a:r>
            <a:r>
              <a:rPr lang="en-GB" dirty="0" err="1"/>
              <a:t>testavimas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Tinka</a:t>
            </a:r>
            <a:r>
              <a:rPr lang="en-GB" dirty="0"/>
              <a:t> net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jei</a:t>
            </a:r>
            <a:r>
              <a:rPr lang="en-GB" dirty="0"/>
              <a:t>:</a:t>
            </a:r>
          </a:p>
          <a:p>
            <a:r>
              <a:rPr lang="en-GB" dirty="0" err="1"/>
              <a:t>Nesikompiliuoja</a:t>
            </a:r>
            <a:r>
              <a:rPr lang="en-GB" dirty="0"/>
              <a:t>, </a:t>
            </a:r>
            <a:r>
              <a:rPr lang="en-GB" dirty="0" err="1"/>
              <a:t>nepasileidžia</a:t>
            </a:r>
            <a:r>
              <a:rPr lang="en-GB" dirty="0"/>
              <a:t>, </a:t>
            </a:r>
            <a:r>
              <a:rPr lang="en-GB" dirty="0" err="1"/>
              <a:t>nevykodoma</a:t>
            </a:r>
            <a:endParaRPr lang="en-GB" dirty="0"/>
          </a:p>
          <a:p>
            <a:endParaRPr lang="en-GB" dirty="0"/>
          </a:p>
          <a:p>
            <a:r>
              <a:rPr lang="en-GB" dirty="0"/>
              <a:t>Kas tai:</a:t>
            </a:r>
          </a:p>
          <a:p>
            <a:r>
              <a:rPr lang="en-GB" dirty="0"/>
              <a:t>Code Reviews.</a:t>
            </a:r>
          </a:p>
          <a:p>
            <a:r>
              <a:rPr lang="en-GB" dirty="0"/>
              <a:t>Specifications Review.</a:t>
            </a:r>
          </a:p>
          <a:p>
            <a:r>
              <a:rPr lang="en-GB" dirty="0"/>
              <a:t>Documentation Review.</a:t>
            </a:r>
          </a:p>
          <a:p>
            <a:r>
              <a:rPr lang="en-GB" dirty="0"/>
              <a:t>Architecture Review.</a:t>
            </a:r>
          </a:p>
          <a:p>
            <a:r>
              <a:rPr lang="en-GB" dirty="0"/>
              <a:t>…</a:t>
            </a:r>
          </a:p>
          <a:p>
            <a:r>
              <a:rPr lang="en-GB" dirty="0"/>
              <a:t>Checklists!!! &gt;&gt;</a:t>
            </a:r>
          </a:p>
          <a:p>
            <a:endParaRPr lang="en-GB" dirty="0"/>
          </a:p>
          <a:p>
            <a:pPr marL="114300" indent="0">
              <a:buNone/>
            </a:pPr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0" t="28046" r="27824" b="15977"/>
          <a:stretch/>
        </p:blipFill>
        <p:spPr bwMode="auto">
          <a:xfrm>
            <a:off x="4570601" y="2903018"/>
            <a:ext cx="4573399" cy="3954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http://i2.wp.com/commadot.com/wp-content/uploads/2009/02/wtf.png?w=5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6632"/>
            <a:ext cx="3401632" cy="267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08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Kodel</a:t>
            </a:r>
            <a:r>
              <a:rPr lang="en-US" dirty="0"/>
              <a:t> </a:t>
            </a:r>
            <a:r>
              <a:rPr lang="en-US" dirty="0" err="1"/>
              <a:t>reikia</a:t>
            </a:r>
            <a:r>
              <a:rPr lang="en-US" dirty="0"/>
              <a:t> </a:t>
            </a:r>
            <a:r>
              <a:rPr lang="en-US" dirty="0" err="1"/>
              <a:t>testuoti</a:t>
            </a:r>
            <a:r>
              <a:rPr lang="en-US" dirty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Sukurta </a:t>
            </a:r>
            <a:r>
              <a:rPr lang="lt-LT" dirty="0" err="1"/>
              <a:t>programin</a:t>
            </a:r>
            <a:r>
              <a:rPr lang="fr-FR" dirty="0"/>
              <a:t>ė</a:t>
            </a:r>
            <a:r>
              <a:rPr lang="lt-LT" dirty="0"/>
              <a:t> įranga nėra ideali.</a:t>
            </a:r>
          </a:p>
          <a:p>
            <a:r>
              <a:rPr lang="lt-LT" dirty="0"/>
              <a:t>Kodėl kūrėjai negali sukurti iškarto gerai?</a:t>
            </a:r>
          </a:p>
          <a:p>
            <a:r>
              <a:rPr lang="lt-LT" dirty="0"/>
              <a:t>Programinį įranga įgyja tiek daug “</a:t>
            </a:r>
            <a:r>
              <a:rPr lang="lt-LT" dirty="0" err="1"/>
              <a:t>feature</a:t>
            </a:r>
            <a:r>
              <a:rPr lang="lt-LT" dirty="0"/>
              <a:t>” ir turi veikt aibėje aplinkų darosi vis sunkiau ir sunkiau ja sukurti be defektų “</a:t>
            </a:r>
            <a:r>
              <a:rPr lang="lt-LT" dirty="0" err="1"/>
              <a:t>defect</a:t>
            </a:r>
            <a:r>
              <a:rPr lang="lt-LT" dirty="0"/>
              <a:t>/</a:t>
            </a:r>
            <a:r>
              <a:rPr lang="lt-LT" dirty="0" err="1"/>
              <a:t>bug-free</a:t>
            </a:r>
            <a:r>
              <a:rPr lang="lt-LT" dirty="0"/>
              <a:t>”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42283559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30232</TotalTime>
  <Words>1286</Words>
  <Application>Microsoft Office PowerPoint</Application>
  <PresentationFormat>Affichage à l'écran (4:3)</PresentationFormat>
  <Paragraphs>199</Paragraphs>
  <Slides>31</Slides>
  <Notes>4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Rétrospective</vt:lpstr>
      <vt:lpstr>Image</vt:lpstr>
      <vt:lpstr>Terminai</vt:lpstr>
      <vt:lpstr>Testavimas</vt:lpstr>
      <vt:lpstr>What is Testing</vt:lpstr>
      <vt:lpstr>Why Smart Engineers Write Bad Code</vt:lpstr>
      <vt:lpstr>Kokybės užtikrinimo veiklos</vt:lpstr>
      <vt:lpstr>Testuotojo tikslai</vt:lpstr>
      <vt:lpstr>Kaip pagerinti kokybę</vt:lpstr>
      <vt:lpstr>Statinis testavimas</vt:lpstr>
      <vt:lpstr>Kodel reikia testuoti?</vt:lpstr>
      <vt:lpstr>Kodėl nenori testuoti?</vt:lpstr>
      <vt:lpstr>Verification and Validation</vt:lpstr>
      <vt:lpstr>Bug</vt:lpstr>
      <vt:lpstr>Fault -&gt; Error -&gt; Failure</vt:lpstr>
      <vt:lpstr>Fault -&gt; Error -&gt; Failure</vt:lpstr>
      <vt:lpstr>Testing,Test Failure,Debugging</vt:lpstr>
      <vt:lpstr>Testavimo lygiai</vt:lpstr>
      <vt:lpstr>Testo sudėtis</vt:lpstr>
      <vt:lpstr>Hm..</vt:lpstr>
      <vt:lpstr>Geriau…</vt:lpstr>
      <vt:lpstr>JUnit testas</vt:lpstr>
      <vt:lpstr>Naturalia kalba..</vt:lpstr>
      <vt:lpstr>Test case</vt:lpstr>
      <vt:lpstr>Testavimo pabaiga</vt:lpstr>
      <vt:lpstr>Unit Testing</vt:lpstr>
      <vt:lpstr>Taikinys-The Target of the Test</vt:lpstr>
      <vt:lpstr>Tikslas - Objectives of Testing</vt:lpstr>
      <vt:lpstr>Tikslas - Objectives of Testing</vt:lpstr>
      <vt:lpstr>Testavimo technikos</vt:lpstr>
      <vt:lpstr>Testavimo technikos</vt:lpstr>
      <vt:lpstr>Testavimo matavimai</vt:lpstr>
      <vt:lpstr>Q/A s.v.p.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root456</dc:creator>
  <cp:lastModifiedBy>Šarūnas Packevičius</cp:lastModifiedBy>
  <cp:revision>90</cp:revision>
  <dcterms:created xsi:type="dcterms:W3CDTF">2012-03-01T23:19:03Z</dcterms:created>
  <dcterms:modified xsi:type="dcterms:W3CDTF">2024-11-07T21:06:27Z</dcterms:modified>
</cp:coreProperties>
</file>