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322" r:id="rId3"/>
    <p:sldId id="295" r:id="rId4"/>
    <p:sldId id="317" r:id="rId5"/>
    <p:sldId id="293" r:id="rId6"/>
    <p:sldId id="310" r:id="rId7"/>
    <p:sldId id="312" r:id="rId8"/>
    <p:sldId id="313" r:id="rId9"/>
    <p:sldId id="314" r:id="rId10"/>
    <p:sldId id="315" r:id="rId11"/>
    <p:sldId id="298" r:id="rId12"/>
    <p:sldId id="320" r:id="rId13"/>
    <p:sldId id="278" r:id="rId14"/>
    <p:sldId id="285" r:id="rId15"/>
    <p:sldId id="31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2" autoAdjust="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66F7E-802F-459D-9E44-D03EBD1879A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F8A03-B31C-40C5-8CE2-C8574FB1AD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4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Integration</a:t>
            </a:r>
            <a:r>
              <a:rPr lang="fr-FR" dirty="0"/>
              <a:t> tests - &gt; </a:t>
            </a:r>
            <a:r>
              <a:rPr lang="fr-FR" dirty="0" err="1"/>
              <a:t>adax</a:t>
            </a:r>
            <a:r>
              <a:rPr lang="fr-FR" dirty="0"/>
              <a:t> </a:t>
            </a:r>
            <a:r>
              <a:rPr lang="fr-FR" dirty="0" err="1"/>
              <a:t>schedule</a:t>
            </a:r>
            <a:r>
              <a:rPr lang="fr-FR" dirty="0"/>
              <a:t> </a:t>
            </a:r>
            <a:r>
              <a:rPr lang="fr-FR" dirty="0" err="1"/>
              <a:t>extion</a:t>
            </a:r>
            <a:r>
              <a:rPr lang="fr-FR" dirty="0"/>
              <a:t> tests… + system tests all in one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C67D2-B328-4415-AF14-239B46F90E2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7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88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30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6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0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0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58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0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7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50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8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noProof="0" dirty="0"/>
              <a:t>Testavimo planavimas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Case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529468" cy="4462610"/>
          </a:xfrm>
        </p:spPr>
      </p:pic>
    </p:spTree>
    <p:extLst>
      <p:ext uri="{BB962C8B-B14F-4D97-AF65-F5344CB8AC3E}">
        <p14:creationId xmlns:p14="http://schemas.microsoft.com/office/powerpoint/2010/main" val="355465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Tests….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Tests goals:</a:t>
            </a:r>
          </a:p>
          <a:p>
            <a:r>
              <a:rPr lang="en-GB" dirty="0"/>
              <a:t>As specification.</a:t>
            </a:r>
          </a:p>
          <a:p>
            <a:r>
              <a:rPr lang="en-GB" dirty="0"/>
              <a:t>As documentation.</a:t>
            </a:r>
          </a:p>
          <a:p>
            <a:r>
              <a:rPr lang="en-GB" dirty="0"/>
              <a:t>As safety-net.</a:t>
            </a:r>
          </a:p>
          <a:p>
            <a:r>
              <a:rPr lang="en-GB" dirty="0"/>
              <a:t>Defect localization.</a:t>
            </a:r>
          </a:p>
          <a:p>
            <a:r>
              <a:rPr lang="en-GB" dirty="0"/>
              <a:t>Risk reduction.</a:t>
            </a:r>
          </a:p>
          <a:p>
            <a:r>
              <a:rPr lang="en-GB" dirty="0"/>
              <a:t>Quality improvement.</a:t>
            </a:r>
          </a:p>
          <a:p>
            <a:r>
              <a:rPr lang="en-GB" dirty="0"/>
              <a:t>Reduce costs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Good tests is:</a:t>
            </a:r>
          </a:p>
          <a:p>
            <a:r>
              <a:rPr lang="en-GB" dirty="0"/>
              <a:t>Reusable.</a:t>
            </a:r>
          </a:p>
          <a:p>
            <a:r>
              <a:rPr lang="en-GB" dirty="0"/>
              <a:t>Self checking.</a:t>
            </a:r>
          </a:p>
          <a:p>
            <a:r>
              <a:rPr lang="en-GB" dirty="0"/>
              <a:t>Robust.</a:t>
            </a:r>
          </a:p>
          <a:p>
            <a:r>
              <a:rPr lang="en-GB" dirty="0"/>
              <a:t>Do no harm.</a:t>
            </a:r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3687353"/>
            <a:ext cx="3131840" cy="31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Functional Testing</a:t>
            </a:r>
          </a:p>
          <a:p>
            <a:pPr lvl="1"/>
            <a:r>
              <a:rPr lang="en-GB" dirty="0"/>
              <a:t>Acceptance testing</a:t>
            </a:r>
          </a:p>
          <a:p>
            <a:pPr lvl="1"/>
            <a:r>
              <a:rPr lang="en-GB" dirty="0"/>
              <a:t>Use case testing</a:t>
            </a:r>
          </a:p>
          <a:p>
            <a:pPr lvl="1"/>
            <a:r>
              <a:rPr lang="en-GB" dirty="0"/>
              <a:t>Function testing</a:t>
            </a:r>
          </a:p>
          <a:p>
            <a:r>
              <a:rPr lang="en-GB" dirty="0"/>
              <a:t>Criteria</a:t>
            </a:r>
          </a:p>
          <a:p>
            <a:pPr lvl="1"/>
            <a:r>
              <a:rPr lang="en-GB" dirty="0"/>
              <a:t>Coverage</a:t>
            </a:r>
          </a:p>
          <a:p>
            <a:pPr lvl="1"/>
            <a:r>
              <a:rPr lang="en-GB" dirty="0"/>
              <a:t>Pass</a:t>
            </a:r>
          </a:p>
          <a:p>
            <a:r>
              <a:rPr lang="en-GB" dirty="0"/>
              <a:t>Non function testing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Reliability</a:t>
            </a:r>
          </a:p>
          <a:p>
            <a:pPr lvl="1"/>
            <a:r>
              <a:rPr lang="en-GB" dirty="0"/>
              <a:t>Efficiency</a:t>
            </a:r>
          </a:p>
          <a:p>
            <a:pPr lvl="1"/>
            <a:r>
              <a:rPr lang="en-GB" dirty="0"/>
              <a:t>Maintainability</a:t>
            </a:r>
          </a:p>
          <a:p>
            <a:pPr lvl="1"/>
            <a:r>
              <a:rPr lang="en-GB"/>
              <a:t>Portability</a:t>
            </a:r>
            <a:endParaRPr lang="en-GB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10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</a:t>
            </a:r>
            <a:r>
              <a:rPr lang="en-GB" noProof="0" dirty="0"/>
              <a:t>p</a:t>
            </a:r>
            <a:r>
              <a:rPr lang="lt-LT" noProof="0" dirty="0" err="1"/>
              <a:t>lano</a:t>
            </a:r>
            <a:r>
              <a:rPr lang="lt-LT" noProof="0" dirty="0"/>
              <a:t> turinys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noProof="0" dirty="0"/>
              <a:t>Testavimo Apimtis</a:t>
            </a:r>
          </a:p>
          <a:p>
            <a:r>
              <a:rPr lang="lt-LT" noProof="0" dirty="0"/>
              <a:t>Testavimo Strategija</a:t>
            </a:r>
          </a:p>
          <a:p>
            <a:r>
              <a:rPr lang="lt-LT" noProof="0" dirty="0"/>
              <a:t>Pradinės sąlygos</a:t>
            </a:r>
          </a:p>
          <a:p>
            <a:r>
              <a:rPr lang="lt-LT" noProof="0" dirty="0"/>
              <a:t>Testavimo Prioritetai</a:t>
            </a:r>
          </a:p>
          <a:p>
            <a:r>
              <a:rPr lang="lt-LT" noProof="0" dirty="0"/>
              <a:t>Testavimo Technikos</a:t>
            </a:r>
          </a:p>
          <a:p>
            <a:r>
              <a:rPr lang="lt-LT" noProof="0" dirty="0"/>
              <a:t>Rolės ir Atsakomybės</a:t>
            </a:r>
          </a:p>
          <a:p>
            <a:r>
              <a:rPr lang="lt-LT" noProof="0" dirty="0"/>
              <a:t>Rezultatai</a:t>
            </a:r>
          </a:p>
          <a:p>
            <a:r>
              <a:rPr lang="lt-LT" noProof="0" dirty="0"/>
              <a:t>Testavimo Aplinka</a:t>
            </a:r>
          </a:p>
          <a:p>
            <a:r>
              <a:rPr lang="lt-LT" noProof="0" dirty="0"/>
              <a:t>Testavimo </a:t>
            </a:r>
            <a:r>
              <a:rPr lang="lt-LT" noProof="0" dirty="0" err="1"/>
              <a:t>Skriptai</a:t>
            </a:r>
            <a:endParaRPr lang="lt-LT" noProof="0" dirty="0"/>
          </a:p>
          <a:p>
            <a:r>
              <a:rPr lang="lt-LT" noProof="0" dirty="0"/>
              <a:t>Testavimo Tvarkaraščiai</a:t>
            </a:r>
          </a:p>
          <a:p>
            <a:r>
              <a:rPr lang="lt-LT" noProof="0" dirty="0"/>
              <a:t>Testavimo Rizikos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5798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plano pavyzdys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Užsakymų pateikimo sistema spaustuvei:</a:t>
            </a:r>
          </a:p>
          <a:p>
            <a:pPr lvl="1"/>
            <a:r>
              <a:rPr lang="lt-LT" noProof="0" dirty="0"/>
              <a:t>Pateikiamas plakatas spaustuvei:</a:t>
            </a:r>
          </a:p>
          <a:p>
            <a:pPr lvl="2"/>
            <a:r>
              <a:rPr lang="lt-LT" noProof="0" dirty="0"/>
              <a:t>Didelis paveikslėlis</a:t>
            </a:r>
          </a:p>
          <a:p>
            <a:pPr lvl="2"/>
            <a:r>
              <a:rPr lang="lt-LT" noProof="0" dirty="0"/>
              <a:t>Pristatymo adresai, kur atspausdintus plakatus pristatyti.</a:t>
            </a:r>
          </a:p>
          <a:p>
            <a:r>
              <a:rPr lang="lt-LT" noProof="0" dirty="0"/>
              <a:t>Pagal MSF proceso modelį parengtas testavimo planas.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158814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97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fr-FR" dirty="0" err="1"/>
              <a:t>ėl</a:t>
            </a:r>
            <a:r>
              <a:rPr lang="fr-FR" dirty="0"/>
              <a:t> </a:t>
            </a:r>
            <a:r>
              <a:rPr lang="fr-FR" dirty="0" err="1"/>
              <a:t>vengiama</a:t>
            </a:r>
            <a:r>
              <a:rPr lang="fr-FR" dirty="0"/>
              <a:t> </a:t>
            </a:r>
            <a:r>
              <a:rPr lang="fr-FR" dirty="0" err="1"/>
              <a:t>testavimo</a:t>
            </a:r>
            <a:r>
              <a:rPr lang="fr-FR" dirty="0"/>
              <a:t>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899592" y="1988840"/>
            <a:ext cx="7467168" cy="4137640"/>
          </a:xfrm>
        </p:spPr>
        <p:txBody>
          <a:bodyPr/>
          <a:lstStyle/>
          <a:p>
            <a:r>
              <a:rPr lang="en-GB" dirty="0" err="1"/>
              <a:t>Pigiai</a:t>
            </a:r>
            <a:r>
              <a:rPr lang="en-GB" dirty="0"/>
              <a:t>, </a:t>
            </a:r>
            <a:r>
              <a:rPr lang="en-GB" dirty="0" err="1"/>
              <a:t>Greitai</a:t>
            </a:r>
            <a:r>
              <a:rPr lang="en-GB" dirty="0"/>
              <a:t>, </a:t>
            </a:r>
            <a:r>
              <a:rPr lang="en-GB" dirty="0" err="1"/>
              <a:t>Kokybiškai</a:t>
            </a:r>
            <a:r>
              <a:rPr lang="en-GB" dirty="0"/>
              <a:t> -&gt; </a:t>
            </a:r>
            <a:r>
              <a:rPr lang="en-GB" dirty="0" err="1"/>
              <a:t>rinkis</a:t>
            </a:r>
            <a:r>
              <a:rPr lang="en-GB" dirty="0"/>
              <a:t> 2.</a:t>
            </a:r>
          </a:p>
          <a:p>
            <a:r>
              <a:rPr lang="en-GB" dirty="0" err="1"/>
              <a:t>Veikla</a:t>
            </a:r>
            <a:r>
              <a:rPr lang="en-GB" dirty="0"/>
              <a:t> be </a:t>
            </a:r>
            <a:r>
              <a:rPr lang="en-GB" dirty="0" err="1"/>
              <a:t>apčiuopiamo</a:t>
            </a:r>
            <a:r>
              <a:rPr lang="en-GB" dirty="0"/>
              <a:t> </a:t>
            </a:r>
            <a:r>
              <a:rPr lang="en-GB" dirty="0" err="1"/>
              <a:t>rezultato</a:t>
            </a:r>
            <a:r>
              <a:rPr lang="en-GB" dirty="0"/>
              <a:t>.</a:t>
            </a:r>
          </a:p>
          <a:p>
            <a:r>
              <a:rPr lang="en-GB" dirty="0" err="1"/>
              <a:t>Tikimasi</a:t>
            </a:r>
            <a:r>
              <a:rPr lang="en-GB" dirty="0"/>
              <a:t> </a:t>
            </a:r>
            <a:r>
              <a:rPr lang="en-GB" dirty="0" err="1"/>
              <a:t>gauti</a:t>
            </a:r>
            <a:r>
              <a:rPr lang="en-GB" dirty="0"/>
              <a:t> </a:t>
            </a:r>
            <a:r>
              <a:rPr lang="en-GB" dirty="0" err="1"/>
              <a:t>kokybiška</a:t>
            </a:r>
            <a:r>
              <a:rPr lang="en-GB" dirty="0"/>
              <a:t> </a:t>
            </a:r>
            <a:r>
              <a:rPr lang="en-GB" dirty="0" err="1"/>
              <a:t>produktą</a:t>
            </a:r>
            <a:r>
              <a:rPr lang="en-GB" dirty="0"/>
              <a:t>, bet </a:t>
            </a:r>
            <a:r>
              <a:rPr lang="en-GB" dirty="0" err="1"/>
              <a:t>nenorima</a:t>
            </a:r>
            <a:r>
              <a:rPr lang="en-GB" dirty="0"/>
              <a:t> </a:t>
            </a:r>
            <a:r>
              <a:rPr lang="en-GB" dirty="0" err="1"/>
              <a:t>mokėti</a:t>
            </a:r>
            <a:r>
              <a:rPr lang="en-GB" dirty="0"/>
              <a:t> </a:t>
            </a:r>
            <a:r>
              <a:rPr lang="en-GB" dirty="0" err="1"/>
              <a:t>už</a:t>
            </a:r>
            <a:r>
              <a:rPr lang="en-GB" dirty="0"/>
              <a:t> </a:t>
            </a:r>
            <a:r>
              <a:rPr lang="en-GB" dirty="0" err="1"/>
              <a:t>kokybę</a:t>
            </a:r>
            <a:r>
              <a:rPr lang="en-GB" dirty="0"/>
              <a:t>.</a:t>
            </a:r>
          </a:p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67" y="3645024"/>
            <a:ext cx="3702050" cy="2643263"/>
          </a:xfrm>
        </p:spPr>
      </p:pic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40283"/>
              </p:ext>
            </p:extLst>
          </p:nvPr>
        </p:nvGraphicFramePr>
        <p:xfrm>
          <a:off x="323528" y="4767104"/>
          <a:ext cx="4626003" cy="144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752080" imgH="1790280" progId="Photoshop.Image.16">
                  <p:embed/>
                </p:oleObj>
              </mc:Choice>
              <mc:Fallback>
                <p:oleObj name="Image" r:id="rId3" imgW="5752080" imgH="1790280" progId="Photoshop.Image.16">
                  <p:embed/>
                  <p:pic>
                    <p:nvPicPr>
                      <p:cNvPr id="7" name="Obje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4767104"/>
                        <a:ext cx="4626003" cy="144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1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planavimas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Viena </a:t>
            </a:r>
            <a:r>
              <a:rPr lang="en-US" dirty="0" err="1"/>
              <a:t>iš</a:t>
            </a:r>
            <a:r>
              <a:rPr lang="en-US" dirty="0"/>
              <a:t> </a:t>
            </a:r>
            <a:r>
              <a:rPr lang="en-US" dirty="0" err="1"/>
              <a:t>programinės</a:t>
            </a:r>
            <a:r>
              <a:rPr lang="en-US" dirty="0"/>
              <a:t> </a:t>
            </a:r>
            <a:r>
              <a:rPr lang="en-US" dirty="0" err="1"/>
              <a:t>įrangos</a:t>
            </a:r>
            <a:r>
              <a:rPr lang="en-US" dirty="0"/>
              <a:t> </a:t>
            </a:r>
            <a:r>
              <a:rPr lang="en-US" dirty="0" err="1"/>
              <a:t>kūrimo</a:t>
            </a:r>
            <a:r>
              <a:rPr lang="en-US" dirty="0"/>
              <a:t> </a:t>
            </a:r>
            <a:r>
              <a:rPr lang="en-US" dirty="0" err="1"/>
              <a:t>vieklų</a:t>
            </a:r>
            <a:r>
              <a:rPr lang="en-US" dirty="0"/>
              <a:t>.</a:t>
            </a:r>
          </a:p>
          <a:p>
            <a:r>
              <a:rPr lang="en-US" dirty="0"/>
              <a:t>Test-Case </a:t>
            </a:r>
            <a:r>
              <a:rPr lang="en-US" dirty="0" err="1"/>
              <a:t>projektavimas</a:t>
            </a:r>
            <a:r>
              <a:rPr lang="en-US" dirty="0"/>
              <a:t> (</a:t>
            </a:r>
            <a:r>
              <a:rPr lang="en-US" dirty="0" err="1"/>
              <a:t>pvz</a:t>
            </a:r>
            <a:r>
              <a:rPr lang="en-US" dirty="0"/>
              <a:t> </a:t>
            </a:r>
            <a:r>
              <a:rPr lang="en-US" dirty="0" err="1"/>
              <a:t>pagal</a:t>
            </a:r>
            <a:r>
              <a:rPr lang="en-US" dirty="0"/>
              <a:t> use-cases)</a:t>
            </a:r>
          </a:p>
          <a:p>
            <a:r>
              <a:rPr lang="en-US" dirty="0"/>
              <a:t>Ko </a:t>
            </a:r>
            <a:r>
              <a:rPr lang="en-US" dirty="0" err="1"/>
              <a:t>reikia</a:t>
            </a:r>
            <a:r>
              <a:rPr lang="en-US" dirty="0"/>
              <a:t> </a:t>
            </a:r>
            <a:r>
              <a:rPr lang="en-US" dirty="0" err="1"/>
              <a:t>testavimui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Testavimo</a:t>
            </a:r>
            <a:r>
              <a:rPr lang="en-US" dirty="0"/>
              <a:t> </a:t>
            </a:r>
            <a:r>
              <a:rPr lang="en-US" dirty="0" err="1"/>
              <a:t>aplinka</a:t>
            </a:r>
            <a:endParaRPr lang="en-US" dirty="0"/>
          </a:p>
          <a:p>
            <a:pPr lvl="1"/>
            <a:r>
              <a:rPr lang="en-US" dirty="0" err="1"/>
              <a:t>Resursai</a:t>
            </a:r>
            <a:r>
              <a:rPr lang="en-US" dirty="0"/>
              <a:t>, </a:t>
            </a:r>
            <a:r>
              <a:rPr lang="en-US" dirty="0" err="1"/>
              <a:t>žmonės</a:t>
            </a:r>
            <a:endParaRPr lang="en-US" dirty="0"/>
          </a:p>
          <a:p>
            <a:r>
              <a:rPr lang="en-US" dirty="0" err="1"/>
              <a:t>Testavimo</a:t>
            </a:r>
            <a:r>
              <a:rPr lang="en-US" dirty="0"/>
              <a:t> </a:t>
            </a:r>
            <a:r>
              <a:rPr lang="en-US" dirty="0" err="1"/>
              <a:t>eiga</a:t>
            </a:r>
            <a:endParaRPr lang="en-US" dirty="0"/>
          </a:p>
          <a:p>
            <a:r>
              <a:rPr lang="en-US" dirty="0" err="1"/>
              <a:t>Rezultatų</a:t>
            </a:r>
            <a:r>
              <a:rPr lang="en-US" dirty="0"/>
              <a:t> </a:t>
            </a:r>
            <a:r>
              <a:rPr lang="en-US" dirty="0" err="1"/>
              <a:t>įvertinimas</a:t>
            </a:r>
            <a:endParaRPr lang="en-US" dirty="0"/>
          </a:p>
          <a:p>
            <a:r>
              <a:rPr lang="en-US" dirty="0" err="1"/>
              <a:t>Klaidų</a:t>
            </a:r>
            <a:r>
              <a:rPr lang="en-US" dirty="0"/>
              <a:t> </a:t>
            </a:r>
            <a:r>
              <a:rPr lang="en-US" dirty="0" err="1"/>
              <a:t>registravimas</a:t>
            </a:r>
            <a:r>
              <a:rPr lang="en-US" dirty="0"/>
              <a:t>/ Test Log</a:t>
            </a:r>
          </a:p>
          <a:p>
            <a:r>
              <a:rPr lang="en-US" dirty="0" err="1"/>
              <a:t>Defektų</a:t>
            </a:r>
            <a:r>
              <a:rPr lang="en-US" dirty="0"/>
              <a:t> </a:t>
            </a:r>
            <a:r>
              <a:rPr lang="en-US" dirty="0" err="1"/>
              <a:t>sekimas</a:t>
            </a:r>
            <a:endParaRPr lang="en-US" dirty="0"/>
          </a:p>
          <a:p>
            <a:r>
              <a:rPr lang="en-US" dirty="0" err="1"/>
              <a:t>Defektų</a:t>
            </a:r>
            <a:r>
              <a:rPr lang="en-US" dirty="0"/>
              <a:t> </a:t>
            </a:r>
            <a:r>
              <a:rPr lang="en-US" dirty="0" err="1"/>
              <a:t>analizė</a:t>
            </a:r>
            <a:endParaRPr lang="en-US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9"/>
          <a:stretch/>
        </p:blipFill>
        <p:spPr>
          <a:xfrm>
            <a:off x="3429708" y="4996036"/>
            <a:ext cx="5715000" cy="18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planavimas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Testuoti projektą galima be galo,</a:t>
            </a:r>
          </a:p>
          <a:p>
            <a:r>
              <a:rPr lang="lt-LT" noProof="0" dirty="0"/>
              <a:t>Testavimas niekada nesibaigia,</a:t>
            </a:r>
          </a:p>
          <a:p>
            <a:r>
              <a:rPr lang="lt-LT" noProof="0" dirty="0"/>
              <a:t>Reikia įvertinti kokie sistemos elementai yra svarbiausi</a:t>
            </a:r>
          </a:p>
          <a:p>
            <a:pPr lvl="1"/>
            <a:r>
              <a:rPr lang="lt-LT" noProof="0" dirty="0"/>
              <a:t>Reikalavimų prioritetai</a:t>
            </a:r>
          </a:p>
          <a:p>
            <a:pPr lvl="1"/>
            <a:r>
              <a:rPr lang="lt-LT" noProof="0" dirty="0"/>
              <a:t>Komponentų priklausomybės</a:t>
            </a:r>
          </a:p>
          <a:p>
            <a:pPr lvl="1"/>
            <a:r>
              <a:rPr lang="lt-LT" noProof="0" dirty="0"/>
              <a:t>Komandos užimtumas</a:t>
            </a:r>
          </a:p>
          <a:p>
            <a:r>
              <a:rPr lang="lt-LT" noProof="0" dirty="0"/>
              <a:t>Kokios testavimo veiklos sutelpa į projekto biudžetą,</a:t>
            </a:r>
          </a:p>
          <a:p>
            <a:r>
              <a:rPr lang="lt-LT" noProof="0" dirty="0"/>
              <a:t>Kokia projekto apimtis ir ateities vizija, …</a:t>
            </a:r>
          </a:p>
          <a:p>
            <a:endParaRPr lang="lt-LT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9"/>
          <a:stretch/>
        </p:blipFill>
        <p:spPr>
          <a:xfrm>
            <a:off x="2699792" y="4980260"/>
            <a:ext cx="5715000" cy="18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Testavimo</a:t>
            </a:r>
            <a:r>
              <a:rPr lang="en-GB" dirty="0"/>
              <a:t> </a:t>
            </a:r>
            <a:r>
              <a:rPr lang="en-GB" dirty="0" err="1"/>
              <a:t>lygiai</a:t>
            </a:r>
            <a:endParaRPr lang="fr-F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0" t="21481" r="15421" b="35558"/>
          <a:stretch/>
        </p:blipFill>
        <p:spPr bwMode="auto">
          <a:xfrm>
            <a:off x="971600" y="1916832"/>
            <a:ext cx="7056784" cy="393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0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41" y="1"/>
            <a:ext cx="826055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2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Outline (IEEE 829)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 Introduction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1.1. Document identifier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1.2. Scope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1.3. References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1.4. Level in the overall sequence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1.5. Test classes and overall test conditions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2. Details for this level of test plan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2.1 Test items and their identifiers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2.2 Test Traceability Matrix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2.3 Features to be tested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2.4 Features not to be tested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2.5 Approach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2.6 Item pass/fail criteria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2.7 Suspension criteria and resumption requirements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2.8 Test deliverables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 Test management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3.1 Planned activities and tasks; test progression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3.2 Environment/infrastructure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3.3 Responsibilities and authority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3.4 Interfaces among the parties involved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3.5 Resources and their allocation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3.6 Training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3.7 Schedules, estimates, and costs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3.8 Risk(s) and contingency(s)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4. General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4.1 Quality assurance procedures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4.2 Metrics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4.3 Test coverage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4.4 Glossary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4.5 Document change procedures and history</a:t>
            </a:r>
            <a:endParaRPr lang="fr-FR" sz="1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86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1. Introduction (once per document)</a:t>
            </a:r>
          </a:p>
          <a:p>
            <a:r>
              <a:rPr lang="fr-FR" dirty="0"/>
              <a:t>1.1. Document identifier</a:t>
            </a:r>
          </a:p>
          <a:p>
            <a:r>
              <a:rPr lang="fr-FR" dirty="0"/>
              <a:t>1.2. Scope</a:t>
            </a:r>
          </a:p>
          <a:p>
            <a:r>
              <a:rPr lang="fr-FR" dirty="0"/>
              <a:t>1.3. </a:t>
            </a:r>
            <a:r>
              <a:rPr lang="fr-FR" dirty="0" err="1"/>
              <a:t>References</a:t>
            </a:r>
            <a:endParaRPr lang="fr-FR" dirty="0"/>
          </a:p>
          <a:p>
            <a:r>
              <a:rPr lang="fr-FR" b="1" dirty="0"/>
              <a:t>1.4. </a:t>
            </a:r>
            <a:r>
              <a:rPr lang="fr-FR" b="1" dirty="0" err="1"/>
              <a:t>Context</a:t>
            </a:r>
            <a:endParaRPr lang="fr-FR" b="1" dirty="0"/>
          </a:p>
          <a:p>
            <a:r>
              <a:rPr lang="fr-FR" dirty="0"/>
              <a:t>1.5. Notation for description</a:t>
            </a:r>
          </a:p>
          <a:p>
            <a:r>
              <a:rPr lang="fr-FR" dirty="0"/>
              <a:t>2. </a:t>
            </a:r>
            <a:r>
              <a:rPr lang="fr-FR" dirty="0" err="1"/>
              <a:t>Details</a:t>
            </a:r>
            <a:r>
              <a:rPr lang="fr-FR" dirty="0"/>
              <a:t> (once per test case)</a:t>
            </a:r>
          </a:p>
          <a:p>
            <a:r>
              <a:rPr lang="fr-FR" dirty="0"/>
              <a:t>2.1. Test case identifier</a:t>
            </a:r>
          </a:p>
          <a:p>
            <a:r>
              <a:rPr lang="fr-FR" b="1" dirty="0"/>
              <a:t>2.2. Objective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2.3. Inputs</a:t>
            </a:r>
          </a:p>
          <a:p>
            <a:r>
              <a:rPr lang="fr-FR" b="1" dirty="0"/>
              <a:t>2.4. </a:t>
            </a:r>
            <a:r>
              <a:rPr lang="fr-FR" b="1" dirty="0" err="1"/>
              <a:t>Outcome</a:t>
            </a:r>
            <a:r>
              <a:rPr lang="fr-FR" b="1" dirty="0"/>
              <a:t>(s)</a:t>
            </a:r>
          </a:p>
          <a:p>
            <a:r>
              <a:rPr lang="fr-FR" b="1" dirty="0"/>
              <a:t>2.5. </a:t>
            </a:r>
            <a:r>
              <a:rPr lang="fr-FR" b="1" dirty="0" err="1"/>
              <a:t>Environmental</a:t>
            </a:r>
            <a:r>
              <a:rPr lang="fr-FR" b="1" dirty="0"/>
              <a:t> </a:t>
            </a:r>
            <a:r>
              <a:rPr lang="fr-FR" b="1" dirty="0" err="1"/>
              <a:t>needs</a:t>
            </a:r>
            <a:endParaRPr lang="fr-FR" b="1" dirty="0"/>
          </a:p>
          <a:p>
            <a:r>
              <a:rPr lang="fr-FR" dirty="0"/>
              <a:t>2.6.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procedural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2.7. </a:t>
            </a:r>
            <a:r>
              <a:rPr lang="fr-FR" dirty="0" err="1"/>
              <a:t>Intercase</a:t>
            </a:r>
            <a:r>
              <a:rPr lang="fr-FR" dirty="0"/>
              <a:t> </a:t>
            </a:r>
            <a:r>
              <a:rPr lang="fr-FR" dirty="0" err="1"/>
              <a:t>dependencies</a:t>
            </a:r>
            <a:endParaRPr lang="fr-FR" dirty="0"/>
          </a:p>
          <a:p>
            <a:r>
              <a:rPr lang="fr-FR" dirty="0"/>
              <a:t>3. Global (once per document)</a:t>
            </a:r>
          </a:p>
          <a:p>
            <a:r>
              <a:rPr lang="fr-FR" dirty="0"/>
              <a:t>3.1. </a:t>
            </a:r>
            <a:r>
              <a:rPr lang="fr-FR" dirty="0" err="1"/>
              <a:t>Glossary</a:t>
            </a:r>
            <a:endParaRPr lang="fr-FR" dirty="0"/>
          </a:p>
          <a:p>
            <a:r>
              <a:rPr lang="fr-FR" dirty="0"/>
              <a:t>3.2. Document change </a:t>
            </a:r>
            <a:r>
              <a:rPr lang="fr-FR" dirty="0" err="1"/>
              <a:t>procedures</a:t>
            </a:r>
            <a:r>
              <a:rPr lang="fr-FR" dirty="0"/>
              <a:t> and </a:t>
            </a:r>
            <a:r>
              <a:rPr lang="fr-FR" dirty="0" err="1"/>
              <a:t>history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45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Level</a:t>
            </a:r>
            <a:r>
              <a:rPr lang="fr-FR" dirty="0"/>
              <a:t> Test 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1.1. Document identifier</a:t>
            </a:r>
          </a:p>
          <a:p>
            <a:r>
              <a:rPr lang="en-US" dirty="0"/>
              <a:t>1.2. Scope</a:t>
            </a:r>
          </a:p>
          <a:p>
            <a:r>
              <a:rPr lang="en-US" dirty="0"/>
              <a:t>1.3. References</a:t>
            </a:r>
          </a:p>
          <a:p>
            <a:r>
              <a:rPr lang="en-US" dirty="0"/>
              <a:t>1.4. Relationship to other procedures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Details</a:t>
            </a:r>
          </a:p>
          <a:p>
            <a:r>
              <a:rPr lang="en-US" b="1" dirty="0"/>
              <a:t>2.1. Inputs, outputs, and special requirements</a:t>
            </a:r>
          </a:p>
          <a:p>
            <a:r>
              <a:rPr lang="en-US" b="1" dirty="0"/>
              <a:t>2.2. Ordered description of the steps to be taken to execute the test cases</a:t>
            </a:r>
          </a:p>
          <a:p>
            <a:r>
              <a:rPr lang="en-US" dirty="0"/>
              <a:t>3. General</a:t>
            </a:r>
          </a:p>
          <a:p>
            <a:r>
              <a:rPr lang="en-US" dirty="0"/>
              <a:t>3.1. Glossary</a:t>
            </a:r>
          </a:p>
          <a:p>
            <a:r>
              <a:rPr lang="en-US" dirty="0"/>
              <a:t>3.2. Document change procedures and history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02736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5058</TotalTime>
  <Words>559</Words>
  <Application>Microsoft Office PowerPoint</Application>
  <PresentationFormat>Affichage à l'écran (4:3)</PresentationFormat>
  <Paragraphs>138</Paragraphs>
  <Slides>15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Rétrospective</vt:lpstr>
      <vt:lpstr>Image</vt:lpstr>
      <vt:lpstr>Testavimo planavimas</vt:lpstr>
      <vt:lpstr>Kodėl vengiama testavimo?</vt:lpstr>
      <vt:lpstr>Testavimo planavimas</vt:lpstr>
      <vt:lpstr>Testavimo planavimas</vt:lpstr>
      <vt:lpstr>Testavimo lygiai</vt:lpstr>
      <vt:lpstr>Présentation PowerPoint</vt:lpstr>
      <vt:lpstr>Test Plan Outline (IEEE 829)</vt:lpstr>
      <vt:lpstr>Test Case Outline</vt:lpstr>
      <vt:lpstr>Level Test Procedure Outline</vt:lpstr>
      <vt:lpstr>Test Case</vt:lpstr>
      <vt:lpstr>Tests….</vt:lpstr>
      <vt:lpstr>Test plan</vt:lpstr>
      <vt:lpstr>Testavimo plano turinys</vt:lpstr>
      <vt:lpstr>Testavimo plano pavyzdys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83</cp:revision>
  <dcterms:created xsi:type="dcterms:W3CDTF">2012-03-01T23:19:03Z</dcterms:created>
  <dcterms:modified xsi:type="dcterms:W3CDTF">2024-11-07T21:06:35Z</dcterms:modified>
</cp:coreProperties>
</file>