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71" r:id="rId4"/>
    <p:sldId id="273" r:id="rId5"/>
    <p:sldId id="257" r:id="rId6"/>
    <p:sldId id="274" r:id="rId7"/>
    <p:sldId id="275" r:id="rId8"/>
    <p:sldId id="266" r:id="rId9"/>
    <p:sldId id="258" r:id="rId10"/>
    <p:sldId id="267" r:id="rId11"/>
    <p:sldId id="268" r:id="rId12"/>
    <p:sldId id="286" r:id="rId13"/>
    <p:sldId id="287" r:id="rId14"/>
    <p:sldId id="288" r:id="rId15"/>
    <p:sldId id="289" r:id="rId16"/>
    <p:sldId id="269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8" autoAdjust="0"/>
  </p:normalViewPr>
  <p:slideViewPr>
    <p:cSldViewPr>
      <p:cViewPr varScale="1">
        <p:scale>
          <a:sx n="193" d="100"/>
          <a:sy n="193" d="100"/>
        </p:scale>
        <p:origin x="2309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A658-D42D-4E0C-965B-2A345070591C}" type="datetimeFigureOut">
              <a:rPr lang="fr-FR" smtClean="0"/>
              <a:t>2024-03-05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F1C-F598-46EF-BB2F-686B85F4FBC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31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A658-D42D-4E0C-965B-2A345070591C}" type="datetimeFigureOut">
              <a:rPr lang="fr-FR" smtClean="0"/>
              <a:t>2024-03-05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F1C-F598-46EF-BB2F-686B85F4F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19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A658-D42D-4E0C-965B-2A345070591C}" type="datetimeFigureOut">
              <a:rPr lang="fr-FR" smtClean="0"/>
              <a:t>2024-03-05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F1C-F598-46EF-BB2F-686B85F4F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A658-D42D-4E0C-965B-2A345070591C}" type="datetimeFigureOut">
              <a:rPr lang="fr-FR" smtClean="0"/>
              <a:t>2024-03-05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F1C-F598-46EF-BB2F-686B85F4F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35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A658-D42D-4E0C-965B-2A345070591C}" type="datetimeFigureOut">
              <a:rPr lang="fr-FR" smtClean="0"/>
              <a:t>2024-03-05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F1C-F598-46EF-BB2F-686B85F4FBC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83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A658-D42D-4E0C-965B-2A345070591C}" type="datetimeFigureOut">
              <a:rPr lang="fr-FR" smtClean="0"/>
              <a:t>2024-03-05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F1C-F598-46EF-BB2F-686B85F4F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1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A658-D42D-4E0C-965B-2A345070591C}" type="datetimeFigureOut">
              <a:rPr lang="fr-FR" smtClean="0"/>
              <a:t>2024-03-05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F1C-F598-46EF-BB2F-686B85F4F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0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A658-D42D-4E0C-965B-2A345070591C}" type="datetimeFigureOut">
              <a:rPr lang="fr-FR" smtClean="0"/>
              <a:t>2024-03-05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F1C-F598-46EF-BB2F-686B85F4F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06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A658-D42D-4E0C-965B-2A345070591C}" type="datetimeFigureOut">
              <a:rPr lang="fr-FR" smtClean="0"/>
              <a:t>2024-03-05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F1C-F598-46EF-BB2F-686B85F4F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59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F98A658-D42D-4E0C-965B-2A345070591C}" type="datetimeFigureOut">
              <a:rPr lang="fr-FR" smtClean="0"/>
              <a:t>2024-03-05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7ABF1C-F598-46EF-BB2F-686B85F4F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83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A658-D42D-4E0C-965B-2A345070591C}" type="datetimeFigureOut">
              <a:rPr lang="fr-FR" smtClean="0"/>
              <a:t>2024-03-05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F1C-F598-46EF-BB2F-686B85F4F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3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98A658-D42D-4E0C-965B-2A345070591C}" type="datetimeFigureOut">
              <a:rPr lang="fr-FR" smtClean="0"/>
              <a:t>2024-03-05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7ABF1C-F598-46EF-BB2F-686B85F4FBC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noProof="0" dirty="0" err="1"/>
              <a:t>Test</a:t>
            </a:r>
            <a:r>
              <a:rPr lang="lt-LT" noProof="0" dirty="0"/>
              <a:t> </a:t>
            </a:r>
            <a:r>
              <a:rPr lang="lt-LT" noProof="0" dirty="0" err="1"/>
              <a:t>Driven</a:t>
            </a:r>
            <a:r>
              <a:rPr lang="lt-LT" noProof="0" dirty="0"/>
              <a:t> </a:t>
            </a:r>
            <a:r>
              <a:rPr lang="lt-LT" noProof="0" dirty="0" err="1"/>
              <a:t>Development</a:t>
            </a:r>
            <a:endParaRPr lang="lt-L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noProof="0" dirty="0" err="1"/>
              <a:t>Agile</a:t>
            </a:r>
            <a:r>
              <a:rPr lang="lt-LT" noProof="0" dirty="0"/>
              <a:t>, XP, </a:t>
            </a:r>
            <a:r>
              <a:rPr lang="lt-LT" noProof="0" dirty="0" err="1"/>
              <a:t>Scrumm</a:t>
            </a:r>
            <a:r>
              <a:rPr lang="lt-LT" noProof="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9383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Rezultatas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Nuspėjamas kūrimo procesas.</a:t>
            </a:r>
          </a:p>
          <a:p>
            <a:r>
              <a:rPr lang="lt-LT" noProof="0" dirty="0"/>
              <a:t>Žinoma kada darbas baigtas, nesijaudinant dėl </a:t>
            </a:r>
            <a:r>
              <a:rPr lang="lt-LT" noProof="0" dirty="0" err="1"/>
              <a:t>bug‘ų</a:t>
            </a:r>
            <a:endParaRPr lang="lt-LT" noProof="0" dirty="0"/>
          </a:p>
          <a:p>
            <a:r>
              <a:rPr lang="lt-LT" noProof="0" dirty="0"/>
              <a:t>Leidžia pagerinti kodą.</a:t>
            </a:r>
          </a:p>
          <a:p>
            <a:r>
              <a:rPr lang="lt-LT" noProof="0" dirty="0"/>
              <a:t>Palengvina vartotojams gyvenimą.</a:t>
            </a:r>
          </a:p>
          <a:p>
            <a:r>
              <a:rPr lang="lt-LT" noProof="0" dirty="0"/>
              <a:t>Komandos nariai pasitiki </a:t>
            </a:r>
            <a:r>
              <a:rPr lang="lt-LT" noProof="0" dirty="0" err="1"/>
              <a:t>developeriu</a:t>
            </a:r>
            <a:r>
              <a:rPr lang="lt-LT" noProof="0" dirty="0"/>
              <a:t>.</a:t>
            </a:r>
          </a:p>
          <a:p>
            <a:r>
              <a:rPr lang="lt-LT" noProof="0" dirty="0"/>
              <a:t>Yra gera rašyti kodą.</a:t>
            </a:r>
          </a:p>
        </p:txBody>
      </p:sp>
    </p:spTree>
    <p:extLst>
      <p:ext uri="{BB962C8B-B14F-4D97-AF65-F5344CB8AC3E}">
        <p14:creationId xmlns:p14="http://schemas.microsoft.com/office/powerpoint/2010/main" val="310764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Programavimo </a:t>
            </a:r>
            <a:r>
              <a:rPr lang="lt-LT" noProof="0" dirty="0" err="1"/>
              <a:t>taiskylės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 err="1"/>
              <a:t>Red</a:t>
            </a:r>
            <a:endParaRPr lang="lt-LT" noProof="0" dirty="0"/>
          </a:p>
          <a:p>
            <a:r>
              <a:rPr lang="lt-LT" noProof="0" dirty="0" err="1"/>
              <a:t>Green</a:t>
            </a:r>
            <a:endParaRPr lang="lt-LT" noProof="0" dirty="0"/>
          </a:p>
          <a:p>
            <a:r>
              <a:rPr lang="lt-LT" noProof="0" dirty="0" err="1"/>
              <a:t>Refactor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75871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</a:t>
            </a:r>
            <a:r>
              <a:rPr lang="lt-LT" sz="2800" dirty="0"/>
              <a:t>žiausios programos dalies testavimas:</a:t>
            </a:r>
            <a:endParaRPr lang="en-US" sz="2800" dirty="0"/>
          </a:p>
          <a:p>
            <a:pPr lvl="1" indent="-342900"/>
            <a:r>
              <a:rPr lang="lt-LT" sz="2600" dirty="0"/>
              <a:t>Klasė</a:t>
            </a:r>
            <a:endParaRPr lang="en-US" sz="2600" dirty="0"/>
          </a:p>
          <a:p>
            <a:pPr lvl="1" indent="-342900"/>
            <a:r>
              <a:rPr lang="lt-LT" sz="2600" dirty="0"/>
              <a:t>Metodas</a:t>
            </a:r>
            <a:endParaRPr lang="en-US" sz="2600" dirty="0"/>
          </a:p>
          <a:p>
            <a:r>
              <a:rPr lang="lt-LT" sz="2800" dirty="0"/>
              <a:t>Unit testavimo priemonės gali būti panaudotos:</a:t>
            </a:r>
            <a:endParaRPr lang="en-US" sz="2800" dirty="0"/>
          </a:p>
          <a:p>
            <a:pPr lvl="1" indent="-342900">
              <a:buFont typeface="Arial" charset="0"/>
              <a:buChar char="•"/>
            </a:pPr>
            <a:r>
              <a:rPr lang="lt-LT" sz="2600" dirty="0"/>
              <a:t>Funkciniams testams</a:t>
            </a:r>
            <a:endParaRPr lang="en-US" sz="2600" dirty="0"/>
          </a:p>
          <a:p>
            <a:pPr lvl="1" indent="-342900">
              <a:buFont typeface="Arial" charset="0"/>
              <a:buChar char="•"/>
            </a:pPr>
            <a:r>
              <a:rPr lang="lt-LT" sz="2600" dirty="0"/>
              <a:t>Apkrovimo testams</a:t>
            </a:r>
            <a:endParaRPr lang="en-US" sz="2600" dirty="0"/>
          </a:p>
          <a:p>
            <a:pPr lvl="1" indent="-342900">
              <a:buFont typeface="Arial" charset="0"/>
              <a:buChar char="•"/>
            </a:pPr>
            <a:r>
              <a:rPr lang="lt-LT" sz="2600" dirty="0"/>
              <a:t>Kita.. (ka galima automatizuoti)</a:t>
            </a:r>
            <a:endParaRPr lang="en-US" sz="2600" dirty="0"/>
          </a:p>
          <a:p>
            <a:pPr marL="342900" indent="-342900">
              <a:buFont typeface="Arial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38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r>
              <a:rPr lang="lt-LT" dirty="0"/>
              <a:t>inė</a:t>
            </a:r>
            <a:r>
              <a:rPr lang="en-US" dirty="0"/>
              <a:t> Program</a:t>
            </a:r>
            <a:r>
              <a:rPr lang="lt-LT" dirty="0"/>
              <a:t>a</a:t>
            </a:r>
            <a:r>
              <a:rPr lang="fr-FR" dirty="0"/>
              <a:t> (hack, </a:t>
            </a:r>
            <a:r>
              <a:rPr lang="fr-FR" dirty="0" err="1"/>
              <a:t>throw-away</a:t>
            </a:r>
            <a:r>
              <a:rPr lang="fr-FR" dirty="0"/>
              <a:t>)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7380795" cy="34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142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Pagerinta</a:t>
            </a:r>
            <a:r>
              <a:rPr lang="en-US" dirty="0"/>
              <a:t> test</a:t>
            </a:r>
            <a:r>
              <a:rPr lang="lt-LT" dirty="0"/>
              <a:t>inė</a:t>
            </a:r>
            <a:r>
              <a:rPr lang="en-US" dirty="0"/>
              <a:t> program</a:t>
            </a:r>
            <a:r>
              <a:rPr lang="lt-LT" dirty="0"/>
              <a:t>a</a:t>
            </a:r>
            <a:r>
              <a:rPr lang="fr-FR" dirty="0"/>
              <a:t> (</a:t>
            </a:r>
            <a:r>
              <a:rPr lang="fr-FR" dirty="0" err="1"/>
              <a:t>geriau</a:t>
            </a:r>
            <a:r>
              <a:rPr lang="fr-FR" dirty="0"/>
              <a:t>)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6840760" cy="432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629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JUnit testas</a:t>
            </a:r>
            <a:endParaRPr lang="fr-F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2206" r="14060" b="7693"/>
          <a:stretch/>
        </p:blipFill>
        <p:spPr bwMode="auto">
          <a:xfrm>
            <a:off x="899592" y="1927429"/>
            <a:ext cx="6768752" cy="3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586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HEX </a:t>
            </a:r>
            <a:r>
              <a:rPr lang="lt-LT" noProof="0" dirty="0" err="1"/>
              <a:t>calculator</a:t>
            </a:r>
            <a:endParaRPr lang="lt-LT" noProof="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2512" y="2190750"/>
            <a:ext cx="45434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39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Testų kokybė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noProof="0" dirty="0">
                <a:solidFill>
                  <a:srgbClr val="333333"/>
                </a:solidFill>
                <a:latin typeface="Verdana"/>
              </a:rPr>
              <a:t>Palengvina kūrimą, bet neatstoja:</a:t>
            </a:r>
          </a:p>
          <a:p>
            <a:pPr lvl="1"/>
            <a:r>
              <a:rPr lang="lt-LT" b="0" i="0" u="none" strike="noStrike" baseline="0" noProof="0" dirty="0" err="1">
                <a:solidFill>
                  <a:srgbClr val="333333"/>
                </a:solidFill>
                <a:latin typeface="Verdana"/>
              </a:rPr>
              <a:t>Performance</a:t>
            </a:r>
            <a:r>
              <a:rPr lang="lt-LT" b="0" i="0" u="none" strike="noStrike" baseline="0" noProof="0" dirty="0">
                <a:solidFill>
                  <a:srgbClr val="333333"/>
                </a:solidFill>
                <a:latin typeface="Verdana"/>
              </a:rPr>
              <a:t> testavimo</a:t>
            </a:r>
          </a:p>
          <a:p>
            <a:pPr lvl="1"/>
            <a:r>
              <a:rPr lang="lt-LT" b="0" i="0" u="none" strike="noStrike" baseline="0" noProof="0" dirty="0" err="1">
                <a:solidFill>
                  <a:srgbClr val="333333"/>
                </a:solidFill>
                <a:latin typeface="Verdana"/>
              </a:rPr>
              <a:t>Stress</a:t>
            </a:r>
            <a:r>
              <a:rPr lang="lt-LT" b="0" i="0" u="none" strike="noStrike" baseline="0" noProof="0" dirty="0">
                <a:solidFill>
                  <a:srgbClr val="333333"/>
                </a:solidFill>
                <a:latin typeface="Verdana"/>
              </a:rPr>
              <a:t> testavimo</a:t>
            </a:r>
          </a:p>
          <a:p>
            <a:pPr lvl="1"/>
            <a:r>
              <a:rPr lang="lt-LT" b="0" i="0" u="none" strike="noStrike" baseline="0" noProof="0" dirty="0" err="1">
                <a:solidFill>
                  <a:srgbClr val="333333"/>
                </a:solidFill>
                <a:latin typeface="Verdana"/>
              </a:rPr>
              <a:t>Usability</a:t>
            </a:r>
            <a:r>
              <a:rPr lang="lt-LT" b="0" i="0" u="none" strike="noStrike" baseline="0" noProof="0" dirty="0">
                <a:solidFill>
                  <a:srgbClr val="333333"/>
                </a:solidFill>
                <a:latin typeface="Verdana"/>
              </a:rPr>
              <a:t> testavimo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39778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Testų kokybės </a:t>
            </a:r>
            <a:r>
              <a:rPr lang="lt-LT" noProof="0" dirty="0" err="1"/>
              <a:t>įvertininas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b="0" i="1" u="none" strike="noStrike" baseline="0" noProof="0" dirty="0">
                <a:solidFill>
                  <a:srgbClr val="333333"/>
                </a:solidFill>
                <a:latin typeface="Verdana-Italic"/>
              </a:rPr>
              <a:t>Padengimas.</a:t>
            </a:r>
            <a:endParaRPr lang="lt-LT" b="0" i="0" u="none" strike="noStrike" baseline="0" noProof="0" dirty="0">
              <a:solidFill>
                <a:srgbClr val="333333"/>
              </a:solidFill>
              <a:latin typeface="Verdana"/>
            </a:endParaRPr>
          </a:p>
          <a:p>
            <a:r>
              <a:rPr lang="lt-LT" b="0" i="1" u="none" strike="noStrike" baseline="0" noProof="0" dirty="0">
                <a:solidFill>
                  <a:srgbClr val="333333"/>
                </a:solidFill>
                <a:latin typeface="Verdana-Italic"/>
              </a:rPr>
              <a:t>Mutacinis</a:t>
            </a:r>
            <a:r>
              <a:rPr lang="lt-LT" b="0" i="1" u="none" strike="noStrike" noProof="0" dirty="0">
                <a:solidFill>
                  <a:srgbClr val="333333"/>
                </a:solidFill>
                <a:latin typeface="Verdana-Italic"/>
              </a:rPr>
              <a:t> testavimas.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3200526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i="0" u="none" strike="noStrike" baseline="0" noProof="0" dirty="0" err="1">
                <a:solidFill>
                  <a:srgbClr val="333333"/>
                </a:solidFill>
              </a:rPr>
              <a:t>Fake</a:t>
            </a:r>
            <a:r>
              <a:rPr lang="lt-LT" i="0" u="none" strike="noStrike" baseline="0" noProof="0" dirty="0">
                <a:solidFill>
                  <a:srgbClr val="333333"/>
                </a:solidFill>
              </a:rPr>
              <a:t> It ('</a:t>
            </a:r>
            <a:r>
              <a:rPr lang="lt-LT" i="0" u="none" strike="noStrike" baseline="0" noProof="0" dirty="0" err="1">
                <a:solidFill>
                  <a:srgbClr val="333333"/>
                </a:solidFill>
              </a:rPr>
              <a:t>Til</a:t>
            </a:r>
            <a:r>
              <a:rPr lang="lt-LT" i="0" u="none" strike="noStrike" baseline="0" noProof="0" dirty="0">
                <a:solidFill>
                  <a:srgbClr val="333333"/>
                </a:solidFill>
              </a:rPr>
              <a:t> </a:t>
            </a:r>
            <a:r>
              <a:rPr lang="lt-LT" i="0" u="none" strike="noStrike" baseline="0" noProof="0" dirty="0" err="1">
                <a:solidFill>
                  <a:srgbClr val="333333"/>
                </a:solidFill>
              </a:rPr>
              <a:t>You</a:t>
            </a:r>
            <a:r>
              <a:rPr lang="lt-LT" i="0" u="none" strike="noStrike" baseline="0" noProof="0" dirty="0">
                <a:solidFill>
                  <a:srgbClr val="333333"/>
                </a:solidFill>
              </a:rPr>
              <a:t> </a:t>
            </a:r>
            <a:r>
              <a:rPr lang="lt-LT" i="0" u="none" strike="noStrike" baseline="0" noProof="0" dirty="0" err="1">
                <a:solidFill>
                  <a:srgbClr val="333333"/>
                </a:solidFill>
              </a:rPr>
              <a:t>Make</a:t>
            </a:r>
            <a:r>
              <a:rPr lang="lt-LT" i="0" u="none" strike="noStrike" baseline="0" noProof="0" dirty="0">
                <a:solidFill>
                  <a:srgbClr val="333333"/>
                </a:solidFill>
              </a:rPr>
              <a:t> It)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b="0" i="0" u="none" strike="noStrike" baseline="0" noProof="0" dirty="0" err="1">
                <a:solidFill>
                  <a:srgbClr val="333333"/>
                </a:solidFill>
                <a:latin typeface="Verdana"/>
              </a:rPr>
              <a:t>Hakinam</a:t>
            </a:r>
            <a:r>
              <a:rPr lang="lt-LT" b="0" i="0" u="none" strike="noStrike" baseline="0" noProof="0" dirty="0">
                <a:solidFill>
                  <a:srgbClr val="333333"/>
                </a:solidFill>
                <a:latin typeface="Verdana"/>
              </a:rPr>
              <a:t>,</a:t>
            </a:r>
          </a:p>
          <a:p>
            <a:r>
              <a:rPr lang="lt-LT" noProof="0" dirty="0" err="1">
                <a:solidFill>
                  <a:srgbClr val="333333"/>
                </a:solidFill>
                <a:latin typeface="Verdana"/>
              </a:rPr>
              <a:t>Refactoriname</a:t>
            </a:r>
            <a:r>
              <a:rPr lang="lt-LT" noProof="0" dirty="0">
                <a:solidFill>
                  <a:srgbClr val="333333"/>
                </a:solidFill>
                <a:latin typeface="Verdana"/>
              </a:rPr>
              <a:t>,</a:t>
            </a:r>
          </a:p>
          <a:p>
            <a:r>
              <a:rPr lang="lt-LT" noProof="0" dirty="0">
                <a:solidFill>
                  <a:srgbClr val="333333"/>
                </a:solidFill>
                <a:latin typeface="Verdana"/>
              </a:rPr>
              <a:t>Kol gauname </a:t>
            </a:r>
            <a:r>
              <a:rPr lang="lt-LT" noProof="0" dirty="0" err="1">
                <a:solidFill>
                  <a:srgbClr val="333333"/>
                </a:solidFill>
                <a:latin typeface="Verdana"/>
              </a:rPr>
              <a:t>ok</a:t>
            </a:r>
            <a:r>
              <a:rPr lang="lt-LT" noProof="0" dirty="0">
                <a:solidFill>
                  <a:srgbClr val="333333"/>
                </a:solidFill>
                <a:latin typeface="Verdana"/>
              </a:rPr>
              <a:t>.</a:t>
            </a:r>
            <a:endParaRPr lang="lt-LT" b="0" i="0" u="none" strike="noStrike" baseline="0" noProof="0" dirty="0">
              <a:solidFill>
                <a:srgbClr val="333333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3672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noProof="0" dirty="0"/>
              <a:t>Manifesto </a:t>
            </a:r>
            <a:r>
              <a:rPr lang="lt-LT" noProof="0" dirty="0" err="1"/>
              <a:t>for</a:t>
            </a:r>
            <a:r>
              <a:rPr lang="lt-LT" noProof="0" dirty="0"/>
              <a:t> </a:t>
            </a:r>
            <a:r>
              <a:rPr lang="lt-LT" noProof="0" dirty="0" err="1"/>
              <a:t>Agile</a:t>
            </a:r>
            <a:r>
              <a:rPr lang="lt-LT" noProof="0" dirty="0"/>
              <a:t> </a:t>
            </a:r>
            <a:r>
              <a:rPr lang="lt-LT" noProof="0" dirty="0" err="1"/>
              <a:t>Software</a:t>
            </a:r>
            <a:r>
              <a:rPr lang="lt-LT" noProof="0" dirty="0"/>
              <a:t> </a:t>
            </a:r>
            <a:r>
              <a:rPr lang="lt-LT" noProof="0" dirty="0" err="1"/>
              <a:t>Development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 err="1"/>
              <a:t>Individuals</a:t>
            </a:r>
            <a:r>
              <a:rPr lang="lt-LT" noProof="0" dirty="0"/>
              <a:t> </a:t>
            </a:r>
            <a:r>
              <a:rPr lang="lt-LT" noProof="0" dirty="0" err="1"/>
              <a:t>and</a:t>
            </a:r>
            <a:r>
              <a:rPr lang="lt-LT" noProof="0" dirty="0"/>
              <a:t> </a:t>
            </a:r>
            <a:r>
              <a:rPr lang="lt-LT" noProof="0" dirty="0" err="1"/>
              <a:t>interactions</a:t>
            </a:r>
            <a:r>
              <a:rPr lang="lt-LT" noProof="0" dirty="0"/>
              <a:t> </a:t>
            </a:r>
            <a:r>
              <a:rPr lang="lt-LT" noProof="0" dirty="0" err="1"/>
              <a:t>over</a:t>
            </a:r>
            <a:r>
              <a:rPr lang="lt-LT" noProof="0" dirty="0"/>
              <a:t> </a:t>
            </a:r>
            <a:r>
              <a:rPr lang="lt-LT" noProof="0" dirty="0" err="1"/>
              <a:t>processes</a:t>
            </a:r>
            <a:r>
              <a:rPr lang="lt-LT" noProof="0" dirty="0"/>
              <a:t> </a:t>
            </a:r>
            <a:r>
              <a:rPr lang="lt-LT" noProof="0" dirty="0" err="1"/>
              <a:t>and</a:t>
            </a:r>
            <a:r>
              <a:rPr lang="lt-LT" noProof="0" dirty="0"/>
              <a:t> </a:t>
            </a:r>
            <a:r>
              <a:rPr lang="lt-LT" noProof="0" dirty="0" err="1"/>
              <a:t>tools</a:t>
            </a:r>
            <a:endParaRPr lang="lt-LT" noProof="0" dirty="0"/>
          </a:p>
          <a:p>
            <a:r>
              <a:rPr lang="lt-LT" noProof="0" dirty="0" err="1"/>
              <a:t>Working</a:t>
            </a:r>
            <a:r>
              <a:rPr lang="lt-LT" noProof="0" dirty="0"/>
              <a:t> </a:t>
            </a:r>
            <a:r>
              <a:rPr lang="lt-LT" noProof="0" dirty="0" err="1"/>
              <a:t>software</a:t>
            </a:r>
            <a:r>
              <a:rPr lang="lt-LT" noProof="0" dirty="0"/>
              <a:t> </a:t>
            </a:r>
            <a:r>
              <a:rPr lang="lt-LT" noProof="0" dirty="0" err="1"/>
              <a:t>over</a:t>
            </a:r>
            <a:r>
              <a:rPr lang="lt-LT" noProof="0" dirty="0"/>
              <a:t> </a:t>
            </a:r>
            <a:r>
              <a:rPr lang="lt-LT" noProof="0" dirty="0" err="1"/>
              <a:t>comprehensive</a:t>
            </a:r>
            <a:r>
              <a:rPr lang="lt-LT" noProof="0" dirty="0"/>
              <a:t> </a:t>
            </a:r>
            <a:r>
              <a:rPr lang="lt-LT" noProof="0" dirty="0" err="1"/>
              <a:t>documentation</a:t>
            </a:r>
            <a:endParaRPr lang="lt-LT" noProof="0" dirty="0"/>
          </a:p>
          <a:p>
            <a:r>
              <a:rPr lang="lt-LT" noProof="0" dirty="0" err="1"/>
              <a:t>Customer</a:t>
            </a:r>
            <a:r>
              <a:rPr lang="lt-LT" noProof="0" dirty="0"/>
              <a:t> </a:t>
            </a:r>
            <a:r>
              <a:rPr lang="lt-LT" noProof="0" dirty="0" err="1"/>
              <a:t>collaboration</a:t>
            </a:r>
            <a:r>
              <a:rPr lang="lt-LT" noProof="0" dirty="0"/>
              <a:t> </a:t>
            </a:r>
            <a:r>
              <a:rPr lang="lt-LT" noProof="0" dirty="0" err="1"/>
              <a:t>over</a:t>
            </a:r>
            <a:r>
              <a:rPr lang="lt-LT" noProof="0" dirty="0"/>
              <a:t> </a:t>
            </a:r>
            <a:r>
              <a:rPr lang="lt-LT" noProof="0" dirty="0" err="1"/>
              <a:t>contract</a:t>
            </a:r>
            <a:r>
              <a:rPr lang="lt-LT" noProof="0" dirty="0"/>
              <a:t> </a:t>
            </a:r>
            <a:r>
              <a:rPr lang="lt-LT" noProof="0" dirty="0" err="1"/>
              <a:t>negotiation</a:t>
            </a:r>
            <a:endParaRPr lang="lt-LT" noProof="0" dirty="0"/>
          </a:p>
          <a:p>
            <a:r>
              <a:rPr lang="lt-LT" noProof="0" dirty="0" err="1"/>
              <a:t>Responding</a:t>
            </a:r>
            <a:r>
              <a:rPr lang="lt-LT" noProof="0" dirty="0"/>
              <a:t> to </a:t>
            </a:r>
            <a:r>
              <a:rPr lang="lt-LT" noProof="0" dirty="0" err="1"/>
              <a:t>change</a:t>
            </a:r>
            <a:r>
              <a:rPr lang="lt-LT" noProof="0" dirty="0"/>
              <a:t> </a:t>
            </a:r>
            <a:r>
              <a:rPr lang="lt-LT" noProof="0" dirty="0" err="1"/>
              <a:t>over</a:t>
            </a:r>
            <a:r>
              <a:rPr lang="lt-LT" noProof="0" dirty="0"/>
              <a:t> </a:t>
            </a:r>
            <a:r>
              <a:rPr lang="lt-LT" noProof="0" dirty="0" err="1"/>
              <a:t>following</a:t>
            </a:r>
            <a:r>
              <a:rPr lang="lt-LT" noProof="0" dirty="0"/>
              <a:t> a </a:t>
            </a:r>
            <a:r>
              <a:rPr lang="lt-LT" noProof="0" dirty="0" err="1"/>
              <a:t>plan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21369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Kada pašalinti testus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b="0" i="0" u="none" strike="noStrike" baseline="0" noProof="0" dirty="0">
                <a:solidFill>
                  <a:srgbClr val="333333"/>
                </a:solidFill>
                <a:latin typeface="Verdana"/>
              </a:rPr>
              <a:t>Kuo daugiau testų tuo geriau.</a:t>
            </a:r>
          </a:p>
          <a:p>
            <a:r>
              <a:rPr lang="lt-LT" b="0" i="0" u="none" strike="noStrike" baseline="0" noProof="0" dirty="0">
                <a:solidFill>
                  <a:srgbClr val="333333"/>
                </a:solidFill>
                <a:latin typeface="Verdana"/>
              </a:rPr>
              <a:t>Nešalinti testo jei jis sumažina pasitikėjimą programa.</a:t>
            </a:r>
          </a:p>
          <a:p>
            <a:r>
              <a:rPr lang="lt-LT" b="0" i="0" u="none" strike="noStrike" baseline="0" noProof="0" dirty="0">
                <a:solidFill>
                  <a:srgbClr val="333333"/>
                </a:solidFill>
                <a:latin typeface="Verdana"/>
              </a:rPr>
              <a:t>Nešalinti testo jei jis sumažina</a:t>
            </a:r>
            <a:r>
              <a:rPr lang="lt-LT" b="0" i="0" u="none" strike="noStrike" noProof="0" dirty="0">
                <a:solidFill>
                  <a:srgbClr val="333333"/>
                </a:solidFill>
                <a:latin typeface="Verdana"/>
              </a:rPr>
              <a:t> bendravimo galimybes.</a:t>
            </a:r>
            <a:endParaRPr lang="lt-LT" b="0" i="0" u="none" strike="noStrike" baseline="0" noProof="0" dirty="0">
              <a:solidFill>
                <a:srgbClr val="333333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479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noProof="0" dirty="0"/>
              <a:t>Ar galima analogiškai naudoti </a:t>
            </a:r>
            <a:r>
              <a:rPr lang="lt-LT" noProof="0" dirty="0" err="1"/>
              <a:t>application-level</a:t>
            </a:r>
            <a:r>
              <a:rPr lang="lt-LT" noProof="0" dirty="0"/>
              <a:t> testus?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b="0" i="0" u="none" strike="noStrike" baseline="0" noProof="0" dirty="0">
                <a:solidFill>
                  <a:srgbClr val="333333"/>
                </a:solidFill>
                <a:latin typeface="Verdana"/>
              </a:rPr>
              <a:t>Rizikuojama, kad kursime tai ką</a:t>
            </a:r>
            <a:r>
              <a:rPr lang="lt-LT" b="0" i="0" u="none" strike="noStrike" noProof="0" dirty="0">
                <a:solidFill>
                  <a:srgbClr val="333333"/>
                </a:solidFill>
                <a:latin typeface="Verdana"/>
              </a:rPr>
              <a:t> manome, kad nori vartotojas, o ne tai ko jam reikia – (</a:t>
            </a:r>
            <a:r>
              <a:rPr lang="lt-LT" b="0" i="0" u="none" strike="noStrike" noProof="0" dirty="0" err="1">
                <a:solidFill>
                  <a:srgbClr val="333333"/>
                </a:solidFill>
                <a:latin typeface="Verdana"/>
              </a:rPr>
              <a:t>unit</a:t>
            </a:r>
            <a:r>
              <a:rPr lang="lt-LT" b="0" i="0" u="none" strike="noStrike" noProof="0" dirty="0">
                <a:solidFill>
                  <a:srgbClr val="333333"/>
                </a:solidFill>
                <a:latin typeface="Verdana"/>
              </a:rPr>
              <a:t> testai).</a:t>
            </a:r>
            <a:endParaRPr lang="lt-LT" b="0" i="0" u="none" strike="noStrike" baseline="0" noProof="0" dirty="0">
              <a:solidFill>
                <a:srgbClr val="333333"/>
              </a:solidFill>
              <a:latin typeface="Verdana"/>
            </a:endParaRPr>
          </a:p>
          <a:p>
            <a:r>
              <a:rPr lang="lt-LT" noProof="0" dirty="0">
                <a:solidFill>
                  <a:srgbClr val="333333"/>
                </a:solidFill>
                <a:latin typeface="Verdana"/>
              </a:rPr>
              <a:t>O jei testai tikrina tai ko vartotojas nori (</a:t>
            </a:r>
            <a:r>
              <a:rPr lang="lt-LT" noProof="0" dirty="0" err="1">
                <a:solidFill>
                  <a:srgbClr val="333333"/>
                </a:solidFill>
                <a:latin typeface="Verdana"/>
              </a:rPr>
              <a:t>acceptance</a:t>
            </a:r>
            <a:r>
              <a:rPr lang="lt-LT" noProof="0" dirty="0">
                <a:solidFill>
                  <a:srgbClr val="333333"/>
                </a:solidFill>
                <a:latin typeface="Verdana"/>
              </a:rPr>
              <a:t> testai pvz.)</a:t>
            </a:r>
          </a:p>
          <a:p>
            <a:r>
              <a:rPr lang="lt-LT" noProof="0" dirty="0">
                <a:solidFill>
                  <a:srgbClr val="333333"/>
                </a:solidFill>
                <a:latin typeface="Verdana"/>
              </a:rPr>
              <a:t>Vartotojai rašo patys testus (</a:t>
            </a:r>
            <a:r>
              <a:rPr lang="lt-LT" noProof="0" dirty="0" err="1">
                <a:solidFill>
                  <a:srgbClr val="333333"/>
                </a:solidFill>
                <a:latin typeface="Verdana"/>
              </a:rPr>
              <a:t>dream</a:t>
            </a:r>
            <a:r>
              <a:rPr lang="lt-LT" noProof="0" dirty="0">
                <a:solidFill>
                  <a:srgbClr val="333333"/>
                </a:solidFill>
                <a:latin typeface="Verdana"/>
              </a:rPr>
              <a:t> </a:t>
            </a:r>
            <a:r>
              <a:rPr lang="lt-LT" noProof="0" dirty="0" err="1">
                <a:solidFill>
                  <a:srgbClr val="333333"/>
                </a:solidFill>
                <a:latin typeface="Verdana"/>
              </a:rPr>
              <a:t>on</a:t>
            </a:r>
            <a:r>
              <a:rPr lang="lt-LT" noProof="0" dirty="0">
                <a:solidFill>
                  <a:srgbClr val="333333"/>
                </a:solidFill>
                <a:latin typeface="Verdana"/>
              </a:rPr>
              <a:t>...):</a:t>
            </a:r>
          </a:p>
          <a:p>
            <a:pPr lvl="1"/>
            <a:r>
              <a:rPr lang="lt-LT" noProof="0" dirty="0" err="1">
                <a:solidFill>
                  <a:srgbClr val="333333"/>
                </a:solidFill>
                <a:latin typeface="Verdana"/>
              </a:rPr>
              <a:t>Behavior</a:t>
            </a:r>
            <a:r>
              <a:rPr lang="lt-LT" noProof="0" dirty="0">
                <a:solidFill>
                  <a:srgbClr val="333333"/>
                </a:solidFill>
                <a:latin typeface="Verdana"/>
              </a:rPr>
              <a:t> </a:t>
            </a:r>
            <a:r>
              <a:rPr lang="lt-LT" noProof="0" dirty="0" err="1">
                <a:solidFill>
                  <a:srgbClr val="333333"/>
                </a:solidFill>
                <a:latin typeface="Verdana"/>
              </a:rPr>
              <a:t>Driven</a:t>
            </a:r>
            <a:r>
              <a:rPr lang="lt-LT" noProof="0" dirty="0">
                <a:solidFill>
                  <a:srgbClr val="333333"/>
                </a:solidFill>
                <a:latin typeface="Verdana"/>
              </a:rPr>
              <a:t> </a:t>
            </a:r>
            <a:r>
              <a:rPr lang="lt-LT" noProof="0" dirty="0" err="1">
                <a:solidFill>
                  <a:srgbClr val="333333"/>
                </a:solidFill>
                <a:latin typeface="Verdana"/>
              </a:rPr>
              <a:t>Development</a:t>
            </a:r>
            <a:endParaRPr lang="lt-LT" noProof="0" dirty="0">
              <a:solidFill>
                <a:srgbClr val="333333"/>
              </a:solidFill>
              <a:latin typeface="Verdana"/>
            </a:endParaRPr>
          </a:p>
          <a:p>
            <a:pPr lvl="1"/>
            <a:r>
              <a:rPr lang="lt-LT" noProof="0" dirty="0">
                <a:solidFill>
                  <a:srgbClr val="333333"/>
                </a:solidFill>
                <a:latin typeface="Verdana"/>
              </a:rPr>
              <a:t>Kol parašomi testai praeis nemažai laiko.</a:t>
            </a:r>
          </a:p>
          <a:p>
            <a:pPr lvl="1"/>
            <a:r>
              <a:rPr lang="lt-LT" noProof="0" dirty="0">
                <a:solidFill>
                  <a:srgbClr val="333333"/>
                </a:solidFill>
                <a:latin typeface="Verdana"/>
              </a:rPr>
              <a:t>Vartotojai užsiima kitais reikalais.</a:t>
            </a:r>
          </a:p>
          <a:p>
            <a:r>
              <a:rPr lang="lt-LT" noProof="0" dirty="0">
                <a:solidFill>
                  <a:srgbClr val="333333"/>
                </a:solidFill>
                <a:latin typeface="Verdana"/>
              </a:rPr>
              <a:t>Visos sistemos paruošimas (</a:t>
            </a:r>
            <a:r>
              <a:rPr lang="lt-LT" noProof="0" dirty="0" err="1">
                <a:solidFill>
                  <a:srgbClr val="333333"/>
                </a:solidFill>
                <a:latin typeface="Verdana"/>
              </a:rPr>
              <a:t>fixture</a:t>
            </a:r>
            <a:r>
              <a:rPr lang="lt-LT" noProof="0" dirty="0">
                <a:solidFill>
                  <a:srgbClr val="333333"/>
                </a:solidFill>
                <a:latin typeface="Verdan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6692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Kodėl TDD veikia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b="0" i="0" u="none" strike="noStrike" baseline="0" noProof="0" dirty="0">
                <a:solidFill>
                  <a:srgbClr val="333333"/>
                </a:solidFill>
                <a:latin typeface="Verdana"/>
              </a:rPr>
              <a:t>Sumažinamas</a:t>
            </a:r>
            <a:r>
              <a:rPr lang="lt-LT" b="0" i="0" u="none" strike="noStrike" noProof="0" dirty="0">
                <a:solidFill>
                  <a:srgbClr val="333333"/>
                </a:solidFill>
                <a:latin typeface="Verdana"/>
              </a:rPr>
              <a:t> defektų kiekis</a:t>
            </a:r>
          </a:p>
          <a:p>
            <a:pPr lvl="1"/>
            <a:r>
              <a:rPr lang="lt-LT" noProof="0" dirty="0">
                <a:solidFill>
                  <a:srgbClr val="333333"/>
                </a:solidFill>
                <a:latin typeface="Verdana"/>
              </a:rPr>
              <a:t>Ankščiau randama, pigiau pataisoma.</a:t>
            </a:r>
          </a:p>
          <a:p>
            <a:r>
              <a:rPr lang="lt-LT" b="0" i="0" u="none" strike="noStrike" noProof="0" dirty="0">
                <a:solidFill>
                  <a:srgbClr val="333333"/>
                </a:solidFill>
                <a:latin typeface="Verdana"/>
              </a:rPr>
              <a:t>Mažiau streso projekto kūrėjams.</a:t>
            </a:r>
          </a:p>
          <a:p>
            <a:r>
              <a:rPr lang="lt-LT" noProof="0" dirty="0">
                <a:solidFill>
                  <a:srgbClr val="333333"/>
                </a:solidFill>
                <a:latin typeface="Verdana"/>
              </a:rPr>
              <a:t>Mažiau </a:t>
            </a:r>
            <a:r>
              <a:rPr lang="lt-LT" noProof="0" dirty="0" err="1">
                <a:solidFill>
                  <a:srgbClr val="333333"/>
                </a:solidFill>
                <a:latin typeface="Verdana"/>
              </a:rPr>
              <a:t>broken</a:t>
            </a:r>
            <a:r>
              <a:rPr lang="lt-LT" noProof="0" dirty="0">
                <a:solidFill>
                  <a:srgbClr val="333333"/>
                </a:solidFill>
                <a:latin typeface="Verdana"/>
              </a:rPr>
              <a:t> </a:t>
            </a:r>
            <a:r>
              <a:rPr lang="lt-LT" noProof="0" dirty="0" err="1">
                <a:solidFill>
                  <a:srgbClr val="333333"/>
                </a:solidFill>
                <a:latin typeface="Verdana"/>
              </a:rPr>
              <a:t>builds</a:t>
            </a:r>
            <a:r>
              <a:rPr lang="lt-LT" noProof="0" dirty="0">
                <a:solidFill>
                  <a:srgbClr val="333333"/>
                </a:solidFill>
                <a:latin typeface="Verdana"/>
              </a:rPr>
              <a:t>.</a:t>
            </a:r>
            <a:endParaRPr lang="lt-LT" b="0" i="0" u="none" strike="noStrike" noProof="0" dirty="0">
              <a:solidFill>
                <a:srgbClr val="333333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31316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TDD ir XP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noProof="0" dirty="0" err="1"/>
              <a:t>Pair</a:t>
            </a:r>
            <a:r>
              <a:rPr lang="lt-LT" noProof="0" dirty="0"/>
              <a:t> </a:t>
            </a:r>
            <a:r>
              <a:rPr lang="lt-LT" noProof="0" dirty="0" err="1"/>
              <a:t>programming</a:t>
            </a:r>
            <a:r>
              <a:rPr lang="lt-LT" noProof="0" dirty="0"/>
              <a:t> – testai diskusijų dalis.</a:t>
            </a:r>
          </a:p>
          <a:p>
            <a:r>
              <a:rPr lang="lt-LT" noProof="0" dirty="0" err="1"/>
              <a:t>Work</a:t>
            </a:r>
            <a:r>
              <a:rPr lang="lt-LT" noProof="0" dirty="0"/>
              <a:t> </a:t>
            </a:r>
            <a:r>
              <a:rPr lang="lt-LT" noProof="0" dirty="0" err="1"/>
              <a:t>fresh</a:t>
            </a:r>
            <a:endParaRPr lang="lt-LT" noProof="0" dirty="0"/>
          </a:p>
          <a:p>
            <a:r>
              <a:rPr lang="lt-LT" noProof="0" dirty="0" err="1"/>
              <a:t>Continuous</a:t>
            </a:r>
            <a:r>
              <a:rPr lang="lt-LT" noProof="0" dirty="0"/>
              <a:t> </a:t>
            </a:r>
            <a:r>
              <a:rPr lang="lt-LT" noProof="0" dirty="0" err="1"/>
              <a:t>integration</a:t>
            </a:r>
            <a:endParaRPr lang="lt-LT" noProof="0" dirty="0"/>
          </a:p>
          <a:p>
            <a:r>
              <a:rPr lang="lt-LT" noProof="0" dirty="0" err="1"/>
              <a:t>Simple</a:t>
            </a:r>
            <a:r>
              <a:rPr lang="lt-LT" noProof="0" dirty="0"/>
              <a:t> </a:t>
            </a:r>
            <a:r>
              <a:rPr lang="lt-LT" noProof="0" dirty="0" err="1"/>
              <a:t>design</a:t>
            </a:r>
            <a:endParaRPr lang="lt-LT" noProof="0" dirty="0"/>
          </a:p>
          <a:p>
            <a:r>
              <a:rPr lang="lt-LT" noProof="0" dirty="0" err="1"/>
              <a:t>Refactoring</a:t>
            </a:r>
            <a:endParaRPr lang="lt-LT" noProof="0" dirty="0"/>
          </a:p>
          <a:p>
            <a:r>
              <a:rPr lang="lt-LT" noProof="0" dirty="0" err="1"/>
              <a:t>Continuous</a:t>
            </a:r>
            <a:r>
              <a:rPr lang="lt-LT" noProof="0" dirty="0"/>
              <a:t> </a:t>
            </a:r>
            <a:r>
              <a:rPr lang="lt-LT" noProof="0" dirty="0" err="1"/>
              <a:t>delivery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9108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References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 err="1"/>
              <a:t>Kent</a:t>
            </a:r>
            <a:r>
              <a:rPr lang="lt-LT" noProof="0" dirty="0"/>
              <a:t> </a:t>
            </a:r>
            <a:r>
              <a:rPr lang="lt-LT" noProof="0" dirty="0" err="1"/>
              <a:t>Beck</a:t>
            </a:r>
            <a:r>
              <a:rPr lang="lt-LT" noProof="0" dirty="0"/>
              <a:t>. </a:t>
            </a:r>
            <a:r>
              <a:rPr lang="lt-LT" noProof="0" dirty="0" err="1"/>
              <a:t>Test</a:t>
            </a:r>
            <a:r>
              <a:rPr lang="lt-LT" noProof="0" dirty="0"/>
              <a:t> </a:t>
            </a:r>
            <a:r>
              <a:rPr lang="lt-LT" noProof="0" dirty="0" err="1"/>
              <a:t>Driven</a:t>
            </a:r>
            <a:r>
              <a:rPr lang="lt-LT" noProof="0" dirty="0"/>
              <a:t> </a:t>
            </a:r>
            <a:r>
              <a:rPr lang="lt-LT" noProof="0" dirty="0" err="1"/>
              <a:t>Development</a:t>
            </a:r>
            <a:r>
              <a:rPr lang="lt-LT" noProof="0" dirty="0"/>
              <a:t>: </a:t>
            </a:r>
            <a:r>
              <a:rPr lang="lt-LT" noProof="0" dirty="0" err="1"/>
              <a:t>By</a:t>
            </a:r>
            <a:r>
              <a:rPr lang="lt-LT" noProof="0" dirty="0"/>
              <a:t> </a:t>
            </a:r>
            <a:r>
              <a:rPr lang="lt-LT" noProof="0" dirty="0" err="1"/>
              <a:t>Example</a:t>
            </a:r>
            <a:r>
              <a:rPr lang="lt-LT" noProof="0" dirty="0"/>
              <a:t> 1st Edition</a:t>
            </a:r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92570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12 </a:t>
            </a:r>
            <a:r>
              <a:rPr lang="lt-LT" noProof="0" dirty="0" err="1"/>
              <a:t>Agile</a:t>
            </a:r>
            <a:r>
              <a:rPr lang="lt-LT" noProof="0" dirty="0"/>
              <a:t> principų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lt-LT" sz="1200" noProof="0" dirty="0" err="1"/>
              <a:t>Our</a:t>
            </a:r>
            <a:r>
              <a:rPr lang="lt-LT" sz="1200" noProof="0" dirty="0"/>
              <a:t> </a:t>
            </a:r>
            <a:r>
              <a:rPr lang="lt-LT" sz="1200" noProof="0" dirty="0" err="1"/>
              <a:t>highest</a:t>
            </a:r>
            <a:r>
              <a:rPr lang="lt-LT" sz="1200" noProof="0" dirty="0"/>
              <a:t> </a:t>
            </a:r>
            <a:r>
              <a:rPr lang="lt-LT" sz="1200" noProof="0" dirty="0" err="1"/>
              <a:t>priority</a:t>
            </a:r>
            <a:r>
              <a:rPr lang="lt-LT" sz="1200" noProof="0" dirty="0"/>
              <a:t> </a:t>
            </a:r>
            <a:r>
              <a:rPr lang="lt-LT" sz="1200" noProof="0" dirty="0" err="1"/>
              <a:t>is</a:t>
            </a:r>
            <a:r>
              <a:rPr lang="lt-LT" sz="1200" noProof="0" dirty="0"/>
              <a:t> to </a:t>
            </a:r>
            <a:r>
              <a:rPr lang="lt-LT" sz="1200" noProof="0" dirty="0" err="1"/>
              <a:t>satisfy</a:t>
            </a:r>
            <a:r>
              <a:rPr lang="lt-LT" sz="1200" noProof="0" dirty="0"/>
              <a:t> </a:t>
            </a:r>
            <a:r>
              <a:rPr lang="lt-LT" sz="1200" noProof="0" dirty="0" err="1"/>
              <a:t>the</a:t>
            </a:r>
            <a:r>
              <a:rPr lang="lt-LT" sz="1200" noProof="0" dirty="0"/>
              <a:t> </a:t>
            </a:r>
            <a:r>
              <a:rPr lang="lt-LT" sz="1200" noProof="0" dirty="0" err="1"/>
              <a:t>customer</a:t>
            </a:r>
            <a:r>
              <a:rPr lang="lt-LT" sz="1200" noProof="0" dirty="0"/>
              <a:t> </a:t>
            </a:r>
            <a:r>
              <a:rPr lang="lt-LT" sz="1200" noProof="0" dirty="0" err="1"/>
              <a:t>through</a:t>
            </a:r>
            <a:r>
              <a:rPr lang="lt-LT" sz="1200" noProof="0" dirty="0"/>
              <a:t> </a:t>
            </a:r>
            <a:r>
              <a:rPr lang="lt-LT" sz="1200" b="1" noProof="0" dirty="0" err="1"/>
              <a:t>early</a:t>
            </a:r>
            <a:r>
              <a:rPr lang="lt-LT" sz="1200" noProof="0" dirty="0"/>
              <a:t> </a:t>
            </a:r>
            <a:r>
              <a:rPr lang="lt-LT" sz="1200" noProof="0" dirty="0" err="1"/>
              <a:t>and</a:t>
            </a:r>
            <a:r>
              <a:rPr lang="lt-LT" sz="1200" noProof="0" dirty="0"/>
              <a:t> </a:t>
            </a:r>
            <a:r>
              <a:rPr lang="lt-LT" sz="1200" b="1" noProof="0" dirty="0" err="1"/>
              <a:t>continuous</a:t>
            </a:r>
            <a:r>
              <a:rPr lang="lt-LT" sz="1200" noProof="0" dirty="0"/>
              <a:t> </a:t>
            </a:r>
            <a:r>
              <a:rPr lang="lt-LT" sz="1200" noProof="0" dirty="0" err="1"/>
              <a:t>delivery</a:t>
            </a:r>
            <a:r>
              <a:rPr lang="lt-LT" sz="1200" noProof="0" dirty="0"/>
              <a:t> </a:t>
            </a:r>
            <a:r>
              <a:rPr lang="lt-LT" sz="1200" noProof="0" dirty="0" err="1"/>
              <a:t>of</a:t>
            </a:r>
            <a:r>
              <a:rPr lang="lt-LT" sz="1200" noProof="0" dirty="0"/>
              <a:t> </a:t>
            </a:r>
            <a:r>
              <a:rPr lang="lt-LT" sz="1200" noProof="0" dirty="0" err="1"/>
              <a:t>valuable</a:t>
            </a:r>
            <a:r>
              <a:rPr lang="lt-LT" sz="1200" noProof="0" dirty="0"/>
              <a:t> </a:t>
            </a:r>
            <a:r>
              <a:rPr lang="lt-LT" sz="1200" noProof="0" dirty="0" err="1"/>
              <a:t>software</a:t>
            </a:r>
            <a:r>
              <a:rPr lang="lt-LT" sz="1200" noProof="0" dirty="0"/>
              <a:t>.</a:t>
            </a:r>
          </a:p>
          <a:p>
            <a:pPr marL="228600" indent="-2286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lt-LT" sz="1200" noProof="0" dirty="0" err="1"/>
              <a:t>Welcome</a:t>
            </a:r>
            <a:r>
              <a:rPr lang="lt-LT" sz="1200" noProof="0" dirty="0"/>
              <a:t> </a:t>
            </a:r>
            <a:r>
              <a:rPr lang="lt-LT" sz="1200" b="1" noProof="0" dirty="0" err="1"/>
              <a:t>changing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requirements</a:t>
            </a:r>
            <a:r>
              <a:rPr lang="lt-LT" sz="1200" noProof="0" dirty="0"/>
              <a:t>, </a:t>
            </a:r>
            <a:r>
              <a:rPr lang="lt-LT" sz="1200" noProof="0" dirty="0" err="1"/>
              <a:t>even</a:t>
            </a:r>
            <a:r>
              <a:rPr lang="lt-LT" sz="1200" noProof="0" dirty="0"/>
              <a:t> late </a:t>
            </a:r>
            <a:r>
              <a:rPr lang="lt-LT" sz="1200" noProof="0" dirty="0" err="1"/>
              <a:t>in</a:t>
            </a:r>
            <a:r>
              <a:rPr lang="lt-LT" sz="1200" noProof="0" dirty="0"/>
              <a:t> </a:t>
            </a:r>
            <a:r>
              <a:rPr lang="lt-LT" sz="1200" noProof="0" dirty="0" err="1"/>
              <a:t>development</a:t>
            </a:r>
            <a:r>
              <a:rPr lang="lt-LT" sz="1200" noProof="0" dirty="0"/>
              <a:t>. </a:t>
            </a:r>
            <a:r>
              <a:rPr lang="lt-LT" sz="1200" noProof="0" dirty="0" err="1"/>
              <a:t>Agile</a:t>
            </a:r>
            <a:r>
              <a:rPr lang="lt-LT" sz="1200" noProof="0" dirty="0"/>
              <a:t> </a:t>
            </a:r>
            <a:r>
              <a:rPr lang="lt-LT" sz="1200" noProof="0" dirty="0" err="1"/>
              <a:t>processes</a:t>
            </a:r>
            <a:r>
              <a:rPr lang="lt-LT" sz="1200" noProof="0" dirty="0"/>
              <a:t> </a:t>
            </a:r>
            <a:r>
              <a:rPr lang="lt-LT" sz="1200" noProof="0" dirty="0" err="1"/>
              <a:t>harness</a:t>
            </a:r>
            <a:r>
              <a:rPr lang="lt-LT" sz="1200" noProof="0" dirty="0"/>
              <a:t> </a:t>
            </a:r>
            <a:r>
              <a:rPr lang="lt-LT" sz="1200" noProof="0" dirty="0" err="1"/>
              <a:t>change</a:t>
            </a:r>
            <a:r>
              <a:rPr lang="lt-LT" sz="1200" noProof="0" dirty="0"/>
              <a:t> </a:t>
            </a:r>
            <a:r>
              <a:rPr lang="lt-LT" sz="1200" noProof="0" dirty="0" err="1"/>
              <a:t>for</a:t>
            </a:r>
            <a:r>
              <a:rPr lang="lt-LT" sz="1200" noProof="0" dirty="0"/>
              <a:t> </a:t>
            </a:r>
            <a:r>
              <a:rPr lang="lt-LT" sz="1200" noProof="0" dirty="0" err="1"/>
              <a:t>the</a:t>
            </a:r>
            <a:r>
              <a:rPr lang="lt-LT" sz="1200" noProof="0" dirty="0"/>
              <a:t> </a:t>
            </a:r>
            <a:r>
              <a:rPr lang="lt-LT" sz="1200" noProof="0" dirty="0" err="1"/>
              <a:t>customer's</a:t>
            </a:r>
            <a:r>
              <a:rPr lang="lt-LT" sz="1200" noProof="0" dirty="0"/>
              <a:t> </a:t>
            </a:r>
            <a:r>
              <a:rPr lang="lt-LT" sz="1200" noProof="0" dirty="0" err="1"/>
              <a:t>competitive</a:t>
            </a:r>
            <a:r>
              <a:rPr lang="lt-LT" sz="1200" noProof="0" dirty="0"/>
              <a:t> </a:t>
            </a:r>
            <a:r>
              <a:rPr lang="lt-LT" sz="1200" noProof="0" dirty="0" err="1"/>
              <a:t>advantage</a:t>
            </a:r>
            <a:r>
              <a:rPr lang="lt-LT" sz="1200" noProof="0" dirty="0"/>
              <a:t>.</a:t>
            </a:r>
          </a:p>
          <a:p>
            <a:pPr marL="228600" indent="-2286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lt-LT" sz="1200" noProof="0" dirty="0" err="1"/>
              <a:t>Deliver</a:t>
            </a:r>
            <a:r>
              <a:rPr lang="lt-LT" sz="1200" noProof="0" dirty="0"/>
              <a:t> </a:t>
            </a:r>
            <a:r>
              <a:rPr lang="lt-LT" sz="1200" b="1" noProof="0" dirty="0" err="1"/>
              <a:t>working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software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frequently</a:t>
            </a:r>
            <a:r>
              <a:rPr lang="lt-LT" sz="1200" noProof="0" dirty="0"/>
              <a:t>, </a:t>
            </a:r>
            <a:r>
              <a:rPr lang="lt-LT" sz="1200" noProof="0" dirty="0" err="1"/>
              <a:t>from</a:t>
            </a:r>
            <a:r>
              <a:rPr lang="lt-LT" sz="1200" noProof="0" dirty="0"/>
              <a:t> a </a:t>
            </a:r>
            <a:r>
              <a:rPr lang="lt-LT" sz="1200" noProof="0" dirty="0" err="1"/>
              <a:t>couple</a:t>
            </a:r>
            <a:r>
              <a:rPr lang="lt-LT" sz="1200" noProof="0" dirty="0"/>
              <a:t> </a:t>
            </a:r>
            <a:r>
              <a:rPr lang="lt-LT" sz="1200" noProof="0" dirty="0" err="1"/>
              <a:t>of</a:t>
            </a:r>
            <a:r>
              <a:rPr lang="lt-LT" sz="1200" noProof="0" dirty="0"/>
              <a:t> </a:t>
            </a:r>
            <a:r>
              <a:rPr lang="lt-LT" sz="1200" noProof="0" dirty="0" err="1"/>
              <a:t>weeks</a:t>
            </a:r>
            <a:r>
              <a:rPr lang="lt-LT" sz="1200" noProof="0" dirty="0"/>
              <a:t> to a </a:t>
            </a:r>
            <a:r>
              <a:rPr lang="lt-LT" sz="1200" noProof="0" dirty="0" err="1"/>
              <a:t>couple</a:t>
            </a:r>
            <a:r>
              <a:rPr lang="lt-LT" sz="1200" noProof="0" dirty="0"/>
              <a:t> </a:t>
            </a:r>
            <a:r>
              <a:rPr lang="lt-LT" sz="1200" noProof="0" dirty="0" err="1"/>
              <a:t>of</a:t>
            </a:r>
            <a:r>
              <a:rPr lang="lt-LT" sz="1200" noProof="0" dirty="0"/>
              <a:t> </a:t>
            </a:r>
            <a:r>
              <a:rPr lang="lt-LT" sz="1200" noProof="0" dirty="0" err="1"/>
              <a:t>months</a:t>
            </a:r>
            <a:r>
              <a:rPr lang="lt-LT" sz="1200" noProof="0" dirty="0"/>
              <a:t>, </a:t>
            </a:r>
            <a:r>
              <a:rPr lang="lt-LT" sz="1200" noProof="0" dirty="0" err="1"/>
              <a:t>with</a:t>
            </a:r>
            <a:r>
              <a:rPr lang="lt-LT" sz="1200" noProof="0" dirty="0"/>
              <a:t> a </a:t>
            </a:r>
            <a:r>
              <a:rPr lang="lt-LT" sz="1200" noProof="0" dirty="0" err="1"/>
              <a:t>preference</a:t>
            </a:r>
            <a:r>
              <a:rPr lang="lt-LT" sz="1200" noProof="0" dirty="0"/>
              <a:t> to </a:t>
            </a:r>
            <a:r>
              <a:rPr lang="lt-LT" sz="1200" noProof="0" dirty="0" err="1"/>
              <a:t>the</a:t>
            </a:r>
            <a:r>
              <a:rPr lang="lt-LT" sz="1200" noProof="0" dirty="0"/>
              <a:t> </a:t>
            </a:r>
            <a:r>
              <a:rPr lang="lt-LT" sz="1200" noProof="0" dirty="0" err="1"/>
              <a:t>shorter</a:t>
            </a:r>
            <a:r>
              <a:rPr lang="lt-LT" sz="1200" noProof="0" dirty="0"/>
              <a:t> </a:t>
            </a:r>
            <a:r>
              <a:rPr lang="lt-LT" sz="1200" noProof="0" dirty="0" err="1"/>
              <a:t>timescale</a:t>
            </a:r>
            <a:r>
              <a:rPr lang="lt-LT" sz="1200" noProof="0" dirty="0"/>
              <a:t>.</a:t>
            </a:r>
          </a:p>
          <a:p>
            <a:pPr marL="228600" indent="-2286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lt-LT" sz="1200" noProof="0" dirty="0" err="1"/>
              <a:t>Business</a:t>
            </a:r>
            <a:r>
              <a:rPr lang="lt-LT" sz="1200" noProof="0" dirty="0"/>
              <a:t> </a:t>
            </a:r>
            <a:r>
              <a:rPr lang="lt-LT" sz="1200" noProof="0" dirty="0" err="1"/>
              <a:t>people</a:t>
            </a:r>
            <a:r>
              <a:rPr lang="lt-LT" sz="1200" noProof="0" dirty="0"/>
              <a:t> </a:t>
            </a:r>
            <a:r>
              <a:rPr lang="lt-LT" sz="1200" noProof="0" dirty="0" err="1"/>
              <a:t>and</a:t>
            </a:r>
            <a:r>
              <a:rPr lang="lt-LT" sz="1200" noProof="0" dirty="0"/>
              <a:t> </a:t>
            </a:r>
            <a:r>
              <a:rPr lang="lt-LT" sz="1200" noProof="0" dirty="0" err="1"/>
              <a:t>developers</a:t>
            </a:r>
            <a:r>
              <a:rPr lang="lt-LT" sz="1200" noProof="0" dirty="0"/>
              <a:t> </a:t>
            </a:r>
            <a:r>
              <a:rPr lang="lt-LT" sz="1200" noProof="0" dirty="0" err="1"/>
              <a:t>must</a:t>
            </a:r>
            <a:r>
              <a:rPr lang="lt-LT" sz="1200" noProof="0" dirty="0"/>
              <a:t> </a:t>
            </a:r>
            <a:r>
              <a:rPr lang="lt-LT" sz="1200" b="1" noProof="0" dirty="0" err="1"/>
              <a:t>work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together</a:t>
            </a:r>
            <a:r>
              <a:rPr lang="lt-LT" sz="1200" b="1" noProof="0" dirty="0"/>
              <a:t> </a:t>
            </a:r>
            <a:r>
              <a:rPr lang="lt-LT" sz="1200" noProof="0" dirty="0" err="1"/>
              <a:t>daily</a:t>
            </a:r>
            <a:r>
              <a:rPr lang="lt-LT" sz="1200" noProof="0" dirty="0"/>
              <a:t> </a:t>
            </a:r>
            <a:r>
              <a:rPr lang="lt-LT" sz="1200" noProof="0" dirty="0" err="1"/>
              <a:t>throughout</a:t>
            </a:r>
            <a:r>
              <a:rPr lang="lt-LT" sz="1200" noProof="0" dirty="0"/>
              <a:t> </a:t>
            </a:r>
            <a:r>
              <a:rPr lang="lt-LT" sz="1200" noProof="0" dirty="0" err="1"/>
              <a:t>the</a:t>
            </a:r>
            <a:r>
              <a:rPr lang="lt-LT" sz="1200" noProof="0" dirty="0"/>
              <a:t> </a:t>
            </a:r>
            <a:r>
              <a:rPr lang="lt-LT" sz="1200" noProof="0" dirty="0" err="1"/>
              <a:t>project</a:t>
            </a:r>
            <a:r>
              <a:rPr lang="lt-LT" sz="1200" noProof="0" dirty="0"/>
              <a:t>.</a:t>
            </a:r>
          </a:p>
          <a:p>
            <a:pPr marL="228600" indent="-2286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lt-LT" sz="1200" noProof="0" dirty="0" err="1"/>
              <a:t>Build</a:t>
            </a:r>
            <a:r>
              <a:rPr lang="lt-LT" sz="1200" noProof="0" dirty="0"/>
              <a:t> </a:t>
            </a:r>
            <a:r>
              <a:rPr lang="lt-LT" sz="1200" noProof="0" dirty="0" err="1"/>
              <a:t>projects</a:t>
            </a:r>
            <a:r>
              <a:rPr lang="lt-LT" sz="1200" noProof="0" dirty="0"/>
              <a:t> </a:t>
            </a:r>
            <a:r>
              <a:rPr lang="lt-LT" sz="1200" noProof="0" dirty="0" err="1"/>
              <a:t>around</a:t>
            </a:r>
            <a:r>
              <a:rPr lang="lt-LT" sz="1200" noProof="0" dirty="0"/>
              <a:t> </a:t>
            </a:r>
            <a:r>
              <a:rPr lang="lt-LT" sz="1200" b="1" noProof="0" dirty="0" err="1"/>
              <a:t>motivated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individuals</a:t>
            </a:r>
            <a:r>
              <a:rPr lang="lt-LT" sz="1200" noProof="0" dirty="0"/>
              <a:t>. </a:t>
            </a:r>
            <a:r>
              <a:rPr lang="lt-LT" sz="1200" noProof="0" dirty="0" err="1"/>
              <a:t>Give</a:t>
            </a:r>
            <a:r>
              <a:rPr lang="lt-LT" sz="1200" noProof="0" dirty="0"/>
              <a:t> </a:t>
            </a:r>
            <a:r>
              <a:rPr lang="lt-LT" sz="1200" noProof="0" dirty="0" err="1"/>
              <a:t>them</a:t>
            </a:r>
            <a:r>
              <a:rPr lang="lt-LT" sz="1200" noProof="0" dirty="0"/>
              <a:t> </a:t>
            </a:r>
            <a:r>
              <a:rPr lang="lt-LT" sz="1200" noProof="0" dirty="0" err="1"/>
              <a:t>the</a:t>
            </a:r>
            <a:r>
              <a:rPr lang="lt-LT" sz="1200" noProof="0" dirty="0"/>
              <a:t> </a:t>
            </a:r>
            <a:r>
              <a:rPr lang="lt-LT" sz="1200" noProof="0" dirty="0" err="1"/>
              <a:t>environment</a:t>
            </a:r>
            <a:r>
              <a:rPr lang="lt-LT" sz="1200" noProof="0" dirty="0"/>
              <a:t> </a:t>
            </a:r>
            <a:r>
              <a:rPr lang="lt-LT" sz="1200" noProof="0" dirty="0" err="1"/>
              <a:t>and</a:t>
            </a:r>
            <a:r>
              <a:rPr lang="lt-LT" sz="1200" noProof="0" dirty="0"/>
              <a:t> </a:t>
            </a:r>
            <a:r>
              <a:rPr lang="lt-LT" sz="1200" noProof="0" dirty="0" err="1"/>
              <a:t>support</a:t>
            </a:r>
            <a:r>
              <a:rPr lang="lt-LT" sz="1200" noProof="0" dirty="0"/>
              <a:t> </a:t>
            </a:r>
            <a:r>
              <a:rPr lang="lt-LT" sz="1200" noProof="0" dirty="0" err="1"/>
              <a:t>they</a:t>
            </a:r>
            <a:r>
              <a:rPr lang="lt-LT" sz="1200" noProof="0" dirty="0"/>
              <a:t> </a:t>
            </a:r>
            <a:r>
              <a:rPr lang="lt-LT" sz="1200" noProof="0" dirty="0" err="1"/>
              <a:t>need</a:t>
            </a:r>
            <a:r>
              <a:rPr lang="lt-LT" sz="1200" noProof="0" dirty="0"/>
              <a:t>, </a:t>
            </a:r>
            <a:r>
              <a:rPr lang="lt-LT" sz="1200" noProof="0" dirty="0" err="1"/>
              <a:t>and</a:t>
            </a:r>
            <a:r>
              <a:rPr lang="lt-LT" sz="1200" noProof="0" dirty="0"/>
              <a:t> </a:t>
            </a:r>
            <a:r>
              <a:rPr lang="lt-LT" sz="1200" noProof="0" dirty="0" err="1"/>
              <a:t>trust</a:t>
            </a:r>
            <a:r>
              <a:rPr lang="lt-LT" sz="1200" noProof="0" dirty="0"/>
              <a:t> </a:t>
            </a:r>
            <a:r>
              <a:rPr lang="lt-LT" sz="1200" noProof="0" dirty="0" err="1"/>
              <a:t>them</a:t>
            </a:r>
            <a:r>
              <a:rPr lang="lt-LT" sz="1200" noProof="0" dirty="0"/>
              <a:t> to </a:t>
            </a:r>
            <a:r>
              <a:rPr lang="lt-LT" sz="1200" noProof="0" dirty="0" err="1"/>
              <a:t>get</a:t>
            </a:r>
            <a:r>
              <a:rPr lang="lt-LT" sz="1200" noProof="0" dirty="0"/>
              <a:t> </a:t>
            </a:r>
            <a:r>
              <a:rPr lang="lt-LT" sz="1200" noProof="0" dirty="0" err="1"/>
              <a:t>the</a:t>
            </a:r>
            <a:r>
              <a:rPr lang="lt-LT" sz="1200" noProof="0" dirty="0"/>
              <a:t> </a:t>
            </a:r>
            <a:r>
              <a:rPr lang="lt-LT" sz="1200" noProof="0" dirty="0" err="1"/>
              <a:t>job</a:t>
            </a:r>
            <a:r>
              <a:rPr lang="lt-LT" sz="1200" noProof="0" dirty="0"/>
              <a:t> </a:t>
            </a:r>
            <a:r>
              <a:rPr lang="lt-LT" sz="1200" noProof="0" dirty="0" err="1"/>
              <a:t>done</a:t>
            </a:r>
            <a:r>
              <a:rPr lang="lt-LT" sz="1200" noProof="0" dirty="0"/>
              <a:t>.</a:t>
            </a:r>
          </a:p>
          <a:p>
            <a:pPr marL="228600" indent="-2286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lt-LT" sz="1200" noProof="0" dirty="0" err="1"/>
              <a:t>The</a:t>
            </a:r>
            <a:r>
              <a:rPr lang="lt-LT" sz="1200" noProof="0" dirty="0"/>
              <a:t> </a:t>
            </a:r>
            <a:r>
              <a:rPr lang="lt-LT" sz="1200" noProof="0" dirty="0" err="1"/>
              <a:t>most</a:t>
            </a:r>
            <a:r>
              <a:rPr lang="lt-LT" sz="1200" noProof="0" dirty="0"/>
              <a:t> </a:t>
            </a:r>
            <a:r>
              <a:rPr lang="lt-LT" sz="1200" noProof="0" dirty="0" err="1"/>
              <a:t>efficient</a:t>
            </a:r>
            <a:r>
              <a:rPr lang="lt-LT" sz="1200" noProof="0" dirty="0"/>
              <a:t> </a:t>
            </a:r>
            <a:r>
              <a:rPr lang="lt-LT" sz="1200" noProof="0" dirty="0" err="1"/>
              <a:t>and</a:t>
            </a:r>
            <a:r>
              <a:rPr lang="lt-LT" sz="1200" noProof="0" dirty="0"/>
              <a:t> </a:t>
            </a:r>
            <a:r>
              <a:rPr lang="lt-LT" sz="1200" noProof="0" dirty="0" err="1"/>
              <a:t>effective</a:t>
            </a:r>
            <a:r>
              <a:rPr lang="lt-LT" sz="1200" noProof="0" dirty="0"/>
              <a:t> </a:t>
            </a:r>
            <a:r>
              <a:rPr lang="lt-LT" sz="1200" noProof="0" dirty="0" err="1"/>
              <a:t>method</a:t>
            </a:r>
            <a:r>
              <a:rPr lang="lt-LT" sz="1200" noProof="0" dirty="0"/>
              <a:t> </a:t>
            </a:r>
            <a:r>
              <a:rPr lang="lt-LT" sz="1200" noProof="0" dirty="0" err="1"/>
              <a:t>of</a:t>
            </a:r>
            <a:r>
              <a:rPr lang="lt-LT" sz="1200" noProof="0" dirty="0"/>
              <a:t> </a:t>
            </a:r>
            <a:r>
              <a:rPr lang="lt-LT" sz="1200" noProof="0" dirty="0" err="1"/>
              <a:t>conveying</a:t>
            </a:r>
            <a:r>
              <a:rPr lang="lt-LT" sz="1200" noProof="0" dirty="0"/>
              <a:t> </a:t>
            </a:r>
            <a:r>
              <a:rPr lang="lt-LT" sz="1200" noProof="0" dirty="0" err="1"/>
              <a:t>information</a:t>
            </a:r>
            <a:r>
              <a:rPr lang="lt-LT" sz="1200" noProof="0" dirty="0"/>
              <a:t> to </a:t>
            </a:r>
            <a:r>
              <a:rPr lang="lt-LT" sz="1200" noProof="0" dirty="0" err="1"/>
              <a:t>and</a:t>
            </a:r>
            <a:r>
              <a:rPr lang="lt-LT" sz="1200" noProof="0" dirty="0"/>
              <a:t> </a:t>
            </a:r>
            <a:r>
              <a:rPr lang="lt-LT" sz="1200" noProof="0" dirty="0" err="1"/>
              <a:t>within</a:t>
            </a:r>
            <a:r>
              <a:rPr lang="lt-LT" sz="1200" noProof="0" dirty="0"/>
              <a:t> a </a:t>
            </a:r>
            <a:r>
              <a:rPr lang="lt-LT" sz="1200" noProof="0" dirty="0" err="1"/>
              <a:t>development</a:t>
            </a:r>
            <a:r>
              <a:rPr lang="lt-LT" sz="1200" noProof="0" dirty="0"/>
              <a:t> </a:t>
            </a:r>
            <a:r>
              <a:rPr lang="lt-LT" sz="1200" noProof="0" dirty="0" err="1"/>
              <a:t>team</a:t>
            </a:r>
            <a:r>
              <a:rPr lang="lt-LT" sz="1200" noProof="0" dirty="0"/>
              <a:t> </a:t>
            </a:r>
            <a:r>
              <a:rPr lang="lt-LT" sz="1200" noProof="0" dirty="0" err="1"/>
              <a:t>is</a:t>
            </a:r>
            <a:r>
              <a:rPr lang="lt-LT" sz="1200" noProof="0" dirty="0"/>
              <a:t> </a:t>
            </a:r>
            <a:r>
              <a:rPr lang="lt-LT" sz="1200" b="1" noProof="0" dirty="0" err="1"/>
              <a:t>face</a:t>
            </a:r>
            <a:r>
              <a:rPr lang="lt-LT" sz="1200" b="1" noProof="0" dirty="0"/>
              <a:t>-to-</a:t>
            </a:r>
            <a:r>
              <a:rPr lang="lt-LT" sz="1200" b="1" noProof="0" dirty="0" err="1"/>
              <a:t>face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conversation</a:t>
            </a:r>
            <a:r>
              <a:rPr lang="lt-LT" sz="1200" noProof="0" dirty="0"/>
              <a:t>.</a:t>
            </a:r>
          </a:p>
          <a:p>
            <a:pPr marL="228600" indent="-2286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lt-LT" sz="1200" b="1" noProof="0" dirty="0" err="1"/>
              <a:t>Working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software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is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the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primary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measure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of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progress</a:t>
            </a:r>
            <a:r>
              <a:rPr lang="lt-LT" sz="1200" noProof="0" dirty="0"/>
              <a:t>.</a:t>
            </a:r>
          </a:p>
          <a:p>
            <a:pPr marL="228600" indent="-2286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lt-LT" sz="1200" noProof="0" dirty="0" err="1"/>
              <a:t>Agile</a:t>
            </a:r>
            <a:r>
              <a:rPr lang="lt-LT" sz="1200" noProof="0" dirty="0"/>
              <a:t> </a:t>
            </a:r>
            <a:r>
              <a:rPr lang="lt-LT" sz="1200" noProof="0" dirty="0" err="1"/>
              <a:t>processes</a:t>
            </a:r>
            <a:r>
              <a:rPr lang="lt-LT" sz="1200" noProof="0" dirty="0"/>
              <a:t> </a:t>
            </a:r>
            <a:r>
              <a:rPr lang="lt-LT" sz="1200" noProof="0" dirty="0" err="1"/>
              <a:t>promote</a:t>
            </a:r>
            <a:r>
              <a:rPr lang="lt-LT" sz="1200" noProof="0" dirty="0"/>
              <a:t> </a:t>
            </a:r>
            <a:r>
              <a:rPr lang="lt-LT" sz="1200" noProof="0" dirty="0" err="1"/>
              <a:t>sustainable</a:t>
            </a:r>
            <a:r>
              <a:rPr lang="lt-LT" sz="1200" noProof="0" dirty="0"/>
              <a:t> </a:t>
            </a:r>
            <a:r>
              <a:rPr lang="lt-LT" sz="1200" noProof="0" dirty="0" err="1"/>
              <a:t>development</a:t>
            </a:r>
            <a:r>
              <a:rPr lang="lt-LT" sz="1200" noProof="0" dirty="0"/>
              <a:t>. </a:t>
            </a:r>
            <a:r>
              <a:rPr lang="lt-LT" sz="1200" noProof="0" dirty="0" err="1"/>
              <a:t>The</a:t>
            </a:r>
            <a:r>
              <a:rPr lang="lt-LT" sz="1200" noProof="0" dirty="0"/>
              <a:t> </a:t>
            </a:r>
            <a:r>
              <a:rPr lang="lt-LT" sz="1200" noProof="0" dirty="0" err="1"/>
              <a:t>sponsors</a:t>
            </a:r>
            <a:r>
              <a:rPr lang="lt-LT" sz="1200" noProof="0" dirty="0"/>
              <a:t>, </a:t>
            </a:r>
            <a:r>
              <a:rPr lang="lt-LT" sz="1200" noProof="0" dirty="0" err="1"/>
              <a:t>developers</a:t>
            </a:r>
            <a:r>
              <a:rPr lang="lt-LT" sz="1200" noProof="0" dirty="0"/>
              <a:t>, </a:t>
            </a:r>
            <a:r>
              <a:rPr lang="lt-LT" sz="1200" noProof="0" dirty="0" err="1"/>
              <a:t>and</a:t>
            </a:r>
            <a:r>
              <a:rPr lang="lt-LT" sz="1200" noProof="0" dirty="0"/>
              <a:t> </a:t>
            </a:r>
            <a:r>
              <a:rPr lang="lt-LT" sz="1200" noProof="0" dirty="0" err="1"/>
              <a:t>users</a:t>
            </a:r>
            <a:r>
              <a:rPr lang="lt-LT" sz="1200" noProof="0" dirty="0"/>
              <a:t> </a:t>
            </a:r>
            <a:r>
              <a:rPr lang="lt-LT" sz="1200" noProof="0" dirty="0" err="1"/>
              <a:t>should</a:t>
            </a:r>
            <a:r>
              <a:rPr lang="lt-LT" sz="1200" noProof="0" dirty="0"/>
              <a:t> be </a:t>
            </a:r>
            <a:r>
              <a:rPr lang="lt-LT" sz="1200" noProof="0" dirty="0" err="1"/>
              <a:t>able</a:t>
            </a:r>
            <a:r>
              <a:rPr lang="lt-LT" sz="1200" noProof="0" dirty="0"/>
              <a:t> to </a:t>
            </a:r>
            <a:r>
              <a:rPr lang="lt-LT" sz="1200" noProof="0" dirty="0" err="1"/>
              <a:t>maintain</a:t>
            </a:r>
            <a:r>
              <a:rPr lang="lt-LT" sz="1200" noProof="0" dirty="0"/>
              <a:t> a </a:t>
            </a:r>
            <a:r>
              <a:rPr lang="lt-LT" sz="1200" b="1" noProof="0" dirty="0" err="1"/>
              <a:t>constant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pace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indefinitely</a:t>
            </a:r>
            <a:r>
              <a:rPr lang="lt-LT" sz="1200" noProof="0" dirty="0"/>
              <a:t>.</a:t>
            </a:r>
          </a:p>
          <a:p>
            <a:pPr marL="228600" indent="-2286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lt-LT" sz="1200" noProof="0" dirty="0" err="1"/>
              <a:t>Continuous</a:t>
            </a:r>
            <a:r>
              <a:rPr lang="lt-LT" sz="1200" noProof="0" dirty="0"/>
              <a:t> </a:t>
            </a:r>
            <a:r>
              <a:rPr lang="lt-LT" sz="1200" noProof="0" dirty="0" err="1"/>
              <a:t>attention</a:t>
            </a:r>
            <a:r>
              <a:rPr lang="lt-LT" sz="1200" noProof="0" dirty="0"/>
              <a:t> to </a:t>
            </a:r>
            <a:r>
              <a:rPr lang="lt-LT" sz="1200" b="1" noProof="0" dirty="0" err="1"/>
              <a:t>technical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excellence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and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good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design</a:t>
            </a:r>
            <a:r>
              <a:rPr lang="lt-LT" sz="1200" b="1" noProof="0" dirty="0"/>
              <a:t> </a:t>
            </a:r>
            <a:r>
              <a:rPr lang="lt-LT" sz="1200" noProof="0" dirty="0" err="1"/>
              <a:t>enhances</a:t>
            </a:r>
            <a:r>
              <a:rPr lang="lt-LT" sz="1200" noProof="0" dirty="0"/>
              <a:t> </a:t>
            </a:r>
            <a:r>
              <a:rPr lang="lt-LT" sz="1200" noProof="0" dirty="0" err="1"/>
              <a:t>agility</a:t>
            </a:r>
            <a:r>
              <a:rPr lang="lt-LT" sz="1200" noProof="0" dirty="0"/>
              <a:t>.</a:t>
            </a:r>
          </a:p>
          <a:p>
            <a:pPr marL="228600" indent="-2286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lt-LT" sz="1200" noProof="0" dirty="0" err="1"/>
              <a:t>Simplicity</a:t>
            </a:r>
            <a:r>
              <a:rPr lang="lt-LT" sz="1200" noProof="0" dirty="0"/>
              <a:t> -- </a:t>
            </a:r>
            <a:r>
              <a:rPr lang="lt-LT" sz="1200" noProof="0" dirty="0" err="1"/>
              <a:t>the</a:t>
            </a:r>
            <a:r>
              <a:rPr lang="lt-LT" sz="1200" noProof="0" dirty="0"/>
              <a:t> </a:t>
            </a:r>
            <a:r>
              <a:rPr lang="lt-LT" sz="1200" noProof="0" dirty="0" err="1"/>
              <a:t>art</a:t>
            </a:r>
            <a:r>
              <a:rPr lang="lt-LT" sz="1200" noProof="0" dirty="0"/>
              <a:t> </a:t>
            </a:r>
            <a:r>
              <a:rPr lang="lt-LT" sz="1200" noProof="0" dirty="0" err="1"/>
              <a:t>of</a:t>
            </a:r>
            <a:r>
              <a:rPr lang="lt-LT" sz="1200" noProof="0" dirty="0"/>
              <a:t> </a:t>
            </a:r>
            <a:r>
              <a:rPr lang="lt-LT" sz="1200" noProof="0" dirty="0" err="1"/>
              <a:t>maximizing</a:t>
            </a:r>
            <a:r>
              <a:rPr lang="lt-LT" sz="1200" noProof="0" dirty="0"/>
              <a:t> </a:t>
            </a:r>
            <a:r>
              <a:rPr lang="lt-LT" sz="1200" noProof="0" dirty="0" err="1"/>
              <a:t>the</a:t>
            </a:r>
            <a:r>
              <a:rPr lang="lt-LT" sz="1200" noProof="0" dirty="0"/>
              <a:t> </a:t>
            </a:r>
            <a:r>
              <a:rPr lang="lt-LT" sz="1200" noProof="0" dirty="0" err="1"/>
              <a:t>amount</a:t>
            </a:r>
            <a:r>
              <a:rPr lang="lt-LT" sz="1200" noProof="0" dirty="0"/>
              <a:t> </a:t>
            </a:r>
            <a:r>
              <a:rPr lang="lt-LT" sz="1200" noProof="0" dirty="0" err="1"/>
              <a:t>of</a:t>
            </a:r>
            <a:r>
              <a:rPr lang="lt-LT" sz="1200" noProof="0" dirty="0"/>
              <a:t> </a:t>
            </a:r>
            <a:r>
              <a:rPr lang="lt-LT" sz="1200" b="1" noProof="0" dirty="0" err="1"/>
              <a:t>work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not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done</a:t>
            </a:r>
            <a:r>
              <a:rPr lang="lt-LT" sz="1200" b="1" noProof="0" dirty="0"/>
              <a:t> </a:t>
            </a:r>
            <a:r>
              <a:rPr lang="lt-LT" sz="1200" noProof="0" dirty="0"/>
              <a:t>-- </a:t>
            </a:r>
            <a:r>
              <a:rPr lang="lt-LT" sz="1200" noProof="0" dirty="0" err="1"/>
              <a:t>is</a:t>
            </a:r>
            <a:r>
              <a:rPr lang="lt-LT" sz="1200" noProof="0" dirty="0"/>
              <a:t> </a:t>
            </a:r>
            <a:r>
              <a:rPr lang="lt-LT" sz="1200" noProof="0" dirty="0" err="1"/>
              <a:t>essential</a:t>
            </a:r>
            <a:r>
              <a:rPr lang="lt-LT" sz="1200" noProof="0" dirty="0"/>
              <a:t>.</a:t>
            </a:r>
          </a:p>
          <a:p>
            <a:pPr marL="228600" indent="-2286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lt-LT" sz="1200" noProof="0" dirty="0" err="1"/>
              <a:t>The</a:t>
            </a:r>
            <a:r>
              <a:rPr lang="lt-LT" sz="1200" noProof="0" dirty="0"/>
              <a:t> </a:t>
            </a:r>
            <a:r>
              <a:rPr lang="lt-LT" sz="1200" noProof="0" dirty="0" err="1"/>
              <a:t>best</a:t>
            </a:r>
            <a:r>
              <a:rPr lang="lt-LT" sz="1200" noProof="0" dirty="0"/>
              <a:t> </a:t>
            </a:r>
            <a:r>
              <a:rPr lang="lt-LT" sz="1200" noProof="0" dirty="0" err="1"/>
              <a:t>architectures</a:t>
            </a:r>
            <a:r>
              <a:rPr lang="lt-LT" sz="1200" noProof="0" dirty="0"/>
              <a:t>, </a:t>
            </a:r>
            <a:r>
              <a:rPr lang="lt-LT" sz="1200" noProof="0" dirty="0" err="1"/>
              <a:t>requirements</a:t>
            </a:r>
            <a:r>
              <a:rPr lang="lt-LT" sz="1200" noProof="0" dirty="0"/>
              <a:t>, </a:t>
            </a:r>
            <a:r>
              <a:rPr lang="lt-LT" sz="1200" noProof="0" dirty="0" err="1"/>
              <a:t>and</a:t>
            </a:r>
            <a:r>
              <a:rPr lang="lt-LT" sz="1200" noProof="0" dirty="0"/>
              <a:t> </a:t>
            </a:r>
            <a:r>
              <a:rPr lang="lt-LT" sz="1200" noProof="0" dirty="0" err="1"/>
              <a:t>designs</a:t>
            </a:r>
            <a:r>
              <a:rPr lang="lt-LT" sz="1200" noProof="0" dirty="0"/>
              <a:t> </a:t>
            </a:r>
            <a:r>
              <a:rPr lang="lt-LT" sz="1200" noProof="0" dirty="0" err="1"/>
              <a:t>emerge</a:t>
            </a:r>
            <a:r>
              <a:rPr lang="lt-LT" sz="1200" noProof="0" dirty="0"/>
              <a:t> </a:t>
            </a:r>
            <a:r>
              <a:rPr lang="lt-LT" sz="1200" noProof="0" dirty="0" err="1"/>
              <a:t>from</a:t>
            </a:r>
            <a:r>
              <a:rPr lang="lt-LT" sz="1200" noProof="0" dirty="0"/>
              <a:t> </a:t>
            </a:r>
            <a:r>
              <a:rPr lang="lt-LT" sz="1200" noProof="0" dirty="0" err="1"/>
              <a:t>self-organizing</a:t>
            </a:r>
            <a:r>
              <a:rPr lang="lt-LT" sz="1200" noProof="0" dirty="0"/>
              <a:t> </a:t>
            </a:r>
            <a:r>
              <a:rPr lang="lt-LT" sz="1200" noProof="0" dirty="0" err="1"/>
              <a:t>teams</a:t>
            </a:r>
            <a:r>
              <a:rPr lang="lt-LT" sz="1200" noProof="0" dirty="0"/>
              <a:t>.</a:t>
            </a:r>
          </a:p>
          <a:p>
            <a:pPr marL="228600" indent="-2286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lt-LT" sz="1200" noProof="0" dirty="0"/>
              <a:t>At </a:t>
            </a:r>
            <a:r>
              <a:rPr lang="lt-LT" sz="1200" noProof="0" dirty="0" err="1"/>
              <a:t>regular</a:t>
            </a:r>
            <a:r>
              <a:rPr lang="lt-LT" sz="1200" noProof="0" dirty="0"/>
              <a:t> </a:t>
            </a:r>
            <a:r>
              <a:rPr lang="lt-LT" sz="1200" noProof="0" dirty="0" err="1"/>
              <a:t>intervals</a:t>
            </a:r>
            <a:r>
              <a:rPr lang="lt-LT" sz="1200" noProof="0" dirty="0"/>
              <a:t>, </a:t>
            </a:r>
            <a:r>
              <a:rPr lang="lt-LT" sz="1200" noProof="0" dirty="0" err="1"/>
              <a:t>the</a:t>
            </a:r>
            <a:r>
              <a:rPr lang="lt-LT" sz="1200" noProof="0" dirty="0"/>
              <a:t> </a:t>
            </a:r>
            <a:r>
              <a:rPr lang="lt-LT" sz="1200" noProof="0" dirty="0" err="1"/>
              <a:t>team</a:t>
            </a:r>
            <a:r>
              <a:rPr lang="lt-LT" sz="1200" noProof="0" dirty="0"/>
              <a:t> </a:t>
            </a:r>
            <a:r>
              <a:rPr lang="lt-LT" sz="1200" noProof="0" dirty="0" err="1"/>
              <a:t>reflects</a:t>
            </a:r>
            <a:r>
              <a:rPr lang="lt-LT" sz="1200" noProof="0" dirty="0"/>
              <a:t> </a:t>
            </a:r>
            <a:r>
              <a:rPr lang="lt-LT" sz="1200" noProof="0" dirty="0" err="1"/>
              <a:t>on</a:t>
            </a:r>
            <a:r>
              <a:rPr lang="lt-LT" sz="1200" noProof="0" dirty="0"/>
              <a:t> </a:t>
            </a:r>
            <a:r>
              <a:rPr lang="lt-LT" sz="1200" noProof="0" dirty="0" err="1"/>
              <a:t>how</a:t>
            </a:r>
            <a:r>
              <a:rPr lang="lt-LT" sz="1200" noProof="0" dirty="0"/>
              <a:t> to </a:t>
            </a:r>
            <a:r>
              <a:rPr lang="lt-LT" sz="1200" noProof="0" dirty="0" err="1"/>
              <a:t>become</a:t>
            </a:r>
            <a:r>
              <a:rPr lang="lt-LT" sz="1200" noProof="0" dirty="0"/>
              <a:t> </a:t>
            </a:r>
            <a:r>
              <a:rPr lang="lt-LT" sz="1200" noProof="0" dirty="0" err="1"/>
              <a:t>more</a:t>
            </a:r>
            <a:r>
              <a:rPr lang="lt-LT" sz="1200" noProof="0" dirty="0"/>
              <a:t> </a:t>
            </a:r>
            <a:r>
              <a:rPr lang="lt-LT" sz="1200" noProof="0" dirty="0" err="1"/>
              <a:t>effective</a:t>
            </a:r>
            <a:r>
              <a:rPr lang="lt-LT" sz="1200" noProof="0" dirty="0"/>
              <a:t>, </a:t>
            </a:r>
            <a:r>
              <a:rPr lang="lt-LT" sz="1200" noProof="0" dirty="0" err="1"/>
              <a:t>then</a:t>
            </a:r>
            <a:r>
              <a:rPr lang="lt-LT" sz="1200" noProof="0" dirty="0"/>
              <a:t> </a:t>
            </a:r>
            <a:r>
              <a:rPr lang="lt-LT" sz="1200" b="1" noProof="0" dirty="0" err="1"/>
              <a:t>tunes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and</a:t>
            </a:r>
            <a:r>
              <a:rPr lang="lt-LT" sz="1200" b="1" noProof="0" dirty="0"/>
              <a:t> </a:t>
            </a:r>
            <a:r>
              <a:rPr lang="lt-LT" sz="1200" b="1" noProof="0" dirty="0" err="1"/>
              <a:t>adjusts</a:t>
            </a:r>
            <a:r>
              <a:rPr lang="lt-LT" sz="1200" b="1" noProof="0" dirty="0"/>
              <a:t> </a:t>
            </a:r>
            <a:r>
              <a:rPr lang="lt-LT" sz="1200" noProof="0" dirty="0" err="1"/>
              <a:t>its</a:t>
            </a:r>
            <a:r>
              <a:rPr lang="lt-LT" sz="1200" noProof="0" dirty="0"/>
              <a:t> </a:t>
            </a:r>
            <a:r>
              <a:rPr lang="lt-LT" sz="1200" noProof="0" dirty="0" err="1"/>
              <a:t>behavior</a:t>
            </a:r>
            <a:r>
              <a:rPr lang="lt-LT" sz="1200" noProof="0" dirty="0"/>
              <a:t> </a:t>
            </a:r>
            <a:r>
              <a:rPr lang="lt-LT" sz="1200" noProof="0" dirty="0" err="1"/>
              <a:t>accordingly</a:t>
            </a:r>
            <a:r>
              <a:rPr lang="lt-LT" sz="1200" noProof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737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Agile</a:t>
            </a:r>
            <a:r>
              <a:rPr lang="lt-LT" noProof="0" dirty="0"/>
              <a:t> procesai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lt-LT" noProof="0" dirty="0"/>
              <a:t>XP</a:t>
            </a:r>
          </a:p>
          <a:p>
            <a:r>
              <a:rPr lang="lt-LT" noProof="0" dirty="0" err="1"/>
              <a:t>Scrum</a:t>
            </a:r>
            <a:endParaRPr lang="lt-LT" noProof="0" dirty="0"/>
          </a:p>
          <a:p>
            <a:r>
              <a:rPr lang="lt-LT" noProof="0" dirty="0"/>
              <a:t>FDD</a:t>
            </a:r>
          </a:p>
          <a:p>
            <a:r>
              <a:rPr lang="lt-LT" noProof="0" dirty="0" err="1"/>
              <a:t>Crystal</a:t>
            </a:r>
            <a:endParaRPr lang="lt-LT" noProof="0" dirty="0"/>
          </a:p>
          <a:p>
            <a:r>
              <a:rPr lang="lt-LT" noProof="0" dirty="0" err="1"/>
              <a:t>Dynamic</a:t>
            </a:r>
            <a:r>
              <a:rPr lang="lt-LT" noProof="0" dirty="0"/>
              <a:t> </a:t>
            </a:r>
            <a:r>
              <a:rPr lang="lt-LT" noProof="0" dirty="0" err="1"/>
              <a:t>Systems</a:t>
            </a:r>
            <a:r>
              <a:rPr lang="lt-LT" noProof="0" dirty="0"/>
              <a:t> </a:t>
            </a:r>
            <a:r>
              <a:rPr lang="lt-LT" noProof="0" dirty="0" err="1"/>
              <a:t>Development</a:t>
            </a:r>
            <a:endParaRPr lang="lt-LT" noProof="0" dirty="0"/>
          </a:p>
          <a:p>
            <a:r>
              <a:rPr lang="lt-LT" noProof="0" dirty="0" err="1"/>
              <a:t>Adaptive</a:t>
            </a:r>
            <a:r>
              <a:rPr lang="lt-LT" noProof="0" dirty="0"/>
              <a:t> </a:t>
            </a:r>
            <a:r>
              <a:rPr lang="lt-LT" noProof="0" dirty="0" err="1"/>
              <a:t>Software</a:t>
            </a:r>
            <a:r>
              <a:rPr lang="lt-LT" noProof="0" dirty="0"/>
              <a:t> </a:t>
            </a:r>
            <a:r>
              <a:rPr lang="lt-LT" noProof="0" dirty="0" err="1"/>
              <a:t>Development</a:t>
            </a:r>
            <a:endParaRPr lang="lt-LT" noProof="0" dirty="0"/>
          </a:p>
          <a:p>
            <a:r>
              <a:rPr lang="lt-LT" noProof="0" dirty="0"/>
              <a:t>....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05159AF-DEFD-44F0-A382-E25C035631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3" y="-33497"/>
            <a:ext cx="2843808" cy="6891497"/>
          </a:xfrm>
        </p:spPr>
      </p:pic>
    </p:spTree>
    <p:extLst>
      <p:ext uri="{BB962C8B-B14F-4D97-AF65-F5344CB8AC3E}">
        <p14:creationId xmlns:p14="http://schemas.microsoft.com/office/powerpoint/2010/main" val="370159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Pasirinkimas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25" y="2251396"/>
            <a:ext cx="7543800" cy="321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74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eXtreme</a:t>
            </a:r>
            <a:r>
              <a:rPr lang="lt-LT" noProof="0" dirty="0"/>
              <a:t> </a:t>
            </a:r>
            <a:r>
              <a:rPr lang="lt-LT" noProof="0" dirty="0" err="1"/>
              <a:t>Programming</a:t>
            </a:r>
            <a:endParaRPr lang="lt-LT" noProof="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423" y="1846263"/>
            <a:ext cx="7377604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37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Scrum</a:t>
            </a:r>
            <a:endParaRPr lang="lt-LT" noProof="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2739" y="1846263"/>
            <a:ext cx="5782971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84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noProof="0" dirty="0" err="1"/>
              <a:t>Test</a:t>
            </a:r>
            <a:r>
              <a:rPr lang="lt-LT" noProof="0" dirty="0"/>
              <a:t> </a:t>
            </a:r>
            <a:r>
              <a:rPr lang="lt-LT" noProof="0" dirty="0" err="1"/>
              <a:t>Driven</a:t>
            </a:r>
            <a:r>
              <a:rPr lang="lt-LT" noProof="0" dirty="0"/>
              <a:t> </a:t>
            </a:r>
            <a:r>
              <a:rPr lang="lt-LT" noProof="0" dirty="0" err="1"/>
              <a:t>Development</a:t>
            </a:r>
            <a:r>
              <a:rPr lang="fr-FR" dirty="0"/>
              <a:t> </a:t>
            </a:r>
            <a:r>
              <a:rPr lang="lt-LT" noProof="0" dirty="0"/>
              <a:t>(TDD)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4901169" cy="4319570"/>
          </a:xfrm>
        </p:spPr>
        <p:txBody>
          <a:bodyPr/>
          <a:lstStyle/>
          <a:p>
            <a:r>
              <a:rPr lang="lt-LT" noProof="0" dirty="0"/>
              <a:t>Tvarkingas kodas kuris veikia – dabar.</a:t>
            </a:r>
          </a:p>
          <a:p>
            <a:r>
              <a:rPr lang="lt-LT" noProof="0" dirty="0"/>
              <a:t>Atsakymas: TDD - Testuokim kodą prieš jį rašant</a:t>
            </a:r>
          </a:p>
        </p:txBody>
      </p:sp>
      <p:pic>
        <p:nvPicPr>
          <p:cNvPr id="1026" name="Picture 2" descr="http://ecx.images-amazon.com/images/I/51H4NaRMF4L._SX39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76872"/>
            <a:ext cx="321656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13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TDD ciklas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lt-LT" b="0" i="0" u="none" strike="noStrike" baseline="0" noProof="0" dirty="0">
                <a:solidFill>
                  <a:srgbClr val="333333"/>
                </a:solidFill>
                <a:latin typeface="Verdana"/>
              </a:rPr>
              <a:t>Sukurti mažą</a:t>
            </a:r>
            <a:r>
              <a:rPr lang="lt-LT" b="0" i="0" u="none" strike="noStrike" noProof="0" dirty="0">
                <a:solidFill>
                  <a:srgbClr val="333333"/>
                </a:solidFill>
                <a:latin typeface="Verdana"/>
              </a:rPr>
              <a:t> testą.</a:t>
            </a:r>
            <a:endParaRPr lang="lt-LT" b="0" i="0" u="none" strike="noStrike" baseline="0" noProof="0" dirty="0">
              <a:solidFill>
                <a:srgbClr val="333333"/>
              </a:solidFill>
              <a:latin typeface="Verdana"/>
            </a:endParaRPr>
          </a:p>
          <a:p>
            <a:pPr marL="457200" indent="-457200">
              <a:buFont typeface="+mj-lt"/>
              <a:buAutoNum type="arabicPeriod"/>
            </a:pPr>
            <a:r>
              <a:rPr lang="lt-LT" b="0" i="0" u="none" strike="noStrike" baseline="0" noProof="0" dirty="0">
                <a:solidFill>
                  <a:srgbClr val="333333"/>
                </a:solidFill>
                <a:latin typeface="Verdana"/>
              </a:rPr>
              <a:t>Vykdyti visus testus (turi </a:t>
            </a:r>
            <a:r>
              <a:rPr lang="lt-LT" b="0" i="0" u="none" strike="noStrike" baseline="0" noProof="0" dirty="0" err="1">
                <a:solidFill>
                  <a:srgbClr val="333333"/>
                </a:solidFill>
                <a:latin typeface="Verdana"/>
              </a:rPr>
              <a:t>fail</a:t>
            </a:r>
            <a:r>
              <a:rPr lang="lt-LT" b="0" i="0" u="none" strike="noStrike" baseline="0" noProof="0" dirty="0">
                <a:solidFill>
                  <a:srgbClr val="333333"/>
                </a:solidFill>
                <a:latin typeface="Verdan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lt-LT" b="0" i="0" u="none" strike="noStrike" baseline="0" noProof="0" dirty="0">
                <a:solidFill>
                  <a:srgbClr val="333333"/>
                </a:solidFill>
                <a:latin typeface="Verdana"/>
              </a:rPr>
              <a:t>Modifikuoti kodą.</a:t>
            </a:r>
          </a:p>
          <a:p>
            <a:pPr marL="457200" indent="-457200">
              <a:buFont typeface="+mj-lt"/>
              <a:buAutoNum type="arabicPeriod"/>
            </a:pPr>
            <a:r>
              <a:rPr lang="lt-LT" b="0" i="0" u="none" strike="noStrike" baseline="0" noProof="0" dirty="0">
                <a:solidFill>
                  <a:srgbClr val="333333"/>
                </a:solidFill>
                <a:latin typeface="Verdana"/>
              </a:rPr>
              <a:t>Vykdyti visus testus (turi </a:t>
            </a:r>
            <a:r>
              <a:rPr lang="lt-LT" b="0" i="0" u="none" strike="noStrike" baseline="0" noProof="0" dirty="0" err="1">
                <a:solidFill>
                  <a:srgbClr val="333333"/>
                </a:solidFill>
                <a:latin typeface="Verdana"/>
              </a:rPr>
              <a:t>pass</a:t>
            </a:r>
            <a:r>
              <a:rPr lang="lt-LT" b="0" i="0" u="none" strike="noStrike" baseline="0" noProof="0" dirty="0">
                <a:solidFill>
                  <a:srgbClr val="333333"/>
                </a:solidFill>
                <a:latin typeface="Verdan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lt-LT" b="0" i="0" u="none" strike="noStrike" baseline="0" noProof="0" dirty="0" err="1">
                <a:solidFill>
                  <a:srgbClr val="333333"/>
                </a:solidFill>
                <a:latin typeface="Verdana"/>
              </a:rPr>
              <a:t>Refactor</a:t>
            </a:r>
            <a:r>
              <a:rPr lang="lt-LT" b="0" i="0" u="none" strike="noStrike" baseline="0" noProof="0" dirty="0">
                <a:solidFill>
                  <a:srgbClr val="333333"/>
                </a:solidFill>
                <a:latin typeface="Verdana"/>
              </a:rPr>
              <a:t>.</a:t>
            </a:r>
          </a:p>
          <a:p>
            <a:endParaRPr lang="lt-LT" noProof="0" dirty="0">
              <a:solidFill>
                <a:srgbClr val="333333"/>
              </a:solidFill>
              <a:latin typeface="Verdana"/>
            </a:endParaRPr>
          </a:p>
          <a:p>
            <a:r>
              <a:rPr lang="lt-LT" noProof="0" dirty="0">
                <a:solidFill>
                  <a:srgbClr val="333333"/>
                </a:solidFill>
                <a:latin typeface="Verdana"/>
              </a:rPr>
              <a:t>Kartojamas daug kartų ir dažnai.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59634559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2413</TotalTime>
  <Words>595</Words>
  <Application>Microsoft Office PowerPoint</Application>
  <PresentationFormat>Affichage à l'écran (4:3)</PresentationFormat>
  <Paragraphs>103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Verdana</vt:lpstr>
      <vt:lpstr>Verdana-Italic</vt:lpstr>
      <vt:lpstr>Rétrospective</vt:lpstr>
      <vt:lpstr>Test Driven Development</vt:lpstr>
      <vt:lpstr>Manifesto for Agile Software Development</vt:lpstr>
      <vt:lpstr>12 Agile principų</vt:lpstr>
      <vt:lpstr>Agile procesai</vt:lpstr>
      <vt:lpstr>Pasirinkimas</vt:lpstr>
      <vt:lpstr>eXtreme Programming</vt:lpstr>
      <vt:lpstr>Scrum</vt:lpstr>
      <vt:lpstr>Test Driven Development (TDD)</vt:lpstr>
      <vt:lpstr>TDD ciklas</vt:lpstr>
      <vt:lpstr>Rezultatas</vt:lpstr>
      <vt:lpstr>Programavimo taiskylės</vt:lpstr>
      <vt:lpstr>Unit Testing</vt:lpstr>
      <vt:lpstr>Testinė Programa (hack, throw-away)</vt:lpstr>
      <vt:lpstr>Pagerinta testinė programa (geriau)</vt:lpstr>
      <vt:lpstr>JUnit testas</vt:lpstr>
      <vt:lpstr>HEX calculator</vt:lpstr>
      <vt:lpstr>Testų kokybė</vt:lpstr>
      <vt:lpstr>Testų kokybės įvertininas</vt:lpstr>
      <vt:lpstr>Fake It ('Til You Make It)</vt:lpstr>
      <vt:lpstr>Kada pašalinti testus</vt:lpstr>
      <vt:lpstr>Ar galima analogiškai naudoti application-level testus?</vt:lpstr>
      <vt:lpstr>Kodėl TDD veikia</vt:lpstr>
      <vt:lpstr>TDD ir XP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Šarūnas Packevičius</cp:lastModifiedBy>
  <cp:revision>28</cp:revision>
  <dcterms:created xsi:type="dcterms:W3CDTF">2012-03-30T20:36:26Z</dcterms:created>
  <dcterms:modified xsi:type="dcterms:W3CDTF">2024-03-04T23:18:05Z</dcterms:modified>
</cp:coreProperties>
</file>