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09" r:id="rId3"/>
    <p:sldId id="310" r:id="rId4"/>
    <p:sldId id="287" r:id="rId5"/>
    <p:sldId id="311" r:id="rId6"/>
    <p:sldId id="312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4" r:id="rId17"/>
    <p:sldId id="315" r:id="rId18"/>
    <p:sldId id="316" r:id="rId19"/>
    <p:sldId id="317" r:id="rId20"/>
    <p:sldId id="318" r:id="rId21"/>
    <p:sldId id="31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6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6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0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1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5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Patterns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Implicit Setup (424): </a:t>
            </a:r>
            <a:r>
              <a:rPr lang="en-US" dirty="0">
                <a:highlight>
                  <a:srgbClr val="FFFF00"/>
                </a:highlight>
              </a:rPr>
              <a:t>We build the test fixture common to several tests in the </a:t>
            </a:r>
            <a:r>
              <a:rPr lang="en-US" dirty="0" err="1">
                <a:highlight>
                  <a:srgbClr val="FFFF00"/>
                </a:highlight>
              </a:rPr>
              <a:t>setUp</a:t>
            </a:r>
            <a:r>
              <a:rPr lang="lt-LT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method.</a:t>
            </a:r>
          </a:p>
          <a:p>
            <a:r>
              <a:rPr lang="en-US" b="1" dirty="0">
                <a:highlight>
                  <a:srgbClr val="FFFF00"/>
                </a:highlight>
              </a:rPr>
              <a:t>Implicit Teardown (516): </a:t>
            </a:r>
            <a:r>
              <a:rPr lang="en-US" dirty="0">
                <a:highlight>
                  <a:srgbClr val="FFFF00"/>
                </a:highlight>
              </a:rPr>
              <a:t>The Test Automation Framework calls our clean up logic in the </a:t>
            </a:r>
            <a:r>
              <a:rPr lang="en-US" dirty="0" err="1">
                <a:highlight>
                  <a:srgbClr val="FFFF00"/>
                </a:highlight>
              </a:rPr>
              <a:t>tearDown</a:t>
            </a:r>
            <a:r>
              <a:rPr lang="en-US" dirty="0">
                <a:highlight>
                  <a:srgbClr val="FFFF00"/>
                </a:highlight>
              </a:rPr>
              <a:t> method after every Test</a:t>
            </a:r>
            <a:r>
              <a:rPr lang="lt-LT" dirty="0">
                <a:highlight>
                  <a:srgbClr val="FFFF00"/>
                </a:highlight>
              </a:rPr>
              <a:t> </a:t>
            </a:r>
            <a:r>
              <a:rPr lang="fr-FR" dirty="0">
                <a:highlight>
                  <a:srgbClr val="FFFF00"/>
                </a:highlight>
              </a:rPr>
              <a:t>Method.</a:t>
            </a:r>
          </a:p>
          <a:p>
            <a:r>
              <a:rPr lang="en-US" b="1" dirty="0"/>
              <a:t>In-line Setup (408): </a:t>
            </a:r>
            <a:r>
              <a:rPr lang="en-US" dirty="0"/>
              <a:t>Each Test Method creates its own Fresh Fixture by calling the appropriate constructor methods to build</a:t>
            </a:r>
            <a:r>
              <a:rPr lang="lt-LT" dirty="0"/>
              <a:t> </a:t>
            </a:r>
            <a:r>
              <a:rPr lang="en-US" dirty="0"/>
              <a:t>exactly the test fixture it requires.</a:t>
            </a:r>
          </a:p>
          <a:p>
            <a:r>
              <a:rPr lang="en-US" b="1" dirty="0"/>
              <a:t>In-line Teardown (509): </a:t>
            </a:r>
            <a:r>
              <a:rPr lang="en-US" dirty="0"/>
              <a:t>We include teardown logic at the end of the Test Method immediately after the result verification.</a:t>
            </a:r>
          </a:p>
          <a:p>
            <a:r>
              <a:rPr lang="en-US" b="1" dirty="0"/>
              <a:t>Layer Test (337): </a:t>
            </a:r>
            <a:r>
              <a:rPr lang="en-US" dirty="0"/>
              <a:t>We can write separate tests for each layer of the layered architecture.</a:t>
            </a:r>
          </a:p>
          <a:p>
            <a:r>
              <a:rPr lang="en-US" b="1" dirty="0"/>
              <a:t>Lazy Setup (435): </a:t>
            </a:r>
            <a:r>
              <a:rPr lang="en-US" dirty="0"/>
              <a:t>We use Lazy Initialization of the fixture to create it in the first test that needs it.</a:t>
            </a:r>
          </a:p>
          <a:p>
            <a:r>
              <a:rPr lang="en-US" b="1" dirty="0"/>
              <a:t>Literal Value (714): </a:t>
            </a:r>
            <a:r>
              <a:rPr lang="en-US" dirty="0"/>
              <a:t>We use literal constants for object attributes and assertions.</a:t>
            </a:r>
          </a:p>
          <a:p>
            <a:r>
              <a:rPr lang="en-US" b="1" dirty="0"/>
              <a:t>Minimal Fixture (302): </a:t>
            </a:r>
            <a:r>
              <a:rPr lang="en-US" dirty="0"/>
              <a:t>We use the smallest and simplest fixture possible for each test.</a:t>
            </a:r>
          </a:p>
          <a:p>
            <a:r>
              <a:rPr lang="en-US" b="1" dirty="0"/>
              <a:t>Mock Object (544): </a:t>
            </a:r>
            <a:r>
              <a:rPr lang="en-US" dirty="0"/>
              <a:t>We replace an object the SUT depends on with a test-specific object that verifies it is being used correctly</a:t>
            </a:r>
            <a:r>
              <a:rPr lang="lt-LT" dirty="0"/>
              <a:t> </a:t>
            </a:r>
            <a:r>
              <a:rPr lang="fr-FR" dirty="0"/>
              <a:t>by the SUT.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5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Named Test Suite (592): </a:t>
            </a:r>
            <a:r>
              <a:rPr lang="en-US" dirty="0"/>
              <a:t>We define a test suite, suitably named, that contains a set of tests that we wish to be able to run as a</a:t>
            </a:r>
            <a:r>
              <a:rPr lang="lt-LT" dirty="0"/>
              <a:t> </a:t>
            </a:r>
            <a:r>
              <a:rPr lang="fr-FR" dirty="0"/>
              <a:t>group.</a:t>
            </a:r>
          </a:p>
          <a:p>
            <a:r>
              <a:rPr lang="en-US" b="1" dirty="0">
                <a:highlight>
                  <a:srgbClr val="FFFF00"/>
                </a:highlight>
              </a:rPr>
              <a:t>Parameterized Test </a:t>
            </a:r>
            <a:r>
              <a:rPr lang="en-US" b="1" dirty="0"/>
              <a:t>(607): </a:t>
            </a:r>
            <a:r>
              <a:rPr lang="en-US" dirty="0"/>
              <a:t>We pass the information needed to do fixture setup and result verification to a utility method that</a:t>
            </a:r>
            <a:r>
              <a:rPr lang="lt-LT" dirty="0"/>
              <a:t> </a:t>
            </a:r>
            <a:r>
              <a:rPr lang="en-US" dirty="0"/>
              <a:t>implements the entire test life cycle.</a:t>
            </a:r>
          </a:p>
          <a:p>
            <a:r>
              <a:rPr lang="en-US" b="1" dirty="0"/>
              <a:t>Prebuilt Fixture (429): </a:t>
            </a:r>
            <a:r>
              <a:rPr lang="en-US" dirty="0"/>
              <a:t>We build the Shared Fixture separately from running the tests.</a:t>
            </a:r>
          </a:p>
          <a:p>
            <a:r>
              <a:rPr lang="en-US" b="1" dirty="0"/>
              <a:t>Recorded Test (278): </a:t>
            </a:r>
            <a:r>
              <a:rPr lang="en-US" dirty="0"/>
              <a:t>We automate tests by recording interactions with the application and playing them back using a test</a:t>
            </a:r>
            <a:r>
              <a:rPr lang="lt-LT" dirty="0"/>
              <a:t> </a:t>
            </a:r>
            <a:r>
              <a:rPr lang="fr-FR" dirty="0" err="1"/>
              <a:t>tool</a:t>
            </a:r>
            <a:r>
              <a:rPr lang="fr-FR" dirty="0"/>
              <a:t>.</a:t>
            </a:r>
          </a:p>
          <a:p>
            <a:r>
              <a:rPr lang="en-US" b="1" dirty="0"/>
              <a:t>Scripted Test (285): </a:t>
            </a:r>
            <a:r>
              <a:rPr lang="en-US" dirty="0"/>
              <a:t>We automate the tests by writing test programs by hand.</a:t>
            </a:r>
          </a:p>
          <a:p>
            <a:r>
              <a:rPr lang="en-US" b="1" dirty="0"/>
              <a:t>Setup Decorator (447): </a:t>
            </a:r>
            <a:r>
              <a:rPr lang="en-US" dirty="0"/>
              <a:t>We wrap the test suite with a Decorator that sets up the shared test fixture before running the tests</a:t>
            </a:r>
            <a:r>
              <a:rPr lang="lt-LT" dirty="0"/>
              <a:t> </a:t>
            </a:r>
            <a:r>
              <a:rPr lang="en-US" dirty="0"/>
              <a:t>and tears it down after all the tests are done.</a:t>
            </a:r>
          </a:p>
          <a:p>
            <a:r>
              <a:rPr lang="en-US" b="1" dirty="0"/>
              <a:t>Shared Fixture (317): </a:t>
            </a:r>
            <a:r>
              <a:rPr lang="en-US" dirty="0"/>
              <a:t>We reuse the same instance of the test fixture across many tests.</a:t>
            </a:r>
          </a:p>
        </p:txBody>
      </p:sp>
    </p:spTree>
    <p:extLst>
      <p:ext uri="{BB962C8B-B14F-4D97-AF65-F5344CB8AC3E}">
        <p14:creationId xmlns:p14="http://schemas.microsoft.com/office/powerpoint/2010/main" val="13891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Standard Fixture (305): </a:t>
            </a:r>
            <a:r>
              <a:rPr lang="en-US" dirty="0">
                <a:highlight>
                  <a:srgbClr val="FFFF00"/>
                </a:highlight>
              </a:rPr>
              <a:t>We reuse the same design of the test fixture across many tests.</a:t>
            </a:r>
          </a:p>
          <a:p>
            <a:r>
              <a:rPr lang="en-US" b="1" dirty="0"/>
              <a:t>State Verification (462): </a:t>
            </a:r>
            <a:r>
              <a:rPr lang="en-US" dirty="0"/>
              <a:t>We inspect the state of the SUT after it has been exercised and compare it to the expected state.</a:t>
            </a:r>
          </a:p>
          <a:p>
            <a:r>
              <a:rPr lang="en-US" b="1" dirty="0"/>
              <a:t>Stored Procedure Test (654): </a:t>
            </a:r>
            <a:r>
              <a:rPr lang="en-US" dirty="0"/>
              <a:t>We write Fully Automated Tests for each stored procedure.</a:t>
            </a:r>
          </a:p>
          <a:p>
            <a:r>
              <a:rPr lang="en-US" b="1" dirty="0"/>
              <a:t>Suite Fixture Setup (441): </a:t>
            </a:r>
            <a:r>
              <a:rPr lang="en-US" dirty="0"/>
              <a:t>We build/destroy the shared fixture in special methods called by the Test Automation Framework</a:t>
            </a:r>
          </a:p>
          <a:p>
            <a:r>
              <a:rPr lang="en-US" dirty="0"/>
              <a:t>before/after the first/last Test Method is called.</a:t>
            </a:r>
          </a:p>
          <a:p>
            <a:r>
              <a:rPr lang="en-US" b="1" dirty="0"/>
              <a:t>Table Truncation Teardown (661): </a:t>
            </a:r>
            <a:r>
              <a:rPr lang="en-US" dirty="0"/>
              <a:t>We truncate the tables modified during the test to tear down the fixture.</a:t>
            </a:r>
          </a:p>
          <a:p>
            <a:r>
              <a:rPr lang="en-US" b="1" dirty="0"/>
              <a:t>Test Automation Framework (298): </a:t>
            </a:r>
            <a:r>
              <a:rPr lang="en-US" dirty="0"/>
              <a:t>We use a framework that provides all the mechanisms needed to run the test logic so the</a:t>
            </a:r>
            <a:r>
              <a:rPr lang="lt-LT" dirty="0"/>
              <a:t> </a:t>
            </a:r>
            <a:r>
              <a:rPr lang="en-US" dirty="0"/>
              <a:t>test writer needs to provide only the test-specific logic.</a:t>
            </a:r>
          </a:p>
          <a:p>
            <a:r>
              <a:rPr lang="en-US" b="1" dirty="0"/>
              <a:t>Test Discovery (393): </a:t>
            </a:r>
            <a:r>
              <a:rPr lang="en-US" dirty="0"/>
              <a:t>The Test Automation Framework discovers all the tests that belong to the test suite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96742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Test Double (522): </a:t>
            </a:r>
            <a:r>
              <a:rPr lang="en-US" dirty="0"/>
              <a:t>We replace a component on which the SUT depends with a “test-specific equivalent.”</a:t>
            </a:r>
          </a:p>
          <a:p>
            <a:r>
              <a:rPr lang="en-US" b="1" dirty="0"/>
              <a:t>Test Enumeration (399): </a:t>
            </a:r>
            <a:r>
              <a:rPr lang="en-US" dirty="0"/>
              <a:t>The test </a:t>
            </a:r>
            <a:r>
              <a:rPr lang="en-US" dirty="0" err="1"/>
              <a:t>automater</a:t>
            </a:r>
            <a:r>
              <a:rPr lang="en-US" dirty="0"/>
              <a:t> manually writes the code that enumerates all tests that belong to the test suite.</a:t>
            </a:r>
          </a:p>
          <a:p>
            <a:r>
              <a:rPr lang="en-US" b="1" dirty="0"/>
              <a:t>Test Helper (643): </a:t>
            </a:r>
            <a:r>
              <a:rPr lang="en-US" dirty="0"/>
              <a:t>We define a helper class to hold any Test Utility Methods we want to reuse in several tests.</a:t>
            </a:r>
          </a:p>
          <a:p>
            <a:r>
              <a:rPr lang="en-US" b="1" dirty="0"/>
              <a:t>Test Hook (709): </a:t>
            </a:r>
            <a:r>
              <a:rPr lang="en-US" dirty="0"/>
              <a:t>We modify the SUT to behave differently during the test.</a:t>
            </a:r>
          </a:p>
          <a:p>
            <a:r>
              <a:rPr lang="en-US" b="1" dirty="0"/>
              <a:t>Test Method (348): </a:t>
            </a:r>
            <a:r>
              <a:rPr lang="en-US" dirty="0"/>
              <a:t>We encode each test as a single Test Method on some class.</a:t>
            </a:r>
          </a:p>
          <a:p>
            <a:r>
              <a:rPr lang="en-US" b="1" dirty="0"/>
              <a:t>Test Runner (377): </a:t>
            </a:r>
            <a:r>
              <a:rPr lang="en-US" dirty="0"/>
              <a:t>We define an application that instantiates a Test Suite Object and executes all the </a:t>
            </a:r>
            <a:r>
              <a:rPr lang="en-US" dirty="0" err="1"/>
              <a:t>Testcase</a:t>
            </a:r>
            <a:r>
              <a:rPr lang="en-US" dirty="0"/>
              <a:t> Objects it</a:t>
            </a:r>
            <a:r>
              <a:rPr lang="lt-LT" dirty="0"/>
              <a:t> </a:t>
            </a:r>
            <a:r>
              <a:rPr lang="fr-FR" dirty="0" err="1"/>
              <a:t>contains</a:t>
            </a:r>
            <a:r>
              <a:rPr lang="fr-FR" dirty="0"/>
              <a:t>.</a:t>
            </a:r>
          </a:p>
          <a:p>
            <a:r>
              <a:rPr lang="en-US" b="1" dirty="0"/>
              <a:t>Test Selection (403): </a:t>
            </a:r>
            <a:r>
              <a:rPr lang="en-US" dirty="0"/>
              <a:t>The Test Automation Framework selects the Test Methods to be run at runtime based on attributes of</a:t>
            </a:r>
            <a:r>
              <a:rPr lang="lt-LT" dirty="0"/>
              <a:t> </a:t>
            </a:r>
            <a:r>
              <a:rPr lang="fr-FR" dirty="0"/>
              <a:t>the tests.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89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Test Spy (538): </a:t>
            </a:r>
            <a:r>
              <a:rPr lang="en-US" dirty="0"/>
              <a:t>We use a Test Double to capture the indirect output calls made to another component by the SUT for later</a:t>
            </a:r>
            <a:r>
              <a:rPr lang="lt-LT" dirty="0"/>
              <a:t> </a:t>
            </a:r>
            <a:r>
              <a:rPr lang="en-US" dirty="0"/>
              <a:t>verification by the test.</a:t>
            </a:r>
          </a:p>
          <a:p>
            <a:r>
              <a:rPr lang="en-US" b="1" dirty="0"/>
              <a:t>Test Stub (529): </a:t>
            </a:r>
            <a:r>
              <a:rPr lang="en-US" dirty="0"/>
              <a:t>We replace a real object with a test-specific object that feeds the desired indirect inputs into the SUT.</a:t>
            </a:r>
          </a:p>
          <a:p>
            <a:r>
              <a:rPr lang="en-US" b="1" dirty="0"/>
              <a:t>Test Suite Object (387): </a:t>
            </a:r>
            <a:r>
              <a:rPr lang="en-US" dirty="0"/>
              <a:t>We define a collection class that implements the standard test interface and use it to run a set of</a:t>
            </a:r>
            <a:r>
              <a:rPr lang="lt-LT" dirty="0"/>
              <a:t> </a:t>
            </a:r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Testcase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.</a:t>
            </a:r>
          </a:p>
          <a:p>
            <a:r>
              <a:rPr lang="en-US" b="1" dirty="0"/>
              <a:t>Test Utility Method (599): </a:t>
            </a:r>
            <a:r>
              <a:rPr lang="en-US" dirty="0"/>
              <a:t>We encapsulate the test logic we want to reuse behind a suitably named utility method.</a:t>
            </a:r>
          </a:p>
          <a:p>
            <a:r>
              <a:rPr lang="en-US" b="1" dirty="0"/>
              <a:t>Test-Specific Subclass (579): </a:t>
            </a:r>
            <a:r>
              <a:rPr lang="en-US" dirty="0"/>
              <a:t>We add methods that expose the state or behavior needed by the test to a subclass of the SUT.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81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Testcase</a:t>
            </a:r>
            <a:r>
              <a:rPr lang="en-US" b="1" dirty="0"/>
              <a:t> Class (373): </a:t>
            </a:r>
            <a:r>
              <a:rPr lang="en-US" dirty="0"/>
              <a:t>We group a set of related Test Methods on a single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  <a:p>
            <a:r>
              <a:rPr lang="en-US" b="1" dirty="0" err="1"/>
              <a:t>Testcase</a:t>
            </a:r>
            <a:r>
              <a:rPr lang="en-US" b="1" dirty="0"/>
              <a:t> Class per Class (617): </a:t>
            </a:r>
            <a:r>
              <a:rPr lang="en-US" dirty="0"/>
              <a:t>We put all the Test Methods for one SUT class onto a single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  <a:p>
            <a:r>
              <a:rPr lang="en-US" b="1" dirty="0" err="1"/>
              <a:t>Testcase</a:t>
            </a:r>
            <a:r>
              <a:rPr lang="en-US" b="1" dirty="0"/>
              <a:t> Class per Feature (624): </a:t>
            </a:r>
            <a:r>
              <a:rPr lang="en-US" dirty="0"/>
              <a:t>We group the Test Methods onto </a:t>
            </a:r>
            <a:r>
              <a:rPr lang="en-US" dirty="0" err="1"/>
              <a:t>Testcase</a:t>
            </a:r>
            <a:r>
              <a:rPr lang="en-US" dirty="0"/>
              <a:t> Classes based on which testable feature of the</a:t>
            </a:r>
            <a:r>
              <a:rPr lang="lt-LT" dirty="0"/>
              <a:t> </a:t>
            </a:r>
            <a:r>
              <a:rPr lang="fr-FR" dirty="0"/>
              <a:t>SUT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.</a:t>
            </a:r>
          </a:p>
          <a:p>
            <a:r>
              <a:rPr lang="en-US" b="1" dirty="0"/>
              <a:t>Testcase Class per Fixture (631): </a:t>
            </a:r>
            <a:r>
              <a:rPr lang="en-US" dirty="0"/>
              <a:t>We organize Test Methods into Testcase Classes based on commonality of the test fixture.</a:t>
            </a:r>
          </a:p>
          <a:p>
            <a:r>
              <a:rPr lang="en-US" b="1" dirty="0" err="1"/>
              <a:t>Testcase</a:t>
            </a:r>
            <a:r>
              <a:rPr lang="en-US" b="1" dirty="0"/>
              <a:t> Object (382): </a:t>
            </a:r>
            <a:r>
              <a:rPr lang="en-US" dirty="0"/>
              <a:t>We create a Command object for each test and call the run method when we wish to execute it.</a:t>
            </a:r>
          </a:p>
          <a:p>
            <a:r>
              <a:rPr lang="en-US" b="1" dirty="0"/>
              <a:t>Testcase Superclass (638): </a:t>
            </a:r>
            <a:r>
              <a:rPr lang="en-US" dirty="0"/>
              <a:t>We inherit reusable test-specific logic from an abstract Testcase Superclass.</a:t>
            </a:r>
          </a:p>
          <a:p>
            <a:r>
              <a:rPr lang="en-US" b="1" dirty="0">
                <a:highlight>
                  <a:srgbClr val="FFFF00"/>
                </a:highlight>
              </a:rPr>
              <a:t>Transaction Rollback Teardown </a:t>
            </a:r>
            <a:r>
              <a:rPr lang="en-US" b="1" dirty="0"/>
              <a:t>(668): </a:t>
            </a:r>
            <a:r>
              <a:rPr lang="en-US" dirty="0"/>
              <a:t>We roll back the uncommitted test transaction as part of the teardown.</a:t>
            </a:r>
          </a:p>
          <a:p>
            <a:r>
              <a:rPr lang="en-US" b="1" dirty="0">
                <a:highlight>
                  <a:srgbClr val="FFFF00"/>
                </a:highlight>
              </a:rPr>
              <a:t>Unfinished Test Assertion (494): </a:t>
            </a:r>
            <a:r>
              <a:rPr lang="en-US" dirty="0"/>
              <a:t>We ensure that incomplete tests fail by executing an assertion that is guaranteed to fail.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80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Tests</a:t>
            </a:r>
            <a:r>
              <a:rPr lang="lt-LT" noProof="0" dirty="0"/>
              <a:t> </a:t>
            </a:r>
            <a:r>
              <a:rPr lang="lt-LT" noProof="0" dirty="0" err="1"/>
              <a:t>refactoring</a:t>
            </a:r>
            <a:endParaRPr lang="lt-LT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Turime netvarkingai sukurtą testą</a:t>
            </a:r>
          </a:p>
          <a:p>
            <a:r>
              <a:rPr lang="lt-LT" noProof="0" dirty="0"/>
              <a:t>Pertvarkysime jį taip kad tenkintų anksčiau aprašytus kriterijus.</a:t>
            </a:r>
          </a:p>
        </p:txBody>
      </p:sp>
    </p:spTree>
    <p:extLst>
      <p:ext uri="{BB962C8B-B14F-4D97-AF65-F5344CB8AC3E}">
        <p14:creationId xmlns:p14="http://schemas.microsoft.com/office/powerpoint/2010/main" val="160279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Baisus testas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496" t="14300" r="66186" b="45801"/>
          <a:stretch/>
        </p:blipFill>
        <p:spPr>
          <a:xfrm>
            <a:off x="840208" y="1728837"/>
            <a:ext cx="6595895" cy="45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Testo taisymas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Patikrinimo sąlygų sutvarkymas</a:t>
            </a:r>
          </a:p>
          <a:p>
            <a:r>
              <a:rPr lang="lt-LT" noProof="0" dirty="0"/>
              <a:t>Išsišakojimų panaikinimas</a:t>
            </a:r>
          </a:p>
          <a:p>
            <a:r>
              <a:rPr lang="lt-LT" noProof="0" dirty="0"/>
              <a:t>Objektų sunaikinimo sutvarkymas</a:t>
            </a:r>
          </a:p>
          <a:p>
            <a:r>
              <a:rPr lang="lt-LT" noProof="0" dirty="0"/>
              <a:t>Testo pradinės sąlygos sutvarkymas</a:t>
            </a:r>
          </a:p>
          <a:p>
            <a:r>
              <a:rPr lang="lt-LT" noProof="0" dirty="0"/>
              <a:t>Konstantų sutvarkymas</a:t>
            </a:r>
          </a:p>
        </p:txBody>
      </p:sp>
    </p:spTree>
    <p:extLst>
      <p:ext uri="{BB962C8B-B14F-4D97-AF65-F5344CB8AC3E}">
        <p14:creationId xmlns:p14="http://schemas.microsoft.com/office/powerpoint/2010/main" val="311034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Sutvarkytas testas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176" t="52100" r="77365" b="26551"/>
          <a:stretch/>
        </p:blipFill>
        <p:spPr>
          <a:xfrm>
            <a:off x="858943" y="1772816"/>
            <a:ext cx="784887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Testavimo</a:t>
            </a:r>
            <a:r>
              <a:rPr lang="fr-FR" noProof="0" dirty="0"/>
              <a:t> </a:t>
            </a:r>
            <a:r>
              <a:rPr lang="fr-FR" noProof="0" dirty="0" err="1"/>
              <a:t>projekto</a:t>
            </a:r>
            <a:r>
              <a:rPr lang="fr-FR" noProof="0" dirty="0"/>
              <a:t> </a:t>
            </a:r>
            <a:r>
              <a:rPr lang="lt-LT" noProof="0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Testai kaip specifikacija</a:t>
            </a:r>
          </a:p>
          <a:p>
            <a:r>
              <a:rPr lang="lt-LT" noProof="0" dirty="0"/>
              <a:t>Testai kaip dokumentacija</a:t>
            </a:r>
          </a:p>
          <a:p>
            <a:r>
              <a:rPr lang="lt-LT" noProof="0" dirty="0"/>
              <a:t>Testai kaip saugumo </a:t>
            </a:r>
            <a:r>
              <a:rPr lang="fr-FR" noProof="0" dirty="0" err="1"/>
              <a:t>tinklas</a:t>
            </a:r>
            <a:endParaRPr lang="lt-LT" noProof="0" dirty="0"/>
          </a:p>
          <a:p>
            <a:r>
              <a:rPr lang="lt-LT" noProof="0" dirty="0"/>
              <a:t>Defektų lokalizacija</a:t>
            </a:r>
          </a:p>
          <a:p>
            <a:r>
              <a:rPr lang="lt-LT" noProof="0" dirty="0"/>
              <a:t>Lengvas testų kūrimas ir palaikymas</a:t>
            </a:r>
          </a:p>
          <a:p>
            <a:r>
              <a:rPr lang="lt-LT" noProof="0" dirty="0"/>
              <a:t>Kokybės gerinimas</a:t>
            </a:r>
          </a:p>
          <a:p>
            <a:r>
              <a:rPr lang="lt-LT" noProof="0" dirty="0"/>
              <a:t>Rizikos mažinimas</a:t>
            </a:r>
          </a:p>
          <a:p>
            <a:r>
              <a:rPr lang="lt-LT" noProof="0" dirty="0"/>
              <a:t>Klaidų vengimas</a:t>
            </a:r>
          </a:p>
        </p:txBody>
      </p:sp>
    </p:spTree>
    <p:extLst>
      <p:ext uri="{BB962C8B-B14F-4D97-AF65-F5344CB8AC3E}">
        <p14:creationId xmlns:p14="http://schemas.microsoft.com/office/powerpoint/2010/main" val="23019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Papildomų testų kūrimas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400" t="46347" r="79979" b="40550"/>
          <a:stretch/>
        </p:blipFill>
        <p:spPr>
          <a:xfrm>
            <a:off x="971600" y="1772816"/>
            <a:ext cx="5976664" cy="236579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390" t="39687" r="78153" b="39500"/>
          <a:stretch/>
        </p:blipFill>
        <p:spPr>
          <a:xfrm>
            <a:off x="4283968" y="4077072"/>
            <a:ext cx="4860032" cy="27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Q/A </a:t>
            </a:r>
            <a:r>
              <a:rPr lang="lt-LT" dirty="0" err="1"/>
              <a:t>s.v.p</a:t>
            </a:r>
            <a:r>
              <a:rPr lang="lt-LT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17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Testų kūrimo 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Pilnas automatizavimas</a:t>
            </a:r>
          </a:p>
          <a:p>
            <a:r>
              <a:rPr lang="lt-LT" noProof="0" dirty="0"/>
              <a:t>Patys tikrinantys testai</a:t>
            </a:r>
          </a:p>
          <a:p>
            <a:r>
              <a:rPr lang="lt-LT" noProof="0" dirty="0"/>
              <a:t>Pakartotinai vykdomi testai</a:t>
            </a:r>
          </a:p>
          <a:p>
            <a:r>
              <a:rPr lang="lt-LT" noProof="0" dirty="0"/>
              <a:t>Atsparūs testai</a:t>
            </a:r>
          </a:p>
          <a:p>
            <a:r>
              <a:rPr lang="lt-LT" noProof="0" dirty="0"/>
              <a:t>Paprasti testai</a:t>
            </a:r>
          </a:p>
          <a:p>
            <a:r>
              <a:rPr lang="lt-LT" noProof="0" dirty="0"/>
              <a:t>Išraiškingi testai</a:t>
            </a:r>
          </a:p>
          <a:p>
            <a:r>
              <a:rPr lang="lt-LT" noProof="0" dirty="0" err="1"/>
              <a:t>Konceptų</a:t>
            </a:r>
            <a:r>
              <a:rPr lang="lt-LT" noProof="0" dirty="0"/>
              <a:t> išskyrimas</a:t>
            </a:r>
          </a:p>
          <a:p>
            <a:r>
              <a:rPr lang="lt-LT" noProof="0" dirty="0"/>
              <a:t>Nedarantys žalos</a:t>
            </a:r>
          </a:p>
        </p:txBody>
      </p:sp>
    </p:spTree>
    <p:extLst>
      <p:ext uri="{BB962C8B-B14F-4D97-AF65-F5344CB8AC3E}">
        <p14:creationId xmlns:p14="http://schemas.microsoft.com/office/powerpoint/2010/main" val="14176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Geras testas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z="4400" noProof="0" dirty="0"/>
              <a:t>Pakartotinai panaudojamas</a:t>
            </a:r>
          </a:p>
          <a:p>
            <a:pPr lvl="0"/>
            <a:r>
              <a:rPr lang="lt-LT" sz="4400" noProof="0" dirty="0"/>
              <a:t>Pats tikrinantis</a:t>
            </a:r>
          </a:p>
          <a:p>
            <a:pPr lvl="0"/>
            <a:r>
              <a:rPr lang="lt-LT" sz="4400" noProof="0" dirty="0"/>
              <a:t>Atsparus</a:t>
            </a:r>
          </a:p>
          <a:p>
            <a:pPr lvl="0"/>
            <a:r>
              <a:rPr lang="lt-LT" sz="4400" noProof="0" dirty="0"/>
              <a:t>Nedarantis žalos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26554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Testų šablonų tipai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xUnit</a:t>
            </a:r>
            <a:r>
              <a:rPr lang="lt-LT" noProof="0" dirty="0"/>
              <a:t> karkaso pagrindai</a:t>
            </a:r>
          </a:p>
          <a:p>
            <a:r>
              <a:rPr lang="lt-LT" noProof="0" dirty="0"/>
              <a:t>Testų automatizavimo</a:t>
            </a:r>
          </a:p>
          <a:p>
            <a:r>
              <a:rPr lang="lt-LT" noProof="0" dirty="0"/>
              <a:t>Testo situacijos paruošimo</a:t>
            </a:r>
          </a:p>
          <a:p>
            <a:r>
              <a:rPr lang="lt-LT" noProof="0" dirty="0"/>
              <a:t>Testo rezultatų patikrinimo</a:t>
            </a:r>
          </a:p>
          <a:p>
            <a:r>
              <a:rPr lang="lt-LT" noProof="0" dirty="0"/>
              <a:t>Testo pradinės būsenos atstatymo</a:t>
            </a:r>
          </a:p>
          <a:p>
            <a:r>
              <a:rPr lang="lt-LT" noProof="0" dirty="0"/>
              <a:t>Testų organizavimo</a:t>
            </a:r>
          </a:p>
          <a:p>
            <a:r>
              <a:rPr lang="lt-LT" noProof="0" dirty="0"/>
              <a:t>Testavimo objektų pakaitalų</a:t>
            </a:r>
            <a:r>
              <a:rPr lang="fr-FR" noProof="0" dirty="0"/>
              <a:t> (</a:t>
            </a:r>
            <a:r>
              <a:rPr lang="fr-FR" noProof="0" dirty="0" err="1"/>
              <a:t>Mocks</a:t>
            </a:r>
            <a:r>
              <a:rPr lang="fr-FR" noProof="0" dirty="0"/>
              <a:t>)</a:t>
            </a:r>
            <a:endParaRPr lang="lt-LT" noProof="0" dirty="0"/>
          </a:p>
          <a:p>
            <a:r>
              <a:rPr lang="lt-LT" noProof="0" dirty="0"/>
              <a:t>Duomenų bazės</a:t>
            </a:r>
          </a:p>
          <a:p>
            <a:r>
              <a:rPr lang="lt-LT" noProof="0" dirty="0"/>
              <a:t>Projektavimo </a:t>
            </a:r>
            <a:r>
              <a:rPr lang="lt-LT" noProof="0" dirty="0" err="1"/>
              <a:t>testuojamumui</a:t>
            </a:r>
            <a:endParaRPr lang="lt-LT" noProof="0" dirty="0"/>
          </a:p>
          <a:p>
            <a:endParaRPr lang="lt-LT" noProof="0" dirty="0"/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9462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xUnit</a:t>
            </a:r>
            <a:r>
              <a:rPr lang="lt-LT" noProof="0" dirty="0"/>
              <a:t> </a:t>
            </a:r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Patterns</a:t>
            </a:r>
            <a:endParaRPr lang="lt-LT" noProof="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37698"/>
            <a:ext cx="3168352" cy="442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164" y="1837698"/>
            <a:ext cx="3259914" cy="438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70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test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Assertion Message (370)</a:t>
            </a:r>
            <a:r>
              <a:rPr lang="en-US" dirty="0">
                <a:highlight>
                  <a:srgbClr val="FFFF00"/>
                </a:highlight>
              </a:rPr>
              <a:t>: We include </a:t>
            </a:r>
            <a:r>
              <a:rPr lang="en-US" dirty="0"/>
              <a:t>a descriptive string argument in each call to an Assertion Method.</a:t>
            </a:r>
          </a:p>
          <a:p>
            <a:r>
              <a:rPr lang="en-US" b="1" dirty="0"/>
              <a:t>Assertion Method (362): </a:t>
            </a:r>
            <a:r>
              <a:rPr lang="en-US" dirty="0"/>
              <a:t>We call a utility method to evaluate whether an expected outcome has been achieved.</a:t>
            </a:r>
          </a:p>
          <a:p>
            <a:r>
              <a:rPr lang="en-US" b="1" dirty="0"/>
              <a:t>Automated Teardown (503): </a:t>
            </a:r>
            <a:r>
              <a:rPr lang="en-US" dirty="0"/>
              <a:t>We keep track of all resources that are created in a test and automatically destroy/free them</a:t>
            </a:r>
            <a:r>
              <a:rPr lang="lt-LT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teardown</a:t>
            </a:r>
            <a:r>
              <a:rPr lang="fr-FR" dirty="0"/>
              <a:t>.</a:t>
            </a:r>
          </a:p>
          <a:p>
            <a:r>
              <a:rPr lang="en-US" b="1" dirty="0"/>
              <a:t>Back Door Manipulation (327): </a:t>
            </a:r>
            <a:r>
              <a:rPr lang="en-US" dirty="0"/>
              <a:t>We set up the test fixture or verify the outcome by going through a back door (such as direct</a:t>
            </a:r>
            <a:r>
              <a:rPr lang="lt-LT" dirty="0"/>
              <a:t> </a:t>
            </a:r>
            <a:r>
              <a:rPr lang="fr-FR" dirty="0" err="1"/>
              <a:t>database</a:t>
            </a:r>
            <a:r>
              <a:rPr lang="fr-FR" dirty="0"/>
              <a:t> access).</a:t>
            </a:r>
          </a:p>
          <a:p>
            <a:r>
              <a:rPr lang="en-US" b="1" dirty="0"/>
              <a:t>Behavior Verification (468): </a:t>
            </a:r>
            <a:r>
              <a:rPr lang="en-US" dirty="0"/>
              <a:t>We capture the indirect outputs of the system under test (SUT) as they occur and compare them</a:t>
            </a:r>
            <a:r>
              <a:rPr lang="lt-LT" dirty="0"/>
              <a:t> </a:t>
            </a:r>
            <a:r>
              <a:rPr lang="fr-FR" dirty="0"/>
              <a:t>to the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.</a:t>
            </a:r>
          </a:p>
          <a:p>
            <a:r>
              <a:rPr lang="en-US" b="1" dirty="0"/>
              <a:t>Chained Tests (454): </a:t>
            </a:r>
            <a:r>
              <a:rPr lang="en-US" dirty="0"/>
              <a:t>We let the other tests in a test suite set up the test fixture.</a:t>
            </a:r>
          </a:p>
          <a:p>
            <a:r>
              <a:rPr lang="en-US" b="1" dirty="0"/>
              <a:t>Configurable Test Double (558): </a:t>
            </a:r>
            <a:r>
              <a:rPr lang="en-US" dirty="0"/>
              <a:t>We configure a reusable Test Double with the values to be returned or verified during the</a:t>
            </a:r>
            <a:r>
              <a:rPr lang="lt-LT" dirty="0"/>
              <a:t> </a:t>
            </a:r>
            <a:r>
              <a:rPr lang="en-US" dirty="0"/>
              <a:t>fixture setup phase of a test.</a:t>
            </a:r>
          </a:p>
          <a:p>
            <a:r>
              <a:rPr lang="en-US" b="1" dirty="0"/>
              <a:t>Creation Method (415): </a:t>
            </a:r>
            <a:r>
              <a:rPr lang="en-US" dirty="0"/>
              <a:t>We set up the test fixture by calling methods that hide the mechanics of building ready-to-use</a:t>
            </a:r>
            <a:r>
              <a:rPr lang="lt-LT" dirty="0"/>
              <a:t>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Intent-Revealing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.</a:t>
            </a:r>
          </a:p>
          <a:p>
            <a:r>
              <a:rPr lang="en-US" b="1" dirty="0"/>
              <a:t>Custom Assertion (474): </a:t>
            </a:r>
            <a:r>
              <a:rPr lang="en-US" dirty="0"/>
              <a:t>We create a purpose-built Assertion Method that</a:t>
            </a:r>
            <a:r>
              <a:rPr lang="lt-LT" dirty="0"/>
              <a:t> </a:t>
            </a:r>
            <a:r>
              <a:rPr lang="en-US" dirty="0"/>
              <a:t>compares only those attributes of the object that</a:t>
            </a:r>
            <a:r>
              <a:rPr lang="lt-LT" dirty="0"/>
              <a:t> </a:t>
            </a:r>
            <a:r>
              <a:rPr lang="fr-FR" dirty="0"/>
              <a:t>define test-specific </a:t>
            </a:r>
            <a:r>
              <a:rPr lang="fr-FR" dirty="0" err="1"/>
              <a:t>equality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97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Data-Driven Test (288): </a:t>
            </a:r>
            <a:r>
              <a:rPr lang="en-US" dirty="0"/>
              <a:t>We store all the information needed for each test in a data fi le and write an interpreter that reads the</a:t>
            </a:r>
            <a:r>
              <a:rPr lang="lt-LT" dirty="0"/>
              <a:t> </a:t>
            </a:r>
            <a:r>
              <a:rPr lang="en-US" dirty="0"/>
              <a:t>file and executes the tests.</a:t>
            </a:r>
          </a:p>
          <a:p>
            <a:r>
              <a:rPr lang="en-US" b="1" dirty="0"/>
              <a:t>Database Sandbox (650): </a:t>
            </a:r>
            <a:r>
              <a:rPr lang="en-US" dirty="0"/>
              <a:t>We provide a separate test database for each developer or tester.</a:t>
            </a:r>
          </a:p>
          <a:p>
            <a:r>
              <a:rPr lang="en-US" b="1" dirty="0"/>
              <a:t>Delegated Setup (411): </a:t>
            </a:r>
            <a:r>
              <a:rPr lang="en-US" dirty="0"/>
              <a:t>Each test creates its own Fresh Fixture by calling Creation Methods from within the Test Methods.</a:t>
            </a:r>
          </a:p>
          <a:p>
            <a:r>
              <a:rPr lang="en-US" b="1" dirty="0">
                <a:highlight>
                  <a:srgbClr val="FFFF00"/>
                </a:highlight>
              </a:rPr>
              <a:t>Delta Assertion (485): </a:t>
            </a:r>
            <a:r>
              <a:rPr lang="en-US" dirty="0"/>
              <a:t>We specify assertions based on differences between the pre- and post-exercise state of the SUT.</a:t>
            </a:r>
          </a:p>
          <a:p>
            <a:r>
              <a:rPr lang="en-US" b="1" dirty="0"/>
              <a:t>Dependency Injection (678): </a:t>
            </a:r>
            <a:r>
              <a:rPr lang="en-US" dirty="0"/>
              <a:t>The client provides the depended-on object to the SUT.</a:t>
            </a:r>
          </a:p>
          <a:p>
            <a:r>
              <a:rPr lang="en-US" b="1" dirty="0"/>
              <a:t>Dependency Lookup (686): </a:t>
            </a:r>
            <a:r>
              <a:rPr lang="en-US" dirty="0"/>
              <a:t>The SUT asks another object to return the depended-on object before it uses it.</a:t>
            </a:r>
          </a:p>
          <a:p>
            <a:r>
              <a:rPr lang="en-US" b="1" dirty="0"/>
              <a:t>Derived Value (718): </a:t>
            </a:r>
            <a:r>
              <a:rPr lang="en-US" dirty="0"/>
              <a:t>We use expressions to calculate values that can be derived from other values.</a:t>
            </a:r>
          </a:p>
          <a:p>
            <a:r>
              <a:rPr lang="en-US" b="1" dirty="0"/>
              <a:t>Dummy Object (728): </a:t>
            </a:r>
            <a:r>
              <a:rPr lang="en-US" dirty="0"/>
              <a:t>We pass an object that has no implementation as an argument of a method called on the SUT.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6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patterns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Fake Object (551): </a:t>
            </a:r>
            <a:r>
              <a:rPr lang="en-US" dirty="0"/>
              <a:t>We replace a component that the SUT depends on with a much lighter-weight implementation.</a:t>
            </a:r>
          </a:p>
          <a:p>
            <a:r>
              <a:rPr lang="en-US" b="1" dirty="0"/>
              <a:t>Four-Phase Test (358): </a:t>
            </a:r>
            <a:r>
              <a:rPr lang="en-US" dirty="0"/>
              <a:t>We structure each test with four distinct parts executed in sequence.</a:t>
            </a:r>
          </a:p>
          <a:p>
            <a:r>
              <a:rPr lang="en-US" b="1" dirty="0"/>
              <a:t>Fresh Fixture (311): </a:t>
            </a:r>
            <a:r>
              <a:rPr lang="en-US" dirty="0"/>
              <a:t>Each test constructs its own brand-new test fixture for its own private use.</a:t>
            </a:r>
          </a:p>
          <a:p>
            <a:r>
              <a:rPr lang="en-US" b="1" dirty="0">
                <a:highlight>
                  <a:srgbClr val="FFFF00"/>
                </a:highlight>
              </a:rPr>
              <a:t>Garbage-Collected Teardown (500</a:t>
            </a:r>
            <a:r>
              <a:rPr lang="en-US" b="1" dirty="0"/>
              <a:t>): </a:t>
            </a:r>
            <a:r>
              <a:rPr lang="en-US" dirty="0"/>
              <a:t>We let the garbage collection mechanism provided by the programming language clean</a:t>
            </a:r>
            <a:r>
              <a:rPr lang="lt-LT" dirty="0"/>
              <a:t> </a:t>
            </a:r>
            <a:r>
              <a:rPr lang="fr-FR" dirty="0"/>
              <a:t>up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test.</a:t>
            </a:r>
          </a:p>
          <a:p>
            <a:r>
              <a:rPr lang="en-US" b="1" dirty="0"/>
              <a:t>Generated Value (723): </a:t>
            </a:r>
            <a:r>
              <a:rPr lang="en-US" dirty="0"/>
              <a:t>We generate a suitable value each time the test is run.</a:t>
            </a:r>
          </a:p>
          <a:p>
            <a:r>
              <a:rPr lang="en-US" b="1" dirty="0"/>
              <a:t>Guard Assertion (490): </a:t>
            </a:r>
            <a:r>
              <a:rPr lang="en-US" dirty="0"/>
              <a:t>We replace an if statement in a test with an assertion that fails the test if not satisfied.</a:t>
            </a:r>
          </a:p>
          <a:p>
            <a:r>
              <a:rPr lang="en-US" b="1" dirty="0"/>
              <a:t>Hard-Coded Test Double (568): </a:t>
            </a:r>
            <a:r>
              <a:rPr lang="en-US" dirty="0"/>
              <a:t>We build the Test Double by hard-coding the return values and/or expected calls.</a:t>
            </a:r>
          </a:p>
          <a:p>
            <a:r>
              <a:rPr lang="en-US" b="1" dirty="0"/>
              <a:t>Humble Object (695): </a:t>
            </a:r>
            <a:r>
              <a:rPr lang="en-US" dirty="0"/>
              <a:t>We extract the logic into a separate, easy-to-test component that is decoupled from its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157467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6186</TotalTime>
  <Words>1703</Words>
  <Application>Microsoft Office PowerPoint</Application>
  <PresentationFormat>Affichage à l'écran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Rétrospective</vt:lpstr>
      <vt:lpstr>Unit Testing Patterns</vt:lpstr>
      <vt:lpstr>Testavimo projekto tikslai</vt:lpstr>
      <vt:lpstr>Testų kūrimo tikslai</vt:lpstr>
      <vt:lpstr>Geras testas</vt:lpstr>
      <vt:lpstr>Testų šablonų tipai</vt:lpstr>
      <vt:lpstr>xUnit Test Patterns</vt:lpstr>
      <vt:lpstr>xUnit test patterns</vt:lpstr>
      <vt:lpstr>xUnit test patterns</vt:lpstr>
      <vt:lpstr>xUnit test patterns</vt:lpstr>
      <vt:lpstr>xUnit test patterns</vt:lpstr>
      <vt:lpstr>xUnit test patterns</vt:lpstr>
      <vt:lpstr>xUnit test patterns</vt:lpstr>
      <vt:lpstr>xUnit test patterns</vt:lpstr>
      <vt:lpstr>xUnit test patterns</vt:lpstr>
      <vt:lpstr>xUnit test patterns</vt:lpstr>
      <vt:lpstr>Tests refactoring</vt:lpstr>
      <vt:lpstr>Baisus testas</vt:lpstr>
      <vt:lpstr>Testo taisymas</vt:lpstr>
      <vt:lpstr>Sutvarkytas testas</vt:lpstr>
      <vt:lpstr>Papildomų testų kūrimas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81</cp:revision>
  <dcterms:created xsi:type="dcterms:W3CDTF">2012-03-01T23:19:03Z</dcterms:created>
  <dcterms:modified xsi:type="dcterms:W3CDTF">2024-11-07T21:06:59Z</dcterms:modified>
</cp:coreProperties>
</file>