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319" r:id="rId3"/>
    <p:sldId id="347" r:id="rId4"/>
    <p:sldId id="348" r:id="rId5"/>
    <p:sldId id="349" r:id="rId6"/>
    <p:sldId id="293" r:id="rId7"/>
    <p:sldId id="352" r:id="rId8"/>
    <p:sldId id="350" r:id="rId9"/>
    <p:sldId id="35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702" autoAdjust="0"/>
  </p:normalViewPr>
  <p:slideViewPr>
    <p:cSldViewPr>
      <p:cViewPr varScale="1">
        <p:scale>
          <a:sx n="152" d="100"/>
          <a:sy n="152" d="100"/>
        </p:scale>
        <p:origin x="206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10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019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6760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220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4535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242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099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8706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1386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8300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8802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5931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432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t-LT" noProof="0" dirty="0"/>
              <a:t>GUI </a:t>
            </a:r>
            <a:r>
              <a:rPr lang="lt-LT" noProof="0" dirty="0" err="1"/>
              <a:t>Testing</a:t>
            </a:r>
            <a:endParaRPr lang="lt-LT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t-LT" noProof="0" dirty="0"/>
          </a:p>
        </p:txBody>
      </p:sp>
    </p:spTree>
    <p:extLst>
      <p:ext uri="{BB962C8B-B14F-4D97-AF65-F5344CB8AC3E}">
        <p14:creationId xmlns:p14="http://schemas.microsoft.com/office/powerpoint/2010/main" val="2518713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/>
              <a:t>Vartotojo sąsajos Testavimas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sz="2400" noProof="0" dirty="0" err="1"/>
              <a:t>Usability</a:t>
            </a:r>
            <a:r>
              <a:rPr lang="lt-LT" sz="2400" noProof="0" dirty="0"/>
              <a:t> </a:t>
            </a:r>
            <a:r>
              <a:rPr lang="lt-LT" sz="2400" noProof="0" dirty="0" err="1"/>
              <a:t>testing</a:t>
            </a:r>
            <a:r>
              <a:rPr lang="lt-LT" sz="2400" noProof="0" dirty="0"/>
              <a:t> – </a:t>
            </a:r>
            <a:r>
              <a:rPr lang="lt-LT" sz="2400" noProof="0" dirty="0" err="1"/>
              <a:t>panaudojamumo</a:t>
            </a:r>
            <a:r>
              <a:rPr lang="lt-LT" sz="2400" noProof="0" dirty="0"/>
              <a:t> testavimas</a:t>
            </a:r>
          </a:p>
          <a:p>
            <a:r>
              <a:rPr lang="lt-LT" sz="2400" noProof="0" dirty="0"/>
              <a:t>Funkcionalumo testavimas naudojantis</a:t>
            </a:r>
          </a:p>
          <a:p>
            <a:pPr lvl="1"/>
            <a:r>
              <a:rPr lang="lt-LT" noProof="0" dirty="0"/>
              <a:t>Vartotojo sąsaja</a:t>
            </a:r>
          </a:p>
        </p:txBody>
      </p:sp>
    </p:spTree>
    <p:extLst>
      <p:ext uri="{BB962C8B-B14F-4D97-AF65-F5344CB8AC3E}">
        <p14:creationId xmlns:p14="http://schemas.microsoft.com/office/powerpoint/2010/main" val="2090349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/>
              <a:t>Funkcionalumo testavimas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noProof="0" dirty="0"/>
              <a:t>Tyrinėjantis testavimas</a:t>
            </a:r>
          </a:p>
          <a:p>
            <a:r>
              <a:rPr lang="lt-LT" noProof="0" dirty="0"/>
              <a:t>Sistemingas testavimas</a:t>
            </a:r>
          </a:p>
          <a:p>
            <a:pPr lvl="1"/>
            <a:r>
              <a:rPr lang="lt-LT" noProof="0" dirty="0"/>
              <a:t>Panašiai kaip </a:t>
            </a:r>
            <a:r>
              <a:rPr lang="lt-LT" noProof="0" dirty="0" err="1"/>
              <a:t>unit</a:t>
            </a:r>
            <a:r>
              <a:rPr lang="lt-LT" noProof="0" dirty="0"/>
              <a:t> testams.</a:t>
            </a:r>
          </a:p>
          <a:p>
            <a:pPr lvl="1"/>
            <a:r>
              <a:rPr lang="lt-LT" noProof="0" dirty="0"/>
              <a:t>Padengimo vertinimas</a:t>
            </a:r>
          </a:p>
          <a:p>
            <a:pPr lvl="1"/>
            <a:r>
              <a:rPr lang="lt-LT" noProof="0" dirty="0"/>
              <a:t>Juodos dėžės testavimas</a:t>
            </a:r>
          </a:p>
          <a:p>
            <a:pPr lvl="1"/>
            <a:endParaRPr lang="lt-LT" noProof="0" dirty="0"/>
          </a:p>
        </p:txBody>
      </p:sp>
    </p:spTree>
    <p:extLst>
      <p:ext uri="{BB962C8B-B14F-4D97-AF65-F5344CB8AC3E}">
        <p14:creationId xmlns:p14="http://schemas.microsoft.com/office/powerpoint/2010/main" val="2973086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/>
              <a:t>GUI testavimo atlikimas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noProof="0" dirty="0"/>
              <a:t>Rankinis</a:t>
            </a:r>
          </a:p>
          <a:p>
            <a:r>
              <a:rPr lang="lt-LT" noProof="0" dirty="0"/>
              <a:t>Automatinis:</a:t>
            </a:r>
          </a:p>
          <a:p>
            <a:pPr lvl="1"/>
            <a:r>
              <a:rPr lang="lt-LT" noProof="0" dirty="0"/>
              <a:t>Programuojamas</a:t>
            </a:r>
          </a:p>
          <a:p>
            <a:pPr lvl="1"/>
            <a:r>
              <a:rPr lang="lt-LT" noProof="0" dirty="0" err="1"/>
              <a:t>Record</a:t>
            </a:r>
            <a:r>
              <a:rPr lang="lt-LT" noProof="0" dirty="0"/>
              <a:t> – </a:t>
            </a:r>
            <a:r>
              <a:rPr lang="lt-LT" noProof="0" dirty="0" err="1"/>
              <a:t>playback</a:t>
            </a:r>
            <a:r>
              <a:rPr lang="lt-LT" noProof="0" dirty="0"/>
              <a:t>.</a:t>
            </a:r>
          </a:p>
          <a:p>
            <a:pPr lvl="1"/>
            <a:endParaRPr lang="lt-LT" noProof="0" dirty="0"/>
          </a:p>
        </p:txBody>
      </p:sp>
    </p:spTree>
    <p:extLst>
      <p:ext uri="{BB962C8B-B14F-4D97-AF65-F5344CB8AC3E}">
        <p14:creationId xmlns:p14="http://schemas.microsoft.com/office/powerpoint/2010/main" val="2785942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/>
              <a:t>GUI Automatinsi testavimas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03562" y="2719388"/>
            <a:ext cx="2981325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7404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/>
              <a:t>– “excellent” </a:t>
            </a:r>
            <a:r>
              <a:rPr lang="en-US" dirty="0"/>
              <a:t>calculator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16832"/>
            <a:ext cx="3962400" cy="338437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latin typeface="Consolas" panose="020B0609020204030204" pitchFamily="49" charset="0"/>
              </a:rPr>
              <a:t>private void button1_Click(object sender, </a:t>
            </a:r>
            <a:r>
              <a:rPr lang="en-US" sz="1000" dirty="0" err="1">
                <a:latin typeface="Consolas" panose="020B0609020204030204" pitchFamily="49" charset="0"/>
              </a:rPr>
              <a:t>EventArgs</a:t>
            </a:r>
            <a:r>
              <a:rPr lang="en-US" sz="1000" dirty="0">
                <a:latin typeface="Consolas" panose="020B0609020204030204" pitchFamily="49" charset="0"/>
              </a:rPr>
              <a:t> e)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latin typeface="Consolas" panose="020B0609020204030204" pitchFamily="49" charset="0"/>
              </a:rPr>
              <a:t>   var s = (Button)</a:t>
            </a:r>
            <a:r>
              <a:rPr lang="fr-FR" sz="1000" dirty="0" err="1">
                <a:latin typeface="Consolas" panose="020B0609020204030204" pitchFamily="49" charset="0"/>
              </a:rPr>
              <a:t>sender</a:t>
            </a:r>
            <a:r>
              <a:rPr lang="fr-FR" sz="1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latin typeface="Consolas" panose="020B0609020204030204" pitchFamily="49" charset="0"/>
              </a:rPr>
              <a:t>   if (</a:t>
            </a:r>
            <a:r>
              <a:rPr lang="fr-FR" sz="1000" dirty="0" err="1">
                <a:latin typeface="Consolas" panose="020B0609020204030204" pitchFamily="49" charset="0"/>
              </a:rPr>
              <a:t>s.Text</a:t>
            </a:r>
            <a:r>
              <a:rPr lang="fr-FR" sz="1000" dirty="0">
                <a:latin typeface="Consolas" panose="020B0609020204030204" pitchFamily="49" charset="0"/>
              </a:rPr>
              <a:t> == "=")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latin typeface="Consolas" panose="020B0609020204030204" pitchFamily="49" charset="0"/>
              </a:rPr>
              <a:t>    var </a:t>
            </a:r>
            <a:r>
              <a:rPr lang="fr-FR" sz="1000" dirty="0" err="1">
                <a:latin typeface="Consolas" panose="020B0609020204030204" pitchFamily="49" charset="0"/>
              </a:rPr>
              <a:t>fff</a:t>
            </a:r>
            <a:r>
              <a:rPr lang="fr-FR" sz="1000" dirty="0">
                <a:latin typeface="Consolas" panose="020B0609020204030204" pitchFamily="49" charset="0"/>
              </a:rPr>
              <a:t> = </a:t>
            </a:r>
            <a:r>
              <a:rPr lang="fr-FR" sz="1000" dirty="0" err="1">
                <a:latin typeface="Consolas" panose="020B0609020204030204" pitchFamily="49" charset="0"/>
              </a:rPr>
              <a:t>this.textBoxNumberEntyr.Text.Split</a:t>
            </a:r>
            <a:r>
              <a:rPr lang="fr-FR" sz="1000" dirty="0">
                <a:latin typeface="Consolas" panose="020B0609020204030204" pitchFamily="49" charset="0"/>
              </a:rPr>
              <a:t>(' 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latin typeface="Consolas" panose="020B0609020204030204" pitchFamily="49" charset="0"/>
              </a:rPr>
              <a:t>    </a:t>
            </a:r>
            <a:r>
              <a:rPr lang="fr-FR" sz="1000" dirty="0" err="1">
                <a:latin typeface="Consolas" panose="020B0609020204030204" pitchFamily="49" charset="0"/>
              </a:rPr>
              <a:t>float</a:t>
            </a:r>
            <a:r>
              <a:rPr lang="fr-FR" sz="1000" dirty="0">
                <a:latin typeface="Consolas" panose="020B0609020204030204" pitchFamily="49" charset="0"/>
              </a:rPr>
              <a:t>? r = </a:t>
            </a:r>
            <a:r>
              <a:rPr lang="fr-FR" sz="1000" dirty="0" err="1">
                <a:latin typeface="Consolas" panose="020B0609020204030204" pitchFamily="49" charset="0"/>
              </a:rPr>
              <a:t>null</a:t>
            </a:r>
            <a:r>
              <a:rPr lang="fr-FR" sz="1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latin typeface="Consolas" panose="020B0609020204030204" pitchFamily="49" charset="0"/>
              </a:rPr>
              <a:t>    var </a:t>
            </a:r>
            <a:r>
              <a:rPr lang="fr-FR" sz="1000" dirty="0" err="1">
                <a:latin typeface="Consolas" panose="020B0609020204030204" pitchFamily="49" charset="0"/>
              </a:rPr>
              <a:t>lop</a:t>
            </a:r>
            <a:r>
              <a:rPr lang="fr-FR" sz="1000" dirty="0">
                <a:latin typeface="Consolas" panose="020B0609020204030204" pitchFamily="49" charset="0"/>
              </a:rPr>
              <a:t> = "";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latin typeface="Consolas" panose="020B0609020204030204" pitchFamily="49" charset="0"/>
              </a:rPr>
              <a:t>    </a:t>
            </a:r>
            <a:r>
              <a:rPr lang="fr-FR" sz="1000" dirty="0" err="1">
                <a:latin typeface="Consolas" panose="020B0609020204030204" pitchFamily="49" charset="0"/>
              </a:rPr>
              <a:t>foreach</a:t>
            </a:r>
            <a:r>
              <a:rPr lang="fr-FR" sz="1000" dirty="0">
                <a:latin typeface="Consolas" panose="020B0609020204030204" pitchFamily="49" charset="0"/>
              </a:rPr>
              <a:t> (var </a:t>
            </a:r>
            <a:r>
              <a:rPr lang="fr-FR" sz="1000" dirty="0" err="1">
                <a:latin typeface="Consolas" panose="020B0609020204030204" pitchFamily="49" charset="0"/>
              </a:rPr>
              <a:t>ff</a:t>
            </a:r>
            <a:r>
              <a:rPr lang="fr-FR" sz="1000" dirty="0">
                <a:latin typeface="Consolas" panose="020B0609020204030204" pitchFamily="49" charset="0"/>
              </a:rPr>
              <a:t> in </a:t>
            </a:r>
            <a:r>
              <a:rPr lang="fr-FR" sz="1000" dirty="0" err="1">
                <a:latin typeface="Consolas" panose="020B0609020204030204" pitchFamily="49" charset="0"/>
              </a:rPr>
              <a:t>fff</a:t>
            </a:r>
            <a:r>
              <a:rPr lang="fr-FR" sz="1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latin typeface="Consolas" panose="020B0609020204030204" pitchFamily="49" charset="0"/>
              </a:rPr>
              <a:t>      </a:t>
            </a:r>
            <a:r>
              <a:rPr lang="fr-FR" sz="1000" dirty="0" err="1">
                <a:latin typeface="Consolas" panose="020B0609020204030204" pitchFamily="49" charset="0"/>
              </a:rPr>
              <a:t>try</a:t>
            </a:r>
            <a:r>
              <a:rPr lang="fr-FR" sz="1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latin typeface="Consolas" panose="020B0609020204030204" pitchFamily="49" charset="0"/>
              </a:rPr>
              <a:t>       var n = </a:t>
            </a:r>
            <a:r>
              <a:rPr lang="fr-FR" sz="1000" dirty="0" err="1">
                <a:latin typeface="Consolas" panose="020B0609020204030204" pitchFamily="49" charset="0"/>
              </a:rPr>
              <a:t>float.Parse</a:t>
            </a:r>
            <a:r>
              <a:rPr lang="fr-FR" sz="1000" dirty="0">
                <a:latin typeface="Consolas" panose="020B0609020204030204" pitchFamily="49" charset="0"/>
              </a:rPr>
              <a:t>(</a:t>
            </a:r>
            <a:r>
              <a:rPr lang="fr-FR" sz="1000" dirty="0" err="1">
                <a:latin typeface="Consolas" panose="020B0609020204030204" pitchFamily="49" charset="0"/>
              </a:rPr>
              <a:t>ff</a:t>
            </a:r>
            <a:r>
              <a:rPr lang="fr-FR" sz="1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latin typeface="Consolas" panose="020B0609020204030204" pitchFamily="49" charset="0"/>
              </a:rPr>
              <a:t>       if (r == </a:t>
            </a:r>
            <a:r>
              <a:rPr lang="fr-FR" sz="1000" dirty="0" err="1">
                <a:latin typeface="Consolas" panose="020B0609020204030204" pitchFamily="49" charset="0"/>
              </a:rPr>
              <a:t>null</a:t>
            </a:r>
            <a:r>
              <a:rPr lang="fr-FR" sz="10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latin typeface="Consolas" panose="020B0609020204030204" pitchFamily="49" charset="0"/>
              </a:rPr>
              <a:t>         r = 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latin typeface="Consolas" panose="020B0609020204030204" pitchFamily="49" charset="0"/>
              </a:rPr>
              <a:t>        } </a:t>
            </a:r>
            <a:r>
              <a:rPr lang="fr-FR" sz="1000" dirty="0" err="1">
                <a:latin typeface="Consolas" panose="020B0609020204030204" pitchFamily="49" charset="0"/>
              </a:rPr>
              <a:t>else</a:t>
            </a:r>
            <a:r>
              <a:rPr lang="fr-FR" sz="10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latin typeface="Consolas" panose="020B0609020204030204" pitchFamily="49" charset="0"/>
              </a:rPr>
              <a:t>       switch (</a:t>
            </a:r>
            <a:r>
              <a:rPr lang="fr-FR" sz="1000" dirty="0" err="1">
                <a:latin typeface="Consolas" panose="020B0609020204030204" pitchFamily="49" charset="0"/>
              </a:rPr>
              <a:t>lop</a:t>
            </a:r>
            <a:r>
              <a:rPr lang="fr-FR" sz="10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latin typeface="Consolas" panose="020B0609020204030204" pitchFamily="49" charset="0"/>
              </a:rPr>
              <a:t>           case "/":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latin typeface="Consolas" panose="020B0609020204030204" pitchFamily="49" charset="0"/>
              </a:rPr>
              <a:t>              r /= 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latin typeface="Consolas" panose="020B0609020204030204" pitchFamily="49" charset="0"/>
              </a:rPr>
              <a:t>              break;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latin typeface="Consolas" panose="020B0609020204030204" pitchFamily="49" charset="0"/>
              </a:rPr>
              <a:t>            case "*":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latin typeface="Consolas" panose="020B0609020204030204" pitchFamily="49" charset="0"/>
              </a:rPr>
              <a:t>              r *= 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latin typeface="Consolas" panose="020B0609020204030204" pitchFamily="49" charset="0"/>
              </a:rPr>
              <a:t>              break;</a:t>
            </a:r>
          </a:p>
          <a:p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419600" y="1844824"/>
            <a:ext cx="4400872" cy="428165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050" dirty="0">
                <a:latin typeface="Consolas" panose="020B0609020204030204" pitchFamily="49" charset="0"/>
              </a:rPr>
              <a:t>                     case "+":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050" dirty="0">
                <a:latin typeface="Consolas" panose="020B0609020204030204" pitchFamily="49" charset="0"/>
              </a:rPr>
              <a:t>                         r += 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050" dirty="0">
                <a:latin typeface="Consolas" panose="020B0609020204030204" pitchFamily="49" charset="0"/>
              </a:rPr>
              <a:t>                         break;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050" dirty="0">
                <a:latin typeface="Consolas" panose="020B0609020204030204" pitchFamily="49" charset="0"/>
              </a:rPr>
              <a:t>                     case "-":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050" dirty="0">
                <a:latin typeface="Consolas" panose="020B0609020204030204" pitchFamily="49" charset="0"/>
              </a:rPr>
              <a:t>                         r -= 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050" dirty="0">
                <a:latin typeface="Consolas" panose="020B0609020204030204" pitchFamily="49" charset="0"/>
              </a:rPr>
              <a:t>                         break;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050" dirty="0">
                <a:latin typeface="Consolas" panose="020B0609020204030204" pitchFamily="49" charset="0"/>
              </a:rPr>
              <a:t>             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050" dirty="0">
                <a:latin typeface="Consolas" panose="020B0609020204030204" pitchFamily="49" charset="0"/>
              </a:rPr>
              <a:t>        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050" dirty="0">
                <a:latin typeface="Consolas" panose="020B0609020204030204" pitchFamily="49" charset="0"/>
              </a:rPr>
              <a:t>    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050" dirty="0">
                <a:latin typeface="Consolas" panose="020B0609020204030204" pitchFamily="49" charset="0"/>
              </a:rPr>
              <a:t>            catch(Exception ex)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050" dirty="0">
                <a:latin typeface="Consolas" panose="020B0609020204030204" pitchFamily="49" charset="0"/>
              </a:rPr>
              <a:t>               </a:t>
            </a:r>
            <a:r>
              <a:rPr lang="fr-FR" sz="1050" dirty="0" err="1">
                <a:latin typeface="Consolas" panose="020B0609020204030204" pitchFamily="49" charset="0"/>
              </a:rPr>
              <a:t>lop</a:t>
            </a:r>
            <a:r>
              <a:rPr lang="fr-FR" sz="1050" dirty="0">
                <a:latin typeface="Consolas" panose="020B0609020204030204" pitchFamily="49" charset="0"/>
              </a:rPr>
              <a:t> = </a:t>
            </a:r>
            <a:r>
              <a:rPr lang="fr-FR" sz="1050" dirty="0" err="1">
                <a:latin typeface="Consolas" panose="020B0609020204030204" pitchFamily="49" charset="0"/>
              </a:rPr>
              <a:t>ff</a:t>
            </a:r>
            <a:r>
              <a:rPr lang="fr-FR" sz="105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050" dirty="0">
                <a:latin typeface="Consolas" panose="020B0609020204030204" pitchFamily="49" charset="0"/>
              </a:rPr>
              <a:t>    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050" dirty="0">
                <a:latin typeface="Consolas" panose="020B0609020204030204" pitchFamily="49" charset="0"/>
              </a:rPr>
              <a:t>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050" dirty="0">
                <a:latin typeface="Consolas" panose="020B0609020204030204" pitchFamily="49" charset="0"/>
              </a:rPr>
              <a:t>      </a:t>
            </a:r>
            <a:r>
              <a:rPr lang="fr-FR" sz="1050" dirty="0" err="1">
                <a:latin typeface="Consolas" panose="020B0609020204030204" pitchFamily="49" charset="0"/>
              </a:rPr>
              <a:t>this.textBoxNumberEntyr.Text</a:t>
            </a:r>
            <a:r>
              <a:rPr lang="fr-FR" sz="1050" dirty="0">
                <a:latin typeface="Consolas" panose="020B0609020204030204" pitchFamily="49" charset="0"/>
              </a:rPr>
              <a:t> = </a:t>
            </a:r>
            <a:r>
              <a:rPr lang="fr-FR" sz="1050" dirty="0" err="1">
                <a:latin typeface="Consolas" panose="020B0609020204030204" pitchFamily="49" charset="0"/>
              </a:rPr>
              <a:t>r.ToString</a:t>
            </a:r>
            <a:r>
              <a:rPr lang="fr-FR" sz="105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 dirty="0" err="1">
                <a:latin typeface="Consolas" panose="020B0609020204030204" pitchFamily="49" charset="0"/>
              </a:rPr>
              <a:t>else</a:t>
            </a:r>
            <a:r>
              <a:rPr lang="fr-FR" sz="1050" dirty="0">
                <a:latin typeface="Consolas" panose="020B0609020204030204" pitchFamily="49" charset="0"/>
              </a:rPr>
              <a:t> if ((</a:t>
            </a:r>
            <a:r>
              <a:rPr lang="fr-FR" sz="1050" dirty="0" err="1">
                <a:latin typeface="Consolas" panose="020B0609020204030204" pitchFamily="49" charset="0"/>
              </a:rPr>
              <a:t>s.Text</a:t>
            </a:r>
            <a:r>
              <a:rPr lang="fr-FR" sz="1050" dirty="0">
                <a:latin typeface="Consolas" panose="020B0609020204030204" pitchFamily="49" charset="0"/>
              </a:rPr>
              <a:t> == "/")  || (</a:t>
            </a:r>
            <a:r>
              <a:rPr lang="fr-FR" sz="1050" dirty="0" err="1">
                <a:latin typeface="Consolas" panose="020B0609020204030204" pitchFamily="49" charset="0"/>
              </a:rPr>
              <a:t>s.Text</a:t>
            </a:r>
            <a:r>
              <a:rPr lang="fr-FR" sz="1050" dirty="0">
                <a:latin typeface="Consolas" panose="020B0609020204030204" pitchFamily="49" charset="0"/>
              </a:rPr>
              <a:t> == "*")  || (</a:t>
            </a:r>
            <a:r>
              <a:rPr lang="fr-FR" sz="1050" dirty="0" err="1">
                <a:latin typeface="Consolas" panose="020B0609020204030204" pitchFamily="49" charset="0"/>
              </a:rPr>
              <a:t>s.Text</a:t>
            </a:r>
            <a:r>
              <a:rPr lang="fr-FR" sz="1050" dirty="0">
                <a:latin typeface="Consolas" panose="020B0609020204030204" pitchFamily="49" charset="0"/>
              </a:rPr>
              <a:t> == "+")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050" dirty="0">
                <a:latin typeface="Consolas" panose="020B0609020204030204" pitchFamily="49" charset="0"/>
              </a:rPr>
              <a:t>       || (</a:t>
            </a:r>
            <a:r>
              <a:rPr lang="fr-FR" sz="1050" dirty="0" err="1">
                <a:latin typeface="Consolas" panose="020B0609020204030204" pitchFamily="49" charset="0"/>
              </a:rPr>
              <a:t>s.Text</a:t>
            </a:r>
            <a:r>
              <a:rPr lang="fr-FR" sz="1050" dirty="0">
                <a:latin typeface="Consolas" panose="020B0609020204030204" pitchFamily="49" charset="0"/>
              </a:rPr>
              <a:t> == "-"))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05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050" dirty="0">
                <a:latin typeface="Consolas" panose="020B0609020204030204" pitchFamily="49" charset="0"/>
              </a:rPr>
              <a:t>    </a:t>
            </a:r>
            <a:r>
              <a:rPr lang="fr-FR" sz="1050" dirty="0" err="1">
                <a:latin typeface="Consolas" panose="020B0609020204030204" pitchFamily="49" charset="0"/>
              </a:rPr>
              <a:t>this.textBoxNumberEntyr.Text</a:t>
            </a:r>
            <a:r>
              <a:rPr lang="fr-FR" sz="1050" dirty="0">
                <a:latin typeface="Consolas" panose="020B0609020204030204" pitchFamily="49" charset="0"/>
              </a:rPr>
              <a:t> += " " + </a:t>
            </a:r>
            <a:r>
              <a:rPr lang="fr-FR" sz="1050" dirty="0" err="1">
                <a:latin typeface="Consolas" panose="020B0609020204030204" pitchFamily="49" charset="0"/>
              </a:rPr>
              <a:t>s.Text</a:t>
            </a:r>
            <a:r>
              <a:rPr lang="fr-FR" sz="1050" dirty="0">
                <a:latin typeface="Consolas" panose="020B0609020204030204" pitchFamily="49" charset="0"/>
              </a:rPr>
              <a:t> + " 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050" dirty="0">
                <a:latin typeface="Consolas" panose="020B0609020204030204" pitchFamily="49" charset="0"/>
              </a:rPr>
              <a:t> } </a:t>
            </a:r>
            <a:r>
              <a:rPr lang="fr-FR" sz="1050" dirty="0" err="1">
                <a:latin typeface="Consolas" panose="020B0609020204030204" pitchFamily="49" charset="0"/>
              </a:rPr>
              <a:t>else</a:t>
            </a:r>
            <a:r>
              <a:rPr lang="fr-FR" sz="1050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050" dirty="0">
                <a:latin typeface="Consolas" panose="020B0609020204030204" pitchFamily="49" charset="0"/>
              </a:rPr>
              <a:t>      </a:t>
            </a:r>
            <a:r>
              <a:rPr lang="fr-FR" sz="1050" dirty="0" err="1">
                <a:latin typeface="Consolas" panose="020B0609020204030204" pitchFamily="49" charset="0"/>
              </a:rPr>
              <a:t>this.textBoxNumberEntyr.Text</a:t>
            </a:r>
            <a:r>
              <a:rPr lang="fr-FR" sz="1050" dirty="0">
                <a:latin typeface="Consolas" panose="020B0609020204030204" pitchFamily="49" charset="0"/>
              </a:rPr>
              <a:t> += </a:t>
            </a:r>
            <a:r>
              <a:rPr lang="fr-FR" sz="1050" dirty="0" err="1">
                <a:latin typeface="Consolas" panose="020B0609020204030204" pitchFamily="49" charset="0"/>
              </a:rPr>
              <a:t>s.Text</a:t>
            </a:r>
            <a:r>
              <a:rPr lang="fr-FR" sz="105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05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05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7758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411FB-74C0-4014-901C-329FC4DE9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Problems</a:t>
            </a:r>
            <a:r>
              <a:rPr lang="fr-FR" dirty="0"/>
              <a:t>…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06545CA-8DD7-4BAB-9CB0-D9EAEFB58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Fragile test….</a:t>
            </a:r>
          </a:p>
          <a:p>
            <a:pPr lvl="1"/>
            <a:r>
              <a:rPr lang="fr-FR" dirty="0"/>
              <a:t>Rename </a:t>
            </a:r>
            <a:r>
              <a:rPr lang="fr-FR" dirty="0" err="1"/>
              <a:t>field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Move </a:t>
            </a:r>
            <a:r>
              <a:rPr lang="fr-FR" dirty="0" err="1"/>
              <a:t>button</a:t>
            </a:r>
            <a:r>
              <a:rPr lang="fr-FR" dirty="0"/>
              <a:t>.</a:t>
            </a:r>
          </a:p>
          <a:p>
            <a:pPr lvl="1"/>
            <a:endParaRPr lang="fr-FR" dirty="0"/>
          </a:p>
          <a:p>
            <a:r>
              <a:rPr lang="fr-FR" dirty="0"/>
              <a:t>Maintenance </a:t>
            </a:r>
            <a:r>
              <a:rPr lang="fr-FR" dirty="0" err="1"/>
              <a:t>nightmare</a:t>
            </a:r>
            <a:endParaRPr lang="fr-FR" dirty="0"/>
          </a:p>
          <a:p>
            <a:pPr lvl="1"/>
            <a:r>
              <a:rPr lang="fr-FR" dirty="0"/>
              <a:t>GUI changes.</a:t>
            </a:r>
          </a:p>
          <a:p>
            <a:pPr lvl="1"/>
            <a:r>
              <a:rPr lang="fr-FR" dirty="0"/>
              <a:t>Logic </a:t>
            </a:r>
            <a:r>
              <a:rPr lang="fr-FR" dirty="0" err="1"/>
              <a:t>stays</a:t>
            </a:r>
            <a:r>
              <a:rPr lang="fr-FR" dirty="0"/>
              <a:t> the </a:t>
            </a:r>
            <a:r>
              <a:rPr lang="fr-FR" dirty="0" err="1"/>
              <a:t>same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….</a:t>
            </a:r>
          </a:p>
          <a:p>
            <a:pPr lvl="1"/>
            <a:r>
              <a:rPr lang="fr-FR" dirty="0"/>
              <a:t>Re-record all tests???</a:t>
            </a:r>
          </a:p>
          <a:p>
            <a:pPr marL="411480" lvl="1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1D392F69-741D-45FE-A5EB-2CA05F817D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75" t="2212" r="-46" b="-2212"/>
          <a:stretch/>
        </p:blipFill>
        <p:spPr>
          <a:xfrm>
            <a:off x="4338561" y="2852936"/>
            <a:ext cx="4784222" cy="349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93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/>
              <a:t>Q/A </a:t>
            </a:r>
            <a:r>
              <a:rPr lang="lt-LT" noProof="0" dirty="0" err="1"/>
              <a:t>s.v.p</a:t>
            </a:r>
            <a:r>
              <a:rPr lang="lt-LT" noProof="0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058313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Testas</a:t>
            </a:r>
            <a:endParaRPr lang="lt-LT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lt-LT" dirty="0"/>
              <a:t>L1 – L2</a:t>
            </a:r>
          </a:p>
          <a:p>
            <a:r>
              <a:rPr lang="lt-LT" dirty="0"/>
              <a:t>Terminai, sąvokos</a:t>
            </a:r>
          </a:p>
          <a:p>
            <a:r>
              <a:rPr lang="lt-LT" dirty="0"/>
              <a:t>Testavimo lygiai</a:t>
            </a:r>
          </a:p>
          <a:p>
            <a:r>
              <a:rPr lang="lt-LT" dirty="0"/>
              <a:t>Testuotojų rolės</a:t>
            </a:r>
          </a:p>
          <a:p>
            <a:r>
              <a:rPr lang="lt-LT"/>
              <a:t>Testavimo tipai</a:t>
            </a:r>
          </a:p>
          <a:p>
            <a:r>
              <a:rPr lang="lt-LT" dirty="0"/>
              <a:t>Testavimo planas</a:t>
            </a:r>
          </a:p>
          <a:p>
            <a:r>
              <a:rPr lang="lt-LT" dirty="0" err="1"/>
              <a:t>Unit</a:t>
            </a:r>
            <a:r>
              <a:rPr lang="lt-LT" dirty="0"/>
              <a:t> </a:t>
            </a:r>
            <a:r>
              <a:rPr lang="lt-LT" dirty="0" err="1"/>
              <a:t>testing</a:t>
            </a:r>
            <a:endParaRPr lang="lt-LT" dirty="0"/>
          </a:p>
          <a:p>
            <a:r>
              <a:rPr lang="lt-LT" dirty="0" err="1"/>
              <a:t>xUnit</a:t>
            </a:r>
            <a:r>
              <a:rPr lang="lt-LT" dirty="0"/>
              <a:t> </a:t>
            </a:r>
            <a:r>
              <a:rPr lang="lt-LT" dirty="0" err="1"/>
              <a:t>test</a:t>
            </a:r>
            <a:r>
              <a:rPr lang="lt-LT" dirty="0"/>
              <a:t> </a:t>
            </a:r>
            <a:r>
              <a:rPr lang="lt-LT" dirty="0" err="1"/>
              <a:t>patterns</a:t>
            </a:r>
            <a:endParaRPr lang="lt-LT" dirty="0"/>
          </a:p>
          <a:p>
            <a:r>
              <a:rPr lang="lt-LT" dirty="0"/>
              <a:t>Testų kūrimas</a:t>
            </a:r>
          </a:p>
          <a:p>
            <a:r>
              <a:rPr lang="lt-LT" dirty="0"/>
              <a:t>Testų metrikos</a:t>
            </a:r>
          </a:p>
          <a:p>
            <a:r>
              <a:rPr lang="lt-LT" dirty="0"/>
              <a:t>GUI testavimas</a:t>
            </a:r>
          </a:p>
        </p:txBody>
      </p:sp>
    </p:spTree>
    <p:extLst>
      <p:ext uri="{BB962C8B-B14F-4D97-AF65-F5344CB8AC3E}">
        <p14:creationId xmlns:p14="http://schemas.microsoft.com/office/powerpoint/2010/main" val="3955755634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5584</TotalTime>
  <Words>357</Words>
  <Application>Microsoft Office PowerPoint</Application>
  <PresentationFormat>Affichage à l'écran (4:3)</PresentationFormat>
  <Paragraphs>85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Consolas</vt:lpstr>
      <vt:lpstr>Rétrospective</vt:lpstr>
      <vt:lpstr>GUI Testing</vt:lpstr>
      <vt:lpstr>Vartotojo sąsajos Testavimas</vt:lpstr>
      <vt:lpstr>Funkcionalumo testavimas</vt:lpstr>
      <vt:lpstr>GUI testavimo atlikimas</vt:lpstr>
      <vt:lpstr>GUI Automatinsi testavimas</vt:lpstr>
      <vt:lpstr>Demo – “excellent” calculator</vt:lpstr>
      <vt:lpstr>Problems…</vt:lpstr>
      <vt:lpstr>Q/A s.v.p.</vt:lpstr>
      <vt:lpstr>Testas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</dc:title>
  <dc:creator>root456</dc:creator>
  <cp:lastModifiedBy>Šarūnas Packevičius</cp:lastModifiedBy>
  <cp:revision>109</cp:revision>
  <dcterms:created xsi:type="dcterms:W3CDTF">2012-03-01T23:19:03Z</dcterms:created>
  <dcterms:modified xsi:type="dcterms:W3CDTF">2024-11-07T21:07:15Z</dcterms:modified>
</cp:coreProperties>
</file>