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19" r:id="rId3"/>
    <p:sldId id="257" r:id="rId4"/>
    <p:sldId id="320" r:id="rId5"/>
    <p:sldId id="341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16" r:id="rId24"/>
    <p:sldId id="338" r:id="rId25"/>
    <p:sldId id="339" r:id="rId26"/>
    <p:sldId id="317" r:id="rId27"/>
    <p:sldId id="318" r:id="rId28"/>
    <p:sldId id="342" r:id="rId29"/>
    <p:sldId id="343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02" autoAdjust="0"/>
  </p:normalViewPr>
  <p:slideViewPr>
    <p:cSldViewPr>
      <p:cViewPr varScale="1">
        <p:scale>
          <a:sx n="152" d="100"/>
          <a:sy n="152" d="100"/>
        </p:scale>
        <p:origin x="20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7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72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0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2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04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0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9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4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17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0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ff648189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noProof="0" dirty="0" err="1"/>
              <a:t>Static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endParaRPr lang="lt-L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Peržiūrų 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Defektų aptikimas.</a:t>
            </a:r>
          </a:p>
          <a:p>
            <a:r>
              <a:rPr lang="lt-LT" noProof="0" dirty="0"/>
              <a:t>Supratimo įgavimas.</a:t>
            </a:r>
          </a:p>
          <a:p>
            <a:r>
              <a:rPr lang="lt-LT" noProof="0" dirty="0"/>
              <a:t>Diskusijų startavimas.</a:t>
            </a:r>
          </a:p>
          <a:p>
            <a:r>
              <a:rPr lang="lt-LT" noProof="0" dirty="0"/>
              <a:t>Vieningas sprendimų priėmimas.</a:t>
            </a:r>
          </a:p>
          <a:p>
            <a:endParaRPr lang="lt-LT" noProof="0" dirty="0"/>
          </a:p>
          <a:p>
            <a:r>
              <a:rPr lang="lt-LT" noProof="0" dirty="0"/>
              <a:t>Tikslas apibrėžia peržiūros tipą eiga.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60880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Paprasta peržiūra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Peržiūrėtojai</a:t>
            </a:r>
            <a:r>
              <a:rPr lang="lt-LT" noProof="0" dirty="0"/>
              <a:t> studijuoja analizuojam</a:t>
            </a:r>
            <a:r>
              <a:rPr lang="fr-FR" dirty="0"/>
              <a:t>ą</a:t>
            </a:r>
            <a:r>
              <a:rPr lang="lt-LT" noProof="0" dirty="0"/>
              <a:t> dokumentą.</a:t>
            </a:r>
          </a:p>
          <a:p>
            <a:r>
              <a:rPr lang="lt-LT" noProof="0" dirty="0"/>
              <a:t>Identifikuoja klaidas ar problemas</a:t>
            </a:r>
          </a:p>
          <a:p>
            <a:pPr lvl="1"/>
            <a:r>
              <a:rPr lang="lt-LT" noProof="0" dirty="0"/>
              <a:t>Informuoja autorių apie jas:</a:t>
            </a:r>
          </a:p>
          <a:p>
            <a:pPr lvl="2"/>
            <a:r>
              <a:rPr lang="lt-LT" noProof="0" dirty="0"/>
              <a:t>Žodžiu, raštu.</a:t>
            </a:r>
          </a:p>
          <a:p>
            <a:pPr lvl="2"/>
            <a:r>
              <a:rPr lang="lt-LT" noProof="0" dirty="0"/>
              <a:t>Formaliai arbe neformaliai.</a:t>
            </a:r>
          </a:p>
          <a:p>
            <a:pPr lvl="1"/>
            <a:r>
              <a:rPr lang="lt-LT" noProof="0" dirty="0"/>
              <a:t>Dokumento autorius sprendžia kokių veiksmų reikia imtis atsižviegiant į aptiktas klaidas ar problemas.</a:t>
            </a:r>
          </a:p>
          <a:p>
            <a:pPr lvl="2"/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38170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Formali peržiūra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9" t="13814" r="24976" b="9127"/>
          <a:stretch/>
        </p:blipFill>
        <p:spPr bwMode="auto">
          <a:xfrm>
            <a:off x="4355976" y="1815604"/>
            <a:ext cx="4664006" cy="442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916832"/>
            <a:ext cx="4320480" cy="4209648"/>
          </a:xfrm>
        </p:spPr>
        <p:txBody>
          <a:bodyPr/>
          <a:lstStyle/>
          <a:p>
            <a:r>
              <a:rPr lang="lt-LT" noProof="0" dirty="0"/>
              <a:t>Apibrėžti</a:t>
            </a:r>
          </a:p>
          <a:p>
            <a:r>
              <a:rPr lang="lt-LT" noProof="0" dirty="0"/>
              <a:t> tipiniai </a:t>
            </a:r>
          </a:p>
          <a:p>
            <a:r>
              <a:rPr lang="lt-LT" noProof="0" dirty="0"/>
              <a:t> peržiūros </a:t>
            </a:r>
          </a:p>
          <a:p>
            <a:r>
              <a:rPr lang="lt-LT" noProof="0" dirty="0"/>
              <a:t> </a:t>
            </a:r>
            <a:r>
              <a:rPr lang="lt-LT" noProof="0" dirty="0" err="1"/>
              <a:t>žingsiniai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33477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Planavimas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Žmonių parinkimas.</a:t>
            </a:r>
          </a:p>
          <a:p>
            <a:r>
              <a:rPr lang="lt-LT" noProof="0" dirty="0"/>
              <a:t>Rolių priskyrimas.</a:t>
            </a:r>
          </a:p>
          <a:p>
            <a:r>
              <a:rPr lang="lt-LT" noProof="0" dirty="0"/>
              <a:t>Pradžios ir pabaigos kriterijaus nustatymas.</a:t>
            </a:r>
          </a:p>
          <a:p>
            <a:r>
              <a:rPr lang="lt-LT" noProof="0" dirty="0"/>
              <a:t>Dokumento dalių peržiūrai parinkimas.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31341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Peržiūros susitikimas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Diskusija apie aptiktus defektus.</a:t>
            </a:r>
          </a:p>
          <a:p>
            <a:r>
              <a:rPr lang="lt-LT" noProof="0" dirty="0"/>
              <a:t>Rezultatų dokumentavimas.</a:t>
            </a:r>
          </a:p>
          <a:p>
            <a:r>
              <a:rPr lang="lt-LT" noProof="0" dirty="0"/>
              <a:t>Rekomendacijų defektų tvarkymui pateikimas.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61671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Peržiūros rolės ir atsakomybės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Bendra dalyvių rolė – peržiūrėti dokumentus, dažnai atsižviegiant į sąrašus (</a:t>
            </a:r>
            <a:r>
              <a:rPr lang="lt-LT" noProof="0" dirty="0" err="1"/>
              <a:t>check</a:t>
            </a:r>
            <a:r>
              <a:rPr lang="lt-LT" noProof="0" dirty="0"/>
              <a:t> </a:t>
            </a:r>
            <a:r>
              <a:rPr lang="lt-LT" noProof="0" dirty="0" err="1"/>
              <a:t>list</a:t>
            </a:r>
            <a:r>
              <a:rPr lang="lt-LT" noProof="0" dirty="0"/>
              <a:t>).</a:t>
            </a:r>
          </a:p>
          <a:p>
            <a:r>
              <a:rPr lang="lt-LT" noProof="0" dirty="0"/>
              <a:t>Rolės:</a:t>
            </a:r>
          </a:p>
          <a:p>
            <a:pPr lvl="1"/>
            <a:r>
              <a:rPr lang="lt-LT" noProof="0" dirty="0"/>
              <a:t>Vadovas – sprendžia ką peržiūrėti, ar yra tam biudžetas, paprastai nedalyvauja peržiūros procese.</a:t>
            </a:r>
          </a:p>
          <a:p>
            <a:pPr lvl="1"/>
            <a:r>
              <a:rPr lang="lt-LT" noProof="0" dirty="0"/>
              <a:t>Moderatorius – peržiūros lyderis. </a:t>
            </a:r>
          </a:p>
          <a:p>
            <a:pPr lvl="1"/>
            <a:r>
              <a:rPr lang="lt-LT" noProof="0" dirty="0"/>
              <a:t>Autorius – atsakingas už koregavimą, taisymą dokumentų.</a:t>
            </a:r>
          </a:p>
          <a:p>
            <a:pPr lvl="1"/>
            <a:r>
              <a:rPr lang="lt-LT" noProof="0" dirty="0"/>
              <a:t>Peržiūrėtajai – įvairiomis perspektyvomis (testuotoji, kūrėjo, diegėjo, ...</a:t>
            </a:r>
          </a:p>
          <a:p>
            <a:pPr lvl="1"/>
            <a:r>
              <a:rPr lang="lt-LT" noProof="0" dirty="0"/>
              <a:t>Sekretorius – dokumentuoja peržiūros procesą.</a:t>
            </a:r>
          </a:p>
          <a:p>
            <a:pPr lvl="1"/>
            <a:endParaRPr lang="lt-LT" noProof="0" dirty="0"/>
          </a:p>
          <a:p>
            <a:endParaRPr lang="lt-LT" noProof="0" dirty="0"/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08204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Peržiūrų tipai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0" t="19654" r="21257" b="15905"/>
          <a:stretch/>
        </p:blipFill>
        <p:spPr bwMode="auto">
          <a:xfrm>
            <a:off x="2267744" y="1916832"/>
            <a:ext cx="545260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63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Neformali peržiūra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Nėra formalaus peržiūros proceso.</a:t>
            </a:r>
          </a:p>
          <a:p>
            <a:r>
              <a:rPr lang="lt-LT" noProof="0" dirty="0"/>
              <a:t>Peržiūra nedokumentuojama (dažniausiai).</a:t>
            </a:r>
          </a:p>
          <a:p>
            <a:r>
              <a:rPr lang="lt-LT" noProof="0" dirty="0"/>
              <a:t>Pagrindinis tikslas aptikti defektus.</a:t>
            </a:r>
          </a:p>
          <a:p>
            <a:r>
              <a:rPr lang="lt-LT" noProof="0" dirty="0"/>
              <a:t>Pvz.: „</a:t>
            </a:r>
            <a:r>
              <a:rPr lang="lt-LT" noProof="0" dirty="0" err="1"/>
              <a:t>pair</a:t>
            </a:r>
            <a:r>
              <a:rPr lang="lt-LT" noProof="0" dirty="0"/>
              <a:t> </a:t>
            </a:r>
            <a:r>
              <a:rPr lang="lt-LT" noProof="0" dirty="0" err="1"/>
              <a:t>programming</a:t>
            </a:r>
            <a:r>
              <a:rPr lang="lt-LT" noProof="0" dirty="0"/>
              <a:t>“, </a:t>
            </a:r>
          </a:p>
          <a:p>
            <a:pPr lvl="1"/>
            <a:r>
              <a:rPr lang="lt-LT" noProof="0" dirty="0"/>
              <a:t>arba </a:t>
            </a:r>
            <a:r>
              <a:rPr lang="lt-LT" noProof="0" dirty="0" err="1"/>
              <a:t>tech-lead</a:t>
            </a:r>
            <a:r>
              <a:rPr lang="lt-LT" noProof="0" dirty="0"/>
              <a:t> peržiūri </a:t>
            </a:r>
            <a:r>
              <a:rPr lang="lt-LT" noProof="0" dirty="0" err="1"/>
              <a:t>kod</a:t>
            </a:r>
            <a:r>
              <a:rPr lang="lt-LT"/>
              <a:t>ą</a:t>
            </a:r>
            <a:r>
              <a:rPr lang="lt-LT" noProof="0"/>
              <a:t>.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26253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Walkthrough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Peržiūrai vadovauja autorius</a:t>
            </a:r>
          </a:p>
          <a:p>
            <a:r>
              <a:rPr lang="lt-LT" noProof="0" dirty="0"/>
              <a:t>Pagrindinis tikslas pasiekti bendrą supratimą apie dokumentą, aptikti defektus.</a:t>
            </a:r>
          </a:p>
          <a:p>
            <a:r>
              <a:rPr lang="lt-LT" noProof="0" dirty="0"/>
              <a:t>Nebūtinai yra pradinis pasiruošimas.</a:t>
            </a:r>
          </a:p>
          <a:p>
            <a:r>
              <a:rPr lang="lt-LT" noProof="0" dirty="0"/>
              <a:t>Paprastai analizuoja programos darbo scenarijus, ar programos vykdymą.</a:t>
            </a:r>
          </a:p>
        </p:txBody>
      </p:sp>
    </p:spTree>
    <p:extLst>
      <p:ext uri="{BB962C8B-B14F-4D97-AF65-F5344CB8AC3E}">
        <p14:creationId xmlns:p14="http://schemas.microsoft.com/office/powerpoint/2010/main" val="219604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Techninė peržiūra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Dokumentuoti, apibrėžtas procesas defektų aptikimui.</a:t>
            </a:r>
          </a:p>
          <a:p>
            <a:r>
              <a:rPr lang="lt-LT" noProof="0" dirty="0"/>
              <a:t>Vadovauja peržiūrai specialus moderatorius (ne autorius).</a:t>
            </a:r>
          </a:p>
          <a:p>
            <a:r>
              <a:rPr lang="lt-LT" noProof="0" dirty="0"/>
              <a:t>Būtinas pradinis pasiruošimas, paruošiamas aptiktų defektų sąrašas.</a:t>
            </a:r>
          </a:p>
          <a:p>
            <a:r>
              <a:rPr lang="lt-LT" noProof="0" dirty="0"/>
              <a:t>Tikslai:</a:t>
            </a:r>
          </a:p>
          <a:p>
            <a:pPr lvl="1"/>
            <a:r>
              <a:rPr lang="lt-LT" noProof="0" dirty="0"/>
              <a:t>Diskusija</a:t>
            </a:r>
          </a:p>
          <a:p>
            <a:pPr lvl="1"/>
            <a:r>
              <a:rPr lang="lt-LT" noProof="0" dirty="0"/>
              <a:t>Sprendimo priėmimas</a:t>
            </a:r>
          </a:p>
          <a:p>
            <a:pPr lvl="1"/>
            <a:r>
              <a:rPr lang="lt-LT" noProof="0" dirty="0"/>
              <a:t>Alternatyvų vertinimas</a:t>
            </a:r>
          </a:p>
          <a:p>
            <a:pPr lvl="1"/>
            <a:r>
              <a:rPr lang="lt-LT" noProof="0" dirty="0"/>
              <a:t>Defektų suradimas</a:t>
            </a:r>
          </a:p>
          <a:p>
            <a:pPr lvl="1"/>
            <a:r>
              <a:rPr lang="lt-LT" noProof="0" dirty="0"/>
              <a:t>Techninių problemų sprendimas</a:t>
            </a:r>
          </a:p>
          <a:p>
            <a:pPr lvl="1"/>
            <a:r>
              <a:rPr lang="lt-LT" noProof="0" dirty="0"/>
              <a:t>Specifikacijų, standartų atitikimo tikrinimas.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7429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Statinis Testavimas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noProof="0" dirty="0"/>
              <a:t>Programinės įrangos testavimas jos nevykdant.</a:t>
            </a:r>
          </a:p>
          <a:p>
            <a:r>
              <a:rPr lang="lt-LT" sz="2400" noProof="0" dirty="0"/>
              <a:t>Galima aptikti klaidas ir defektus prieš programos vykdymą</a:t>
            </a:r>
          </a:p>
          <a:p>
            <a:pPr lvl="1"/>
            <a:r>
              <a:rPr lang="lt-LT" sz="2400" noProof="0" dirty="0"/>
              <a:t>ankstesnėse programinės įrangos kūrimo fazėse.</a:t>
            </a:r>
          </a:p>
          <a:p>
            <a:r>
              <a:rPr lang="lt-LT" sz="2400" noProof="0" dirty="0"/>
              <a:t>Lengviau ir pigiau pataisyti aptiktas klaidas.</a:t>
            </a:r>
          </a:p>
        </p:txBody>
      </p:sp>
    </p:spTree>
    <p:extLst>
      <p:ext uri="{BB962C8B-B14F-4D97-AF65-F5344CB8AC3E}">
        <p14:creationId xmlns:p14="http://schemas.microsoft.com/office/powerpoint/2010/main" val="209034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Inspection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Specialus moderatorius</a:t>
            </a:r>
          </a:p>
          <a:p>
            <a:r>
              <a:rPr lang="lt-LT" noProof="0" dirty="0"/>
              <a:t>Individualūs </a:t>
            </a:r>
            <a:r>
              <a:rPr lang="lt-LT" noProof="0" dirty="0" err="1"/>
              <a:t>peržiūrėtojai</a:t>
            </a:r>
            <a:r>
              <a:rPr lang="lt-LT" noProof="0" dirty="0"/>
              <a:t> su apibrėžtomis rolėmis.</a:t>
            </a:r>
          </a:p>
          <a:p>
            <a:r>
              <a:rPr lang="lt-LT" noProof="0" dirty="0"/>
              <a:t>Formalus, naudojami </a:t>
            </a:r>
            <a:r>
              <a:rPr lang="lt-LT" noProof="0" dirty="0" err="1"/>
              <a:t>cheklists</a:t>
            </a:r>
            <a:r>
              <a:rPr lang="lt-LT" noProof="0" dirty="0"/>
              <a:t>, </a:t>
            </a:r>
          </a:p>
          <a:p>
            <a:r>
              <a:rPr lang="lt-LT" noProof="0" dirty="0"/>
              <a:t>Apibrėžtas pradžios ir pabaigos kriterijus.</a:t>
            </a:r>
          </a:p>
          <a:p>
            <a:r>
              <a:rPr lang="lt-LT" noProof="0" dirty="0"/>
              <a:t>Svarbus pasiruošimas peržiūros susitikimui.</a:t>
            </a:r>
          </a:p>
          <a:p>
            <a:r>
              <a:rPr lang="lt-LT" noProof="0" dirty="0"/>
              <a:t>Formuojama peržiūros ataskaita.</a:t>
            </a:r>
          </a:p>
          <a:p>
            <a:r>
              <a:rPr lang="lt-LT" noProof="0" dirty="0"/>
              <a:t>Patikrinama ar aptikti defektai ištaisyti.</a:t>
            </a:r>
          </a:p>
          <a:p>
            <a:r>
              <a:rPr lang="lt-LT" noProof="0" dirty="0"/>
              <a:t>Pagrindinis tikslas - aptikti defektus.</a:t>
            </a:r>
          </a:p>
          <a:p>
            <a:pPr lvl="1"/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44995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Peržiūros sėkmės faktoriai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Apibrėžti peržiūros tikslai.</a:t>
            </a:r>
          </a:p>
          <a:p>
            <a:r>
              <a:rPr lang="lt-LT" noProof="0" dirty="0"/>
              <a:t>Surinkti teisingi dalyviai.</a:t>
            </a:r>
          </a:p>
          <a:p>
            <a:r>
              <a:rPr lang="lt-LT" noProof="0" dirty="0"/>
              <a:t>Aptikti defektai – teigiamas rezultatas.</a:t>
            </a:r>
          </a:p>
          <a:p>
            <a:r>
              <a:rPr lang="lt-LT" noProof="0" dirty="0"/>
              <a:t>Vykdomas pasitikėjimo atmosferoje</a:t>
            </a:r>
          </a:p>
          <a:p>
            <a:pPr lvl="1"/>
            <a:r>
              <a:rPr lang="lt-LT" noProof="0" dirty="0"/>
              <a:t>Tikslas pagerinti dokumentus, o ne vertinti autorių.</a:t>
            </a:r>
          </a:p>
          <a:p>
            <a:r>
              <a:rPr lang="lt-LT" noProof="0" dirty="0"/>
              <a:t>Parinktos peržiūros technikos.</a:t>
            </a:r>
          </a:p>
          <a:p>
            <a:r>
              <a:rPr lang="lt-LT" noProof="0" dirty="0"/>
              <a:t>Naudojamos </a:t>
            </a:r>
            <a:r>
              <a:rPr lang="lt-LT" noProof="0" dirty="0" err="1"/>
              <a:t>checklist</a:t>
            </a:r>
            <a:r>
              <a:rPr lang="lt-LT" noProof="0" dirty="0"/>
              <a:t> ir rolės.</a:t>
            </a:r>
          </a:p>
          <a:p>
            <a:r>
              <a:rPr lang="lt-LT" noProof="0" dirty="0"/>
              <a:t>Vadovybės palaikymas.</a:t>
            </a:r>
          </a:p>
          <a:p>
            <a:r>
              <a:rPr lang="lt-LT" noProof="0" dirty="0"/>
              <a:t>Kreipiamas dėmesys į proceso tobulinimą.</a:t>
            </a:r>
          </a:p>
        </p:txBody>
      </p:sp>
    </p:spTree>
    <p:extLst>
      <p:ext uri="{BB962C8B-B14F-4D97-AF65-F5344CB8AC3E}">
        <p14:creationId xmlns:p14="http://schemas.microsoft.com/office/powerpoint/2010/main" val="75992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Reikalavimų </a:t>
            </a:r>
            <a:r>
              <a:rPr lang="lt-LT" noProof="0" dirty="0" err="1"/>
              <a:t>checklist</a:t>
            </a:r>
            <a:endParaRPr lang="lt-LT" noProof="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4" t="28277" r="30698" b="19309"/>
          <a:stretch/>
        </p:blipFill>
        <p:spPr bwMode="auto">
          <a:xfrm>
            <a:off x="3275856" y="1822687"/>
            <a:ext cx="5868144" cy="50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08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Statinė kodo analizė naudojant įrankius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lt-LT" sz="3200" noProof="0" dirty="0"/>
              <a:t>Kodo peržiūra.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lt-LT" sz="3200" noProof="0" dirty="0"/>
              <a:t>Nevykdant kodo.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lt-LT" sz="3200" noProof="0" dirty="0"/>
              <a:t>Automatinė kodo peržiūra.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lt-LT" sz="3200" noProof="0" dirty="0"/>
              <a:t>Siekiant aptikti</a:t>
            </a:r>
          </a:p>
          <a:p>
            <a:pPr marL="800100" lvl="1" indent="-342900"/>
            <a:r>
              <a:rPr lang="lt-LT" sz="3200" noProof="0" dirty="0"/>
              <a:t>Klaidas</a:t>
            </a:r>
          </a:p>
          <a:p>
            <a:pPr marL="800100" lvl="1" indent="-342900"/>
            <a:r>
              <a:rPr lang="lt-LT" sz="3200" noProof="0" dirty="0"/>
              <a:t>Bendrus neteisingus </a:t>
            </a:r>
            <a:r>
              <a:rPr lang="lt-LT" sz="3200" noProof="0" dirty="0" err="1"/>
              <a:t>naudojimus</a:t>
            </a:r>
            <a:endParaRPr lang="lt-LT" sz="3200" noProof="0" dirty="0"/>
          </a:p>
          <a:p>
            <a:pPr marL="800100" lvl="1" indent="-342900"/>
            <a:r>
              <a:rPr lang="lt-LT" sz="3200" noProof="0" dirty="0"/>
              <a:t>Neatitikimus standartams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57170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Privalumai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Ankstyvas defektų aptikimas</a:t>
            </a:r>
          </a:p>
          <a:p>
            <a:r>
              <a:rPr lang="lt-LT" noProof="0" dirty="0"/>
              <a:t>Aktyvas įspėjimas apie įtartinus kodo ar projekto aspektus.</a:t>
            </a:r>
          </a:p>
          <a:p>
            <a:pPr lvl="1"/>
            <a:r>
              <a:rPr lang="lt-LT" noProof="0" dirty="0"/>
              <a:t>Didelė </a:t>
            </a:r>
            <a:r>
              <a:rPr lang="lt-LT" noProof="0" dirty="0" err="1"/>
              <a:t>ciklomatinio</a:t>
            </a:r>
            <a:r>
              <a:rPr lang="lt-LT" noProof="0" dirty="0"/>
              <a:t> sudėtingumo reikšmė.</a:t>
            </a:r>
            <a:endParaRPr lang="fr-FR" noProof="0" dirty="0"/>
          </a:p>
          <a:p>
            <a:pPr lvl="1"/>
            <a:r>
              <a:rPr lang="fr-FR" dirty="0" err="1"/>
              <a:t>Daug</a:t>
            </a:r>
            <a:r>
              <a:rPr lang="fr-FR" dirty="0"/>
              <a:t> </a:t>
            </a:r>
            <a:r>
              <a:rPr lang="fr-FR" dirty="0" err="1"/>
              <a:t>kodo</a:t>
            </a:r>
            <a:r>
              <a:rPr lang="fr-FR" dirty="0"/>
              <a:t> </a:t>
            </a:r>
            <a:r>
              <a:rPr lang="fr-FR" dirty="0" err="1"/>
              <a:t>eiličių</a:t>
            </a:r>
            <a:r>
              <a:rPr lang="fr-FR" dirty="0"/>
              <a:t>.</a:t>
            </a:r>
            <a:endParaRPr lang="lt-LT" noProof="0" dirty="0"/>
          </a:p>
          <a:p>
            <a:r>
              <a:rPr lang="lt-LT" noProof="0" dirty="0"/>
              <a:t>Defektų aptikimas, kurie neaptinkami testuojant:</a:t>
            </a:r>
          </a:p>
          <a:p>
            <a:pPr lvl="1"/>
            <a:r>
              <a:rPr lang="lt-LT" noProof="0" dirty="0"/>
              <a:t>Standartų neatitikimas,</a:t>
            </a:r>
          </a:p>
          <a:p>
            <a:pPr lvl="1"/>
            <a:r>
              <a:rPr lang="lt-LT" noProof="0" dirty="0"/>
              <a:t>Neatitikimas modeliams</a:t>
            </a:r>
          </a:p>
          <a:p>
            <a:pPr lvl="1"/>
            <a:r>
              <a:rPr lang="lt-LT" noProof="0" dirty="0"/>
              <a:t>Klaidingos sąsajos.</a:t>
            </a:r>
          </a:p>
          <a:p>
            <a:r>
              <a:rPr lang="lt-LT" noProof="0" dirty="0"/>
              <a:t>Pagerintas kodo </a:t>
            </a:r>
            <a:r>
              <a:rPr lang="lt-LT" noProof="0" dirty="0" err="1"/>
              <a:t>palaikomumas</a:t>
            </a:r>
            <a:endParaRPr lang="lt-LT" noProof="0" dirty="0"/>
          </a:p>
          <a:p>
            <a:r>
              <a:rPr lang="lt-LT" noProof="0" dirty="0"/>
              <a:t>Defektų prevencija.</a:t>
            </a:r>
          </a:p>
        </p:txBody>
      </p:sp>
    </p:spTree>
    <p:extLst>
      <p:ext uri="{BB962C8B-B14F-4D97-AF65-F5344CB8AC3E}">
        <p14:creationId xmlns:p14="http://schemas.microsoft.com/office/powerpoint/2010/main" val="3038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Tipiniai aptinkami defektai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Kintamojo naudojimas, kuriam nepriskirta reikšmė.</a:t>
            </a:r>
          </a:p>
          <a:p>
            <a:r>
              <a:rPr lang="lt-LT" noProof="0" dirty="0"/>
              <a:t>Nesuderinamus tarp sąsajų.</a:t>
            </a:r>
          </a:p>
          <a:p>
            <a:r>
              <a:rPr lang="lt-LT" noProof="0" dirty="0"/>
              <a:t>Nepanaudoti kintamieji.</a:t>
            </a:r>
          </a:p>
          <a:p>
            <a:r>
              <a:rPr lang="lt-LT" noProof="0" dirty="0"/>
              <a:t>Nepasiekiamas kodas.</a:t>
            </a:r>
          </a:p>
          <a:p>
            <a:r>
              <a:rPr lang="lt-LT" noProof="0" dirty="0"/>
              <a:t>Programavimo standartų neatitikimas.</a:t>
            </a:r>
          </a:p>
          <a:p>
            <a:r>
              <a:rPr lang="lt-LT" noProof="0" dirty="0"/>
              <a:t>Saugumo spragos.</a:t>
            </a:r>
          </a:p>
          <a:p>
            <a:r>
              <a:rPr lang="lt-LT" noProof="0" dirty="0"/>
              <a:t>Sintaksės klaidos.</a:t>
            </a:r>
          </a:p>
          <a:p>
            <a:endParaRPr lang="fr-FR" noProof="0" dirty="0"/>
          </a:p>
          <a:p>
            <a:r>
              <a:rPr lang="lt-LT" noProof="0" dirty="0"/>
              <a:t>.NET </a:t>
            </a:r>
            <a:r>
              <a:rPr lang="lt-LT" noProof="0" dirty="0">
                <a:hlinkClick r:id="rId2"/>
              </a:rPr>
              <a:t>http://msdn.microsoft.com/en-us/library/ff648189.aspx</a:t>
            </a:r>
            <a:endParaRPr lang="lt-LT" noProof="0" dirty="0"/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38043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Statinės analizės </a:t>
            </a:r>
            <a:r>
              <a:rPr lang="fr-FR" noProof="0" dirty="0" err="1"/>
              <a:t>chek-list</a:t>
            </a:r>
            <a:r>
              <a:rPr lang="fr-FR" noProof="0" dirty="0"/>
              <a:t>.</a:t>
            </a:r>
            <a:endParaRPr lang="lt-LT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noProof="0" dirty="0" err="1"/>
              <a:t>Structure</a:t>
            </a:r>
            <a:r>
              <a:rPr lang="lt-LT" noProof="0" dirty="0"/>
              <a:t> -  </a:t>
            </a:r>
            <a:r>
              <a:rPr lang="lt-LT" noProof="0" dirty="0" err="1"/>
              <a:t>Does</a:t>
            </a:r>
            <a:r>
              <a:rPr lang="lt-LT" noProof="0" dirty="0"/>
              <a:t> </a:t>
            </a:r>
            <a:r>
              <a:rPr lang="lt-LT" noProof="0" dirty="0" err="1"/>
              <a:t>the</a:t>
            </a:r>
            <a:r>
              <a:rPr lang="lt-LT" noProof="0" dirty="0"/>
              <a:t> </a:t>
            </a:r>
            <a:r>
              <a:rPr lang="lt-LT" noProof="0" dirty="0" err="1"/>
              <a:t>code</a:t>
            </a:r>
            <a:r>
              <a:rPr lang="lt-LT" noProof="0" dirty="0"/>
              <a:t> </a:t>
            </a:r>
            <a:r>
              <a:rPr lang="lt-LT" noProof="0" dirty="0" err="1"/>
              <a:t>conform</a:t>
            </a:r>
            <a:r>
              <a:rPr lang="lt-LT" noProof="0" dirty="0"/>
              <a:t> to </a:t>
            </a:r>
            <a:r>
              <a:rPr lang="lt-LT" noProof="0" dirty="0" err="1"/>
              <a:t>coding</a:t>
            </a:r>
            <a:r>
              <a:rPr lang="lt-LT" noProof="0" dirty="0"/>
              <a:t> </a:t>
            </a:r>
            <a:r>
              <a:rPr lang="lt-LT" noProof="0" dirty="0" err="1"/>
              <a:t>standards</a:t>
            </a:r>
            <a:r>
              <a:rPr lang="lt-LT" noProof="0" dirty="0"/>
              <a:t>?</a:t>
            </a:r>
          </a:p>
          <a:p>
            <a:r>
              <a:rPr lang="lt-LT" noProof="0" dirty="0" err="1"/>
              <a:t>Documentation</a:t>
            </a:r>
            <a:r>
              <a:rPr lang="lt-LT" noProof="0" dirty="0"/>
              <a:t> -  Are </a:t>
            </a:r>
            <a:r>
              <a:rPr lang="lt-LT" noProof="0" dirty="0" err="1"/>
              <a:t>all</a:t>
            </a:r>
            <a:r>
              <a:rPr lang="lt-LT" noProof="0" dirty="0"/>
              <a:t> </a:t>
            </a:r>
            <a:r>
              <a:rPr lang="lt-LT" noProof="0" dirty="0" err="1"/>
              <a:t>comments</a:t>
            </a:r>
            <a:r>
              <a:rPr lang="lt-LT" noProof="0" dirty="0"/>
              <a:t> </a:t>
            </a:r>
            <a:r>
              <a:rPr lang="lt-LT" noProof="0" dirty="0" err="1"/>
              <a:t>consistent</a:t>
            </a:r>
            <a:r>
              <a:rPr lang="lt-LT" noProof="0" dirty="0"/>
              <a:t> </a:t>
            </a:r>
            <a:r>
              <a:rPr lang="lt-LT" noProof="0" dirty="0" err="1"/>
              <a:t>with</a:t>
            </a:r>
            <a:r>
              <a:rPr lang="lt-LT" noProof="0" dirty="0"/>
              <a:t> </a:t>
            </a:r>
            <a:r>
              <a:rPr lang="lt-LT" noProof="0" dirty="0" err="1"/>
              <a:t>the</a:t>
            </a:r>
            <a:r>
              <a:rPr lang="lt-LT" noProof="0" dirty="0"/>
              <a:t> </a:t>
            </a:r>
            <a:r>
              <a:rPr lang="lt-LT" noProof="0" dirty="0" err="1"/>
              <a:t>code</a:t>
            </a:r>
            <a:r>
              <a:rPr lang="lt-LT" noProof="0" dirty="0"/>
              <a:t>?</a:t>
            </a:r>
          </a:p>
          <a:p>
            <a:r>
              <a:rPr lang="lt-LT" noProof="0" dirty="0" err="1"/>
              <a:t>Variables</a:t>
            </a:r>
            <a:r>
              <a:rPr lang="lt-LT" noProof="0" dirty="0"/>
              <a:t> -  Are </a:t>
            </a:r>
            <a:r>
              <a:rPr lang="lt-LT" noProof="0" dirty="0" err="1"/>
              <a:t>all</a:t>
            </a:r>
            <a:r>
              <a:rPr lang="lt-LT" noProof="0" dirty="0"/>
              <a:t> </a:t>
            </a:r>
            <a:r>
              <a:rPr lang="lt-LT" noProof="0" dirty="0" err="1"/>
              <a:t>variables</a:t>
            </a:r>
            <a:r>
              <a:rPr lang="lt-LT" noProof="0" dirty="0"/>
              <a:t> </a:t>
            </a:r>
            <a:r>
              <a:rPr lang="lt-LT" noProof="0" dirty="0" err="1"/>
              <a:t>properly</a:t>
            </a:r>
            <a:r>
              <a:rPr lang="lt-LT" noProof="0" dirty="0"/>
              <a:t> </a:t>
            </a:r>
            <a:r>
              <a:rPr lang="lt-LT" noProof="0" dirty="0" err="1"/>
              <a:t>defined</a:t>
            </a:r>
            <a:r>
              <a:rPr lang="lt-LT" noProof="0" dirty="0"/>
              <a:t> </a:t>
            </a:r>
            <a:r>
              <a:rPr lang="lt-LT" noProof="0" dirty="0" err="1"/>
              <a:t>with</a:t>
            </a:r>
            <a:r>
              <a:rPr lang="lt-LT" noProof="0" dirty="0"/>
              <a:t> </a:t>
            </a:r>
            <a:r>
              <a:rPr lang="lt-LT" noProof="0" dirty="0" err="1"/>
              <a:t>meaningful</a:t>
            </a:r>
            <a:r>
              <a:rPr lang="lt-LT" noProof="0" dirty="0"/>
              <a:t>, </a:t>
            </a:r>
            <a:r>
              <a:rPr lang="lt-LT" noProof="0" dirty="0" err="1"/>
              <a:t>consistent</a:t>
            </a:r>
            <a:r>
              <a:rPr lang="lt-LT" noProof="0" dirty="0"/>
              <a:t>, </a:t>
            </a:r>
            <a:r>
              <a:rPr lang="lt-LT" noProof="0" dirty="0" err="1"/>
              <a:t>and</a:t>
            </a:r>
            <a:r>
              <a:rPr lang="lt-LT" noProof="0" dirty="0"/>
              <a:t> </a:t>
            </a:r>
            <a:r>
              <a:rPr lang="lt-LT" noProof="0" dirty="0" err="1"/>
              <a:t>clear</a:t>
            </a:r>
            <a:r>
              <a:rPr lang="lt-LT" noProof="0" dirty="0"/>
              <a:t> </a:t>
            </a:r>
            <a:r>
              <a:rPr lang="lt-LT" noProof="0" dirty="0" err="1"/>
              <a:t>names</a:t>
            </a:r>
            <a:r>
              <a:rPr lang="lt-LT" noProof="0" dirty="0"/>
              <a:t>?</a:t>
            </a:r>
          </a:p>
          <a:p>
            <a:r>
              <a:rPr lang="lt-LT" noProof="0" dirty="0" err="1"/>
              <a:t>Arithmetic</a:t>
            </a:r>
            <a:r>
              <a:rPr lang="lt-LT" noProof="0" dirty="0"/>
              <a:t> </a:t>
            </a:r>
            <a:r>
              <a:rPr lang="lt-LT" noProof="0" dirty="0" err="1"/>
              <a:t>Operations</a:t>
            </a:r>
            <a:r>
              <a:rPr lang="lt-LT" noProof="0" dirty="0"/>
              <a:t> -  </a:t>
            </a:r>
            <a:r>
              <a:rPr lang="lt-LT" noProof="0" dirty="0" err="1"/>
              <a:t>Does</a:t>
            </a:r>
            <a:r>
              <a:rPr lang="lt-LT" noProof="0" dirty="0"/>
              <a:t> </a:t>
            </a:r>
            <a:r>
              <a:rPr lang="lt-LT" noProof="0" dirty="0" err="1"/>
              <a:t>the</a:t>
            </a:r>
            <a:r>
              <a:rPr lang="lt-LT" noProof="0" dirty="0"/>
              <a:t> </a:t>
            </a:r>
            <a:r>
              <a:rPr lang="lt-LT" noProof="0" dirty="0" err="1"/>
              <a:t>code</a:t>
            </a:r>
            <a:r>
              <a:rPr lang="lt-LT" noProof="0" dirty="0"/>
              <a:t> </a:t>
            </a:r>
            <a:r>
              <a:rPr lang="lt-LT" noProof="0" dirty="0" err="1"/>
              <a:t>avoid</a:t>
            </a:r>
            <a:r>
              <a:rPr lang="lt-LT" noProof="0" dirty="0"/>
              <a:t> </a:t>
            </a:r>
            <a:r>
              <a:rPr lang="lt-LT" noProof="0" dirty="0" err="1"/>
              <a:t>comparing</a:t>
            </a:r>
            <a:r>
              <a:rPr lang="lt-LT" noProof="0" dirty="0"/>
              <a:t> </a:t>
            </a:r>
            <a:r>
              <a:rPr lang="lt-LT" noProof="0" dirty="0" err="1"/>
              <a:t>floating-point</a:t>
            </a:r>
            <a:r>
              <a:rPr lang="lt-LT" noProof="0" dirty="0"/>
              <a:t> </a:t>
            </a:r>
            <a:r>
              <a:rPr lang="lt-LT" noProof="0" dirty="0" err="1"/>
              <a:t>numbers</a:t>
            </a:r>
            <a:r>
              <a:rPr lang="lt-LT" noProof="0" dirty="0"/>
              <a:t> </a:t>
            </a:r>
            <a:r>
              <a:rPr lang="lt-LT" noProof="0" dirty="0" err="1"/>
              <a:t>for</a:t>
            </a:r>
            <a:r>
              <a:rPr lang="lt-LT" noProof="0" dirty="0"/>
              <a:t> </a:t>
            </a:r>
            <a:r>
              <a:rPr lang="lt-LT" noProof="0" dirty="0" err="1"/>
              <a:t>equality</a:t>
            </a:r>
            <a:r>
              <a:rPr lang="lt-LT" noProof="0" dirty="0"/>
              <a:t>?</a:t>
            </a:r>
          </a:p>
          <a:p>
            <a:r>
              <a:rPr lang="lt-LT" noProof="0" dirty="0" err="1"/>
              <a:t>Loops</a:t>
            </a:r>
            <a:r>
              <a:rPr lang="lt-LT" noProof="0" dirty="0"/>
              <a:t> </a:t>
            </a:r>
            <a:r>
              <a:rPr lang="lt-LT" noProof="0" dirty="0" err="1"/>
              <a:t>and</a:t>
            </a:r>
            <a:r>
              <a:rPr lang="lt-LT" noProof="0" dirty="0"/>
              <a:t> </a:t>
            </a:r>
            <a:r>
              <a:rPr lang="lt-LT" noProof="0" dirty="0" err="1"/>
              <a:t>Branches</a:t>
            </a:r>
            <a:r>
              <a:rPr lang="lt-LT" noProof="0" dirty="0"/>
              <a:t> -  </a:t>
            </a:r>
            <a:r>
              <a:rPr lang="lt-LT" noProof="0" dirty="0" err="1"/>
              <a:t>Does</a:t>
            </a:r>
            <a:r>
              <a:rPr lang="lt-LT" noProof="0" dirty="0"/>
              <a:t> </a:t>
            </a:r>
            <a:r>
              <a:rPr lang="lt-LT" noProof="0" dirty="0" err="1"/>
              <a:t>every</a:t>
            </a:r>
            <a:r>
              <a:rPr lang="lt-LT" noProof="0" dirty="0"/>
              <a:t> </a:t>
            </a:r>
            <a:r>
              <a:rPr lang="lt-LT" noProof="0" dirty="0" err="1"/>
              <a:t>case</a:t>
            </a:r>
            <a:r>
              <a:rPr lang="lt-LT" noProof="0" dirty="0"/>
              <a:t> </a:t>
            </a:r>
            <a:r>
              <a:rPr lang="lt-LT" noProof="0" dirty="0" err="1"/>
              <a:t>statement</a:t>
            </a:r>
            <a:r>
              <a:rPr lang="lt-LT" noProof="0" dirty="0"/>
              <a:t> </a:t>
            </a:r>
            <a:r>
              <a:rPr lang="lt-LT" noProof="0" dirty="0" err="1"/>
              <a:t>have</a:t>
            </a:r>
            <a:r>
              <a:rPr lang="lt-LT" noProof="0" dirty="0"/>
              <a:t> a </a:t>
            </a:r>
            <a:r>
              <a:rPr lang="lt-LT" noProof="0" dirty="0" err="1"/>
              <a:t>default</a:t>
            </a:r>
            <a:r>
              <a:rPr lang="lt-LT" noProof="0" dirty="0"/>
              <a:t>?</a:t>
            </a:r>
          </a:p>
          <a:p>
            <a:r>
              <a:rPr lang="lt-LT" noProof="0" dirty="0" err="1"/>
              <a:t>Defensive</a:t>
            </a:r>
            <a:r>
              <a:rPr lang="lt-LT" noProof="0" dirty="0"/>
              <a:t> </a:t>
            </a:r>
            <a:r>
              <a:rPr lang="lt-LT" noProof="0" dirty="0" err="1"/>
              <a:t>Programming</a:t>
            </a:r>
            <a:r>
              <a:rPr lang="lt-LT" noProof="0" dirty="0"/>
              <a:t>-</a:t>
            </a:r>
          </a:p>
          <a:p>
            <a:r>
              <a:rPr lang="lt-LT" noProof="0" dirty="0"/>
              <a:t>Are </a:t>
            </a:r>
            <a:r>
              <a:rPr lang="lt-LT" noProof="0" dirty="0" err="1"/>
              <a:t>indexes</a:t>
            </a:r>
            <a:r>
              <a:rPr lang="lt-LT" noProof="0" dirty="0"/>
              <a:t>, </a:t>
            </a:r>
            <a:r>
              <a:rPr lang="lt-LT" noProof="0" dirty="0" err="1"/>
              <a:t>pointers</a:t>
            </a:r>
            <a:r>
              <a:rPr lang="lt-LT" noProof="0" dirty="0"/>
              <a:t>, </a:t>
            </a:r>
            <a:r>
              <a:rPr lang="lt-LT" noProof="0" dirty="0" err="1"/>
              <a:t>and</a:t>
            </a:r>
            <a:r>
              <a:rPr lang="lt-LT" noProof="0" dirty="0"/>
              <a:t> </a:t>
            </a:r>
            <a:r>
              <a:rPr lang="lt-LT" noProof="0" dirty="0" err="1"/>
              <a:t>subscripts</a:t>
            </a:r>
            <a:r>
              <a:rPr lang="lt-LT" noProof="0" dirty="0"/>
              <a:t> </a:t>
            </a:r>
            <a:r>
              <a:rPr lang="lt-LT" noProof="0" dirty="0" err="1"/>
              <a:t>tested</a:t>
            </a:r>
            <a:r>
              <a:rPr lang="lt-LT" noProof="0" dirty="0"/>
              <a:t> </a:t>
            </a:r>
            <a:r>
              <a:rPr lang="lt-LT" noProof="0" dirty="0" err="1"/>
              <a:t>against</a:t>
            </a:r>
            <a:r>
              <a:rPr lang="lt-LT" noProof="0" dirty="0"/>
              <a:t> </a:t>
            </a:r>
            <a:r>
              <a:rPr lang="lt-LT" noProof="0" dirty="0" err="1"/>
              <a:t>array</a:t>
            </a:r>
            <a:r>
              <a:rPr lang="lt-LT" noProof="0" dirty="0"/>
              <a:t>, </a:t>
            </a:r>
            <a:r>
              <a:rPr lang="lt-LT" noProof="0" dirty="0" err="1"/>
              <a:t>record</a:t>
            </a:r>
            <a:r>
              <a:rPr lang="lt-LT" noProof="0" dirty="0"/>
              <a:t>, </a:t>
            </a:r>
            <a:r>
              <a:rPr lang="lt-LT" noProof="0" dirty="0" err="1"/>
              <a:t>or</a:t>
            </a:r>
            <a:r>
              <a:rPr lang="lt-LT" noProof="0" dirty="0"/>
              <a:t> </a:t>
            </a:r>
            <a:r>
              <a:rPr lang="lt-LT" noProof="0" dirty="0" err="1"/>
              <a:t>file</a:t>
            </a:r>
            <a:r>
              <a:rPr lang="lt-LT" noProof="0" dirty="0"/>
              <a:t> </a:t>
            </a:r>
            <a:r>
              <a:rPr lang="lt-LT" noProof="0" dirty="0" err="1"/>
              <a:t>bounds</a:t>
            </a:r>
            <a:r>
              <a:rPr lang="lt-LT" noProof="0" dirty="0"/>
              <a:t>?</a:t>
            </a:r>
          </a:p>
          <a:p>
            <a:r>
              <a:rPr lang="lt-LT" noProof="0" dirty="0" err="1"/>
              <a:t>Is</a:t>
            </a:r>
            <a:r>
              <a:rPr lang="lt-LT" noProof="0" dirty="0"/>
              <a:t> </a:t>
            </a:r>
            <a:r>
              <a:rPr lang="lt-LT" noProof="0" dirty="0" err="1"/>
              <a:t>every</a:t>
            </a:r>
            <a:r>
              <a:rPr lang="lt-LT" noProof="0" dirty="0"/>
              <a:t> </a:t>
            </a:r>
            <a:r>
              <a:rPr lang="lt-LT" noProof="0" dirty="0" err="1"/>
              <a:t>memory</a:t>
            </a:r>
            <a:r>
              <a:rPr lang="lt-LT" noProof="0" dirty="0"/>
              <a:t> </a:t>
            </a:r>
            <a:r>
              <a:rPr lang="lt-LT" noProof="0" dirty="0" err="1"/>
              <a:t>allocation</a:t>
            </a:r>
            <a:r>
              <a:rPr lang="lt-LT" noProof="0" dirty="0"/>
              <a:t> </a:t>
            </a:r>
            <a:r>
              <a:rPr lang="lt-LT" noProof="0" dirty="0" err="1"/>
              <a:t>deallocated</a:t>
            </a:r>
            <a:r>
              <a:rPr lang="lt-LT" noProof="0" dirty="0"/>
              <a:t>?</a:t>
            </a:r>
          </a:p>
          <a:p>
            <a:endParaRPr lang="lt-LT" noProof="0" dirty="0"/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40904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Example</a:t>
            </a:r>
            <a:r>
              <a:rPr lang="lt-LT" noProof="0" dirty="0"/>
              <a:t> (</a:t>
            </a:r>
            <a:r>
              <a:rPr lang="lt-LT" noProof="0" dirty="0" err="1"/>
              <a:t>Find</a:t>
            </a:r>
            <a:r>
              <a:rPr lang="lt-LT" noProof="0" dirty="0"/>
              <a:t> </a:t>
            </a:r>
            <a:r>
              <a:rPr lang="lt-LT" noProof="0" dirty="0" err="1"/>
              <a:t>Bugs</a:t>
            </a:r>
            <a:r>
              <a:rPr lang="lt-LT" noProof="0" dirty="0"/>
              <a:t>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69726"/>
            <a:ext cx="6757434" cy="4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605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3CC16-AECA-E295-F4F9-1CD84A3A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Example</a:t>
            </a:r>
            <a:r>
              <a:rPr lang="lt-LT" noProof="0" dirty="0"/>
              <a:t> (</a:t>
            </a:r>
            <a:r>
              <a:rPr lang="fr-FR" noProof="0" dirty="0" err="1"/>
              <a:t>IntelliJ</a:t>
            </a:r>
            <a:r>
              <a:rPr lang="lt-LT" noProof="0" dirty="0"/>
              <a:t>)</a:t>
            </a:r>
            <a:endParaRPr lang="fr-FR" dirty="0"/>
          </a:p>
        </p:txBody>
      </p:sp>
      <p:pic>
        <p:nvPicPr>
          <p:cNvPr id="4" name="Espace réservé du contenu 3" descr="Une image contenant texte,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E3200033-E095-FF44-1664-35608AB1C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855981"/>
            <a:ext cx="8892480" cy="5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6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19995-B3E8-9F4B-EDED-5BF63C67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Įrankiai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78858-C643-78EE-F41D-DE2CCE90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Reshaper</a:t>
            </a:r>
            <a:r>
              <a:rPr lang="fr-FR" dirty="0"/>
              <a:t>…</a:t>
            </a:r>
          </a:p>
          <a:p>
            <a:r>
              <a:rPr lang="fr-FR" dirty="0" err="1"/>
              <a:t>InteliJ</a:t>
            </a:r>
            <a:r>
              <a:rPr lang="fr-FR" dirty="0"/>
              <a:t> …</a:t>
            </a:r>
          </a:p>
          <a:p>
            <a:r>
              <a:rPr lang="fr-FR" dirty="0"/>
              <a:t>*****Lint</a:t>
            </a:r>
          </a:p>
          <a:p>
            <a:r>
              <a:rPr lang="fr-FR" dirty="0" err="1"/>
              <a:t>cppLint</a:t>
            </a:r>
            <a:endParaRPr lang="fr-FR" dirty="0"/>
          </a:p>
          <a:p>
            <a:r>
              <a:rPr lang="fr-FR" dirty="0" err="1"/>
              <a:t>jsLint</a:t>
            </a:r>
            <a:endParaRPr lang="fr-FR" dirty="0"/>
          </a:p>
          <a:p>
            <a:r>
              <a:rPr lang="fr-FR" dirty="0" err="1"/>
              <a:t>phpLint</a:t>
            </a:r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2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Statinio testavimo tipai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t-LT" sz="2400" noProof="0" dirty="0"/>
              <a:t>Peržiūros</a:t>
            </a:r>
          </a:p>
          <a:p>
            <a:r>
              <a:rPr lang="lt-LT" sz="2400" noProof="0" dirty="0"/>
              <a:t>Statinė kodo analizė</a:t>
            </a:r>
          </a:p>
        </p:txBody>
      </p:sp>
      <p:pic>
        <p:nvPicPr>
          <p:cNvPr id="1026" name="Picture 2" descr="http://i2.wp.com/commadot.com/wp-content/uploads/2009/02/wtf.png?w=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4049704" cy="318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38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9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Testuojama</a:t>
            </a:r>
            <a:r>
              <a:rPr lang="fr-FR" noProof="0" dirty="0"/>
              <a:t>/</a:t>
            </a:r>
            <a:r>
              <a:rPr lang="fr-FR" noProof="0" dirty="0" err="1"/>
              <a:t>Tikrinama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Programos kodas</a:t>
            </a:r>
          </a:p>
          <a:p>
            <a:r>
              <a:rPr lang="lt-LT" noProof="0" dirty="0"/>
              <a:t>Papildomi programinės įrangos kūrimo proceso produktai:</a:t>
            </a:r>
          </a:p>
          <a:p>
            <a:pPr lvl="1"/>
            <a:r>
              <a:rPr lang="lt-LT" noProof="0" dirty="0"/>
              <a:t>Reikalavimų dokumentai.</a:t>
            </a:r>
          </a:p>
          <a:p>
            <a:pPr lvl="1"/>
            <a:r>
              <a:rPr lang="lt-LT" noProof="0" dirty="0"/>
              <a:t>Specifikacijų dokumentai.</a:t>
            </a:r>
          </a:p>
        </p:txBody>
      </p:sp>
    </p:spTree>
    <p:extLst>
      <p:ext uri="{BB962C8B-B14F-4D97-AF65-F5344CB8AC3E}">
        <p14:creationId xmlns:p14="http://schemas.microsoft.com/office/powerpoint/2010/main" val="35486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E11F7-E0D1-4161-BFCC-455D2327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2285532" cy="1450757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started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30E93D-9AF1-440F-81F3-8A633907C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6" t="3172" r="4135" b="4850"/>
          <a:stretch/>
        </p:blipFill>
        <p:spPr>
          <a:xfrm>
            <a:off x="3102659" y="116632"/>
            <a:ext cx="6041341" cy="6738419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190A3A-B4EC-4915-9C86-6D02EDFF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509120"/>
            <a:ext cx="228553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noProof="0" dirty="0"/>
              <a:t>Sistematinė dokumentų analizė</a:t>
            </a:r>
          </a:p>
          <a:p>
            <a:r>
              <a:rPr lang="lt-LT" noProof="0" dirty="0"/>
              <a:t>Atliekama vieno ar kelių asmenų</a:t>
            </a:r>
          </a:p>
          <a:p>
            <a:r>
              <a:rPr lang="lt-LT" noProof="0" dirty="0"/>
              <a:t>Pagrindinis tikslas aptikti ir pašalinti klaidas.</a:t>
            </a:r>
          </a:p>
          <a:p>
            <a:endParaRPr lang="lt-LT" noProof="0" dirty="0"/>
          </a:p>
          <a:p>
            <a:r>
              <a:rPr lang="lt-LT" noProof="0" dirty="0"/>
              <a:t>Pavyzdžiui:</a:t>
            </a:r>
          </a:p>
          <a:p>
            <a:pPr lvl="1"/>
            <a:r>
              <a:rPr lang="lt-LT" noProof="0" dirty="0"/>
              <a:t>Duoti kolegai perskaityti dokumentą (gana efektyvus būdas).</a:t>
            </a:r>
          </a:p>
          <a:p>
            <a:pPr lvl="1"/>
            <a:endParaRPr lang="lt-LT" noProof="0" dirty="0"/>
          </a:p>
          <a:p>
            <a:r>
              <a:rPr lang="lt-LT" noProof="0" dirty="0"/>
              <a:t>Galima peržiūrėti viską kas yra rašytiniu pavidalu:</a:t>
            </a:r>
          </a:p>
          <a:p>
            <a:pPr lvl="1"/>
            <a:r>
              <a:rPr lang="lt-LT" noProof="0" dirty="0"/>
              <a:t>Reikalavimų specifikacijos.</a:t>
            </a:r>
          </a:p>
          <a:p>
            <a:pPr lvl="1"/>
            <a:r>
              <a:rPr lang="lt-LT" noProof="0" dirty="0"/>
              <a:t>Sistemos dizainas.</a:t>
            </a:r>
          </a:p>
          <a:p>
            <a:pPr lvl="1"/>
            <a:r>
              <a:rPr lang="lt-LT" noProof="0" dirty="0"/>
              <a:t>Kodas.</a:t>
            </a:r>
          </a:p>
          <a:p>
            <a:pPr lvl="1"/>
            <a:r>
              <a:rPr lang="lt-LT" noProof="0" dirty="0"/>
              <a:t>Testavimo planai.</a:t>
            </a:r>
          </a:p>
          <a:p>
            <a:pPr lvl="1"/>
            <a:r>
              <a:rPr lang="lt-LT" noProof="0" dirty="0" err="1"/>
              <a:t>Testiniai</a:t>
            </a:r>
            <a:r>
              <a:rPr lang="lt-LT" noProof="0" dirty="0"/>
              <a:t> atvejai.</a:t>
            </a:r>
          </a:p>
          <a:p>
            <a:pPr lvl="1"/>
            <a:r>
              <a:rPr lang="lt-LT" noProof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4469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Peržiūrų nauda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Sąnaudų ir laiko sutaupymas:</a:t>
            </a:r>
          </a:p>
          <a:p>
            <a:r>
              <a:rPr lang="lt-LT" noProof="0" dirty="0"/>
              <a:t>Padidėja kūrėjų produktyvumas </a:t>
            </a:r>
          </a:p>
          <a:p>
            <a:pPr lvl="1"/>
            <a:r>
              <a:rPr lang="lt-LT" noProof="0" dirty="0"/>
              <a:t>mažiau dviprasmiškų reikalavimų, specifikacijų, neaiškių situacijų.</a:t>
            </a:r>
          </a:p>
          <a:p>
            <a:r>
              <a:rPr lang="lt-LT" noProof="0" dirty="0"/>
              <a:t>Sumažinamas testavimo laikas ir sąnaudos</a:t>
            </a:r>
          </a:p>
          <a:p>
            <a:pPr lvl="1"/>
            <a:r>
              <a:rPr lang="lt-LT" noProof="0" dirty="0"/>
              <a:t>Defektai pašalinami prieš jiems tampant klaidomis.</a:t>
            </a:r>
          </a:p>
          <a:p>
            <a:r>
              <a:rPr lang="lt-LT" noProof="0" dirty="0"/>
              <a:t>Sumažėja bendri projekto kaštai:</a:t>
            </a:r>
          </a:p>
          <a:p>
            <a:pPr lvl="1"/>
            <a:r>
              <a:rPr lang="lt-LT" noProof="0" dirty="0"/>
              <a:t>Mažiau defektų sukurtoje programinėje įrangoje – mažesnės palaikymo sąnaudos</a:t>
            </a:r>
          </a:p>
          <a:p>
            <a:r>
              <a:rPr lang="lt-LT" noProof="0" dirty="0"/>
              <a:t>Pagerintas bendravimas tarp kūrėjų:</a:t>
            </a:r>
          </a:p>
          <a:p>
            <a:pPr lvl="1"/>
            <a:r>
              <a:rPr lang="lt-LT" noProof="0" dirty="0"/>
              <a:t>Pašalinamos dviprasmybės,</a:t>
            </a:r>
          </a:p>
          <a:p>
            <a:pPr lvl="1"/>
            <a:r>
              <a:rPr lang="lt-LT" noProof="0" dirty="0"/>
              <a:t>Pasiekiamas bendras supratimas apie projekto laukiamus </a:t>
            </a:r>
            <a:r>
              <a:rPr lang="lt-LT" noProof="0" dirty="0" err="1"/>
              <a:t>rezulatus</a:t>
            </a:r>
            <a:r>
              <a:rPr lang="lt-LT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50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Dažniausiai aptinkami defektai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noProof="0" dirty="0"/>
              <a:t>Peržiūru metu aptinkami defektai:</a:t>
            </a:r>
          </a:p>
          <a:p>
            <a:pPr lvl="1"/>
            <a:r>
              <a:rPr lang="lt-LT" noProof="0" dirty="0"/>
              <a:t>Nukrypimai nuo standartų</a:t>
            </a:r>
          </a:p>
          <a:p>
            <a:pPr lvl="2"/>
            <a:r>
              <a:rPr lang="lt-LT" noProof="0" dirty="0"/>
              <a:t>Vidinių </a:t>
            </a:r>
          </a:p>
          <a:p>
            <a:pPr lvl="2"/>
            <a:r>
              <a:rPr lang="lt-LT" noProof="0" dirty="0"/>
              <a:t>Išorinių</a:t>
            </a:r>
          </a:p>
          <a:p>
            <a:pPr lvl="1"/>
            <a:r>
              <a:rPr lang="lt-LT" noProof="0" dirty="0"/>
              <a:t>Reikalavimų defektai:</a:t>
            </a:r>
          </a:p>
          <a:p>
            <a:pPr lvl="2"/>
            <a:r>
              <a:rPr lang="lt-LT" noProof="0" dirty="0"/>
              <a:t>Dviprasmiški</a:t>
            </a:r>
          </a:p>
          <a:p>
            <a:pPr lvl="2"/>
            <a:r>
              <a:rPr lang="lt-LT" noProof="0" dirty="0"/>
              <a:t>Trūkstami</a:t>
            </a:r>
          </a:p>
          <a:p>
            <a:pPr lvl="2"/>
            <a:r>
              <a:rPr lang="lt-LT" noProof="0" dirty="0"/>
              <a:t>Prieštaraujantys</a:t>
            </a:r>
          </a:p>
          <a:p>
            <a:pPr lvl="1"/>
            <a:r>
              <a:rPr lang="lt-LT" noProof="0" dirty="0"/>
              <a:t>Projektavimo defektai:</a:t>
            </a:r>
          </a:p>
          <a:p>
            <a:pPr lvl="2"/>
            <a:r>
              <a:rPr lang="lt-LT" noProof="0" dirty="0"/>
              <a:t>Projekto modelis neatitinka reikalavimų.</a:t>
            </a:r>
          </a:p>
          <a:p>
            <a:pPr lvl="1"/>
            <a:r>
              <a:rPr lang="lt-LT" noProof="0" dirty="0"/>
              <a:t>Nepakankamas </a:t>
            </a:r>
            <a:r>
              <a:rPr lang="lt-LT" noProof="0" dirty="0" err="1"/>
              <a:t>palaikomumas</a:t>
            </a:r>
            <a:r>
              <a:rPr lang="lt-LT" noProof="0" dirty="0"/>
              <a:t>:</a:t>
            </a:r>
          </a:p>
          <a:p>
            <a:pPr lvl="2"/>
            <a:r>
              <a:rPr lang="lt-LT" noProof="0" dirty="0"/>
              <a:t>Kodas per daug suveltas, netvarkingas.</a:t>
            </a:r>
          </a:p>
          <a:p>
            <a:pPr lvl="1"/>
            <a:r>
              <a:rPr lang="lt-LT" noProof="0" dirty="0"/>
              <a:t>Neteisinga sąsajų specifikacija</a:t>
            </a:r>
          </a:p>
          <a:p>
            <a:pPr lvl="2"/>
            <a:r>
              <a:rPr lang="lt-LT" noProof="0" dirty="0"/>
              <a:t>Kliento, serverio sąsajos nesuderinamos.</a:t>
            </a:r>
          </a:p>
        </p:txBody>
      </p:sp>
    </p:spTree>
    <p:extLst>
      <p:ext uri="{BB962C8B-B14F-4D97-AF65-F5344CB8AC3E}">
        <p14:creationId xmlns:p14="http://schemas.microsoft.com/office/powerpoint/2010/main" val="102221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Peržiūros proceso formalumas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Nuo neformalaus iki formalaus, priklausomai nuo:</a:t>
            </a:r>
          </a:p>
          <a:p>
            <a:pPr lvl="1"/>
            <a:r>
              <a:rPr lang="lt-LT" noProof="0" dirty="0"/>
              <a:t>Programinės įrangos kūrimo proceso brandos.</a:t>
            </a:r>
          </a:p>
          <a:p>
            <a:pPr lvl="1"/>
            <a:r>
              <a:rPr lang="lt-LT" noProof="0" dirty="0"/>
              <a:t>Teisinių ir įstatyminių reikalavimų (pvz.: traukinių valdymui).</a:t>
            </a:r>
          </a:p>
          <a:p>
            <a:pPr lvl="1"/>
            <a:r>
              <a:rPr lang="lt-LT" noProof="0" dirty="0"/>
              <a:t>Auditavimo istorijos poreikis, atsekamumas.</a:t>
            </a:r>
          </a:p>
        </p:txBody>
      </p:sp>
    </p:spTree>
    <p:extLst>
      <p:ext uri="{BB962C8B-B14F-4D97-AF65-F5344CB8AC3E}">
        <p14:creationId xmlns:p14="http://schemas.microsoft.com/office/powerpoint/2010/main" val="42507363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4195</TotalTime>
  <Words>846</Words>
  <Application>Microsoft Office PowerPoint</Application>
  <PresentationFormat>Affichage à l'écran (4:3)</PresentationFormat>
  <Paragraphs>189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Rétrospective</vt:lpstr>
      <vt:lpstr>Static Testing</vt:lpstr>
      <vt:lpstr>Statinis Testavimas</vt:lpstr>
      <vt:lpstr>Statinio testavimo tipai</vt:lpstr>
      <vt:lpstr>Testuojama/Tikrinama</vt:lpstr>
      <vt:lpstr>Let’s get started</vt:lpstr>
      <vt:lpstr>Peržiūros</vt:lpstr>
      <vt:lpstr>Peržiūrų nauda</vt:lpstr>
      <vt:lpstr>Dažniausiai aptinkami defektai</vt:lpstr>
      <vt:lpstr>Peržiūros proceso formalumas</vt:lpstr>
      <vt:lpstr>Peržiūrų tikslai</vt:lpstr>
      <vt:lpstr>Paprasta peržiūra</vt:lpstr>
      <vt:lpstr>Formali peržiūra</vt:lpstr>
      <vt:lpstr>Planavimas</vt:lpstr>
      <vt:lpstr>Peržiūros susitikimas</vt:lpstr>
      <vt:lpstr>Peržiūros rolės ir atsakomybės</vt:lpstr>
      <vt:lpstr>Peržiūrų tipai</vt:lpstr>
      <vt:lpstr>Neformali peržiūra</vt:lpstr>
      <vt:lpstr>Walkthrough</vt:lpstr>
      <vt:lpstr>Techninė peržiūra</vt:lpstr>
      <vt:lpstr>Inspection</vt:lpstr>
      <vt:lpstr>Peržiūros sėkmės faktoriai</vt:lpstr>
      <vt:lpstr>Reikalavimų checklist</vt:lpstr>
      <vt:lpstr>Statinė kodo analizė naudojant įrankius</vt:lpstr>
      <vt:lpstr>Privalumai</vt:lpstr>
      <vt:lpstr>Tipiniai aptinkami defektai</vt:lpstr>
      <vt:lpstr>Statinės analizės chek-list.</vt:lpstr>
      <vt:lpstr>Example (Find Bugs)</vt:lpstr>
      <vt:lpstr>Example (IntelliJ)</vt:lpstr>
      <vt:lpstr>Įrankiai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89</cp:revision>
  <dcterms:created xsi:type="dcterms:W3CDTF">2012-03-01T23:19:03Z</dcterms:created>
  <dcterms:modified xsi:type="dcterms:W3CDTF">2024-11-07T21:09:48Z</dcterms:modified>
</cp:coreProperties>
</file>