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5" r:id="rId6"/>
    <p:sldId id="275" r:id="rId7"/>
    <p:sldId id="276" r:id="rId8"/>
    <p:sldId id="277" r:id="rId9"/>
    <p:sldId id="266" r:id="rId10"/>
    <p:sldId id="267" r:id="rId11"/>
    <p:sldId id="268" r:id="rId12"/>
    <p:sldId id="278" r:id="rId13"/>
    <p:sldId id="269" r:id="rId14"/>
    <p:sldId id="279" r:id="rId15"/>
    <p:sldId id="280" r:id="rId16"/>
    <p:sldId id="281" r:id="rId17"/>
    <p:sldId id="282" r:id="rId18"/>
    <p:sldId id="271" r:id="rId19"/>
    <p:sldId id="272" r:id="rId20"/>
    <p:sldId id="273" r:id="rId21"/>
    <p:sldId id="274" r:id="rId22"/>
    <p:sldId id="261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17" autoAdjust="0"/>
  </p:normalViewPr>
  <p:slideViewPr>
    <p:cSldViewPr>
      <p:cViewPr varScale="1">
        <p:scale>
          <a:sx n="157" d="100"/>
          <a:sy n="157" d="100"/>
        </p:scale>
        <p:origin x="1184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2024-04-30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87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5233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473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26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648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953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9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925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3428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176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035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1390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2024-04-30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Komponentų testavimas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Komponento kontraktas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noProof="0" dirty="0"/>
              <a:t>Serverio kontraktas</a:t>
            </a:r>
          </a:p>
          <a:p>
            <a:pPr lvl="1"/>
            <a:r>
              <a:rPr lang="lt-LT" noProof="0" dirty="0"/>
              <a:t>Komponentas turi elgtis taip kaip apibrėžta jo specifikacijoje</a:t>
            </a:r>
          </a:p>
          <a:p>
            <a:pPr lvl="0"/>
            <a:r>
              <a:rPr lang="lt-LT" noProof="0" dirty="0"/>
              <a:t>Kliento kontraktas</a:t>
            </a:r>
          </a:p>
          <a:p>
            <a:pPr lvl="1"/>
            <a:r>
              <a:rPr lang="lt-LT" noProof="0" dirty="0"/>
              <a:t>Sistema, kurioje yra integruojamas komponentas turi tenkinti sąlygas, kurių jis tikisi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2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Komponento testavimas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Kūrėjas naudoja tas pačius testavimo metodus,</a:t>
            </a:r>
          </a:p>
          <a:p>
            <a:pPr lvl="1"/>
            <a:r>
              <a:rPr lang="lt-LT" noProof="0" dirty="0"/>
              <a:t>Kaip ir tradicinio programinės įrangos kūrimo metu.</a:t>
            </a:r>
          </a:p>
          <a:p>
            <a:pPr lvl="1"/>
            <a:r>
              <a:rPr lang="lt-LT" noProof="0" dirty="0"/>
              <a:t>Vienetų, baltos dėžės, ...</a:t>
            </a:r>
          </a:p>
          <a:p>
            <a:pPr lvl="1"/>
            <a:endParaRPr lang="lt-LT" noProof="0" dirty="0"/>
          </a:p>
          <a:p>
            <a:r>
              <a:rPr lang="lt-LT" noProof="0" dirty="0"/>
              <a:t>Kūrėjas testuoja ar komponentas veikia pagal specifikaciją.</a:t>
            </a:r>
          </a:p>
          <a:p>
            <a:pPr lvl="1"/>
            <a:r>
              <a:rPr lang="lt-LT" noProof="0" dirty="0"/>
              <a:t>Imituoja visas galimas aplinkas ir jose testuoti komponentą.</a:t>
            </a:r>
          </a:p>
          <a:p>
            <a:pPr lvl="1"/>
            <a:r>
              <a:rPr lang="lt-LT" noProof="0" dirty="0"/>
              <a:t>Pateikia testus kartu su komponentu</a:t>
            </a:r>
          </a:p>
          <a:p>
            <a:endParaRPr lang="lt-LT" noProof="0" dirty="0"/>
          </a:p>
          <a:p>
            <a:r>
              <a:rPr lang="lt-LT" noProof="0" dirty="0"/>
              <a:t>Klientas testuoja ar komponentas veikia taip kaip tikisi klientas.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Komponento kontrakto testavimas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Komponentas tikrina:</a:t>
            </a:r>
          </a:p>
          <a:p>
            <a:pPr lvl="1"/>
            <a:r>
              <a:rPr lang="lt-LT" noProof="0" dirty="0"/>
              <a:t>ar jo aplinka teikia reikiamas paslaugas taip kaip jis tikisi</a:t>
            </a:r>
          </a:p>
          <a:p>
            <a:pPr lvl="1"/>
            <a:r>
              <a:rPr lang="lt-LT" noProof="0" dirty="0"/>
              <a:t>Ar komponento naudojami komponentai dirba taip kaip jis tikisi</a:t>
            </a:r>
          </a:p>
          <a:p>
            <a:pPr lvl="1"/>
            <a:endParaRPr lang="lt-LT" noProof="0" dirty="0"/>
          </a:p>
          <a:p>
            <a:r>
              <a:rPr lang="lt-LT" noProof="0" dirty="0"/>
              <a:t>Komponentas pateikiamas kartu su kontrakto testais</a:t>
            </a:r>
          </a:p>
          <a:p>
            <a:r>
              <a:rPr lang="lt-LT" noProof="0" dirty="0"/>
              <a:t>Komponentas integruojamas į kliento kontekstą</a:t>
            </a:r>
          </a:p>
          <a:p>
            <a:r>
              <a:rPr lang="lt-LT" noProof="0" dirty="0"/>
              <a:t>Vykdomi su komponentu pateikiami testai.</a:t>
            </a:r>
          </a:p>
          <a:p>
            <a:r>
              <a:rPr lang="lt-LT" noProof="0" dirty="0"/>
              <a:t>Testai patikrina ar kontekstas tenkina komponento lūkesčius</a:t>
            </a:r>
          </a:p>
          <a:p>
            <a:pPr lvl="1"/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1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Komponento testo žingsniai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noProof="0" dirty="0"/>
              <a:t>Komponento pradinės būsenos nustatymas.</a:t>
            </a:r>
          </a:p>
          <a:p>
            <a:pPr lvl="0"/>
            <a:r>
              <a:rPr lang="lt-LT" noProof="0" dirty="0" err="1"/>
              <a:t>Testinių</a:t>
            </a:r>
            <a:r>
              <a:rPr lang="lt-LT" noProof="0" dirty="0"/>
              <a:t> duomenų pateikimas komponentui.</a:t>
            </a:r>
          </a:p>
          <a:p>
            <a:pPr lvl="0"/>
            <a:r>
              <a:rPr lang="lt-LT" noProof="0" dirty="0"/>
              <a:t>Komponento paslaugos naudojimas.</a:t>
            </a:r>
          </a:p>
          <a:p>
            <a:pPr lvl="0"/>
            <a:r>
              <a:rPr lang="lt-LT" noProof="0" dirty="0"/>
              <a:t>Komponento būsenos patikrinimas.</a:t>
            </a:r>
          </a:p>
          <a:p>
            <a:pPr lvl="0"/>
            <a:r>
              <a:rPr lang="lt-LT" noProof="0" dirty="0"/>
              <a:t>Komponento gražintų reikšmių patikrinimas.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5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Saldainių automatas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0" y="1916832"/>
            <a:ext cx="7194079" cy="396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95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Saldainių automatas – </a:t>
            </a:r>
            <a:r>
              <a:rPr lang="lt-LT" noProof="0" dirty="0" err="1"/>
              <a:t>coins</a:t>
            </a:r>
            <a:r>
              <a:rPr lang="lt-LT" noProof="0" dirty="0"/>
              <a:t> </a:t>
            </a:r>
            <a:r>
              <a:rPr lang="lt-LT" noProof="0" dirty="0" err="1"/>
              <a:t>collector</a:t>
            </a:r>
            <a:r>
              <a:rPr lang="lt-LT" noProof="0" dirty="0"/>
              <a:t> sąsaja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901421"/>
              </p:ext>
            </p:extLst>
          </p:nvPr>
        </p:nvGraphicFramePr>
        <p:xfrm>
          <a:off x="837892" y="1844824"/>
          <a:ext cx="7344816" cy="464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748841" progId="Word.Document.12">
                  <p:embed/>
                </p:oleObj>
              </mc:Choice>
              <mc:Fallback>
                <p:oleObj name="Document" r:id="rId2" imgW="5922790" imgH="3748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7892" y="1844824"/>
                        <a:ext cx="7344816" cy="464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64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3200" noProof="0" dirty="0" err="1"/>
              <a:t>Seller</a:t>
            </a:r>
            <a:r>
              <a:rPr lang="lt-LT" sz="3200" noProof="0" dirty="0"/>
              <a:t> komponentas tikrina </a:t>
            </a:r>
            <a:r>
              <a:rPr lang="lt-LT" sz="3200" noProof="0" dirty="0" err="1"/>
              <a:t>coins</a:t>
            </a:r>
            <a:r>
              <a:rPr lang="lt-LT" sz="3200" noProof="0" dirty="0"/>
              <a:t> </a:t>
            </a:r>
            <a:r>
              <a:rPr lang="lt-LT" sz="3200" noProof="0" dirty="0" err="1"/>
              <a:t>collector</a:t>
            </a:r>
            <a:endParaRPr lang="lt-LT" sz="3200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2960" y="1988840"/>
            <a:ext cx="3677032" cy="4247368"/>
          </a:xfrm>
        </p:spPr>
        <p:txBody>
          <a:bodyPr>
            <a:normAutofit/>
          </a:bodyPr>
          <a:lstStyle/>
          <a:p>
            <a:pPr lvl="0"/>
            <a:r>
              <a:rPr lang="lt-LT" noProof="0" dirty="0"/>
              <a:t>Pradėti monetų surinkimą (reikia 2.5</a:t>
            </a:r>
            <a:r>
              <a:rPr lang="fr-FR" noProof="0" dirty="0"/>
              <a:t> </a:t>
            </a:r>
            <a:r>
              <a:rPr lang="fr-FR" noProof="0" dirty="0" err="1"/>
              <a:t>Eur</a:t>
            </a:r>
            <a:r>
              <a:rPr lang="lt-LT" noProof="0" dirty="0"/>
              <a:t>).</a:t>
            </a:r>
          </a:p>
          <a:p>
            <a:pPr lvl="0"/>
            <a:r>
              <a:rPr lang="lt-LT" noProof="0" dirty="0"/>
              <a:t>Įdėti 1</a:t>
            </a:r>
            <a:r>
              <a:rPr lang="fr-FR" noProof="0" dirty="0"/>
              <a:t> </a:t>
            </a:r>
            <a:r>
              <a:rPr lang="fr-FR" noProof="0" dirty="0" err="1"/>
              <a:t>Eur</a:t>
            </a:r>
            <a:r>
              <a:rPr lang="lt-LT" noProof="0" dirty="0"/>
              <a:t> monetą.</a:t>
            </a:r>
          </a:p>
          <a:p>
            <a:pPr lvl="0"/>
            <a:r>
              <a:rPr lang="lt-LT" noProof="0" dirty="0"/>
              <a:t>Įdėti 2</a:t>
            </a:r>
            <a:r>
              <a:rPr lang="fr-FR" noProof="0" dirty="0"/>
              <a:t> </a:t>
            </a:r>
            <a:r>
              <a:rPr lang="fr-FR" noProof="0" dirty="0" err="1"/>
              <a:t>Eur</a:t>
            </a:r>
            <a:r>
              <a:rPr lang="lt-LT" noProof="0" dirty="0"/>
              <a:t> monetą.</a:t>
            </a:r>
          </a:p>
          <a:p>
            <a:pPr lvl="0"/>
            <a:r>
              <a:rPr lang="lt-LT" noProof="0" dirty="0"/>
              <a:t>Sustabdyti momentų surinkimą.</a:t>
            </a:r>
          </a:p>
          <a:p>
            <a:pPr lvl="0"/>
            <a:r>
              <a:rPr lang="lt-LT" noProof="0" dirty="0"/>
              <a:t>Patikrinti kiek surinkta monetų. </a:t>
            </a:r>
          </a:p>
          <a:p>
            <a:pPr lvl="0"/>
            <a:r>
              <a:rPr lang="lt-LT" noProof="0" dirty="0"/>
              <a:t>Tikimasi kad gražins 2.5</a:t>
            </a:r>
            <a:r>
              <a:rPr lang="fr-FR" noProof="0" dirty="0"/>
              <a:t> </a:t>
            </a:r>
            <a:r>
              <a:rPr lang="fr-FR" noProof="0" dirty="0" err="1"/>
              <a:t>Eur</a:t>
            </a:r>
            <a:r>
              <a:rPr lang="lt-LT" noProof="0" dirty="0"/>
              <a:t>.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86035"/>
              </p:ext>
            </p:extLst>
          </p:nvPr>
        </p:nvGraphicFramePr>
        <p:xfrm>
          <a:off x="4499992" y="1988840"/>
          <a:ext cx="5580315" cy="433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6396" imgH="4476761" progId="Word.Document.12">
                  <p:embed/>
                </p:oleObj>
              </mc:Choice>
              <mc:Fallback>
                <p:oleObj name="Document" r:id="rId2" imgW="5766396" imgH="44767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1988840"/>
                        <a:ext cx="5580315" cy="4332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48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Testo problema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Nėra </a:t>
            </a:r>
            <a:r>
              <a:rPr lang="lt-LT" noProof="0" dirty="0" err="1"/>
              <a:t>insertCoin</a:t>
            </a:r>
            <a:r>
              <a:rPr lang="lt-LT" noProof="0" dirty="0"/>
              <a:t> metodo – komponentas neteikia priėjimo prie jo būsenos</a:t>
            </a:r>
          </a:p>
          <a:p>
            <a:endParaRPr lang="lt-LT" noProof="0" dirty="0"/>
          </a:p>
          <a:p>
            <a:r>
              <a:rPr lang="lt-LT" noProof="0" dirty="0"/>
              <a:t>Šiai problemai spręsti gali būti taikomi keli būdai:</a:t>
            </a:r>
          </a:p>
          <a:p>
            <a:pPr lvl="1"/>
            <a:r>
              <a:rPr lang="lt-LT" noProof="0" dirty="0"/>
              <a:t>Naudojantis sąsaja komponentas privedamas iki testui reikalingos būsenos.</a:t>
            </a:r>
          </a:p>
          <a:p>
            <a:pPr lvl="1"/>
            <a:r>
              <a:rPr lang="lt-LT" noProof="0" dirty="0"/>
              <a:t>Komponentas pateikiamas su papildoma testavimo sąsaja.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2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z="4400" noProof="0" dirty="0"/>
              <a:t>Testavimo sąsajos</a:t>
            </a:r>
            <a:r>
              <a:rPr lang="fr-FR" sz="4400" noProof="0" dirty="0"/>
              <a:t> </a:t>
            </a:r>
            <a:r>
              <a:rPr lang="lt-LT" sz="4400" noProof="0" dirty="0"/>
              <a:t>projektavimas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5396" y="1844824"/>
            <a:ext cx="7411020" cy="792088"/>
          </a:xfrm>
        </p:spPr>
        <p:txBody>
          <a:bodyPr/>
          <a:lstStyle/>
          <a:p>
            <a:r>
              <a:rPr lang="lt-LT" noProof="0" dirty="0"/>
              <a:t>Komponentas pateikia papildomą sąsają, </a:t>
            </a:r>
          </a:p>
          <a:p>
            <a:pPr lvl="1"/>
            <a:r>
              <a:rPr lang="lt-LT" noProof="0" dirty="0"/>
              <a:t>specialiai skirtą testavimui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59140"/>
              </p:ext>
            </p:extLst>
          </p:nvPr>
        </p:nvGraphicFramePr>
        <p:xfrm>
          <a:off x="929074" y="2697485"/>
          <a:ext cx="7411020" cy="39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153238" progId="Word.Document.12">
                  <p:embed/>
                </p:oleObj>
              </mc:Choice>
              <mc:Fallback>
                <p:oleObj name="Document" r:id="rId2" imgW="5922790" imgH="3153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9074" y="2697485"/>
                        <a:ext cx="7411020" cy="394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1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Komponento testų pateikimas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noProof="0" dirty="0"/>
              <a:t>Viskas viename.</a:t>
            </a:r>
          </a:p>
          <a:p>
            <a:pPr lvl="1"/>
            <a:r>
              <a:rPr lang="lt-LT" noProof="0" dirty="0"/>
              <a:t>Patogu pateikti</a:t>
            </a:r>
          </a:p>
          <a:p>
            <a:pPr lvl="0"/>
            <a:r>
              <a:rPr lang="lt-LT" noProof="0" dirty="0"/>
              <a:t>Du skirtingi komponentai</a:t>
            </a:r>
          </a:p>
          <a:p>
            <a:pPr lvl="1"/>
            <a:r>
              <a:rPr lang="lt-LT" noProof="0" dirty="0"/>
              <a:t>komponentas ir kontrakto testo komponentas</a:t>
            </a:r>
          </a:p>
          <a:p>
            <a:pPr lvl="1"/>
            <a:r>
              <a:rPr lang="lt-LT" noProof="0" dirty="0"/>
              <a:t>Galima atlikus testavimą pašalinti nereikalingus komponentus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6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Agenda</a:t>
            </a:r>
            <a:endParaRPr lang="lt-LT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Testavimo problemos</a:t>
            </a:r>
          </a:p>
          <a:p>
            <a:r>
              <a:rPr lang="lt-LT" noProof="0" dirty="0"/>
              <a:t>Integruoti komponentų testai</a:t>
            </a:r>
          </a:p>
          <a:p>
            <a:r>
              <a:rPr lang="lt-LT" noProof="0" dirty="0"/>
              <a:t>Apribojimų testavimas</a:t>
            </a:r>
          </a:p>
          <a:p>
            <a:r>
              <a:rPr lang="lt-LT" noProof="0" dirty="0"/>
              <a:t>Komponento kontrakto testavimas</a:t>
            </a:r>
          </a:p>
          <a:p>
            <a:r>
              <a:rPr lang="lt-LT" noProof="0" dirty="0"/>
              <a:t>Komponento testavimo sąsaja</a:t>
            </a:r>
          </a:p>
          <a:p>
            <a:r>
              <a:rPr lang="lt-LT" noProof="0" dirty="0" err="1"/>
              <a:t>Komponentinės</a:t>
            </a:r>
            <a:r>
              <a:rPr lang="lt-LT" noProof="0" dirty="0"/>
              <a:t> sistemos testavimas</a:t>
            </a:r>
          </a:p>
          <a:p>
            <a:pPr lvl="1"/>
            <a:endParaRPr lang="lt-LT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Integruoto kontrakto testavimo modelis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74227"/>
              </p:ext>
            </p:extLst>
          </p:nvPr>
        </p:nvGraphicFramePr>
        <p:xfrm>
          <a:off x="683568" y="1902329"/>
          <a:ext cx="835420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87296" imgH="3042914" progId="Visio.Drawing.11">
                  <p:embed/>
                </p:oleObj>
              </mc:Choice>
              <mc:Fallback>
                <p:oleObj name="Visio" r:id="rId2" imgW="5787296" imgH="30429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902329"/>
                        <a:ext cx="8354207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Komponentinės</a:t>
            </a:r>
            <a:r>
              <a:rPr lang="lt-LT" noProof="0" dirty="0"/>
              <a:t> sistemos testavimas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lt-LT" noProof="0" dirty="0"/>
              <a:t>Testuoti komponentus atskirai.</a:t>
            </a:r>
          </a:p>
          <a:p>
            <a:pPr lvl="0"/>
            <a:r>
              <a:rPr lang="lt-LT" noProof="0" dirty="0"/>
              <a:t>Sujungti keletą komponentų naudojant </a:t>
            </a:r>
            <a:r>
              <a:rPr lang="lt-LT" i="1" noProof="0" dirty="0" err="1"/>
              <a:t>proxy</a:t>
            </a:r>
            <a:r>
              <a:rPr lang="lt-LT" noProof="0" dirty="0"/>
              <a:t>. </a:t>
            </a:r>
          </a:p>
          <a:p>
            <a:pPr lvl="0"/>
            <a:r>
              <a:rPr lang="lt-LT" noProof="0" dirty="0"/>
              <a:t>Naudojant </a:t>
            </a:r>
            <a:r>
              <a:rPr lang="lt-LT" i="1" noProof="0" dirty="0" err="1"/>
              <a:t>proxy</a:t>
            </a:r>
            <a:r>
              <a:rPr lang="lt-LT" noProof="0" dirty="0"/>
              <a:t> sujungti daugiau komponentų. </a:t>
            </a:r>
          </a:p>
          <a:p>
            <a:pPr lvl="0"/>
            <a:r>
              <a:rPr lang="lt-LT" noProof="0" dirty="0"/>
              <a:t>Testuoti visą sistemą. 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1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Apibendrinimas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Komponento kūrėjai atlieka testavimą užtikrinantį, kad komponentas elgsis pagal specifikaciją.</a:t>
            </a:r>
          </a:p>
          <a:p>
            <a:r>
              <a:rPr lang="lt-LT" noProof="0" dirty="0"/>
              <a:t>Komponento vartotojai atlieka testavimą, kuris patikrina ar naudojami komponentai tenkina užsibrėžtą (reikalaujamą) sąsajos kontraktą.</a:t>
            </a:r>
          </a:p>
          <a:p>
            <a:r>
              <a:rPr lang="lt-LT" noProof="0" dirty="0"/>
              <a:t>Komponento gamintojas pateikia sąsają skirtą komponento testavimui ir papildomus testus komponentams, kuriuos naudoja komponentas siekiant patikrinti jų kontrakto teisingumą.</a:t>
            </a:r>
          </a:p>
          <a:p>
            <a:br>
              <a:rPr lang="lt-LT" noProof="0" dirty="0"/>
            </a:br>
            <a:r>
              <a:rPr lang="lt-LT" b="1" noProof="0" dirty="0"/>
              <a:t> </a:t>
            </a:r>
            <a:endParaRPr lang="lt-LT" noProof="0" dirty="0"/>
          </a:p>
          <a:p>
            <a:endParaRPr lang="lt-LT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noProof="0" dirty="0"/>
              <a:t>Papildoma literatūra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noProof="0" dirty="0" err="1"/>
              <a:t>Gross</a:t>
            </a:r>
            <a:r>
              <a:rPr lang="lt-LT" noProof="0" dirty="0"/>
              <a:t>, H.-G., </a:t>
            </a:r>
            <a:r>
              <a:rPr lang="lt-LT" i="1" noProof="0" dirty="0" err="1"/>
              <a:t>Component-Based</a:t>
            </a:r>
            <a:r>
              <a:rPr lang="lt-LT" i="1" noProof="0" dirty="0"/>
              <a:t> </a:t>
            </a:r>
            <a:r>
              <a:rPr lang="lt-LT" i="1" noProof="0" dirty="0" err="1"/>
              <a:t>Software</a:t>
            </a:r>
            <a:r>
              <a:rPr lang="lt-LT" i="1" noProof="0" dirty="0"/>
              <a:t> </a:t>
            </a:r>
            <a:r>
              <a:rPr lang="lt-LT" i="1" noProof="0" dirty="0" err="1"/>
              <a:t>TEsting</a:t>
            </a:r>
            <a:r>
              <a:rPr lang="lt-LT" i="1" noProof="0" dirty="0"/>
              <a:t> </a:t>
            </a:r>
            <a:r>
              <a:rPr lang="lt-LT" i="1" noProof="0" dirty="0" err="1"/>
              <a:t>with</a:t>
            </a:r>
            <a:r>
              <a:rPr lang="lt-LT" i="1" noProof="0" dirty="0"/>
              <a:t> UML</a:t>
            </a:r>
            <a:r>
              <a:rPr lang="lt-LT" noProof="0" dirty="0"/>
              <a:t>. 2010, </a:t>
            </a:r>
            <a:r>
              <a:rPr lang="lt-LT" noProof="0" dirty="0" err="1"/>
              <a:t>Berlin</a:t>
            </a:r>
            <a:r>
              <a:rPr lang="lt-LT" noProof="0" dirty="0"/>
              <a:t>: </a:t>
            </a:r>
            <a:r>
              <a:rPr lang="lt-LT" noProof="0" dirty="0" err="1"/>
              <a:t>Springer</a:t>
            </a:r>
            <a:r>
              <a:rPr lang="lt-LT" noProof="0" dirty="0"/>
              <a:t>.</a:t>
            </a:r>
          </a:p>
          <a:p>
            <a:r>
              <a:rPr lang="lt-LT" noProof="0" dirty="0" err="1"/>
              <a:t>Beydeda</a:t>
            </a:r>
            <a:r>
              <a:rPr lang="lt-LT" noProof="0" dirty="0"/>
              <a:t>, S. </a:t>
            </a:r>
            <a:r>
              <a:rPr lang="lt-LT" i="1" noProof="0" dirty="0" err="1"/>
              <a:t>Self-testability</a:t>
            </a:r>
            <a:r>
              <a:rPr lang="lt-LT" i="1" noProof="0" dirty="0"/>
              <a:t> </a:t>
            </a:r>
            <a:r>
              <a:rPr lang="lt-LT" i="1" noProof="0" dirty="0" err="1"/>
              <a:t>in</a:t>
            </a:r>
            <a:r>
              <a:rPr lang="lt-LT" i="1" noProof="0" dirty="0"/>
              <a:t> </a:t>
            </a:r>
            <a:r>
              <a:rPr lang="lt-LT" i="1" noProof="0" dirty="0" err="1"/>
              <a:t>unit</a:t>
            </a:r>
            <a:r>
              <a:rPr lang="lt-LT" i="1" noProof="0" dirty="0"/>
              <a:t> </a:t>
            </a:r>
            <a:r>
              <a:rPr lang="lt-LT" i="1" noProof="0" dirty="0" err="1"/>
              <a:t>testing</a:t>
            </a:r>
            <a:r>
              <a:rPr lang="lt-LT" noProof="0" dirty="0"/>
              <a:t>. 2005.</a:t>
            </a:r>
          </a:p>
          <a:p>
            <a:r>
              <a:rPr lang="lt-LT" noProof="0" dirty="0"/>
              <a:t>64.	</a:t>
            </a:r>
            <a:r>
              <a:rPr lang="lt-LT" noProof="0" dirty="0" err="1"/>
              <a:t>Canna</a:t>
            </a:r>
            <a:r>
              <a:rPr lang="lt-LT" noProof="0" dirty="0"/>
              <a:t>, J. </a:t>
            </a:r>
            <a:r>
              <a:rPr lang="lt-LT" i="1" noProof="0" dirty="0" err="1"/>
              <a:t>Testing</a:t>
            </a:r>
            <a:r>
              <a:rPr lang="lt-LT" i="1" noProof="0" dirty="0"/>
              <a:t>, </a:t>
            </a:r>
            <a:r>
              <a:rPr lang="lt-LT" i="1" noProof="0" dirty="0" err="1"/>
              <a:t>fun</a:t>
            </a:r>
            <a:r>
              <a:rPr lang="lt-LT" i="1" noProof="0" dirty="0"/>
              <a:t>? </a:t>
            </a:r>
            <a:r>
              <a:rPr lang="lt-LT" i="1" noProof="0" dirty="0" err="1"/>
              <a:t>Really</a:t>
            </a:r>
            <a:r>
              <a:rPr lang="lt-LT" i="1" noProof="0" dirty="0"/>
              <a:t>?: </a:t>
            </a:r>
            <a:r>
              <a:rPr lang="lt-LT" i="1" noProof="0" dirty="0" err="1"/>
              <a:t>Using</a:t>
            </a:r>
            <a:r>
              <a:rPr lang="lt-LT" i="1" noProof="0" dirty="0"/>
              <a:t> </a:t>
            </a:r>
            <a:r>
              <a:rPr lang="lt-LT" i="1" noProof="0" dirty="0" err="1"/>
              <a:t>unit</a:t>
            </a:r>
            <a:r>
              <a:rPr lang="lt-LT" i="1" noProof="0" dirty="0"/>
              <a:t> </a:t>
            </a:r>
            <a:r>
              <a:rPr lang="lt-LT" i="1" noProof="0" dirty="0" err="1"/>
              <a:t>and</a:t>
            </a:r>
            <a:r>
              <a:rPr lang="lt-LT" i="1" noProof="0" dirty="0"/>
              <a:t> </a:t>
            </a:r>
            <a:r>
              <a:rPr lang="lt-LT" i="1" noProof="0" dirty="0" err="1"/>
              <a:t>functional</a:t>
            </a:r>
            <a:r>
              <a:rPr lang="lt-LT" i="1" noProof="0" dirty="0"/>
              <a:t> </a:t>
            </a:r>
            <a:r>
              <a:rPr lang="lt-LT" i="1" noProof="0" dirty="0" err="1"/>
              <a:t>tests</a:t>
            </a:r>
            <a:r>
              <a:rPr lang="lt-LT" i="1" noProof="0" dirty="0"/>
              <a:t> </a:t>
            </a:r>
            <a:r>
              <a:rPr lang="lt-LT" i="1" noProof="0" dirty="0" err="1"/>
              <a:t>in</a:t>
            </a:r>
            <a:r>
              <a:rPr lang="lt-LT" i="1" noProof="0" dirty="0"/>
              <a:t> </a:t>
            </a:r>
            <a:r>
              <a:rPr lang="lt-LT" i="1" noProof="0" dirty="0" err="1"/>
              <a:t>the</a:t>
            </a:r>
            <a:r>
              <a:rPr lang="lt-LT" i="1" noProof="0" dirty="0"/>
              <a:t> </a:t>
            </a:r>
            <a:r>
              <a:rPr lang="lt-LT" i="1" noProof="0" dirty="0" err="1"/>
              <a:t>development</a:t>
            </a:r>
            <a:r>
              <a:rPr lang="lt-LT" i="1" noProof="0" dirty="0"/>
              <a:t> </a:t>
            </a:r>
            <a:r>
              <a:rPr lang="lt-LT" i="1" noProof="0" dirty="0" err="1"/>
              <a:t>process</a:t>
            </a:r>
            <a:r>
              <a:rPr lang="lt-LT" noProof="0" dirty="0"/>
              <a:t>.  2001  2010-09-10]; </a:t>
            </a:r>
            <a:r>
              <a:rPr lang="lt-LT" noProof="0" dirty="0" err="1"/>
              <a:t>Available</a:t>
            </a:r>
            <a:r>
              <a:rPr lang="lt-LT" noProof="0" dirty="0"/>
              <a:t> </a:t>
            </a:r>
            <a:r>
              <a:rPr lang="lt-LT" noProof="0" dirty="0" err="1"/>
              <a:t>from</a:t>
            </a:r>
            <a:r>
              <a:rPr lang="lt-LT" noProof="0" dirty="0"/>
              <a:t>: http://www-128.ibm.com/developerworks/library/j-test.html.</a:t>
            </a:r>
          </a:p>
          <a:p>
            <a:r>
              <a:rPr lang="lt-LT" noProof="0" dirty="0" err="1"/>
              <a:t>Louridas</a:t>
            </a:r>
            <a:r>
              <a:rPr lang="lt-LT" noProof="0" dirty="0"/>
              <a:t>, P., </a:t>
            </a:r>
            <a:r>
              <a:rPr lang="lt-LT" i="1" noProof="0" dirty="0" err="1"/>
              <a:t>JUnit</a:t>
            </a:r>
            <a:r>
              <a:rPr lang="lt-LT" i="1" noProof="0" dirty="0"/>
              <a:t>: </a:t>
            </a:r>
            <a:r>
              <a:rPr lang="lt-LT" i="1" noProof="0" dirty="0" err="1"/>
              <a:t>unit</a:t>
            </a:r>
            <a:r>
              <a:rPr lang="lt-LT" i="1" noProof="0" dirty="0"/>
              <a:t> </a:t>
            </a:r>
            <a:r>
              <a:rPr lang="lt-LT" i="1" noProof="0" dirty="0" err="1"/>
              <a:t>testing</a:t>
            </a:r>
            <a:r>
              <a:rPr lang="lt-LT" i="1" noProof="0" dirty="0"/>
              <a:t> </a:t>
            </a:r>
            <a:r>
              <a:rPr lang="lt-LT" i="1" noProof="0" dirty="0" err="1"/>
              <a:t>and</a:t>
            </a:r>
            <a:r>
              <a:rPr lang="lt-LT" i="1" noProof="0" dirty="0"/>
              <a:t> </a:t>
            </a:r>
            <a:r>
              <a:rPr lang="lt-LT" i="1" noProof="0" dirty="0" err="1"/>
              <a:t>coding</a:t>
            </a:r>
            <a:r>
              <a:rPr lang="lt-LT" i="1" noProof="0" dirty="0"/>
              <a:t> </a:t>
            </a:r>
            <a:r>
              <a:rPr lang="lt-LT" i="1" noProof="0" dirty="0" err="1"/>
              <a:t>in</a:t>
            </a:r>
            <a:r>
              <a:rPr lang="lt-LT" i="1" noProof="0" dirty="0"/>
              <a:t> </a:t>
            </a:r>
            <a:r>
              <a:rPr lang="lt-LT" i="1" noProof="0" dirty="0" err="1"/>
              <a:t>tandem</a:t>
            </a:r>
            <a:r>
              <a:rPr lang="lt-LT" i="1" noProof="0" dirty="0"/>
              <a:t>.</a:t>
            </a:r>
            <a:r>
              <a:rPr lang="lt-LT" noProof="0" dirty="0"/>
              <a:t> </a:t>
            </a:r>
            <a:r>
              <a:rPr lang="lt-LT" noProof="0" dirty="0" err="1"/>
              <a:t>Software</a:t>
            </a:r>
            <a:r>
              <a:rPr lang="lt-LT" noProof="0" dirty="0"/>
              <a:t>, IEEE, 2005. </a:t>
            </a:r>
            <a:r>
              <a:rPr lang="lt-LT" b="1" noProof="0" dirty="0"/>
              <a:t>22</a:t>
            </a:r>
            <a:r>
              <a:rPr lang="lt-LT" noProof="0" dirty="0"/>
              <a:t>(4): p. 12-15.</a:t>
            </a:r>
          </a:p>
          <a:p>
            <a:r>
              <a:rPr lang="lt-LT" noProof="0" dirty="0" err="1"/>
              <a:t>Binder</a:t>
            </a:r>
            <a:r>
              <a:rPr lang="lt-LT" noProof="0" dirty="0"/>
              <a:t>, R.V., </a:t>
            </a:r>
            <a:r>
              <a:rPr lang="lt-LT" i="1" noProof="0" dirty="0" err="1"/>
              <a:t>Testing</a:t>
            </a:r>
            <a:r>
              <a:rPr lang="lt-LT" i="1" noProof="0" dirty="0"/>
              <a:t> </a:t>
            </a:r>
            <a:r>
              <a:rPr lang="lt-LT" i="1" noProof="0" dirty="0" err="1"/>
              <a:t>Object-Oriented</a:t>
            </a:r>
            <a:r>
              <a:rPr lang="lt-LT" i="1" noProof="0" dirty="0"/>
              <a:t> </a:t>
            </a:r>
            <a:r>
              <a:rPr lang="lt-LT" i="1" noProof="0" dirty="0" err="1"/>
              <a:t>Systems</a:t>
            </a:r>
            <a:r>
              <a:rPr lang="lt-LT" i="1" noProof="0" dirty="0"/>
              <a:t>: </a:t>
            </a:r>
            <a:r>
              <a:rPr lang="lt-LT" i="1" noProof="0" dirty="0" err="1"/>
              <a:t>Models</a:t>
            </a:r>
            <a:r>
              <a:rPr lang="lt-LT" i="1" noProof="0" dirty="0"/>
              <a:t>, </a:t>
            </a:r>
            <a:r>
              <a:rPr lang="lt-LT" i="1" noProof="0" dirty="0" err="1"/>
              <a:t>Patterns</a:t>
            </a:r>
            <a:r>
              <a:rPr lang="lt-LT" i="1" noProof="0" dirty="0"/>
              <a:t>, </a:t>
            </a:r>
            <a:r>
              <a:rPr lang="lt-LT" i="1" noProof="0" dirty="0" err="1"/>
              <a:t>and</a:t>
            </a:r>
            <a:r>
              <a:rPr lang="lt-LT" i="1" noProof="0" dirty="0"/>
              <a:t> </a:t>
            </a:r>
            <a:r>
              <a:rPr lang="lt-LT" i="1" noProof="0" dirty="0" err="1"/>
              <a:t>Tools</a:t>
            </a:r>
            <a:r>
              <a:rPr lang="lt-LT" noProof="0" dirty="0"/>
              <a:t>. 2003, </a:t>
            </a:r>
            <a:r>
              <a:rPr lang="lt-LT" noProof="0" dirty="0" err="1"/>
              <a:t>Boston</a:t>
            </a:r>
            <a:r>
              <a:rPr lang="lt-LT" noProof="0" dirty="0"/>
              <a:t>: </a:t>
            </a:r>
            <a:r>
              <a:rPr lang="lt-LT" noProof="0" dirty="0" err="1"/>
              <a:t>Addison-Wesley</a:t>
            </a:r>
            <a:r>
              <a:rPr lang="lt-LT" noProof="0" dirty="0"/>
              <a:t> Professional. 1248.</a:t>
            </a:r>
          </a:p>
          <a:p>
            <a:endParaRPr lang="lt-LT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lt-LT" sz="2800" noProof="0" dirty="0"/>
              <a:t>Komponentais pagrįstos programinės įrangos testavimo problemos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Komponento testavimas naujame nežinomame kontekste</a:t>
            </a:r>
          </a:p>
          <a:p>
            <a:pPr lvl="1"/>
            <a:r>
              <a:rPr lang="lt-LT" noProof="0" dirty="0"/>
              <a:t>Galima tik spėti kokioje aplinkoje klientas naudos komponentą</a:t>
            </a:r>
          </a:p>
          <a:p>
            <a:r>
              <a:rPr lang="lt-LT" noProof="0" dirty="0"/>
              <a:t>Nėra galimybės sužinoti apie komponento vidinius algoritmus</a:t>
            </a:r>
          </a:p>
          <a:p>
            <a:pPr lvl="1"/>
            <a:r>
              <a:rPr lang="lt-LT" noProof="0" dirty="0"/>
              <a:t>Sumažinamas komponento </a:t>
            </a:r>
            <a:r>
              <a:rPr lang="lt-LT" noProof="0" dirty="0" err="1"/>
              <a:t>testuojamumas</a:t>
            </a:r>
            <a:r>
              <a:rPr lang="lt-LT" noProof="0" dirty="0"/>
              <a:t> ir </a:t>
            </a:r>
            <a:r>
              <a:rPr lang="lt-LT" noProof="0" dirty="0" err="1"/>
              <a:t>kontroliuojamumas</a:t>
            </a:r>
            <a:endParaRPr lang="lt-LT" noProof="0" dirty="0"/>
          </a:p>
          <a:p>
            <a:r>
              <a:rPr lang="lt-LT" noProof="0" dirty="0"/>
              <a:t>Pakankamas komponento testavimas</a:t>
            </a:r>
          </a:p>
          <a:p>
            <a:pPr lvl="1"/>
            <a:r>
              <a:rPr lang="lt-LT" noProof="0" dirty="0"/>
              <a:t>Kiek testavimo turi atlikti komponento vartotojas</a:t>
            </a:r>
          </a:p>
          <a:p>
            <a:pPr lvl="1"/>
            <a:r>
              <a:rPr lang="lt-LT" noProof="0" dirty="0"/>
              <a:t>Kiek testavimo turi atlikti komponento gamintojas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Integruoti komponentų testai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Testai pateikiami kartu su komponentu</a:t>
            </a:r>
          </a:p>
          <a:p>
            <a:r>
              <a:rPr lang="lt-LT" noProof="0" dirty="0"/>
              <a:t>Testus pateikia gamintojas</a:t>
            </a:r>
          </a:p>
          <a:p>
            <a:r>
              <a:rPr lang="lt-LT" noProof="0" dirty="0"/>
              <a:t>Testas patikrina ar klientas pateikia teisi</a:t>
            </a:r>
            <a:r>
              <a:rPr lang="fr-FR" noProof="0" dirty="0"/>
              <a:t>n</a:t>
            </a:r>
            <a:r>
              <a:rPr lang="lt-LT" noProof="0" dirty="0"/>
              <a:t>gus duomenis</a:t>
            </a:r>
          </a:p>
          <a:p>
            <a:r>
              <a:rPr lang="lt-LT" noProof="0" dirty="0"/>
              <a:t>Testas patikrina ar komponentas grąžina teisingus rezultatus, gavęs kliento duomenis</a:t>
            </a:r>
          </a:p>
          <a:p>
            <a:r>
              <a:rPr lang="lt-LT" noProof="0" dirty="0"/>
              <a:t>Komponentas pasitikrina ar komponento aplinka tenkina jo poreikius</a:t>
            </a:r>
          </a:p>
          <a:p>
            <a:pPr lvl="1"/>
            <a:r>
              <a:rPr lang="lt-LT" noProof="0" dirty="0"/>
              <a:t>Komponentai nuo kurių jis priklauso</a:t>
            </a:r>
          </a:p>
          <a:p>
            <a:pPr lvl="1"/>
            <a:r>
              <a:rPr lang="lt-LT" noProof="0" dirty="0"/>
              <a:t>Platformos paslaugos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1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Apribojimai ir komponento testavimas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Apribojimai nėra laikomi testais</a:t>
            </a:r>
          </a:p>
          <a:p>
            <a:r>
              <a:rPr lang="lt-LT" noProof="0" dirty="0"/>
              <a:t>Naudingi komponento testavimo ar integravimo metu</a:t>
            </a:r>
          </a:p>
          <a:p>
            <a:r>
              <a:rPr lang="lt-LT" noProof="0" dirty="0"/>
              <a:t>Panašūs į techninės įrangos savęs patikros testus.</a:t>
            </a:r>
          </a:p>
          <a:p>
            <a:r>
              <a:rPr lang="lt-LT" noProof="0" dirty="0"/>
              <a:t>Įtraukiami į komponento kodą</a:t>
            </a:r>
          </a:p>
          <a:p>
            <a:r>
              <a:rPr lang="lt-LT" noProof="0" dirty="0"/>
              <a:t>Tikrinami kiekvieną karta naudojant komponentą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8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Apribojimų tipai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lt-LT" noProof="0" dirty="0"/>
              <a:t>Pradinės metodų sąlygos.</a:t>
            </a:r>
          </a:p>
          <a:p>
            <a:pPr lvl="0"/>
            <a:r>
              <a:rPr lang="lt-LT" noProof="0" dirty="0"/>
              <a:t>Galutinės metodų sąlygos.</a:t>
            </a:r>
          </a:p>
          <a:p>
            <a:pPr lvl="0"/>
            <a:r>
              <a:rPr lang="lt-LT" noProof="0" dirty="0" err="1"/>
              <a:t>Invariantai</a:t>
            </a:r>
            <a:r>
              <a:rPr lang="lt-LT" noProof="0" dirty="0"/>
              <a:t>.</a:t>
            </a:r>
          </a:p>
          <a:p>
            <a:endParaRPr lang="lt-LT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1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Apribojimų pavyzdys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916832"/>
            <a:ext cx="413233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06973"/>
              </p:ext>
            </p:extLst>
          </p:nvPr>
        </p:nvGraphicFramePr>
        <p:xfrm>
          <a:off x="4788024" y="4022090"/>
          <a:ext cx="5688631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22790" imgH="2196739" progId="Word.Document.12">
                  <p:embed/>
                </p:oleObj>
              </mc:Choice>
              <mc:Fallback>
                <p:oleObj name="Document" r:id="rId3" imgW="5922790" imgH="2196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4022090"/>
                        <a:ext cx="5688631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60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Apribojimai komponento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37386"/>
              </p:ext>
            </p:extLst>
          </p:nvPr>
        </p:nvGraphicFramePr>
        <p:xfrm>
          <a:off x="822960" y="1844824"/>
          <a:ext cx="6696744" cy="443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3925504" progId="Word.Document.12">
                  <p:embed/>
                </p:oleObj>
              </mc:Choice>
              <mc:Fallback>
                <p:oleObj name="Document" r:id="rId2" imgW="5922790" imgH="39255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2960" y="1844824"/>
                        <a:ext cx="6696744" cy="4438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49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Tipinis komponento vartojimas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t-LT" noProof="0" dirty="0"/>
              <a:t>Integruojamas su kitais komponentais</a:t>
            </a:r>
          </a:p>
          <a:p>
            <a:r>
              <a:rPr lang="lt-LT" noProof="0" dirty="0"/>
              <a:t>Teikia sąsajas kitiems komponentams</a:t>
            </a:r>
          </a:p>
          <a:p>
            <a:r>
              <a:rPr lang="lt-LT" noProof="0" dirty="0"/>
              <a:t>Reikalauja tam tikrų sąsajų iš kitų komponentų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63440" y="1845737"/>
            <a:ext cx="3703320" cy="2159328"/>
          </a:xfrm>
        </p:spPr>
        <p:txBody>
          <a:bodyPr/>
          <a:lstStyle/>
          <a:p>
            <a:r>
              <a:rPr lang="lt-LT" noProof="0" dirty="0"/>
              <a:t>Komponentas nežino kokius komponentus jam prijungs kūrėjai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47" y="4372942"/>
            <a:ext cx="5088053" cy="248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83185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6713</TotalTime>
  <Words>687</Words>
  <Application>Microsoft Office PowerPoint</Application>
  <PresentationFormat>Affichage à l'écran (4:3)</PresentationFormat>
  <Paragraphs>134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Rétrospective</vt:lpstr>
      <vt:lpstr>Document</vt:lpstr>
      <vt:lpstr>Visio</vt:lpstr>
      <vt:lpstr>Komponentų testavimas</vt:lpstr>
      <vt:lpstr>Agenda</vt:lpstr>
      <vt:lpstr>Komponentais pagrįstos programinės įrangos testavimo problemos</vt:lpstr>
      <vt:lpstr>Integruoti komponentų testai</vt:lpstr>
      <vt:lpstr>Apribojimai ir komponento testavimas</vt:lpstr>
      <vt:lpstr>Apribojimų tipai</vt:lpstr>
      <vt:lpstr>Apribojimų pavyzdys</vt:lpstr>
      <vt:lpstr>Apribojimai komponento kode</vt:lpstr>
      <vt:lpstr>Tipinis komponento vartojimas</vt:lpstr>
      <vt:lpstr>Komponento kontraktas</vt:lpstr>
      <vt:lpstr>Komponento testavimas</vt:lpstr>
      <vt:lpstr>Komponento kontrakto testavimas</vt:lpstr>
      <vt:lpstr>Komponento testo žingsniai</vt:lpstr>
      <vt:lpstr>Saldainių automatas</vt:lpstr>
      <vt:lpstr>Saldainių automatas – coins collector sąsaja</vt:lpstr>
      <vt:lpstr>Seller komponentas tikrina coins collector</vt:lpstr>
      <vt:lpstr>Testo problema</vt:lpstr>
      <vt:lpstr>Testavimo sąsajos projektavimas</vt:lpstr>
      <vt:lpstr>Komponento testų pateikimas</vt:lpstr>
      <vt:lpstr>Integruoto kontrakto testavimo modelis</vt:lpstr>
      <vt:lpstr>Komponentinės sistemos testavimas</vt:lpstr>
      <vt:lpstr>Apibendrinimas</vt:lpstr>
      <vt:lpstr>Papildoma literatūra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388</cp:revision>
  <dcterms:created xsi:type="dcterms:W3CDTF">2011-08-08T21:06:46Z</dcterms:created>
  <dcterms:modified xsi:type="dcterms:W3CDTF">2024-04-29T22:07:59Z</dcterms:modified>
</cp:coreProperties>
</file>