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24" autoAdjust="0"/>
    <p:restoredTop sz="99231" autoAdjust="0"/>
  </p:normalViewPr>
  <p:slideViewPr>
    <p:cSldViewPr>
      <p:cViewPr>
        <p:scale>
          <a:sx n="81" d="100"/>
          <a:sy n="81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85E5-CE4F-4072-B5F3-32E70F066BD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70A2A-2C10-4C73-9644-E26069175345}" type="slidenum">
              <a:rPr lang="es-EC" smtClean="0"/>
              <a:pPr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="" xmlns:p14="http://schemas.microsoft.com/office/powerpoint/2010/main" val="1879776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8EA11-4F46-4F29-AC7D-C5556BC094AF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588D-621D-43AD-9431-4E5492098E92}" type="slidenum">
              <a:rPr lang="es-EC" smtClean="0"/>
              <a:pPr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="" xmlns:p14="http://schemas.microsoft.com/office/powerpoint/2010/main" val="357169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8001000" y="655091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00" dirty="0" smtClean="0"/>
              <a:t>24/Oct/2012</a:t>
            </a:r>
            <a:endParaRPr lang="es-EC" sz="900" dirty="0"/>
          </a:p>
        </p:txBody>
      </p:sp>
      <p:pic>
        <p:nvPicPr>
          <p:cNvPr id="8" name="Picture 3" descr="F:\LOGOS\logo2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244050"/>
            <a:ext cx="2743200" cy="41607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257300" y="1640868"/>
            <a:ext cx="720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 smtClean="0"/>
              <a:t>PRESENTACIÓN DE SERVICIOS DE </a:t>
            </a:r>
          </a:p>
          <a:p>
            <a:pPr algn="ctr"/>
            <a:r>
              <a:rPr lang="es-EC" sz="2800" b="1" dirty="0" smtClean="0"/>
              <a:t>360 RETROALIMENTACIÓN MULTIFUENTES</a:t>
            </a:r>
            <a:endParaRPr lang="es-EC" sz="2800" b="1" dirty="0"/>
          </a:p>
        </p:txBody>
      </p:sp>
      <p:pic>
        <p:nvPicPr>
          <p:cNvPr id="1027" name="Picture 3" descr="F:\LOGOS\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44050"/>
            <a:ext cx="3657600" cy="55477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131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990600" y="0"/>
            <a:ext cx="533400" cy="678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1 Rectángulo"/>
          <p:cNvSpPr/>
          <p:nvPr/>
        </p:nvSpPr>
        <p:spPr>
          <a:xfrm>
            <a:off x="6629400" y="6248400"/>
            <a:ext cx="2438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51" name="Picture 3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286124"/>
            <a:ext cx="3976702" cy="174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es-EC" sz="2400" b="1" dirty="0"/>
              <a:t>Competencias a Evaluar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533400" y="2476143"/>
            <a:ext cx="3886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LIDERAZGO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TRABAJO EN EQUIPO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ORIENTACÍON A RESULTADOS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/>
              <a:t>PENSAMIENTO </a:t>
            </a:r>
            <a:r>
              <a:rPr lang="es-EC" sz="2000" dirty="0" smtClean="0"/>
              <a:t>ESTRATÉGICO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INNOVACIÓN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579512" y="2476143"/>
            <a:ext cx="41834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ORIENTACIÓN AL CLIENTE INTERNO Y EXTERNO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COMPROMISO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PENSAMIENTO ANALÍTICO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DESARROLLO DE PERSONAS</a:t>
            </a:r>
          </a:p>
        </p:txBody>
      </p:sp>
      <p:pic>
        <p:nvPicPr>
          <p:cNvPr id="7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048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LOGOS\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44050"/>
            <a:ext cx="3657600" cy="554772"/>
          </a:xfrm>
          <a:prstGeom prst="rect">
            <a:avLst/>
          </a:prstGeom>
          <a:noFill/>
        </p:spPr>
      </p:pic>
      <p:pic>
        <p:nvPicPr>
          <p:cNvPr id="5" name="Picture 2" descr="C:\Users\mvaldivieso\AppData\Local\Microsoft\Windows\Temporary Internet Files\Content.IE5\2X4TJRBJ\COMP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064"/>
            <a:ext cx="1871472" cy="10119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es-EC" sz="2400" b="1" dirty="0"/>
              <a:t>Competencias a </a:t>
            </a:r>
            <a:r>
              <a:rPr lang="es-EC" sz="2400" b="1" dirty="0" smtClean="0"/>
              <a:t>Evaluar</a:t>
            </a:r>
            <a:endParaRPr lang="es-EC" sz="24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59537" y="2316301"/>
            <a:ext cx="7751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EC" sz="2000" dirty="0" smtClean="0"/>
              <a:t>Si la empresa que requiere nuestra herramienta  tiene sus propias competencias, estas pueden ser fácilmente  adaptadas a nuestro sistema sin ningún inconveniente, ni costo adicional. </a:t>
            </a:r>
          </a:p>
          <a:p>
            <a:pPr algn="just"/>
            <a:endParaRPr lang="es-EC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EC" sz="2000" dirty="0" smtClean="0"/>
              <a:t>También se puede dar la opción de combinar sus competencias con las nuestras.</a:t>
            </a:r>
          </a:p>
          <a:p>
            <a:pPr marL="342900" indent="-342900">
              <a:buFont typeface="Arial" pitchFamily="34" charset="0"/>
              <a:buChar char="•"/>
            </a:pPr>
            <a:endParaRPr lang="es-EC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</p:spTree>
    <p:extLst>
      <p:ext uri="{BB962C8B-B14F-4D97-AF65-F5344CB8AC3E}">
        <p14:creationId xmlns="" xmlns:p14="http://schemas.microsoft.com/office/powerpoint/2010/main" val="27738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6"/>
            </a:pPr>
            <a:r>
              <a:rPr lang="es-EC" sz="2400" b="1" dirty="0" smtClean="0"/>
              <a:t>Datos de Contacto</a:t>
            </a:r>
            <a:endParaRPr lang="es-EC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pic>
        <p:nvPicPr>
          <p:cNvPr id="8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142976" y="2643182"/>
            <a:ext cx="7162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latin typeface="Arial" pitchFamily="34" charset="0"/>
                <a:cs typeface="Arial" pitchFamily="34" charset="0"/>
              </a:rPr>
              <a:t>Dirección:    Kennedy Vieja. Calle Peatonal # 206 entre calles G y H  </a:t>
            </a: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                  Condominio Deparsur,  Piso 2,  Departametos 6 y 7.</a:t>
            </a:r>
          </a:p>
          <a:p>
            <a:endParaRPr lang="es-EC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EC" dirty="0" smtClean="0">
                <a:latin typeface="Arial" pitchFamily="34" charset="0"/>
                <a:cs typeface="Arial" pitchFamily="34" charset="0"/>
              </a:rPr>
              <a:t>eMail:          irina.reyes@altodesempenio.com</a:t>
            </a:r>
          </a:p>
          <a:p>
            <a:endParaRPr lang="es-EC" dirty="0" smtClean="0">
              <a:latin typeface="Arial" pitchFamily="34" charset="0"/>
              <a:cs typeface="Arial" pitchFamily="34" charset="0"/>
            </a:endParaRPr>
          </a:p>
          <a:p>
            <a:r>
              <a:rPr lang="es-EC" dirty="0" smtClean="0">
                <a:latin typeface="Arial" pitchFamily="34" charset="0"/>
                <a:cs typeface="Arial" pitchFamily="34" charset="0"/>
              </a:rPr>
              <a:t>Teléfonos:   Conven. Oficina: </a:t>
            </a:r>
            <a:r>
              <a:rPr lang="es-EC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+593</a:t>
            </a:r>
            <a:r>
              <a:rPr lang="es-EC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4  228  5714</a:t>
            </a: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C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Conven. Oficina:  +593 4  229  1645</a:t>
            </a:r>
          </a:p>
          <a:p>
            <a:r>
              <a:rPr lang="es-EC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C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 Celular              :  +</a:t>
            </a:r>
            <a:r>
              <a:rPr lang="es-EC" dirty="0">
                <a:latin typeface="Arial" pitchFamily="34" charset="0"/>
                <a:cs typeface="Arial" pitchFamily="34" charset="0"/>
              </a:rPr>
              <a:t>593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9  99118694</a:t>
            </a:r>
            <a:endParaRPr lang="es-EC" dirty="0">
              <a:latin typeface="Arial" pitchFamily="34" charset="0"/>
              <a:cs typeface="Arial" pitchFamily="34" charset="0"/>
            </a:endParaRPr>
          </a:p>
          <a:p>
            <a:r>
              <a:rPr lang="es-EC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s-EC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s-EC" sz="2400" dirty="0" smtClean="0">
                <a:latin typeface="Arial" pitchFamily="34" charset="0"/>
                <a:cs typeface="Arial" pitchFamily="34" charset="0"/>
              </a:rPr>
              <a:t> www.altodesempenio.com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785786" y="2143116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Para una presentación personalizada de nuestros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servicios 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LOGOS ALTA\compassLOGO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038600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617692" y="1066800"/>
            <a:ext cx="7977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NUESTRAS HERRAMIENTAS</a:t>
            </a:r>
            <a:endParaRPr lang="es-E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274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G:\LOGOS ALTA\discoveryLOGO-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4267200" cy="1517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altodesempenio.com/images/logolargoald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664"/>
            <a:ext cx="2789785" cy="439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635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431452" y="8978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 smtClean="0"/>
              <a:t>CONTENIDO</a:t>
            </a:r>
            <a:endParaRPr lang="es-EC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600200" y="1524000"/>
            <a:ext cx="69867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Breve Descripción de la Metodología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Descripción del Proceso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Elementos diferenciadores de nuestra herramienta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Competencias a Evaluar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Datos de Contacto</a:t>
            </a:r>
            <a:endParaRPr lang="es-EC" sz="2400" dirty="0"/>
          </a:p>
        </p:txBody>
      </p:sp>
      <p:pic>
        <p:nvPicPr>
          <p:cNvPr id="3074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s-EC" sz="2400" b="1" dirty="0" smtClean="0"/>
              <a:t>Breve Descripción de la Metodología</a:t>
            </a:r>
          </a:p>
          <a:p>
            <a:pPr lvl="1" algn="just"/>
            <a:r>
              <a:rPr lang="es-EC" sz="2000" dirty="0" smtClean="0"/>
              <a:t>La metodología se basa en cuestionarios estandarizados sobre diferentes comportamientos generalmente relacionados con la efectividad de la interacción y exhibición de competencias organizacionales.  Dicho de otro modo:  </a:t>
            </a:r>
            <a:r>
              <a:rPr lang="es-EC" sz="2000" u="sng" dirty="0" smtClean="0"/>
              <a:t>Evalúa el “Cómo” la gente obtiene los resultados</a:t>
            </a:r>
            <a:r>
              <a:rPr lang="es-EC" sz="2000" dirty="0" smtClean="0"/>
              <a:t>.</a:t>
            </a:r>
          </a:p>
          <a:p>
            <a:pPr lvl="1" algn="just"/>
            <a:endParaRPr lang="es-EC" sz="1400" dirty="0"/>
          </a:p>
          <a:p>
            <a:pPr lvl="1" algn="just"/>
            <a:r>
              <a:rPr lang="es-EC" sz="2000" dirty="0" smtClean="0"/>
              <a:t>Esta evaluación puede aplicarse tanto en esquema 360° en donde se da una Autoevaluación, evaluación del Supervisor Directo, Pares y Subalternos hasta un esquema 180° en donde solo hay la Autoevaluación y la evaluación del Supervisor Directo;  pasando por todas las opciones intermedias.</a:t>
            </a:r>
          </a:p>
          <a:p>
            <a:pPr lvl="1" algn="just"/>
            <a:endParaRPr lang="es-EC" sz="1400" dirty="0"/>
          </a:p>
          <a:p>
            <a:pPr lvl="1" algn="just"/>
            <a:r>
              <a:rPr lang="es-EC" sz="2000" dirty="0" smtClean="0"/>
              <a:t>Cada categoría de evaluador responde un cuestionario y proporciona comentarios adicionales de forma opcional.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pic>
        <p:nvPicPr>
          <p:cNvPr id="6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sp>
        <p:nvSpPr>
          <p:cNvPr id="5" name="4 Pentágono"/>
          <p:cNvSpPr/>
          <p:nvPr/>
        </p:nvSpPr>
        <p:spPr>
          <a:xfrm>
            <a:off x="381000" y="2743200"/>
            <a:ext cx="2362200" cy="1219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rgbClr val="C00000"/>
                </a:solidFill>
              </a:rPr>
              <a:t>PROGRAMACIÓN DE LOS CUESTIONARIOS</a:t>
            </a:r>
            <a:endParaRPr lang="es-EC" dirty="0">
              <a:solidFill>
                <a:srgbClr val="C00000"/>
              </a:solidFill>
            </a:endParaRPr>
          </a:p>
        </p:txBody>
      </p:sp>
      <p:sp>
        <p:nvSpPr>
          <p:cNvPr id="6" name="5 Cheurón"/>
          <p:cNvSpPr/>
          <p:nvPr/>
        </p:nvSpPr>
        <p:spPr>
          <a:xfrm>
            <a:off x="2133600" y="2743200"/>
            <a:ext cx="2819400" cy="12192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schemeClr val="tx1"/>
                </a:solidFill>
              </a:rPr>
              <a:t>RECEPCIÓN (EMAIL)  Y RESPUESTA DE CUESTIONARIOS (WEBSITE)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4343400" y="2741054"/>
            <a:ext cx="3124200" cy="1219200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schemeClr val="tx1"/>
                </a:solidFill>
              </a:rPr>
              <a:t>ENVÍO DE USUARIOS Y CONTRASEÑAS PARA LA OBSERVACIÓN DE RESULTADOS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6858000" y="2743200"/>
            <a:ext cx="2209800" cy="12192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b="1" dirty="0" smtClean="0">
                <a:solidFill>
                  <a:schemeClr val="bg1"/>
                </a:solidFill>
              </a:rPr>
              <a:t>PLANES DE ACCIÓN</a:t>
            </a:r>
            <a:endParaRPr lang="es-EC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91200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901764" y="472440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dirty="0" smtClean="0"/>
              <a:t>Tenemos disponible una demostración de los resultados y plan de acción en </a:t>
            </a:r>
          </a:p>
          <a:p>
            <a:pPr algn="ctr"/>
            <a:r>
              <a:rPr lang="es-EC" dirty="0" smtClean="0"/>
              <a:t>www.altodesmpenio.com</a:t>
            </a:r>
            <a:endParaRPr lang="es-EC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847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sp>
        <p:nvSpPr>
          <p:cNvPr id="5" name="4 Pentágono"/>
          <p:cNvSpPr/>
          <p:nvPr/>
        </p:nvSpPr>
        <p:spPr>
          <a:xfrm>
            <a:off x="381000" y="2743200"/>
            <a:ext cx="2362200" cy="1219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rgbClr val="C00000"/>
                </a:solidFill>
              </a:rPr>
              <a:t>PROGRAMACIÓN DE LOS CUESTIONARIOS</a:t>
            </a:r>
            <a:endParaRPr lang="es-EC" dirty="0">
              <a:solidFill>
                <a:srgbClr val="C0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581399" y="2739980"/>
            <a:ext cx="5333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Debe de proporcionársenos los datos de identificación de cada Evaluado y sus respectivos Evaluadores: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 smtClean="0"/>
              <a:t>Nombre completo del Evaluado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Cargo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Área o Departamento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Empresa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Correo Electrónico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 smtClean="0"/>
              <a:t>Supervisor Directo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Correo Electrónico del Supervisor Directo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 smtClean="0"/>
              <a:t>Otros Evaluadores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Nombre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Cargo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Correo Electrónico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C" dirty="0" smtClean="0"/>
              <a:t>Categoría de Evaluador</a:t>
            </a:r>
            <a:endParaRPr lang="es-EC" dirty="0"/>
          </a:p>
        </p:txBody>
      </p:sp>
      <p:pic>
        <p:nvPicPr>
          <p:cNvPr id="7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95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038600" y="2514600"/>
            <a:ext cx="4648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C" dirty="0" smtClean="0"/>
              <a:t>Los cuestionarios son enviados vía Correo Electrónico en el cual constan las instrucciones para contestar el cuestionario.  El acceso es inmediato y totalmente automatizado.</a:t>
            </a:r>
          </a:p>
          <a:p>
            <a:pPr>
              <a:lnSpc>
                <a:spcPct val="150000"/>
              </a:lnSpc>
            </a:pPr>
            <a:endParaRPr lang="es-EC" dirty="0"/>
          </a:p>
        </p:txBody>
      </p:sp>
      <p:sp>
        <p:nvSpPr>
          <p:cNvPr id="6" name="5 Cheurón"/>
          <p:cNvSpPr/>
          <p:nvPr/>
        </p:nvSpPr>
        <p:spPr>
          <a:xfrm>
            <a:off x="457200" y="2743200"/>
            <a:ext cx="2819400" cy="12192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schemeClr val="tx1"/>
                </a:solidFill>
              </a:rPr>
              <a:t>RECEPCIÓN (EMAIL)  Y RESPUESTA DE CUESTIONARIOS (WEBSITE)</a:t>
            </a:r>
            <a:endParaRPr lang="es-EC" sz="16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52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038600" y="2590800"/>
            <a:ext cx="464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Si hubieran personas sin cuenta de correo electrónico, puede usarse su cuenta de correo personal.</a:t>
            </a:r>
          </a:p>
          <a:p>
            <a:r>
              <a:rPr lang="es-EC" dirty="0" smtClean="0"/>
              <a:t>Si no tuviere una cuenta personal, puede dedicarse un Computador/Cuenta única para estas personas y turnarse para abrir el correspondiente email y contestar su cuestionario.</a:t>
            </a:r>
          </a:p>
          <a:p>
            <a:r>
              <a:rPr lang="es-EC" dirty="0" smtClean="0"/>
              <a:t>Puede también aplicarse el cuestionario en formato físico.</a:t>
            </a:r>
            <a:endParaRPr lang="es-EC" dirty="0"/>
          </a:p>
        </p:txBody>
      </p:sp>
      <p:sp>
        <p:nvSpPr>
          <p:cNvPr id="7" name="6 Cheurón"/>
          <p:cNvSpPr/>
          <p:nvPr/>
        </p:nvSpPr>
        <p:spPr>
          <a:xfrm>
            <a:off x="533400" y="2741054"/>
            <a:ext cx="3124200" cy="1219200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schemeClr val="tx1"/>
                </a:solidFill>
              </a:rPr>
              <a:t>ENVÍO DE USUARIOS Y CONTRASEÑAS PARA LA OBSERVACIÓN DE RESULTADOS</a:t>
            </a:r>
            <a:endParaRPr lang="es-EC" sz="16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241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914400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733800" y="2590800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C" dirty="0" smtClean="0"/>
              <a:t>Cada Evaluado –con la asistencia y/o aprobación de su Supervisor Directo y la Gerencia de Talento Humano–  elabora su plan de acción en base a las oportunidades de mejoramiento indicadas en el segmento dedicado a ese tema en nuestra herramienta.</a:t>
            </a:r>
            <a:endParaRPr lang="es-EC" dirty="0"/>
          </a:p>
        </p:txBody>
      </p:sp>
      <p:sp>
        <p:nvSpPr>
          <p:cNvPr id="6" name="5 Cheurón"/>
          <p:cNvSpPr/>
          <p:nvPr/>
        </p:nvSpPr>
        <p:spPr>
          <a:xfrm>
            <a:off x="533400" y="2743200"/>
            <a:ext cx="2209800" cy="12192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b="1" dirty="0" smtClean="0">
                <a:solidFill>
                  <a:schemeClr val="bg1"/>
                </a:solidFill>
              </a:rPr>
              <a:t>PLANES DE ACCIÓN</a:t>
            </a:r>
            <a:endParaRPr lang="es-EC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359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170990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3"/>
            </a:pPr>
            <a:r>
              <a:rPr lang="es-EC" sz="2400" b="1" dirty="0" smtClean="0"/>
              <a:t>Elementos Diferenciadores de Nuestra Herramienta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81000" y="709325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EVALUACIÓN MULTIFUENTES</a:t>
            </a:r>
            <a:endParaRPr lang="es-EC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855243" y="1925951"/>
            <a:ext cx="77510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Completamente automatizado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Completamente accesible en base WWW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Modelo de competencias como diversos cuestionarios según el nivel organizacional: Gerencia, Gerencia Comercial, Mando Medio Sr, Mando Medio </a:t>
            </a:r>
            <a:r>
              <a:rPr lang="es-EC" sz="2000" dirty="0" err="1" smtClean="0"/>
              <a:t>Jr</a:t>
            </a:r>
            <a:r>
              <a:rPr lang="es-EC" sz="2000" dirty="0" smtClean="0"/>
              <a:t>, Comerciales, Técnicos y Apoyo.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Accesibilidad a resultados a través de Usuario y Contraseña.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Elaboración de Plan de Acción en Línea en base a las Oportunidades de Mejoramiento (puntajes relativamente bajos).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Accesibilidad a los resultados de los Subalternos de cada Gerente Departamental.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Usuario especial para el Gerente de RH el cual le permite consolidar y bajar a Excel los Planes de Acción Individuales.- Diagnóstico de Necesidades de Capacitación/Entrenamiento.</a:t>
            </a:r>
            <a:endParaRPr lang="es-EC" sz="2000" dirty="0"/>
          </a:p>
        </p:txBody>
      </p:sp>
      <p:pic>
        <p:nvPicPr>
          <p:cNvPr id="6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805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657</Words>
  <Application>Microsoft Office PowerPoint</Application>
  <PresentationFormat>Presentación en pantalla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Alto Desempeño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Owner</dc:creator>
  <cp:lastModifiedBy>Pc</cp:lastModifiedBy>
  <cp:revision>106</cp:revision>
  <dcterms:created xsi:type="dcterms:W3CDTF">2010-10-03T22:03:27Z</dcterms:created>
  <dcterms:modified xsi:type="dcterms:W3CDTF">2013-08-16T22:45:38Z</dcterms:modified>
</cp:coreProperties>
</file>