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9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80" r:id="rId12"/>
    <p:sldId id="279" r:id="rId13"/>
    <p:sldId id="28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8824" autoAdjust="0"/>
    <p:restoredTop sz="94660"/>
  </p:normalViewPr>
  <p:slideViewPr>
    <p:cSldViewPr>
      <p:cViewPr>
        <p:scale>
          <a:sx n="81" d="100"/>
          <a:sy n="81" d="100"/>
        </p:scale>
        <p:origin x="-109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56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B85E5-CE4F-4072-B5F3-32E70F066BDA}" type="datetimeFigureOut">
              <a:rPr lang="es-EC" smtClean="0"/>
              <a:pPr/>
              <a:t>16/08/2013</a:t>
            </a:fld>
            <a:endParaRPr lang="es-EC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70A2A-2C10-4C73-9644-E26069175345}" type="slidenum">
              <a:rPr lang="es-EC" smtClean="0"/>
              <a:pPr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xmlns="" val="1879776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8EA11-4F46-4F29-AC7D-C5556BC094AF}" type="datetimeFigureOut">
              <a:rPr lang="es-EC" smtClean="0"/>
              <a:pPr/>
              <a:t>16/08/2013</a:t>
            </a:fld>
            <a:endParaRPr lang="es-EC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E588D-621D-43AD-9431-4E5492098E92}" type="slidenum">
              <a:rPr lang="es-EC" smtClean="0"/>
              <a:pPr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xmlns="" val="3571698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C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E8B5E7-6ED0-47C5-AE0E-CAA84232170A}" type="datetimeFigureOut">
              <a:rPr lang="es-EC" smtClean="0"/>
              <a:pPr/>
              <a:t>16/08/2013</a:t>
            </a:fld>
            <a:endParaRPr lang="es-EC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C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79E89F-DF60-4B82-9FCA-628D130BC8FE}" type="slidenum">
              <a:rPr lang="es-EC" smtClean="0"/>
              <a:pPr/>
              <a:t>‹Nº›</a:t>
            </a:fld>
            <a:endParaRPr lang="es-EC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E8B5E7-6ED0-47C5-AE0E-CAA84232170A}" type="datetimeFigureOut">
              <a:rPr lang="es-EC" smtClean="0"/>
              <a:pPr/>
              <a:t>16/08/2013</a:t>
            </a:fld>
            <a:endParaRPr lang="es-EC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C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79E89F-DF60-4B82-9FCA-628D130BC8FE}" type="slidenum">
              <a:rPr lang="es-EC" smtClean="0"/>
              <a:pPr/>
              <a:t>‹Nº›</a:t>
            </a:fld>
            <a:endParaRPr lang="es-EC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E8B5E7-6ED0-47C5-AE0E-CAA84232170A}" type="datetimeFigureOut">
              <a:rPr lang="es-EC" smtClean="0"/>
              <a:pPr/>
              <a:t>16/08/2013</a:t>
            </a:fld>
            <a:endParaRPr lang="es-EC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C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E8B5E7-6ED0-47C5-AE0E-CAA84232170A}" type="datetimeFigureOut">
              <a:rPr lang="es-EC" smtClean="0"/>
              <a:pPr/>
              <a:t>16/08/2013</a:t>
            </a:fld>
            <a:endParaRPr lang="es-EC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C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79E89F-DF60-4B82-9FCA-628D130BC8FE}" type="slidenum">
              <a:rPr lang="es-EC" smtClean="0"/>
              <a:pPr/>
              <a:t>‹Nº›</a:t>
            </a:fld>
            <a:endParaRPr lang="es-EC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E8B5E7-6ED0-47C5-AE0E-CAA84232170A}" type="datetimeFigureOut">
              <a:rPr lang="es-EC" smtClean="0"/>
              <a:pPr/>
              <a:t>16/08/2013</a:t>
            </a:fld>
            <a:endParaRPr lang="es-EC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C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79E89F-DF60-4B82-9FCA-628D130BC8FE}" type="slidenum">
              <a:rPr lang="es-EC" smtClean="0"/>
              <a:pPr/>
              <a:t>‹Nº›</a:t>
            </a:fld>
            <a:endParaRPr lang="es-EC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E8B5E7-6ED0-47C5-AE0E-CAA84232170A}" type="datetimeFigureOut">
              <a:rPr lang="es-EC" smtClean="0"/>
              <a:pPr/>
              <a:t>16/08/2013</a:t>
            </a:fld>
            <a:endParaRPr lang="es-EC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C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79E89F-DF60-4B82-9FCA-628D130BC8FE}" type="slidenum">
              <a:rPr lang="es-EC" smtClean="0"/>
              <a:pPr/>
              <a:t>‹Nº›</a:t>
            </a:fld>
            <a:endParaRPr lang="es-EC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E8B5E7-6ED0-47C5-AE0E-CAA84232170A}" type="datetimeFigureOut">
              <a:rPr lang="es-EC" smtClean="0"/>
              <a:pPr/>
              <a:t>16/08/2013</a:t>
            </a:fld>
            <a:endParaRPr lang="es-EC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C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79E89F-DF60-4B82-9FCA-628D130BC8FE}" type="slidenum">
              <a:rPr lang="es-EC" smtClean="0"/>
              <a:pPr/>
              <a:t>‹Nº›</a:t>
            </a:fld>
            <a:endParaRPr lang="es-EC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E8B5E7-6ED0-47C5-AE0E-CAA84232170A}" type="datetimeFigureOut">
              <a:rPr lang="es-EC" smtClean="0"/>
              <a:pPr/>
              <a:t>16/08/2013</a:t>
            </a:fld>
            <a:endParaRPr lang="es-EC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C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79E89F-DF60-4B82-9FCA-628D130BC8FE}" type="slidenum">
              <a:rPr lang="es-EC" smtClean="0"/>
              <a:pPr/>
              <a:t>‹Nº›</a:t>
            </a:fld>
            <a:endParaRPr lang="es-EC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E8B5E7-6ED0-47C5-AE0E-CAA84232170A}" type="datetimeFigureOut">
              <a:rPr lang="es-EC" smtClean="0"/>
              <a:pPr/>
              <a:t>16/08/2013</a:t>
            </a:fld>
            <a:endParaRPr lang="es-EC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C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79E89F-DF60-4B82-9FCA-628D130BC8FE}" type="slidenum">
              <a:rPr lang="es-EC" smtClean="0"/>
              <a:pPr/>
              <a:t>‹Nº›</a:t>
            </a:fld>
            <a:endParaRPr lang="es-EC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E8B5E7-6ED0-47C5-AE0E-CAA84232170A}" type="datetimeFigureOut">
              <a:rPr lang="es-EC" smtClean="0"/>
              <a:pPr/>
              <a:t>16/08/2013</a:t>
            </a:fld>
            <a:endParaRPr lang="es-EC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C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79E89F-DF60-4B82-9FCA-628D130BC8FE}" type="slidenum">
              <a:rPr lang="es-EC" smtClean="0"/>
              <a:pPr/>
              <a:t>‹Nº›</a:t>
            </a:fld>
            <a:endParaRPr lang="es-EC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6 CuadroTexto"/>
          <p:cNvSpPr txBox="1"/>
          <p:nvPr userDrawn="1"/>
        </p:nvSpPr>
        <p:spPr>
          <a:xfrm>
            <a:off x="8001000" y="6550913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900" dirty="0" smtClean="0"/>
              <a:t>24/Oct/2012</a:t>
            </a:r>
            <a:endParaRPr lang="es-EC" sz="900" dirty="0"/>
          </a:p>
        </p:txBody>
      </p:sp>
      <p:pic>
        <p:nvPicPr>
          <p:cNvPr id="8" name="Picture 3" descr="F:\LOGOS\logo2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172200" y="244050"/>
            <a:ext cx="2743200" cy="41607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://www.altodesmpenio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1524000" y="1600200"/>
            <a:ext cx="7543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200" dirty="0" smtClean="0"/>
              <a:t>PRESENTACIÓN DE SERVICIOS DE </a:t>
            </a:r>
            <a:endParaRPr lang="es-EC" sz="3200" b="1" dirty="0"/>
          </a:p>
          <a:p>
            <a:pPr algn="ctr"/>
            <a:r>
              <a:rPr lang="es-EC" sz="3200" b="1" dirty="0" smtClean="0"/>
              <a:t>DIAGNÓSTICO DE CLIMA ORGANIZACIONAL</a:t>
            </a:r>
            <a:endParaRPr lang="es-EC" sz="3200" b="1" dirty="0"/>
          </a:p>
        </p:txBody>
      </p:sp>
      <p:pic>
        <p:nvPicPr>
          <p:cNvPr id="1027" name="Picture 3" descr="F:\LOGOS\log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244050"/>
            <a:ext cx="3657600" cy="554772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01311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11 Rectángulo"/>
          <p:cNvSpPr/>
          <p:nvPr/>
        </p:nvSpPr>
        <p:spPr>
          <a:xfrm>
            <a:off x="990600" y="0"/>
            <a:ext cx="533400" cy="678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2" name="1 Rectángulo"/>
          <p:cNvSpPr/>
          <p:nvPr/>
        </p:nvSpPr>
        <p:spPr>
          <a:xfrm>
            <a:off x="6629400" y="6248400"/>
            <a:ext cx="2438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0198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71802" y="3500438"/>
            <a:ext cx="3214697" cy="1419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81000" y="1310819"/>
            <a:ext cx="8305800" cy="727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 startAt="4"/>
            </a:pPr>
            <a:r>
              <a:rPr lang="es-EC" sz="2400" b="1" dirty="0"/>
              <a:t>Competencias a Evaluar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533400" y="2476143"/>
            <a:ext cx="3886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C" sz="2000" dirty="0" smtClean="0"/>
              <a:t>RENTABILIDAD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C" sz="2000" dirty="0" smtClean="0"/>
              <a:t>RESPETO A LAS PERSONAS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C" sz="2000" dirty="0" smtClean="0"/>
              <a:t>SENTIDO DE PERTENENCIA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C" sz="2000" dirty="0" smtClean="0"/>
              <a:t>SERVICIO AL CLIENTE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C" sz="2000" dirty="0" smtClean="0"/>
              <a:t>INNOVACIÓN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579512" y="2476143"/>
            <a:ext cx="41834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C" sz="2000" dirty="0" smtClean="0"/>
              <a:t>TRABAJO EN EQUIPO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C" sz="2000" dirty="0" smtClean="0"/>
              <a:t>SEGURIDAD Y SALUD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C" sz="2000" dirty="0" smtClean="0"/>
              <a:t>RESPONSABILIDAD MEDIO AMBIENTAL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C" sz="2000" dirty="0" smtClean="0"/>
              <a:t>DESARROLLO DE PERSONAS</a:t>
            </a:r>
          </a:p>
        </p:txBody>
      </p:sp>
      <p:pic>
        <p:nvPicPr>
          <p:cNvPr id="7" name="Picture 2" descr="C:\Users\mvaldivieso\AppData\Local\Microsoft\Windows\Temporary Internet Files\Content.IE5\59OB1Q8I\SON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32320" y="5772912"/>
            <a:ext cx="2011680" cy="108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mvaldivieso\AppData\Local\Microsoft\Windows\Temporary Internet Files\Content.IE5\N401PPYP\DISCOVER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6264" y="6059424"/>
            <a:ext cx="1871472" cy="79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059424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381000" y="914400"/>
            <a:ext cx="5720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b="1" dirty="0" smtClean="0"/>
              <a:t>DIAGNÓSTICO DE CLIMA ORGANIZACIONAL</a:t>
            </a:r>
            <a:endParaRPr lang="es-EC" sz="2400" b="1" dirty="0"/>
          </a:p>
        </p:txBody>
      </p:sp>
    </p:spTree>
    <p:extLst>
      <p:ext uri="{BB962C8B-B14F-4D97-AF65-F5344CB8AC3E}">
        <p14:creationId xmlns:p14="http://schemas.microsoft.com/office/powerpoint/2010/main" xmlns="" val="70481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LOGOS\log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244050"/>
            <a:ext cx="3657600" cy="554772"/>
          </a:xfrm>
          <a:prstGeom prst="rect">
            <a:avLst/>
          </a:prstGeom>
          <a:noFill/>
        </p:spPr>
      </p:pic>
      <p:pic>
        <p:nvPicPr>
          <p:cNvPr id="5" name="Picture 2" descr="C:\Users\mvaldivieso\AppData\Local\Microsoft\Windows\Temporary Internet Files\Content.IE5\2X4TJRBJ\COMPA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846064"/>
            <a:ext cx="1871472" cy="101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mvaldivieso\AppData\Local\Microsoft\Windows\Temporary Internet Files\Content.IE5\N401PPYP\DISCOVER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6264" y="6059424"/>
            <a:ext cx="1871472" cy="79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mvaldivieso\AppData\Local\Microsoft\Windows\Temporary Internet Files\Content.IE5\59OB1Q8I\SOND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32320" y="5772912"/>
            <a:ext cx="2011680" cy="108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Rectángulo"/>
          <p:cNvSpPr/>
          <p:nvPr/>
        </p:nvSpPr>
        <p:spPr>
          <a:xfrm>
            <a:off x="381000" y="1310819"/>
            <a:ext cx="8305800" cy="727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 startAt="4"/>
            </a:pPr>
            <a:r>
              <a:rPr lang="es-EC" sz="2400" b="1" dirty="0"/>
              <a:t>Competencias a </a:t>
            </a:r>
            <a:r>
              <a:rPr lang="es-EC" sz="2400" b="1" dirty="0" smtClean="0"/>
              <a:t>Evaluar</a:t>
            </a:r>
            <a:endParaRPr lang="es-EC" sz="2400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859537" y="2316301"/>
            <a:ext cx="77510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s-EC" sz="2000" dirty="0" smtClean="0"/>
              <a:t>Si la empresa que requiere nuestra herramienta  tiene sus propias competencias, estas pueden ser fácilmente  adaptadas a nuestro sistema sin ningún inconveniente, ni costo adicional. </a:t>
            </a:r>
          </a:p>
          <a:p>
            <a:pPr algn="just"/>
            <a:endParaRPr lang="es-EC" sz="20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EC" sz="2000" dirty="0" smtClean="0"/>
              <a:t>También se puede dar la opción de combinar sus competencias con las nuestras.</a:t>
            </a:r>
          </a:p>
          <a:p>
            <a:pPr marL="342900" indent="-342900">
              <a:buFont typeface="Arial" pitchFamily="34" charset="0"/>
              <a:buChar char="•"/>
            </a:pPr>
            <a:endParaRPr lang="es-EC" sz="20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381000" y="914400"/>
            <a:ext cx="5720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b="1" dirty="0" smtClean="0"/>
              <a:t>DIAGNÓSTICO DE CLIMA ORGANIZACIONAL</a:t>
            </a:r>
            <a:endParaRPr lang="es-EC" sz="2400" b="1" dirty="0"/>
          </a:p>
        </p:txBody>
      </p:sp>
    </p:spTree>
    <p:extLst>
      <p:ext uri="{BB962C8B-B14F-4D97-AF65-F5344CB8AC3E}">
        <p14:creationId xmlns:p14="http://schemas.microsoft.com/office/powerpoint/2010/main" xmlns="" val="277386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81000" y="1310819"/>
            <a:ext cx="8305800" cy="727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 startAt="6"/>
            </a:pPr>
            <a:r>
              <a:rPr lang="es-EC" sz="2400" b="1" dirty="0" smtClean="0"/>
              <a:t>Datos de Contacto</a:t>
            </a:r>
            <a:endParaRPr lang="es-EC" sz="2400" b="1" dirty="0"/>
          </a:p>
        </p:txBody>
      </p:sp>
      <p:pic>
        <p:nvPicPr>
          <p:cNvPr id="8" name="Picture 2" descr="C:\Users\mvaldivieso\AppData\Local\Microsoft\Windows\Temporary Internet Files\Content.IE5\59OB1Q8I\SON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32320" y="5772912"/>
            <a:ext cx="2011680" cy="108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mvaldivieso\AppData\Local\Microsoft\Windows\Temporary Internet Files\Content.IE5\N401PPYP\DISCOVER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6264" y="6059424"/>
            <a:ext cx="1871472" cy="79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1142976" y="2714620"/>
            <a:ext cx="7162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>
                <a:latin typeface="Arial" pitchFamily="34" charset="0"/>
                <a:cs typeface="Arial" pitchFamily="34" charset="0"/>
              </a:rPr>
              <a:t>Dirección:    Kennedy Vieja. Calle Peatonal # 206 entre calles G y H  </a:t>
            </a:r>
          </a:p>
          <a:p>
            <a:r>
              <a:rPr lang="es-EC" dirty="0">
                <a:latin typeface="Arial" pitchFamily="34" charset="0"/>
                <a:cs typeface="Arial" pitchFamily="34" charset="0"/>
              </a:rPr>
              <a:t> </a:t>
            </a:r>
            <a:r>
              <a:rPr lang="es-EC" dirty="0" smtClean="0">
                <a:latin typeface="Arial" pitchFamily="34" charset="0"/>
                <a:cs typeface="Arial" pitchFamily="34" charset="0"/>
              </a:rPr>
              <a:t>                   Condominio Deparsur,  Piso 2,  Departametos 6 y 7.</a:t>
            </a:r>
          </a:p>
          <a:p>
            <a:endParaRPr lang="es-EC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s-EC" dirty="0" smtClean="0">
                <a:latin typeface="Arial" pitchFamily="34" charset="0"/>
                <a:cs typeface="Arial" pitchFamily="34" charset="0"/>
              </a:rPr>
              <a:t>eMail:          irina.reyes@altodesempenio.com</a:t>
            </a:r>
          </a:p>
          <a:p>
            <a:endParaRPr lang="es-EC" dirty="0" smtClean="0">
              <a:latin typeface="Arial" pitchFamily="34" charset="0"/>
              <a:cs typeface="Arial" pitchFamily="34" charset="0"/>
            </a:endParaRPr>
          </a:p>
          <a:p>
            <a:r>
              <a:rPr lang="es-EC" dirty="0" smtClean="0">
                <a:latin typeface="Arial" pitchFamily="34" charset="0"/>
                <a:cs typeface="Arial" pitchFamily="34" charset="0"/>
              </a:rPr>
              <a:t>Teléfonos:   Conven. Oficina: </a:t>
            </a:r>
            <a:r>
              <a:rPr lang="es-EC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C" dirty="0" smtClean="0">
                <a:latin typeface="Arial" pitchFamily="34" charset="0"/>
                <a:cs typeface="Arial" pitchFamily="34" charset="0"/>
              </a:rPr>
              <a:t>+593</a:t>
            </a:r>
            <a:r>
              <a:rPr lang="es-EC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C" dirty="0" smtClean="0">
                <a:latin typeface="Arial" pitchFamily="34" charset="0"/>
                <a:cs typeface="Arial" pitchFamily="34" charset="0"/>
              </a:rPr>
              <a:t>4  228  5714</a:t>
            </a:r>
          </a:p>
          <a:p>
            <a:r>
              <a:rPr lang="es-EC" dirty="0">
                <a:latin typeface="Arial" pitchFamily="34" charset="0"/>
                <a:cs typeface="Arial" pitchFamily="34" charset="0"/>
              </a:rPr>
              <a:t> </a:t>
            </a:r>
            <a:r>
              <a:rPr lang="es-EC" dirty="0" smtClean="0">
                <a:latin typeface="Arial" pitchFamily="34" charset="0"/>
                <a:cs typeface="Arial" pitchFamily="34" charset="0"/>
              </a:rPr>
              <a:t>                 </a:t>
            </a:r>
            <a:r>
              <a:rPr lang="es-EC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C" dirty="0" smtClean="0">
                <a:latin typeface="Arial" pitchFamily="34" charset="0"/>
                <a:cs typeface="Arial" pitchFamily="34" charset="0"/>
              </a:rPr>
              <a:t> Conven. Oficina:  +593 4  229  1645</a:t>
            </a:r>
          </a:p>
          <a:p>
            <a:r>
              <a:rPr lang="es-EC" dirty="0" smtClean="0">
                <a:latin typeface="Arial" pitchFamily="34" charset="0"/>
                <a:cs typeface="Arial" pitchFamily="34" charset="0"/>
              </a:rPr>
              <a:t>                 </a:t>
            </a:r>
            <a:r>
              <a:rPr lang="es-EC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s-EC" dirty="0" smtClean="0">
                <a:latin typeface="Arial" pitchFamily="34" charset="0"/>
                <a:cs typeface="Arial" pitchFamily="34" charset="0"/>
              </a:rPr>
              <a:t>  Celular              :  +</a:t>
            </a:r>
            <a:r>
              <a:rPr lang="es-EC" dirty="0">
                <a:latin typeface="Arial" pitchFamily="34" charset="0"/>
                <a:cs typeface="Arial" pitchFamily="34" charset="0"/>
              </a:rPr>
              <a:t>593 </a:t>
            </a:r>
            <a:r>
              <a:rPr lang="es-EC" dirty="0" smtClean="0">
                <a:latin typeface="Arial" pitchFamily="34" charset="0"/>
                <a:cs typeface="Arial" pitchFamily="34" charset="0"/>
              </a:rPr>
              <a:t>9  99118694</a:t>
            </a:r>
            <a:endParaRPr lang="es-EC" dirty="0">
              <a:latin typeface="Arial" pitchFamily="34" charset="0"/>
              <a:cs typeface="Arial" pitchFamily="34" charset="0"/>
            </a:endParaRPr>
          </a:p>
          <a:p>
            <a:r>
              <a:rPr lang="es-EC" dirty="0" smtClean="0">
                <a:latin typeface="Arial" pitchFamily="34" charset="0"/>
                <a:cs typeface="Arial" pitchFamily="34" charset="0"/>
              </a:rPr>
              <a:t>                  </a:t>
            </a:r>
            <a:r>
              <a:rPr lang="es-EC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s-EC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endParaRPr lang="es-EC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C" sz="2400" dirty="0" smtClean="0">
                <a:latin typeface="Arial" pitchFamily="34" charset="0"/>
                <a:cs typeface="Arial" pitchFamily="34" charset="0"/>
              </a:rPr>
              <a:t> www.altodesempenio.com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059424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381000" y="914400"/>
            <a:ext cx="5720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b="1" dirty="0" smtClean="0"/>
              <a:t>DIAGNÓSTICO DE CLIMA ORGANIZACIONAL</a:t>
            </a:r>
            <a:endParaRPr lang="es-EC" sz="2400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785786" y="2143116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rial" pitchFamily="34" charset="0"/>
                <a:cs typeface="Arial" pitchFamily="34" charset="0"/>
              </a:rPr>
              <a:t>Para una presentación personalizada de nuestros servicios  </a:t>
            </a:r>
          </a:p>
        </p:txBody>
      </p:sp>
    </p:spTree>
    <p:extLst>
      <p:ext uri="{BB962C8B-B14F-4D97-AF65-F5344CB8AC3E}">
        <p14:creationId xmlns:p14="http://schemas.microsoft.com/office/powerpoint/2010/main" xmlns="" val="293689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:\LOGOS ALTA\compassLOGO-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362200"/>
            <a:ext cx="40386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Rectángulo"/>
          <p:cNvSpPr/>
          <p:nvPr/>
        </p:nvSpPr>
        <p:spPr>
          <a:xfrm>
            <a:off x="617692" y="1066800"/>
            <a:ext cx="79778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NUESTRAS HERRAMIENTAS</a:t>
            </a:r>
            <a:endParaRPr lang="es-E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14600"/>
            <a:ext cx="2743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G:\LOGOS ALTA\discoveryLOGO-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19600"/>
            <a:ext cx="4267200" cy="151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altodesempenio.com/images/logolargoalde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04664"/>
            <a:ext cx="2789785" cy="43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635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1431452" y="897834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600" dirty="0" smtClean="0"/>
              <a:t>CONTENIDO</a:t>
            </a:r>
            <a:endParaRPr lang="es-EC" sz="3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1600200" y="1524000"/>
            <a:ext cx="698672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EC" sz="2400" dirty="0" smtClean="0"/>
              <a:t>Breve Descripción de la Metodología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EC" sz="2400" dirty="0" smtClean="0"/>
              <a:t>Descripción del Proceso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EC" sz="2400" dirty="0" smtClean="0"/>
              <a:t>Elementos diferenciadores de nuestra herramienta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EC" sz="2400" dirty="0" smtClean="0"/>
              <a:t>Competencias a Evaluar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EC" sz="2400" dirty="0" smtClean="0"/>
              <a:t>Datos de Contacto</a:t>
            </a:r>
            <a:endParaRPr lang="es-EC" sz="2400" dirty="0"/>
          </a:p>
        </p:txBody>
      </p:sp>
      <p:pic>
        <p:nvPicPr>
          <p:cNvPr id="3074" name="Picture 2" descr="C:\Users\mvaldivieso\AppData\Local\Microsoft\Windows\Temporary Internet Files\Content.IE5\59OB1Q8I\SON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32320" y="5772912"/>
            <a:ext cx="2011680" cy="108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valdivieso\AppData\Local\Microsoft\Windows\Temporary Internet Files\Content.IE5\N401PPYP\DISCOVER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6264" y="6059424"/>
            <a:ext cx="1871472" cy="79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059424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valdivieso\AppData\Local\Microsoft\Windows\Temporary Internet Files\Content.IE5\59OB1Q8I\SON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32320" y="5772912"/>
            <a:ext cx="2011680" cy="108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mvaldivieso\AppData\Local\Microsoft\Windows\Temporary Internet Files\Content.IE5\N401PPYP\DISCOVER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6264" y="6059424"/>
            <a:ext cx="1871472" cy="79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059424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381000" y="914400"/>
            <a:ext cx="5720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b="1" dirty="0" smtClean="0"/>
              <a:t>DIAGNÓSTICO DE CLIMA ORGANIZACIONAL</a:t>
            </a:r>
            <a:endParaRPr lang="es-EC" sz="2400" b="1" dirty="0"/>
          </a:p>
        </p:txBody>
      </p:sp>
      <p:sp>
        <p:nvSpPr>
          <p:cNvPr id="10" name="9 Rectángulo"/>
          <p:cNvSpPr/>
          <p:nvPr/>
        </p:nvSpPr>
        <p:spPr>
          <a:xfrm>
            <a:off x="381000" y="1310819"/>
            <a:ext cx="83058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s-EC" sz="2400" b="1" dirty="0" smtClean="0"/>
              <a:t>Breve Descripción de la Metodología</a:t>
            </a:r>
          </a:p>
          <a:p>
            <a:pPr lvl="1" algn="just"/>
            <a:r>
              <a:rPr lang="es-EC" sz="2000" dirty="0" smtClean="0"/>
              <a:t>El clima organizacional es el modelador del comportamiento humano en la empresa y por lo tanto puede ser su aliado o enemigo al momento de lograr el compromiso y la eficacia del personal.</a:t>
            </a:r>
          </a:p>
          <a:p>
            <a:pPr lvl="1" algn="just"/>
            <a:endParaRPr lang="es-EC" sz="2000" dirty="0"/>
          </a:p>
          <a:p>
            <a:pPr lvl="1" algn="just"/>
            <a:r>
              <a:rPr lang="es-EC" sz="2000" dirty="0" smtClean="0"/>
              <a:t>También evidencia las falencias del ambiente de trabajo ocasionada por diversos aspectos que vas desde la identificación del personal con la empresa hasta la motivación en si misma.</a:t>
            </a:r>
          </a:p>
          <a:p>
            <a:pPr lvl="1" algn="just"/>
            <a:endParaRPr lang="es-EC" sz="2000" dirty="0"/>
          </a:p>
          <a:p>
            <a:pPr lvl="1" algn="just"/>
            <a:r>
              <a:rPr lang="es-EC" sz="2000" dirty="0" smtClean="0"/>
              <a:t>Cada evaluador responde un cuestionario sobre la empresa y proporciona comentarios libres tipo FODA.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81000" y="1310819"/>
            <a:ext cx="8305800" cy="727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Font typeface="+mj-lt"/>
              <a:buAutoNum type="arabicPeriod" startAt="2"/>
            </a:pPr>
            <a:r>
              <a:rPr lang="es-EC" sz="2400" b="1" dirty="0" smtClean="0"/>
              <a:t>Descripción del Proceso</a:t>
            </a:r>
          </a:p>
        </p:txBody>
      </p:sp>
      <p:sp>
        <p:nvSpPr>
          <p:cNvPr id="5" name="4 Pentágono"/>
          <p:cNvSpPr/>
          <p:nvPr/>
        </p:nvSpPr>
        <p:spPr>
          <a:xfrm>
            <a:off x="381000" y="2743200"/>
            <a:ext cx="2362200" cy="121920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>
                <a:solidFill>
                  <a:srgbClr val="C00000"/>
                </a:solidFill>
              </a:rPr>
              <a:t>PROGRAMACIÓN DE LOS CUESTIONARIOS</a:t>
            </a:r>
            <a:endParaRPr lang="es-EC" dirty="0">
              <a:solidFill>
                <a:srgbClr val="C00000"/>
              </a:solidFill>
            </a:endParaRPr>
          </a:p>
        </p:txBody>
      </p:sp>
      <p:sp>
        <p:nvSpPr>
          <p:cNvPr id="6" name="5 Cheurón"/>
          <p:cNvSpPr/>
          <p:nvPr/>
        </p:nvSpPr>
        <p:spPr>
          <a:xfrm>
            <a:off x="2133600" y="2743200"/>
            <a:ext cx="2819400" cy="12192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600" dirty="0" smtClean="0">
                <a:solidFill>
                  <a:schemeClr val="tx1"/>
                </a:solidFill>
              </a:rPr>
              <a:t>RECEPCIÓN (EMAIL)  Y RESPUESTA DE CUESTIONARIOS (WEBSITE)</a:t>
            </a:r>
            <a:endParaRPr lang="es-EC" sz="1600" dirty="0">
              <a:solidFill>
                <a:schemeClr val="tx1"/>
              </a:solidFill>
            </a:endParaRPr>
          </a:p>
        </p:txBody>
      </p:sp>
      <p:sp>
        <p:nvSpPr>
          <p:cNvPr id="7" name="6 Cheurón"/>
          <p:cNvSpPr/>
          <p:nvPr/>
        </p:nvSpPr>
        <p:spPr>
          <a:xfrm>
            <a:off x="4343400" y="2741054"/>
            <a:ext cx="3124200" cy="1219200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600" dirty="0" smtClean="0">
                <a:solidFill>
                  <a:schemeClr val="tx1"/>
                </a:solidFill>
              </a:rPr>
              <a:t>ENVÍO DE USUARIOS Y CONTRASEÑAS PARA LA OBSERVACIÓN DE RESULTADOS</a:t>
            </a:r>
            <a:endParaRPr lang="es-EC" sz="1600" dirty="0">
              <a:solidFill>
                <a:schemeClr val="tx1"/>
              </a:solidFill>
            </a:endParaRPr>
          </a:p>
        </p:txBody>
      </p:sp>
      <p:sp>
        <p:nvSpPr>
          <p:cNvPr id="8" name="7 Cheurón"/>
          <p:cNvSpPr/>
          <p:nvPr/>
        </p:nvSpPr>
        <p:spPr>
          <a:xfrm>
            <a:off x="6858000" y="2743200"/>
            <a:ext cx="2209800" cy="1219200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600" b="1" dirty="0" smtClean="0">
                <a:solidFill>
                  <a:schemeClr val="bg1"/>
                </a:solidFill>
              </a:rPr>
              <a:t>PLANES DE ACCIÓN</a:t>
            </a:r>
            <a:endParaRPr lang="es-EC" sz="1600" b="1" dirty="0">
              <a:solidFill>
                <a:schemeClr val="bg1"/>
              </a:solidFill>
            </a:endParaRPr>
          </a:p>
        </p:txBody>
      </p:sp>
      <p:pic>
        <p:nvPicPr>
          <p:cNvPr id="10" name="Picture 2" descr="C:\Users\mvaldivieso\AppData\Local\Microsoft\Windows\Temporary Internet Files\Content.IE5\59OB1Q8I\SON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32320" y="5791200"/>
            <a:ext cx="2011680" cy="108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mvaldivieso\AppData\Local\Microsoft\Windows\Temporary Internet Files\Content.IE5\N401PPYP\DISCOVER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6264" y="6059424"/>
            <a:ext cx="1871472" cy="79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901764" y="4724400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dirty="0" smtClean="0"/>
              <a:t>Tenemos disponible una demostración de los resultados y plan de acción en </a:t>
            </a:r>
          </a:p>
          <a:p>
            <a:pPr algn="ctr"/>
            <a:r>
              <a:rPr lang="es-EC" dirty="0" smtClean="0">
                <a:hlinkClick r:id="rId4"/>
              </a:rPr>
              <a:t>www.altodesmpenio.com</a:t>
            </a:r>
            <a:r>
              <a:rPr lang="es-EC" dirty="0" smtClean="0"/>
              <a:t> contáctese con uno de nuestros asesores</a:t>
            </a:r>
            <a:endParaRPr lang="es-EC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059424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381000" y="914400"/>
            <a:ext cx="5720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b="1" dirty="0" smtClean="0"/>
              <a:t>DIAGNÓSTICO DE CLIMA ORGANIZACIONAL</a:t>
            </a:r>
            <a:endParaRPr lang="es-EC" sz="2400" b="1" dirty="0"/>
          </a:p>
        </p:txBody>
      </p:sp>
    </p:spTree>
    <p:extLst>
      <p:ext uri="{BB962C8B-B14F-4D97-AF65-F5344CB8AC3E}">
        <p14:creationId xmlns:p14="http://schemas.microsoft.com/office/powerpoint/2010/main" xmlns="" val="358476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81000" y="1310819"/>
            <a:ext cx="8305800" cy="727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Font typeface="+mj-lt"/>
              <a:buAutoNum type="arabicPeriod" startAt="2"/>
            </a:pPr>
            <a:r>
              <a:rPr lang="es-EC" sz="2400" b="1" dirty="0" smtClean="0"/>
              <a:t>Descripción del Proceso</a:t>
            </a:r>
          </a:p>
        </p:txBody>
      </p:sp>
      <p:sp>
        <p:nvSpPr>
          <p:cNvPr id="5" name="4 Pentágono"/>
          <p:cNvSpPr/>
          <p:nvPr/>
        </p:nvSpPr>
        <p:spPr>
          <a:xfrm>
            <a:off x="381000" y="2743200"/>
            <a:ext cx="2362200" cy="121920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>
                <a:solidFill>
                  <a:srgbClr val="C00000"/>
                </a:solidFill>
              </a:rPr>
              <a:t>PROGRAMACIÓN DE LOS CUESTIONARIOS</a:t>
            </a:r>
            <a:endParaRPr lang="es-EC" dirty="0">
              <a:solidFill>
                <a:srgbClr val="C0000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581399" y="2590800"/>
            <a:ext cx="5333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Debe de proporcionársenos los datos de identificación de cada Evaluado y sus respectivos Evaluadores: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dirty="0" smtClean="0"/>
              <a:t>Nombre Completo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dirty="0" smtClean="0"/>
              <a:t>Cargo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dirty="0" smtClean="0"/>
              <a:t>Empresa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dirty="0" smtClean="0"/>
              <a:t>Correo Electrónico </a:t>
            </a:r>
          </a:p>
        </p:txBody>
      </p:sp>
      <p:pic>
        <p:nvPicPr>
          <p:cNvPr id="7" name="Picture 2" descr="C:\Users\mvaldivieso\AppData\Local\Microsoft\Windows\Temporary Internet Files\Content.IE5\59OB1Q8I\SON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32320" y="5772912"/>
            <a:ext cx="2011680" cy="108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059424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 descr="C:\Users\mvaldivieso\AppData\Local\Microsoft\Windows\Temporary Internet Files\Content.IE5\N401PPYP\DISCOVER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6264" y="6059424"/>
            <a:ext cx="1871472" cy="79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381000" y="914400"/>
            <a:ext cx="5720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b="1" dirty="0" smtClean="0"/>
              <a:t>DIAGNÓSTICO DE CLIMA ORGANIZACIONAL</a:t>
            </a:r>
            <a:endParaRPr lang="es-EC" sz="2400" b="1" dirty="0"/>
          </a:p>
        </p:txBody>
      </p:sp>
    </p:spTree>
    <p:extLst>
      <p:ext uri="{BB962C8B-B14F-4D97-AF65-F5344CB8AC3E}">
        <p14:creationId xmlns:p14="http://schemas.microsoft.com/office/powerpoint/2010/main" xmlns="" val="319595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81000" y="1310819"/>
            <a:ext cx="8305800" cy="727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Font typeface="+mj-lt"/>
              <a:buAutoNum type="arabicPeriod" startAt="2"/>
            </a:pPr>
            <a:r>
              <a:rPr lang="es-EC" sz="2400" b="1" dirty="0" smtClean="0"/>
              <a:t>Descripción del Proceso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4038600" y="2514600"/>
            <a:ext cx="46482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C" dirty="0" smtClean="0"/>
              <a:t>Los cuestionarios son enviados vía Correo Electrónico en el cual constan las instrucciones para contestar el cuestionario.  El acceso es inmediato y totalmente automatizado.</a:t>
            </a:r>
          </a:p>
          <a:p>
            <a:pPr>
              <a:lnSpc>
                <a:spcPct val="150000"/>
              </a:lnSpc>
            </a:pPr>
            <a:endParaRPr lang="es-EC" dirty="0"/>
          </a:p>
        </p:txBody>
      </p:sp>
      <p:sp>
        <p:nvSpPr>
          <p:cNvPr id="6" name="5 Cheurón"/>
          <p:cNvSpPr/>
          <p:nvPr/>
        </p:nvSpPr>
        <p:spPr>
          <a:xfrm>
            <a:off x="457200" y="2743200"/>
            <a:ext cx="2819400" cy="12192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600" dirty="0" smtClean="0">
                <a:solidFill>
                  <a:schemeClr val="tx1"/>
                </a:solidFill>
              </a:rPr>
              <a:t>RECEPCIÓN (EMAIL)  Y RESPUESTA DE CUESTIONARIOS (WEBSITE)</a:t>
            </a:r>
            <a:endParaRPr lang="es-EC" sz="1600" dirty="0">
              <a:solidFill>
                <a:schemeClr val="tx1"/>
              </a:solidFill>
            </a:endParaRPr>
          </a:p>
        </p:txBody>
      </p:sp>
      <p:pic>
        <p:nvPicPr>
          <p:cNvPr id="8" name="Picture 2" descr="C:\Users\mvaldivieso\AppData\Local\Microsoft\Windows\Temporary Internet Files\Content.IE5\59OB1Q8I\SON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32320" y="5772912"/>
            <a:ext cx="2011680" cy="108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mvaldivieso\AppData\Local\Microsoft\Windows\Temporary Internet Files\Content.IE5\N401PPYP\DISCOVER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6264" y="6059424"/>
            <a:ext cx="1871472" cy="79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059424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381000" y="914400"/>
            <a:ext cx="5720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b="1" dirty="0" smtClean="0"/>
              <a:t>DIAGNÓSTICO DE CLIMA ORGANIZACIONAL</a:t>
            </a:r>
            <a:endParaRPr lang="es-EC" sz="2400" b="1" dirty="0"/>
          </a:p>
        </p:txBody>
      </p:sp>
    </p:spTree>
    <p:extLst>
      <p:ext uri="{BB962C8B-B14F-4D97-AF65-F5344CB8AC3E}">
        <p14:creationId xmlns:p14="http://schemas.microsoft.com/office/powerpoint/2010/main" xmlns="" val="225242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81000" y="1310819"/>
            <a:ext cx="8305800" cy="727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Font typeface="+mj-lt"/>
              <a:buAutoNum type="arabicPeriod" startAt="2"/>
            </a:pPr>
            <a:r>
              <a:rPr lang="es-EC" sz="2400" b="1" dirty="0" smtClean="0"/>
              <a:t>Descripción del Proceso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4038600" y="2590800"/>
            <a:ext cx="4648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Si hubieran personas sin cuenta de correo electrónico, puede usarse su cuenta de correo personal.</a:t>
            </a:r>
          </a:p>
          <a:p>
            <a:r>
              <a:rPr lang="es-EC" dirty="0" smtClean="0"/>
              <a:t>Si no tuviere una cuenta personal, puede dedicarse un Computador/Cuenta única para estas personas y turnarse para abrir el correspondiente email y contestar su cuestionario.</a:t>
            </a:r>
          </a:p>
          <a:p>
            <a:r>
              <a:rPr lang="es-EC" dirty="0" smtClean="0"/>
              <a:t>Puede también aplicarse el cuestionario en formato físico.</a:t>
            </a:r>
            <a:endParaRPr lang="es-EC" dirty="0"/>
          </a:p>
        </p:txBody>
      </p:sp>
      <p:sp>
        <p:nvSpPr>
          <p:cNvPr id="7" name="6 Cheurón"/>
          <p:cNvSpPr/>
          <p:nvPr/>
        </p:nvSpPr>
        <p:spPr>
          <a:xfrm>
            <a:off x="533400" y="2741054"/>
            <a:ext cx="3124200" cy="1219200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600" dirty="0" smtClean="0">
                <a:solidFill>
                  <a:schemeClr val="tx1"/>
                </a:solidFill>
              </a:rPr>
              <a:t>ENVÍO DE USUARIOS Y CONTRASEÑAS PARA LA OBSERVACIÓN DE RESULTADOS</a:t>
            </a:r>
            <a:endParaRPr lang="es-EC" sz="1600" dirty="0">
              <a:solidFill>
                <a:schemeClr val="tx1"/>
              </a:solidFill>
            </a:endParaRPr>
          </a:p>
        </p:txBody>
      </p:sp>
      <p:pic>
        <p:nvPicPr>
          <p:cNvPr id="8" name="Picture 2" descr="C:\Users\mvaldivieso\AppData\Local\Microsoft\Windows\Temporary Internet Files\Content.IE5\59OB1Q8I\SON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32320" y="5772912"/>
            <a:ext cx="2011680" cy="108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mvaldivieso\AppData\Local\Microsoft\Windows\Temporary Internet Files\Content.IE5\N401PPYP\DISCOVER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6264" y="6059424"/>
            <a:ext cx="1871472" cy="79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059424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381000" y="914400"/>
            <a:ext cx="5720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b="1" dirty="0" smtClean="0"/>
              <a:t>DIAGNÓSTICO DE CLIMA ORGANIZACIONAL</a:t>
            </a:r>
            <a:endParaRPr lang="es-EC" sz="2400" b="1" dirty="0"/>
          </a:p>
        </p:txBody>
      </p:sp>
    </p:spTree>
    <p:extLst>
      <p:ext uri="{BB962C8B-B14F-4D97-AF65-F5344CB8AC3E}">
        <p14:creationId xmlns:p14="http://schemas.microsoft.com/office/powerpoint/2010/main" xmlns="" val="422412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81000" y="1310819"/>
            <a:ext cx="8305800" cy="727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Font typeface="+mj-lt"/>
              <a:buAutoNum type="arabicPeriod" startAt="2"/>
            </a:pPr>
            <a:r>
              <a:rPr lang="es-EC" sz="2400" b="1" dirty="0" smtClean="0"/>
              <a:t>Descripción del Proceso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3733800" y="2211395"/>
            <a:ext cx="4953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C" dirty="0" smtClean="0"/>
              <a:t>La Gerencia de Talento Humano dispone de un asistente de segmentación el cual permite hacer combinaciones de datos demográficos para diagnosticar problemas específicos en diferentes grupos de la empresa.</a:t>
            </a:r>
          </a:p>
          <a:p>
            <a:pPr algn="just">
              <a:lnSpc>
                <a:spcPct val="150000"/>
              </a:lnSpc>
            </a:pPr>
            <a:r>
              <a:rPr lang="es-EC" dirty="0" smtClean="0"/>
              <a:t>El cual permite elaborar su plan de acción en base a las oportunidades de mejoramientos indicadas en el segmento dedicado a ese tema en nuestra herramienta </a:t>
            </a:r>
          </a:p>
          <a:p>
            <a:pPr>
              <a:lnSpc>
                <a:spcPct val="150000"/>
              </a:lnSpc>
            </a:pPr>
            <a:endParaRPr lang="es-EC" dirty="0"/>
          </a:p>
        </p:txBody>
      </p:sp>
      <p:sp>
        <p:nvSpPr>
          <p:cNvPr id="6" name="5 Cheurón"/>
          <p:cNvSpPr/>
          <p:nvPr/>
        </p:nvSpPr>
        <p:spPr>
          <a:xfrm>
            <a:off x="533400" y="2743200"/>
            <a:ext cx="2209800" cy="1219200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600" b="1" dirty="0" smtClean="0">
                <a:solidFill>
                  <a:schemeClr val="bg1"/>
                </a:solidFill>
              </a:rPr>
              <a:t>PLANES DE ACCIÓN</a:t>
            </a:r>
            <a:endParaRPr lang="es-EC" sz="1600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C:\Users\mvaldivieso\AppData\Local\Microsoft\Windows\Temporary Internet Files\Content.IE5\59OB1Q8I\SON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32320" y="5772912"/>
            <a:ext cx="2011680" cy="108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mvaldivieso\AppData\Local\Microsoft\Windows\Temporary Internet Files\Content.IE5\N401PPYP\DISCOVER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6264" y="6059424"/>
            <a:ext cx="1871472" cy="79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059424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381000" y="914400"/>
            <a:ext cx="5720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b="1" dirty="0" smtClean="0"/>
              <a:t>DIAGNÓSTICO DE CLIMA ORGANIZACIONAL</a:t>
            </a:r>
            <a:endParaRPr lang="es-EC" sz="2400" b="1" dirty="0"/>
          </a:p>
        </p:txBody>
      </p:sp>
    </p:spTree>
    <p:extLst>
      <p:ext uri="{BB962C8B-B14F-4D97-AF65-F5344CB8AC3E}">
        <p14:creationId xmlns:p14="http://schemas.microsoft.com/office/powerpoint/2010/main" xmlns="" val="243591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81000" y="1170990"/>
            <a:ext cx="8305800" cy="727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Font typeface="+mj-lt"/>
              <a:buAutoNum type="arabicPeriod" startAt="3"/>
            </a:pPr>
            <a:r>
              <a:rPr lang="es-EC" sz="2400" b="1" dirty="0" smtClean="0"/>
              <a:t>Elementos Diferenciadores de Nuestra Herramienta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855243" y="1925951"/>
            <a:ext cx="77510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C" sz="2000" dirty="0" smtClean="0"/>
              <a:t>Completamente automatizado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sz="2000" dirty="0" smtClean="0"/>
              <a:t>Completamente accesible en base WWW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sz="2000" dirty="0" smtClean="0"/>
              <a:t>Accesibilidad a resultados a través de Usuario y Contraseña.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sz="2000" dirty="0" smtClean="0"/>
              <a:t>Elaboración de Plan de Acción en Línea en base a las Oportunidades de Mejoramiento (puntajes relativamente bajos).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sz="2000" dirty="0" smtClean="0"/>
              <a:t>Asistente de segmentación el cual permite hacer combinaciones de datos demográficos para diagnosticar problemas específicos en diferente grupos de la empresa.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sz="2000" dirty="0" smtClean="0"/>
              <a:t>Usuario especial para el Gerente de RH el cual le permite consolidar y bajar a Excel los Planes de Acción Individuales.- Diagnóstico de Necesidades de Capacitación/Entrenamiento.</a:t>
            </a:r>
            <a:endParaRPr lang="es-EC" sz="2000" dirty="0"/>
          </a:p>
        </p:txBody>
      </p:sp>
      <p:pic>
        <p:nvPicPr>
          <p:cNvPr id="6" name="Picture 2" descr="C:\Users\mvaldivieso\AppData\Local\Microsoft\Windows\Temporary Internet Files\Content.IE5\59OB1Q8I\SON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32320" y="5772912"/>
            <a:ext cx="2011680" cy="108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mvaldivieso\AppData\Local\Microsoft\Windows\Temporary Internet Files\Content.IE5\N401PPYP\DISCOVER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6264" y="6059424"/>
            <a:ext cx="1871472" cy="79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059424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381000" y="914400"/>
            <a:ext cx="5720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b="1" dirty="0" smtClean="0"/>
              <a:t>DIAGNÓSTICO DE CLIMA ORGANIZACIONAL</a:t>
            </a:r>
            <a:endParaRPr lang="es-EC" sz="2400" b="1" dirty="0"/>
          </a:p>
        </p:txBody>
      </p:sp>
    </p:spTree>
    <p:extLst>
      <p:ext uri="{BB962C8B-B14F-4D97-AF65-F5344CB8AC3E}">
        <p14:creationId xmlns:p14="http://schemas.microsoft.com/office/powerpoint/2010/main" xmlns="" val="208055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</TotalTime>
  <Words>632</Words>
  <Application>Microsoft Office PowerPoint</Application>
  <PresentationFormat>Presentación en pantalla (4:3)</PresentationFormat>
  <Paragraphs>85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</vt:vector>
  </TitlesOfParts>
  <Company>Alto Desempeño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Owner</dc:creator>
  <cp:lastModifiedBy>Pc</cp:lastModifiedBy>
  <cp:revision>111</cp:revision>
  <dcterms:created xsi:type="dcterms:W3CDTF">2010-10-03T22:03:27Z</dcterms:created>
  <dcterms:modified xsi:type="dcterms:W3CDTF">2013-08-16T22:47:57Z</dcterms:modified>
</cp:coreProperties>
</file>