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24" autoAdjust="0"/>
  </p:normalViewPr>
  <p:slideViewPr>
    <p:cSldViewPr>
      <p:cViewPr varScale="1">
        <p:scale>
          <a:sx n="69" d="100"/>
          <a:sy n="69" d="100"/>
        </p:scale>
        <p:origin x="-1398" y="-102"/>
      </p:cViewPr>
      <p:guideLst>
        <p:guide orient="horz" pos="2160"/>
        <p:guide pos="2880"/>
      </p:guideLst>
    </p:cSldViewPr>
  </p:slideViewPr>
  <p:outlineViewPr>
    <p:cViewPr>
      <p:scale>
        <a:sx n="33" d="100"/>
        <a:sy n="33" d="100"/>
      </p:scale>
      <p:origin x="0" y="271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1D98D0-DB5A-453F-AB67-C74B025496C9}" type="datetimeFigureOut">
              <a:rPr lang="en-US" smtClean="0"/>
              <a:pPr/>
              <a:t>5/12/2010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AB9D4-FCB8-4212-A558-51DA07B108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6AB9D4-FCB8-4212-A558-51DA07B1080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6AB9D4-FCB8-4212-A558-51DA07B10802}"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2B3B7B0-F210-4D64-9675-70CB08A0B48E}" type="datetime1">
              <a:rPr lang="en-US" smtClean="0"/>
              <a:pPr/>
              <a:t>5/12/2010</a:t>
            </a:fld>
            <a:endParaRPr lang="en-US"/>
          </a:p>
        </p:txBody>
      </p:sp>
      <p:sp>
        <p:nvSpPr>
          <p:cNvPr id="20" name="Footer Placeholder 19"/>
          <p:cNvSpPr>
            <a:spLocks noGrp="1"/>
          </p:cNvSpPr>
          <p:nvPr>
            <p:ph type="ftr" sz="quarter" idx="11"/>
          </p:nvPr>
        </p:nvSpPr>
        <p:spPr/>
        <p:txBody>
          <a:bodyPr/>
          <a:lstStyle>
            <a:extLst/>
          </a:lstStyle>
          <a:p>
            <a:r>
              <a:rPr lang="vi-VN" smtClean="0"/>
              <a:t>Truyền dữ liệu trên đường tải điện </a:t>
            </a:r>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0217E7-5F3A-4E43-B1C5-B99E9B0CC7CE}" type="datetime1">
              <a:rPr lang="en-US" smtClean="0"/>
              <a:pPr/>
              <a:t>5/12/2010</a:t>
            </a:fld>
            <a:endParaRPr lang="en-US"/>
          </a:p>
        </p:txBody>
      </p:sp>
      <p:sp>
        <p:nvSpPr>
          <p:cNvPr id="5" name="Footer Placeholder 4"/>
          <p:cNvSpPr>
            <a:spLocks noGrp="1"/>
          </p:cNvSpPr>
          <p:nvPr>
            <p:ph type="ftr" sz="quarter" idx="11"/>
          </p:nvPr>
        </p:nvSpPr>
        <p:spPr/>
        <p:txBody>
          <a:bodyPr/>
          <a:lstStyle>
            <a:extLst/>
          </a:lstStyle>
          <a:p>
            <a:r>
              <a:rPr lang="vi-VN" smtClean="0"/>
              <a:t>Truyền dữ liệu trên đường tải điện </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D254C-C1FD-485B-9149-6E818B9336A8}" type="datetime1">
              <a:rPr lang="en-US" smtClean="0"/>
              <a:pPr/>
              <a:t>5/12/2010</a:t>
            </a:fld>
            <a:endParaRPr lang="en-US"/>
          </a:p>
        </p:txBody>
      </p:sp>
      <p:sp>
        <p:nvSpPr>
          <p:cNvPr id="5" name="Footer Placeholder 4"/>
          <p:cNvSpPr>
            <a:spLocks noGrp="1"/>
          </p:cNvSpPr>
          <p:nvPr>
            <p:ph type="ftr" sz="quarter" idx="11"/>
          </p:nvPr>
        </p:nvSpPr>
        <p:spPr/>
        <p:txBody>
          <a:bodyPr/>
          <a:lstStyle>
            <a:extLst/>
          </a:lstStyle>
          <a:p>
            <a:r>
              <a:rPr lang="vi-VN" smtClean="0"/>
              <a:t>Truyền dữ liệu trên đường tải điện </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5222B9-E958-45A6-9F38-C627895CFE7C}" type="datetime1">
              <a:rPr lang="en-US" smtClean="0"/>
              <a:pPr/>
              <a:t>5/12/2010</a:t>
            </a:fld>
            <a:endParaRPr lang="en-US"/>
          </a:p>
        </p:txBody>
      </p:sp>
      <p:sp>
        <p:nvSpPr>
          <p:cNvPr id="5" name="Footer Placeholder 4"/>
          <p:cNvSpPr>
            <a:spLocks noGrp="1"/>
          </p:cNvSpPr>
          <p:nvPr>
            <p:ph type="ftr" sz="quarter" idx="11"/>
          </p:nvPr>
        </p:nvSpPr>
        <p:spPr/>
        <p:txBody>
          <a:bodyPr/>
          <a:lstStyle>
            <a:extLst/>
          </a:lstStyle>
          <a:p>
            <a:r>
              <a:rPr lang="vi-VN" smtClean="0"/>
              <a:t>Truyền dữ liệu trên đường tải điện </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BE8A035-C63C-4E1F-9EDC-35EFBF4232DF}" type="datetime1">
              <a:rPr lang="en-US" smtClean="0"/>
              <a:pPr/>
              <a:t>5/12/2010</a:t>
            </a:fld>
            <a:endParaRPr lang="en-US"/>
          </a:p>
        </p:txBody>
      </p:sp>
      <p:sp>
        <p:nvSpPr>
          <p:cNvPr id="5" name="Footer Placeholder 4"/>
          <p:cNvSpPr>
            <a:spLocks noGrp="1"/>
          </p:cNvSpPr>
          <p:nvPr>
            <p:ph type="ftr" sz="quarter" idx="11"/>
          </p:nvPr>
        </p:nvSpPr>
        <p:spPr/>
        <p:txBody>
          <a:bodyPr/>
          <a:lstStyle>
            <a:extLst/>
          </a:lstStyle>
          <a:p>
            <a:r>
              <a:rPr lang="vi-VN" smtClean="0"/>
              <a:t>Truyền dữ liệu trên đường tải điện </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561EBD-5F37-42F6-8F79-890F37EE52BD}" type="datetime1">
              <a:rPr lang="en-US" smtClean="0"/>
              <a:pPr/>
              <a:t>5/12/2010</a:t>
            </a:fld>
            <a:endParaRPr lang="en-US"/>
          </a:p>
        </p:txBody>
      </p:sp>
      <p:sp>
        <p:nvSpPr>
          <p:cNvPr id="6" name="Footer Placeholder 5"/>
          <p:cNvSpPr>
            <a:spLocks noGrp="1"/>
          </p:cNvSpPr>
          <p:nvPr>
            <p:ph type="ftr" sz="quarter" idx="11"/>
          </p:nvPr>
        </p:nvSpPr>
        <p:spPr/>
        <p:txBody>
          <a:bodyPr/>
          <a:lstStyle>
            <a:extLst/>
          </a:lstStyle>
          <a:p>
            <a:r>
              <a:rPr lang="vi-VN" smtClean="0"/>
              <a:t>Truyền dữ liệu trên đường tải điện </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EC3613-C1B6-4B0F-B9CB-B09AC4B3B329}" type="datetime1">
              <a:rPr lang="en-US" smtClean="0"/>
              <a:pPr/>
              <a:t>5/12/2010</a:t>
            </a:fld>
            <a:endParaRPr lang="en-US"/>
          </a:p>
        </p:txBody>
      </p:sp>
      <p:sp>
        <p:nvSpPr>
          <p:cNvPr id="8" name="Footer Placeholder 7"/>
          <p:cNvSpPr>
            <a:spLocks noGrp="1"/>
          </p:cNvSpPr>
          <p:nvPr>
            <p:ph type="ftr" sz="quarter" idx="11"/>
          </p:nvPr>
        </p:nvSpPr>
        <p:spPr/>
        <p:txBody>
          <a:bodyPr/>
          <a:lstStyle>
            <a:extLst/>
          </a:lstStyle>
          <a:p>
            <a:r>
              <a:rPr lang="vi-VN" smtClean="0"/>
              <a:t>Truyền dữ liệu trên đường tải điện </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0C7F975-953C-4B45-B323-E49C892B89F5}" type="datetime1">
              <a:rPr lang="en-US" smtClean="0"/>
              <a:pPr/>
              <a:t>5/12/2010</a:t>
            </a:fld>
            <a:endParaRPr lang="en-US"/>
          </a:p>
        </p:txBody>
      </p:sp>
      <p:sp>
        <p:nvSpPr>
          <p:cNvPr id="4" name="Footer Placeholder 3"/>
          <p:cNvSpPr>
            <a:spLocks noGrp="1"/>
          </p:cNvSpPr>
          <p:nvPr>
            <p:ph type="ftr" sz="quarter" idx="11"/>
          </p:nvPr>
        </p:nvSpPr>
        <p:spPr/>
        <p:txBody>
          <a:bodyPr/>
          <a:lstStyle>
            <a:extLst/>
          </a:lstStyle>
          <a:p>
            <a:r>
              <a:rPr lang="vi-VN" smtClean="0"/>
              <a:t>Truyền dữ liệu trên đường tải điện </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FDE15FB-7B16-4F60-9E50-E3CA1110CB77}" type="datetime1">
              <a:rPr lang="en-US" smtClean="0"/>
              <a:pPr/>
              <a:t>5/12/2010</a:t>
            </a:fld>
            <a:endParaRPr lang="en-US"/>
          </a:p>
        </p:txBody>
      </p:sp>
      <p:sp>
        <p:nvSpPr>
          <p:cNvPr id="3" name="Footer Placeholder 2"/>
          <p:cNvSpPr>
            <a:spLocks noGrp="1"/>
          </p:cNvSpPr>
          <p:nvPr>
            <p:ph type="ftr" sz="quarter" idx="11"/>
          </p:nvPr>
        </p:nvSpPr>
        <p:spPr/>
        <p:txBody>
          <a:bodyPr/>
          <a:lstStyle>
            <a:extLst/>
          </a:lstStyle>
          <a:p>
            <a:r>
              <a:rPr lang="vi-VN" smtClean="0"/>
              <a:t>Truyền dữ liệu trên đường tải điện </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0FEE8F4-1470-42B9-8746-297972FD3959}" type="datetime1">
              <a:rPr lang="en-US" smtClean="0"/>
              <a:pPr/>
              <a:t>5/12/2010</a:t>
            </a:fld>
            <a:endParaRPr lang="en-US"/>
          </a:p>
        </p:txBody>
      </p:sp>
      <p:sp>
        <p:nvSpPr>
          <p:cNvPr id="6" name="Footer Placeholder 5"/>
          <p:cNvSpPr>
            <a:spLocks noGrp="1"/>
          </p:cNvSpPr>
          <p:nvPr>
            <p:ph type="ftr" sz="quarter" idx="11"/>
          </p:nvPr>
        </p:nvSpPr>
        <p:spPr/>
        <p:txBody>
          <a:bodyPr/>
          <a:lstStyle>
            <a:extLst/>
          </a:lstStyle>
          <a:p>
            <a:r>
              <a:rPr lang="vi-VN" smtClean="0"/>
              <a:t>Truyền dữ liệu trên đường tải điện </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AAD9052-DC11-497B-8923-12354405532F}" type="datetime1">
              <a:rPr lang="en-US" smtClean="0"/>
              <a:pPr/>
              <a:t>5/12/2010</a:t>
            </a:fld>
            <a:endParaRPr lang="en-US"/>
          </a:p>
        </p:txBody>
      </p:sp>
      <p:sp>
        <p:nvSpPr>
          <p:cNvPr id="6" name="Footer Placeholder 5"/>
          <p:cNvSpPr>
            <a:spLocks noGrp="1"/>
          </p:cNvSpPr>
          <p:nvPr>
            <p:ph type="ftr" sz="quarter" idx="11"/>
          </p:nvPr>
        </p:nvSpPr>
        <p:spPr/>
        <p:txBody>
          <a:bodyPr/>
          <a:lstStyle>
            <a:extLst/>
          </a:lstStyle>
          <a:p>
            <a:r>
              <a:rPr lang="vi-VN" smtClean="0"/>
              <a:t>Truyền dữ liệu trên đường tải điện </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5E6FF5F-5338-47BD-B907-CDD1A9D16126}" type="datetime1">
              <a:rPr lang="en-US" smtClean="0"/>
              <a:pPr/>
              <a:t>5/12/2010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vi-VN" smtClean="0"/>
              <a:t>Truyền dữ liệu trên đường tải điện </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smtClean="0"/>
              <a:t>Truyền dữ liệu trên đường tải điện</a:t>
            </a:r>
            <a:endParaRPr lang="en-US" sz="4000"/>
          </a:p>
        </p:txBody>
      </p:sp>
      <p:sp>
        <p:nvSpPr>
          <p:cNvPr id="3" name="Subtitle 2"/>
          <p:cNvSpPr>
            <a:spLocks noGrp="1"/>
          </p:cNvSpPr>
          <p:nvPr>
            <p:ph type="subTitle" idx="1"/>
          </p:nvPr>
        </p:nvSpPr>
        <p:spPr>
          <a:xfrm>
            <a:off x="1371600" y="2819400"/>
            <a:ext cx="7406640" cy="1752600"/>
          </a:xfrm>
        </p:spPr>
        <p:txBody>
          <a:bodyPr/>
          <a:lstStyle/>
          <a:p>
            <a:r>
              <a:rPr lang="en-US" smtClean="0"/>
              <a:t>Thực hiện: 	Nguyễn Ngọc Sơn</a:t>
            </a:r>
          </a:p>
          <a:p>
            <a:r>
              <a:rPr lang="en-US" smtClean="0"/>
              <a:t>		Phạm V Thanh Tùng</a:t>
            </a:r>
          </a:p>
          <a:p>
            <a:r>
              <a:rPr lang="en-US" smtClean="0"/>
              <a:t>Hướng dẫn: 	TS. Phạm Văn Bình</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và triển khai</a:t>
            </a:r>
            <a:endParaRPr lang="en-US"/>
          </a:p>
        </p:txBody>
      </p:sp>
      <p:sp>
        <p:nvSpPr>
          <p:cNvPr id="3" name="Content Placeholder 2"/>
          <p:cNvSpPr>
            <a:spLocks noGrp="1"/>
          </p:cNvSpPr>
          <p:nvPr>
            <p:ph idx="1"/>
          </p:nvPr>
        </p:nvSpPr>
        <p:spPr/>
        <p:txBody>
          <a:bodyPr/>
          <a:lstStyle/>
          <a:p>
            <a:r>
              <a:rPr lang="en-US" smtClean="0"/>
              <a:t>Sản phẩm được thiết kế dựa trên kiến trúc đa lớp OSI</a:t>
            </a:r>
          </a:p>
          <a:p>
            <a:pPr>
              <a:buNone/>
            </a:pPr>
            <a:endParaRPr lang="en-US"/>
          </a:p>
        </p:txBody>
      </p:sp>
      <p:sp>
        <p:nvSpPr>
          <p:cNvPr id="4" name="Rectangle 3"/>
          <p:cNvSpPr/>
          <p:nvPr/>
        </p:nvSpPr>
        <p:spPr>
          <a:xfrm>
            <a:off x="1524000" y="4038600"/>
            <a:ext cx="2286000" cy="4572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Lớp vật lý</a:t>
            </a:r>
            <a:endParaRPr lang="en-US"/>
          </a:p>
        </p:txBody>
      </p:sp>
      <p:sp>
        <p:nvSpPr>
          <p:cNvPr id="5" name="Rectangle 4"/>
          <p:cNvSpPr/>
          <p:nvPr/>
        </p:nvSpPr>
        <p:spPr>
          <a:xfrm>
            <a:off x="1524000" y="3581400"/>
            <a:ext cx="2286000" cy="457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Lớp  liên kết dữ liệu</a:t>
            </a:r>
            <a:endParaRPr lang="en-US"/>
          </a:p>
        </p:txBody>
      </p:sp>
      <p:sp>
        <p:nvSpPr>
          <p:cNvPr id="6" name="Rectangle 5"/>
          <p:cNvSpPr/>
          <p:nvPr/>
        </p:nvSpPr>
        <p:spPr>
          <a:xfrm>
            <a:off x="1524000" y="3124200"/>
            <a:ext cx="2286000" cy="457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Lớp ứng dụng</a:t>
            </a:r>
            <a:endParaRPr lang="en-US"/>
          </a:p>
        </p:txBody>
      </p:sp>
      <p:sp>
        <p:nvSpPr>
          <p:cNvPr id="7" name="TextBox 6"/>
          <p:cNvSpPr txBox="1"/>
          <p:nvPr/>
        </p:nvSpPr>
        <p:spPr>
          <a:xfrm>
            <a:off x="4495800" y="2971800"/>
            <a:ext cx="3962400" cy="2677656"/>
          </a:xfrm>
          <a:prstGeom prst="rect">
            <a:avLst/>
          </a:prstGeom>
          <a:noFill/>
        </p:spPr>
        <p:txBody>
          <a:bodyPr wrap="square" rtlCol="0">
            <a:spAutoFit/>
          </a:bodyPr>
          <a:lstStyle/>
          <a:p>
            <a:pPr>
              <a:buFont typeface="Wingdings" pitchFamily="2" charset="2"/>
              <a:buChar char="ü"/>
            </a:pPr>
            <a:r>
              <a:rPr lang="en-US" sz="2400" smtClean="0"/>
              <a:t>Lớp liên kết dữ liệu trong đề tài mô chỉ thực hiện một số các chức năng và được triển cùng với lớp ứng dụng trên PC</a:t>
            </a:r>
          </a:p>
          <a:p>
            <a:pPr>
              <a:buFont typeface="Wingdings" pitchFamily="2" charset="2"/>
              <a:buChar char="ü"/>
            </a:pPr>
            <a:r>
              <a:rPr lang="en-US" sz="2400" smtClean="0"/>
              <a:t>Lớp vật lý xử lý gần như hoàn chỉnh và được tích hợp trong vi xử lý</a:t>
            </a:r>
            <a:endParaRPr lang="en-US" sz="2400"/>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và triển khai</a:t>
            </a:r>
            <a:endParaRPr lang="en-US"/>
          </a:p>
        </p:txBody>
      </p:sp>
      <p:sp>
        <p:nvSpPr>
          <p:cNvPr id="3" name="Content Placeholder 2"/>
          <p:cNvSpPr>
            <a:spLocks noGrp="1"/>
          </p:cNvSpPr>
          <p:nvPr>
            <p:ph idx="1"/>
          </p:nvPr>
        </p:nvSpPr>
        <p:spPr/>
        <p:txBody>
          <a:bodyPr/>
          <a:lstStyle/>
          <a:p>
            <a:r>
              <a:rPr lang="en-US" smtClean="0"/>
              <a:t>Cấu trúc hệ thống</a:t>
            </a:r>
          </a:p>
          <a:p>
            <a:pPr>
              <a:buNone/>
            </a:pPr>
            <a:endParaRPr lang="en-US"/>
          </a:p>
        </p:txBody>
      </p:sp>
      <p:pic>
        <p:nvPicPr>
          <p:cNvPr id="4" name="Picture 3" descr="1.png"/>
          <p:cNvPicPr>
            <a:picLocks noChangeAspect="1"/>
          </p:cNvPicPr>
          <p:nvPr/>
        </p:nvPicPr>
        <p:blipFill>
          <a:blip r:embed="rId2" cstate="print"/>
          <a:stretch>
            <a:fillRect/>
          </a:stretch>
        </p:blipFill>
        <p:spPr>
          <a:xfrm>
            <a:off x="1447800" y="2667000"/>
            <a:ext cx="7070531" cy="30480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và triển khai</a:t>
            </a:r>
            <a:endParaRPr lang="en-US"/>
          </a:p>
        </p:txBody>
      </p:sp>
      <p:sp>
        <p:nvSpPr>
          <p:cNvPr id="3" name="Content Placeholder 2"/>
          <p:cNvSpPr>
            <a:spLocks noGrp="1"/>
          </p:cNvSpPr>
          <p:nvPr>
            <p:ph idx="1"/>
          </p:nvPr>
        </p:nvSpPr>
        <p:spPr/>
        <p:txBody>
          <a:bodyPr/>
          <a:lstStyle/>
          <a:p>
            <a:r>
              <a:rPr lang="en-US" smtClean="0"/>
              <a:t>Mô tả phần cứng</a:t>
            </a:r>
          </a:p>
          <a:p>
            <a:pPr lvl="1"/>
            <a:r>
              <a:rPr lang="en-US" smtClean="0"/>
              <a:t>Khối xử lý trung tâm sử dụng IC Atmega32 để điều khiển chung</a:t>
            </a:r>
          </a:p>
          <a:p>
            <a:pPr lvl="1"/>
            <a:r>
              <a:rPr lang="en-US" smtClean="0"/>
              <a:t>Khối xử lý trung tâm thực hiện điều khiển giao tiếp đường tải điện và thực hiện giao tiếp với máy tính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và triển khai</a:t>
            </a:r>
            <a:endParaRPr lang="en-US"/>
          </a:p>
        </p:txBody>
      </p:sp>
      <p:sp>
        <p:nvSpPr>
          <p:cNvPr id="3" name="Content Placeholder 2"/>
          <p:cNvSpPr>
            <a:spLocks noGrp="1"/>
          </p:cNvSpPr>
          <p:nvPr>
            <p:ph idx="1"/>
          </p:nvPr>
        </p:nvSpPr>
        <p:spPr/>
        <p:txBody>
          <a:bodyPr/>
          <a:lstStyle/>
          <a:p>
            <a:r>
              <a:rPr lang="en-US" smtClean="0"/>
              <a:t>Mô tả phần cứng</a:t>
            </a:r>
          </a:p>
          <a:p>
            <a:pPr lvl="1"/>
            <a:r>
              <a:rPr lang="en-US" smtClean="0"/>
              <a:t>Khối phối ghép với đường tải điện sử dụng IC ST7538 thực hiện điều chế, giải điều chế (FSK)</a:t>
            </a:r>
          </a:p>
          <a:p>
            <a:pPr lvl="1"/>
            <a:r>
              <a:rPr lang="en-US" smtClean="0"/>
              <a:t>Khối này thực hiện truyền nhận dữ liệu thông qua tải điện</a:t>
            </a:r>
          </a:p>
          <a:p>
            <a:pPr lvl="1"/>
            <a:r>
              <a:rPr lang="en-US" smtClean="0"/>
              <a:t>Có bộ lọc tránh nhiễu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và triển khai</a:t>
            </a:r>
            <a:endParaRPr lang="en-US"/>
          </a:p>
        </p:txBody>
      </p:sp>
      <p:sp>
        <p:nvSpPr>
          <p:cNvPr id="3" name="Content Placeholder 2"/>
          <p:cNvSpPr>
            <a:spLocks noGrp="1"/>
          </p:cNvSpPr>
          <p:nvPr>
            <p:ph idx="1"/>
          </p:nvPr>
        </p:nvSpPr>
        <p:spPr/>
        <p:txBody>
          <a:bodyPr/>
          <a:lstStyle/>
          <a:p>
            <a:r>
              <a:rPr lang="en-US" smtClean="0"/>
              <a:t>Mô tả chương trình điều khiển</a:t>
            </a:r>
            <a:endParaRPr lang="en-US"/>
          </a:p>
        </p:txBody>
      </p:sp>
      <p:pic>
        <p:nvPicPr>
          <p:cNvPr id="4" name="Picture 3" descr="2.png"/>
          <p:cNvPicPr>
            <a:picLocks noChangeAspect="1"/>
          </p:cNvPicPr>
          <p:nvPr/>
        </p:nvPicPr>
        <p:blipFill>
          <a:blip r:embed="rId2" cstate="print"/>
          <a:stretch>
            <a:fillRect/>
          </a:stretch>
        </p:blipFill>
        <p:spPr>
          <a:xfrm>
            <a:off x="1584194" y="2514600"/>
            <a:ext cx="6874006" cy="33528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và triển khai</a:t>
            </a:r>
            <a:endParaRPr lang="en-US"/>
          </a:p>
        </p:txBody>
      </p:sp>
      <p:sp>
        <p:nvSpPr>
          <p:cNvPr id="3" name="Content Placeholder 2"/>
          <p:cNvSpPr>
            <a:spLocks noGrp="1"/>
          </p:cNvSpPr>
          <p:nvPr>
            <p:ph idx="1"/>
          </p:nvPr>
        </p:nvSpPr>
        <p:spPr/>
        <p:txBody>
          <a:bodyPr/>
          <a:lstStyle/>
          <a:p>
            <a:r>
              <a:rPr lang="en-US" smtClean="0"/>
              <a:t>Mô tả chương trình điều khiển</a:t>
            </a:r>
          </a:p>
          <a:p>
            <a:pPr lvl="1"/>
            <a:r>
              <a:rPr lang="en-US" smtClean="0"/>
              <a:t>Quản lý dữ liệu theo cấu trúc hàng đợi và khung dữ liệu</a:t>
            </a:r>
          </a:p>
          <a:p>
            <a:pPr lvl="1"/>
            <a:r>
              <a:rPr lang="en-US" smtClean="0"/>
              <a:t>Chương trình chạy theo thời gian thực, quản lý dữ liệu và quản lý tác vụ chạy song song</a:t>
            </a:r>
          </a:p>
          <a:p>
            <a:pPr lvl="1"/>
            <a:r>
              <a:rPr lang="en-US" smtClean="0"/>
              <a:t>Cho phép mở rộng chức năng một cách dễ dàng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và triển khai</a:t>
            </a:r>
            <a:endParaRPr lang="en-US"/>
          </a:p>
        </p:txBody>
      </p:sp>
      <p:sp>
        <p:nvSpPr>
          <p:cNvPr id="3" name="Content Placeholder 2"/>
          <p:cNvSpPr>
            <a:spLocks noGrp="1"/>
          </p:cNvSpPr>
          <p:nvPr>
            <p:ph idx="1"/>
          </p:nvPr>
        </p:nvSpPr>
        <p:spPr/>
        <p:txBody>
          <a:bodyPr/>
          <a:lstStyle/>
          <a:p>
            <a:r>
              <a:rPr lang="en-US" smtClean="0"/>
              <a:t>Mô tả chương trình điều khiển</a:t>
            </a:r>
          </a:p>
          <a:p>
            <a:endParaRPr lang="en-US"/>
          </a:p>
        </p:txBody>
      </p:sp>
      <p:pic>
        <p:nvPicPr>
          <p:cNvPr id="4" name="Picture 3" descr="3.png"/>
          <p:cNvPicPr>
            <a:picLocks noChangeAspect="1"/>
          </p:cNvPicPr>
          <p:nvPr/>
        </p:nvPicPr>
        <p:blipFill>
          <a:blip r:embed="rId2" cstate="print"/>
          <a:stretch>
            <a:fillRect/>
          </a:stretch>
        </p:blipFill>
        <p:spPr>
          <a:xfrm>
            <a:off x="2079710" y="2590800"/>
            <a:ext cx="5997490" cy="533400"/>
          </a:xfrm>
          <a:prstGeom prst="rect">
            <a:avLst/>
          </a:prstGeom>
        </p:spPr>
      </p:pic>
      <p:pic>
        <p:nvPicPr>
          <p:cNvPr id="5" name="Picture 4" descr="4.png"/>
          <p:cNvPicPr>
            <a:picLocks noChangeAspect="1"/>
          </p:cNvPicPr>
          <p:nvPr/>
        </p:nvPicPr>
        <p:blipFill>
          <a:blip r:embed="rId3" cstate="print"/>
          <a:stretch>
            <a:fillRect/>
          </a:stretch>
        </p:blipFill>
        <p:spPr>
          <a:xfrm>
            <a:off x="1420370" y="3657600"/>
            <a:ext cx="7266430" cy="1828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và triển khai</a:t>
            </a:r>
            <a:endParaRPr lang="en-US"/>
          </a:p>
        </p:txBody>
      </p:sp>
      <p:sp>
        <p:nvSpPr>
          <p:cNvPr id="3" name="Content Placeholder 2"/>
          <p:cNvSpPr>
            <a:spLocks noGrp="1"/>
          </p:cNvSpPr>
          <p:nvPr>
            <p:ph idx="1"/>
          </p:nvPr>
        </p:nvSpPr>
        <p:spPr/>
        <p:txBody>
          <a:bodyPr/>
          <a:lstStyle/>
          <a:p>
            <a:r>
              <a:rPr lang="en-US" smtClean="0"/>
              <a:t>Mô tả chương trình điều khiển</a:t>
            </a:r>
          </a:p>
          <a:p>
            <a:pPr lvl="1"/>
            <a:r>
              <a:rPr lang="en-US" smtClean="0"/>
              <a:t>Có khả năng địa chỉ hóa dữ liệu</a:t>
            </a:r>
          </a:p>
          <a:p>
            <a:pPr lvl="1"/>
            <a:r>
              <a:rPr lang="en-US" smtClean="0"/>
              <a:t>Quản lý lỗi </a:t>
            </a:r>
            <a:r>
              <a:rPr lang="en-US" smtClean="0"/>
              <a:t>nhờ </a:t>
            </a:r>
            <a:r>
              <a:rPr lang="en-US" smtClean="0"/>
              <a:t>FCS (PC) và FEC (Firmware)</a:t>
            </a:r>
          </a:p>
          <a:p>
            <a:pPr lvl="1"/>
            <a:r>
              <a:rPr lang="en-US" smtClean="0"/>
              <a:t>Có khả năng cô lập hệ thống nếu có lỗi do nhiễu lớn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và triển khai</a:t>
            </a:r>
            <a:endParaRPr lang="en-US"/>
          </a:p>
        </p:txBody>
      </p:sp>
      <p:sp>
        <p:nvSpPr>
          <p:cNvPr id="3" name="Content Placeholder 2"/>
          <p:cNvSpPr>
            <a:spLocks noGrp="1"/>
          </p:cNvSpPr>
          <p:nvPr>
            <p:ph idx="1"/>
          </p:nvPr>
        </p:nvSpPr>
        <p:spPr/>
        <p:txBody>
          <a:bodyPr/>
          <a:lstStyle/>
          <a:p>
            <a:r>
              <a:rPr lang="en-US" smtClean="0"/>
              <a:t>Triển khai phần mềm trên PC</a:t>
            </a:r>
          </a:p>
          <a:p>
            <a:pPr lvl="1"/>
            <a:r>
              <a:rPr lang="en-US" smtClean="0"/>
              <a:t>Ngôn ngữ WPF 4.0 và C# 4.0 (phát hành 12/4/2010)</a:t>
            </a:r>
          </a:p>
          <a:p>
            <a:pPr lvl="1"/>
            <a:r>
              <a:rPr lang="en-US" smtClean="0"/>
              <a:t>Mô hình MVVM</a:t>
            </a:r>
          </a:p>
          <a:p>
            <a:pPr lvl="1"/>
            <a:r>
              <a:rPr lang="en-US" smtClean="0"/>
              <a:t>Trình soạn thảo và biên dịch Visual Studio 2010</a:t>
            </a:r>
          </a:p>
          <a:p>
            <a:r>
              <a:rPr lang="en-US" smtClean="0"/>
              <a:t>Triển khai firmware cho VXL</a:t>
            </a:r>
          </a:p>
          <a:p>
            <a:pPr lvl="1"/>
            <a:r>
              <a:rPr lang="en-US" smtClean="0"/>
              <a:t>Ngôn ngữ C</a:t>
            </a:r>
          </a:p>
          <a:p>
            <a:pPr lvl="1"/>
            <a:r>
              <a:rPr lang="en-US" smtClean="0"/>
              <a:t>Trình soạn thảo và biên dịch CodeVision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p:txBody>
          <a:bodyPr/>
          <a:lstStyle/>
          <a:p>
            <a:r>
              <a:rPr lang="en-US" smtClean="0"/>
              <a:t>Sản phẩm gồm</a:t>
            </a:r>
          </a:p>
          <a:p>
            <a:pPr lvl="1"/>
            <a:r>
              <a:rPr lang="en-US" smtClean="0"/>
              <a:t>2 mạch phối ghép với đường tải điện</a:t>
            </a:r>
          </a:p>
          <a:p>
            <a:pPr lvl="1"/>
            <a:r>
              <a:rPr lang="en-US" smtClean="0"/>
              <a:t>2 mạch điều khiển</a:t>
            </a:r>
          </a:p>
          <a:p>
            <a:pPr lvl="1"/>
            <a:r>
              <a:rPr lang="en-US" smtClean="0"/>
              <a:t>Gói phần mềm “Chat over Power Line”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Mục đích của đề tài</a:t>
            </a:r>
          </a:p>
          <a:p>
            <a:r>
              <a:rPr lang="en-US" smtClean="0"/>
              <a:t>Mạng truy nhập PLC</a:t>
            </a:r>
          </a:p>
          <a:p>
            <a:r>
              <a:rPr lang="en-US" smtClean="0"/>
              <a:t>Lớp vật lý trong mạng PLC</a:t>
            </a:r>
          </a:p>
          <a:p>
            <a:r>
              <a:rPr lang="en-US" smtClean="0"/>
              <a:t>Thiết kế và triển khai</a:t>
            </a:r>
          </a:p>
          <a:p>
            <a:r>
              <a:rPr lang="en-US" smtClean="0"/>
              <a:t>Kết quả và demo</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p:txBody>
          <a:bodyPr/>
          <a:lstStyle/>
          <a:p>
            <a:r>
              <a:rPr lang="en-US" smtClean="0"/>
              <a:t>Demo</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mtClean="0"/>
          </a:p>
          <a:p>
            <a:pPr algn="ctr">
              <a:buNone/>
            </a:pPr>
            <a:endParaRPr lang="en-US" smtClean="0"/>
          </a:p>
          <a:p>
            <a:pPr algn="ctr">
              <a:buNone/>
            </a:pPr>
            <a:r>
              <a:rPr lang="en-US" smtClean="0"/>
              <a:t>Cảm ơn sự chú ý theo dõi của quý vị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đích đề tài</a:t>
            </a:r>
            <a:endParaRPr lang="en-US"/>
          </a:p>
        </p:txBody>
      </p:sp>
      <p:sp>
        <p:nvSpPr>
          <p:cNvPr id="3" name="Content Placeholder 2"/>
          <p:cNvSpPr>
            <a:spLocks noGrp="1"/>
          </p:cNvSpPr>
          <p:nvPr>
            <p:ph idx="1"/>
          </p:nvPr>
        </p:nvSpPr>
        <p:spPr/>
        <p:txBody>
          <a:bodyPr/>
          <a:lstStyle/>
          <a:p>
            <a:r>
              <a:rPr lang="en-US" smtClean="0"/>
              <a:t>Nghiên cứu về mạng PLC băng hẹp</a:t>
            </a:r>
          </a:p>
          <a:p>
            <a:r>
              <a:rPr lang="en-US" smtClean="0"/>
              <a:t>Tập trung nghiên cứu và giải quyết các vấn đề ở lớp vật lý trong mô hình mạng PLC</a:t>
            </a:r>
          </a:p>
          <a:p>
            <a:r>
              <a:rPr lang="en-US" smtClean="0"/>
              <a:t>Thiết kế và triển sản phẩm cho phép thực hiện truyền dẫn trên mạng PLC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Mạng truy nhập PLC</a:t>
            </a:r>
            <a:endParaRPr lang="en-US"/>
          </a:p>
        </p:txBody>
      </p:sp>
      <p:sp>
        <p:nvSpPr>
          <p:cNvPr id="3" name="Content Placeholder 2"/>
          <p:cNvSpPr>
            <a:spLocks noGrp="1"/>
          </p:cNvSpPr>
          <p:nvPr>
            <p:ph idx="1"/>
          </p:nvPr>
        </p:nvSpPr>
        <p:spPr/>
        <p:txBody>
          <a:bodyPr>
            <a:normAutofit fontScale="92500"/>
          </a:bodyPr>
          <a:lstStyle/>
          <a:p>
            <a:r>
              <a:rPr lang="en-US" smtClean="0"/>
              <a:t>Ý tưởng truyền tải dữ liệu trên đường dây điện ra đời từ rất sớm</a:t>
            </a:r>
          </a:p>
          <a:p>
            <a:r>
              <a:rPr lang="en-US" smtClean="0"/>
              <a:t>Đến thập niên 80 thế kỷ 20 mới phát triển nhờ sự phát triển của các vi mạch tích hợp</a:t>
            </a:r>
          </a:p>
          <a:p>
            <a:r>
              <a:rPr lang="en-US" smtClean="0"/>
              <a:t>Mạng truy nhập PLC chia làm hai loại chính</a:t>
            </a:r>
          </a:p>
          <a:p>
            <a:pPr lvl="1"/>
            <a:r>
              <a:rPr lang="en-US" smtClean="0"/>
              <a:t>Mạng băng hẹp tuân theo chuẩn CENELEC của châu Âu (có tần số trong dải 9 – 140 kHz)</a:t>
            </a:r>
          </a:p>
          <a:p>
            <a:pPr lvl="1"/>
            <a:r>
              <a:rPr lang="en-US" smtClean="0"/>
              <a:t>Mạng băng rộng mới được phát triển trong vài năm gần đây, chưa có một chuẩn nào được đưa </a:t>
            </a:r>
            <a:r>
              <a:rPr lang="en-US" smtClean="0"/>
              <a:t>ra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Mạng truy nhập PLC</a:t>
            </a:r>
            <a:endParaRPr lang="en-US"/>
          </a:p>
        </p:txBody>
      </p:sp>
      <p:sp>
        <p:nvSpPr>
          <p:cNvPr id="3" name="Content Placeholder 2"/>
          <p:cNvSpPr>
            <a:spLocks noGrp="1"/>
          </p:cNvSpPr>
          <p:nvPr>
            <p:ph idx="1"/>
          </p:nvPr>
        </p:nvSpPr>
        <p:spPr/>
        <p:txBody>
          <a:bodyPr>
            <a:normAutofit fontScale="92500" lnSpcReduction="20000"/>
          </a:bodyPr>
          <a:lstStyle/>
          <a:p>
            <a:r>
              <a:rPr lang="en-US" smtClean="0"/>
              <a:t>Mạng băng hẹp sử dụng nhiều phương pháp để điều chế tín hiệu trong đó FSK là phổ biến nhất</a:t>
            </a:r>
          </a:p>
          <a:p>
            <a:r>
              <a:rPr lang="en-US" smtClean="0"/>
              <a:t>Mạng PLC băng hẹp được ứng dụng trong nhiều lĩnh vực</a:t>
            </a:r>
          </a:p>
          <a:p>
            <a:pPr lvl="1"/>
            <a:r>
              <a:rPr lang="en-US" smtClean="0"/>
              <a:t>Giám sát, điều khiển</a:t>
            </a:r>
          </a:p>
          <a:p>
            <a:pPr lvl="1"/>
            <a:r>
              <a:rPr lang="en-US" smtClean="0"/>
              <a:t>Truyền dữ liệu</a:t>
            </a:r>
          </a:p>
          <a:p>
            <a:r>
              <a:rPr lang="en-US" smtClean="0"/>
              <a:t>Hiện nay tại một số nước phát triển đang có xu hướng phát triển các mạng PLC hoặc PLT băng rộng, tuy nhiên còn nhiều khó khăn và chưa có thành công nào nổi bật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Lớp vật lý trong mô hình mạng PLC</a:t>
            </a:r>
            <a:endParaRPr lang="en-US"/>
          </a:p>
        </p:txBody>
      </p:sp>
      <p:sp>
        <p:nvSpPr>
          <p:cNvPr id="3" name="Content Placeholder 2"/>
          <p:cNvSpPr>
            <a:spLocks noGrp="1"/>
          </p:cNvSpPr>
          <p:nvPr>
            <p:ph idx="1"/>
          </p:nvPr>
        </p:nvSpPr>
        <p:spPr/>
        <p:txBody>
          <a:bodyPr>
            <a:normAutofit fontScale="92500" lnSpcReduction="10000"/>
          </a:bodyPr>
          <a:lstStyle/>
          <a:p>
            <a:r>
              <a:rPr lang="en-US" smtClean="0"/>
              <a:t>Đường tải </a:t>
            </a:r>
            <a:r>
              <a:rPr lang="en-US" smtClean="0"/>
              <a:t>điện không </a:t>
            </a:r>
            <a:r>
              <a:rPr lang="en-US" smtClean="0"/>
              <a:t>được thiết kế để phục vụ truyển tải dữ liệu</a:t>
            </a:r>
          </a:p>
          <a:p>
            <a:r>
              <a:rPr lang="en-US" smtClean="0"/>
              <a:t>Đường tải điện chịu ảnh hưởng rất lớn của nhiễu làm giảm hiệu quả cũng như khoảng cách truyền dẫn</a:t>
            </a:r>
          </a:p>
          <a:p>
            <a:r>
              <a:rPr lang="en-US" smtClean="0"/>
              <a:t>Bốn loại nhiễu</a:t>
            </a:r>
          </a:p>
          <a:p>
            <a:pPr lvl="1"/>
            <a:r>
              <a:rPr lang="en-US" smtClean="0"/>
              <a:t>Nhiễu nền</a:t>
            </a:r>
          </a:p>
          <a:p>
            <a:pPr lvl="1"/>
            <a:r>
              <a:rPr lang="en-US" smtClean="0"/>
              <a:t>Nhiễu xung</a:t>
            </a:r>
          </a:p>
          <a:p>
            <a:pPr lvl="1"/>
            <a:r>
              <a:rPr lang="en-US" smtClean="0"/>
              <a:t>Nhiễu băng hẹp</a:t>
            </a:r>
          </a:p>
          <a:p>
            <a:pPr lvl="1"/>
            <a:r>
              <a:rPr lang="en-US" smtClean="0"/>
              <a:t>Nhiễu họa âm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Lớp vật lý trong mô hình mạng PLC</a:t>
            </a:r>
            <a:endParaRPr lang="en-US"/>
          </a:p>
        </p:txBody>
      </p:sp>
      <p:pic>
        <p:nvPicPr>
          <p:cNvPr id="4" name="Content Placeholder 3" descr="nhieu.png"/>
          <p:cNvPicPr>
            <a:picLocks noGrp="1" noChangeAspect="1"/>
          </p:cNvPicPr>
          <p:nvPr>
            <p:ph idx="1"/>
          </p:nvPr>
        </p:nvPicPr>
        <p:blipFill>
          <a:blip r:embed="rId2" cstate="print"/>
          <a:stretch>
            <a:fillRect/>
          </a:stretch>
        </p:blipFill>
        <p:spPr>
          <a:xfrm>
            <a:off x="1768974" y="2743200"/>
            <a:ext cx="6536826" cy="1524000"/>
          </a:xfrm>
        </p:spPr>
      </p:pic>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Lớp vật lý trong mô hình mạng PLC</a:t>
            </a:r>
            <a:endParaRPr lang="en-US"/>
          </a:p>
        </p:txBody>
      </p:sp>
      <p:sp>
        <p:nvSpPr>
          <p:cNvPr id="3" name="Content Placeholder 2"/>
          <p:cNvSpPr>
            <a:spLocks noGrp="1"/>
          </p:cNvSpPr>
          <p:nvPr>
            <p:ph idx="1"/>
          </p:nvPr>
        </p:nvSpPr>
        <p:spPr/>
        <p:txBody>
          <a:bodyPr>
            <a:normAutofit/>
          </a:bodyPr>
          <a:lstStyle/>
          <a:p>
            <a:r>
              <a:rPr lang="en-US" smtClean="0"/>
              <a:t>Các đặc tính đường truyền của đường tải điện là không đồng nhất, nó thay đổi phụ thuộc vào các yếu tố</a:t>
            </a:r>
          </a:p>
          <a:p>
            <a:pPr lvl="1"/>
            <a:r>
              <a:rPr lang="en-US" smtClean="0"/>
              <a:t>Thời gian</a:t>
            </a:r>
          </a:p>
          <a:p>
            <a:pPr lvl="1"/>
            <a:r>
              <a:rPr lang="en-US" smtClean="0"/>
              <a:t>Vị trí</a:t>
            </a:r>
          </a:p>
          <a:p>
            <a:pPr lvl="1"/>
            <a:r>
              <a:rPr lang="en-US" smtClean="0"/>
              <a:t>Số đấu nối</a:t>
            </a:r>
          </a:p>
          <a:p>
            <a:pPr lvl="1"/>
            <a:r>
              <a:rPr lang="en-US" smtClean="0"/>
              <a:t>Số thiết bị tham gia sử dụng nguồn điện</a:t>
            </a:r>
          </a:p>
          <a:p>
            <a:r>
              <a:rPr lang="en-US" smtClean="0"/>
              <a:t>Chưa có một tài liệu nào đưa ra một thông số chung nào cho các đặc tính này</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Lớp vật lý trong mô hình mạng PLC</a:t>
            </a:r>
            <a:endParaRPr lang="en-US"/>
          </a:p>
        </p:txBody>
      </p:sp>
      <p:sp>
        <p:nvSpPr>
          <p:cNvPr id="3" name="Content Placeholder 2"/>
          <p:cNvSpPr>
            <a:spLocks noGrp="1"/>
          </p:cNvSpPr>
          <p:nvPr>
            <p:ph idx="1"/>
          </p:nvPr>
        </p:nvSpPr>
        <p:spPr/>
        <p:txBody>
          <a:bodyPr/>
          <a:lstStyle/>
          <a:p>
            <a:r>
              <a:rPr lang="en-US" smtClean="0"/>
              <a:t>Một số biện pháp xử lý</a:t>
            </a:r>
          </a:p>
          <a:p>
            <a:pPr lvl="1"/>
            <a:r>
              <a:rPr lang="en-US" smtClean="0"/>
              <a:t>Bọc đường dây tránh nhiễu</a:t>
            </a:r>
          </a:p>
          <a:p>
            <a:pPr lvl="1"/>
            <a:r>
              <a:rPr lang="en-US" smtClean="0"/>
              <a:t>Cải thiện các mối nối</a:t>
            </a:r>
          </a:p>
          <a:p>
            <a:pPr lvl="1"/>
            <a:r>
              <a:rPr lang="en-US" smtClean="0"/>
              <a:t>Tạo các bộ lọc để lọc nhiễu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85</TotalTime>
  <Words>817</Words>
  <Application>Microsoft Office PowerPoint</Application>
  <PresentationFormat>On-screen Show (4:3)</PresentationFormat>
  <Paragraphs>120</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Truyền dữ liệu trên đường tải điện</vt:lpstr>
      <vt:lpstr>Nội dung</vt:lpstr>
      <vt:lpstr>Mục đích đề tài</vt:lpstr>
      <vt:lpstr>Mạng truy nhập PLC</vt:lpstr>
      <vt:lpstr>Mạng truy nhập PLC</vt:lpstr>
      <vt:lpstr>Lớp vật lý trong mô hình mạng PLC</vt:lpstr>
      <vt:lpstr>Lớp vật lý trong mô hình mạng PLC</vt:lpstr>
      <vt:lpstr>Lớp vật lý trong mô hình mạng PLC</vt:lpstr>
      <vt:lpstr>Lớp vật lý trong mô hình mạng PLC</vt:lpstr>
      <vt:lpstr>Thiết kế và triển khai</vt:lpstr>
      <vt:lpstr>Thiết kế và triển khai</vt:lpstr>
      <vt:lpstr>Thiết kế và triển khai</vt:lpstr>
      <vt:lpstr>Thiết kế và triển khai</vt:lpstr>
      <vt:lpstr>Thiết kế và triển khai</vt:lpstr>
      <vt:lpstr>Thiết kế và triển khai</vt:lpstr>
      <vt:lpstr>Thiết kế và triển khai</vt:lpstr>
      <vt:lpstr>Thiết kế và triển khai</vt:lpstr>
      <vt:lpstr>Thiết kế và triển khai</vt:lpstr>
      <vt:lpstr>Kết quả</vt:lpstr>
      <vt:lpstr>Kết quả</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nnson</dc:creator>
  <cp:lastModifiedBy>nnson</cp:lastModifiedBy>
  <cp:revision>18</cp:revision>
  <dcterms:created xsi:type="dcterms:W3CDTF">2006-08-16T00:00:00Z</dcterms:created>
  <dcterms:modified xsi:type="dcterms:W3CDTF">2010-05-12T08:10:55Z</dcterms:modified>
</cp:coreProperties>
</file>