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61" r:id="rId3"/>
    <p:sldId id="298" r:id="rId4"/>
    <p:sldId id="297" r:id="rId5"/>
    <p:sldId id="307" r:id="rId6"/>
    <p:sldId id="311" r:id="rId7"/>
    <p:sldId id="299" r:id="rId8"/>
    <p:sldId id="303" r:id="rId9"/>
    <p:sldId id="305" r:id="rId10"/>
    <p:sldId id="304" r:id="rId11"/>
    <p:sldId id="306" r:id="rId12"/>
    <p:sldId id="319" r:id="rId13"/>
    <p:sldId id="300" r:id="rId14"/>
    <p:sldId id="310" r:id="rId15"/>
    <p:sldId id="309" r:id="rId16"/>
    <p:sldId id="320" r:id="rId17"/>
    <p:sldId id="312" r:id="rId18"/>
    <p:sldId id="313" r:id="rId19"/>
    <p:sldId id="315" r:id="rId20"/>
    <p:sldId id="316" r:id="rId21"/>
    <p:sldId id="314" r:id="rId22"/>
    <p:sldId id="321" r:id="rId23"/>
    <p:sldId id="308" r:id="rId24"/>
    <p:sldId id="318" r:id="rId25"/>
    <p:sldId id="317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86982" autoAdjust="0"/>
  </p:normalViewPr>
  <p:slideViewPr>
    <p:cSldViewPr>
      <p:cViewPr>
        <p:scale>
          <a:sx n="100" d="100"/>
          <a:sy n="100" d="100"/>
        </p:scale>
        <p:origin x="-426" y="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B6CDA-928F-4F83-9689-63D92E691ED3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75483F30-13AE-4F27-808A-A39E19C1906F}">
      <dgm:prSet phldrT="[Text]" custT="1"/>
      <dgm:spPr/>
      <dgm:t>
        <a:bodyPr/>
        <a:lstStyle/>
        <a:p>
          <a:r>
            <a:rPr lang="de-CH" sz="2000" b="1" dirty="0" smtClean="0"/>
            <a:t>CAG STD </a:t>
          </a:r>
          <a:endParaRPr lang="de-CH" sz="2000" b="1" dirty="0"/>
        </a:p>
      </dgm:t>
    </dgm:pt>
    <dgm:pt modelId="{A503B923-66EA-4BD4-B997-41098E8F613F}" type="parTrans" cxnId="{A0490E60-55C2-4505-B3EC-52808027181E}">
      <dgm:prSet/>
      <dgm:spPr/>
      <dgm:t>
        <a:bodyPr/>
        <a:lstStyle/>
        <a:p>
          <a:endParaRPr lang="de-CH"/>
        </a:p>
      </dgm:t>
    </dgm:pt>
    <dgm:pt modelId="{BF85A9C5-1BF2-4E7C-977D-D6CE69886A4A}" type="sibTrans" cxnId="{A0490E60-55C2-4505-B3EC-52808027181E}">
      <dgm:prSet/>
      <dgm:spPr/>
      <dgm:t>
        <a:bodyPr/>
        <a:lstStyle/>
        <a:p>
          <a:endParaRPr lang="de-CH"/>
        </a:p>
      </dgm:t>
    </dgm:pt>
    <dgm:pt modelId="{55596E0B-38D5-40B4-A254-CD8EF5A535D0}">
      <dgm:prSet phldrT="[Text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de-CH" sz="1600" dirty="0" err="1" smtClean="0"/>
            <a:t>Physical</a:t>
          </a:r>
          <a:r>
            <a:rPr lang="de-CH" sz="1600" dirty="0" smtClean="0"/>
            <a:t> </a:t>
          </a:r>
          <a:r>
            <a:rPr lang="de-CH" sz="1600" dirty="0" err="1" smtClean="0"/>
            <a:t>or</a:t>
          </a:r>
          <a:r>
            <a:rPr lang="de-CH" sz="1600" dirty="0" smtClean="0"/>
            <a:t> </a:t>
          </a:r>
          <a:r>
            <a:rPr lang="de-CH" sz="1600" dirty="0" err="1" smtClean="0"/>
            <a:t>virtual</a:t>
          </a:r>
          <a:r>
            <a:rPr lang="de-CH" sz="1600" dirty="0" smtClean="0"/>
            <a:t> </a:t>
          </a:r>
          <a:r>
            <a:rPr lang="de-CH" sz="1600" dirty="0" err="1" smtClean="0"/>
            <a:t>appliance</a:t>
          </a:r>
          <a:endParaRPr lang="de-CH" sz="1600" dirty="0"/>
        </a:p>
      </dgm:t>
    </dgm:pt>
    <dgm:pt modelId="{5A8309DF-2FEA-4FB3-B217-27E28B7E1A25}" type="parTrans" cxnId="{940F3036-344D-4DD9-94B1-919B5C2525F9}">
      <dgm:prSet/>
      <dgm:spPr/>
      <dgm:t>
        <a:bodyPr/>
        <a:lstStyle/>
        <a:p>
          <a:endParaRPr lang="de-CH"/>
        </a:p>
      </dgm:t>
    </dgm:pt>
    <dgm:pt modelId="{80554862-2EA0-40E3-B05D-EBE889496152}" type="sibTrans" cxnId="{940F3036-344D-4DD9-94B1-919B5C2525F9}">
      <dgm:prSet/>
      <dgm:spPr/>
      <dgm:t>
        <a:bodyPr/>
        <a:lstStyle/>
        <a:p>
          <a:endParaRPr lang="de-CH"/>
        </a:p>
      </dgm:t>
    </dgm:pt>
    <dgm:pt modelId="{88B52081-9431-4DE4-ADE7-7F9571F89AF6}">
      <dgm:prSet phldrT="[Text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de-CH" sz="1600" dirty="0" err="1" smtClean="0"/>
            <a:t>Good</a:t>
          </a:r>
          <a:r>
            <a:rPr lang="de-CH" sz="1600" dirty="0" smtClean="0"/>
            <a:t> </a:t>
          </a:r>
          <a:r>
            <a:rPr lang="de-CH" sz="1600" dirty="0" err="1" smtClean="0"/>
            <a:t>for</a:t>
          </a:r>
          <a:r>
            <a:rPr lang="de-CH" sz="1600" dirty="0" smtClean="0"/>
            <a:t> ICA </a:t>
          </a:r>
          <a:r>
            <a:rPr lang="de-CH" sz="1600" dirty="0" err="1" smtClean="0"/>
            <a:t>Proxying</a:t>
          </a:r>
          <a:r>
            <a:rPr lang="de-CH" sz="1600" dirty="0" smtClean="0"/>
            <a:t> simple </a:t>
          </a:r>
          <a:r>
            <a:rPr lang="de-CH" sz="1600" dirty="0" err="1" smtClean="0"/>
            <a:t>ssl-vpn</a:t>
          </a:r>
          <a:endParaRPr lang="de-CH" sz="1600" dirty="0"/>
        </a:p>
      </dgm:t>
    </dgm:pt>
    <dgm:pt modelId="{DCB08C39-4F73-4FD6-8610-EC737494A491}" type="parTrans" cxnId="{A42BBA56-D081-4360-AEAA-C9EB2C6A6C44}">
      <dgm:prSet/>
      <dgm:spPr/>
      <dgm:t>
        <a:bodyPr/>
        <a:lstStyle/>
        <a:p>
          <a:endParaRPr lang="de-CH"/>
        </a:p>
      </dgm:t>
    </dgm:pt>
    <dgm:pt modelId="{25873C97-EA88-47EF-A0D3-C4A69CF91ABC}" type="sibTrans" cxnId="{A42BBA56-D081-4360-AEAA-C9EB2C6A6C44}">
      <dgm:prSet/>
      <dgm:spPr/>
      <dgm:t>
        <a:bodyPr/>
        <a:lstStyle/>
        <a:p>
          <a:endParaRPr lang="de-CH"/>
        </a:p>
      </dgm:t>
    </dgm:pt>
    <dgm:pt modelId="{E97F47CD-79B5-461A-AB70-EC24F46F68D2}">
      <dgm:prSet phldrT="[Text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de-CH" sz="1600" dirty="0" smtClean="0"/>
            <a:t>Basic EPA </a:t>
          </a:r>
          <a:r>
            <a:rPr lang="de-CH" sz="1600" dirty="0" err="1" smtClean="0"/>
            <a:t>policies</a:t>
          </a:r>
          <a:endParaRPr lang="de-CH" sz="1600" dirty="0"/>
        </a:p>
      </dgm:t>
    </dgm:pt>
    <dgm:pt modelId="{4805340F-FD01-4F46-966E-8D3DAA013CD6}" type="parTrans" cxnId="{883FEA2A-42D3-40A8-80F8-44D242C72E00}">
      <dgm:prSet/>
      <dgm:spPr/>
      <dgm:t>
        <a:bodyPr/>
        <a:lstStyle/>
        <a:p>
          <a:endParaRPr lang="de-CH"/>
        </a:p>
      </dgm:t>
    </dgm:pt>
    <dgm:pt modelId="{E4CD066A-A7AD-453A-9E7B-F3ECCDA04C17}" type="sibTrans" cxnId="{883FEA2A-42D3-40A8-80F8-44D242C72E00}">
      <dgm:prSet/>
      <dgm:spPr/>
      <dgm:t>
        <a:bodyPr/>
        <a:lstStyle/>
        <a:p>
          <a:endParaRPr lang="de-CH"/>
        </a:p>
      </dgm:t>
    </dgm:pt>
    <dgm:pt modelId="{45F6D22B-BA00-4BC0-AD95-BF6907820888}">
      <dgm:prSet phldrT="[Text]" custT="1"/>
      <dgm:spPr/>
      <dgm:t>
        <a:bodyPr/>
        <a:lstStyle/>
        <a:p>
          <a:r>
            <a:rPr lang="de-CH" sz="2000" b="1" dirty="0" smtClean="0"/>
            <a:t>CAG STD  </a:t>
          </a:r>
          <a:r>
            <a:rPr lang="de-CH" sz="2000" b="1" dirty="0" err="1" smtClean="0"/>
            <a:t>with</a:t>
          </a:r>
          <a:r>
            <a:rPr lang="de-CH" sz="2000" b="1" dirty="0" smtClean="0"/>
            <a:t> AAC</a:t>
          </a:r>
          <a:endParaRPr lang="de-CH" sz="2000" b="1" dirty="0"/>
        </a:p>
      </dgm:t>
    </dgm:pt>
    <dgm:pt modelId="{940227A9-14AB-439A-929D-FF0E39EA3764}" type="parTrans" cxnId="{9E61CCBF-4991-41D7-A008-91AF6C07FA9A}">
      <dgm:prSet/>
      <dgm:spPr/>
      <dgm:t>
        <a:bodyPr/>
        <a:lstStyle/>
        <a:p>
          <a:endParaRPr lang="de-CH"/>
        </a:p>
      </dgm:t>
    </dgm:pt>
    <dgm:pt modelId="{3A357676-786E-466B-B8D1-F4E624B79478}" type="sibTrans" cxnId="{9E61CCBF-4991-41D7-A008-91AF6C07FA9A}">
      <dgm:prSet/>
      <dgm:spPr/>
      <dgm:t>
        <a:bodyPr/>
        <a:lstStyle/>
        <a:p>
          <a:endParaRPr lang="de-CH"/>
        </a:p>
      </dgm:t>
    </dgm:pt>
    <dgm:pt modelId="{25F3E927-984B-4DCE-8820-3C596B57D528}">
      <dgm:prSet phldrT="[Text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de-CH" sz="1600" dirty="0" err="1" smtClean="0"/>
            <a:t>Physical</a:t>
          </a:r>
          <a:r>
            <a:rPr lang="de-CH" sz="1600" dirty="0" smtClean="0"/>
            <a:t> </a:t>
          </a:r>
          <a:r>
            <a:rPr lang="de-CH" sz="1600" dirty="0" err="1" smtClean="0"/>
            <a:t>or</a:t>
          </a:r>
          <a:r>
            <a:rPr lang="de-CH" sz="1600" dirty="0" smtClean="0"/>
            <a:t> </a:t>
          </a:r>
          <a:r>
            <a:rPr lang="de-CH" sz="1600" dirty="0" err="1" smtClean="0"/>
            <a:t>virtual</a:t>
          </a:r>
          <a:r>
            <a:rPr lang="de-CH" sz="1600" dirty="0" smtClean="0"/>
            <a:t> </a:t>
          </a:r>
          <a:r>
            <a:rPr lang="de-CH" sz="1600" dirty="0" err="1" smtClean="0"/>
            <a:t>appliance</a:t>
          </a:r>
          <a:endParaRPr lang="de-CH" sz="1600" dirty="0"/>
        </a:p>
      </dgm:t>
    </dgm:pt>
    <dgm:pt modelId="{4D5851FA-6929-495C-A8D6-6E837DCD0026}" type="parTrans" cxnId="{4DED2799-605E-4899-BE1D-0301BF370ADE}">
      <dgm:prSet/>
      <dgm:spPr/>
      <dgm:t>
        <a:bodyPr/>
        <a:lstStyle/>
        <a:p>
          <a:endParaRPr lang="de-CH"/>
        </a:p>
      </dgm:t>
    </dgm:pt>
    <dgm:pt modelId="{C40D4841-4BFF-4BF8-8978-C0F6781EAD9A}" type="sibTrans" cxnId="{4DED2799-605E-4899-BE1D-0301BF370ADE}">
      <dgm:prSet/>
      <dgm:spPr/>
      <dgm:t>
        <a:bodyPr/>
        <a:lstStyle/>
        <a:p>
          <a:endParaRPr lang="de-CH"/>
        </a:p>
      </dgm:t>
    </dgm:pt>
    <dgm:pt modelId="{1BD539CC-A074-4325-A5BE-83BFF2BD1ADD}">
      <dgm:prSet phldrT="[Text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de-CH" sz="1600" dirty="0" smtClean="0"/>
            <a:t>Additional Windows Server </a:t>
          </a:r>
          <a:r>
            <a:rPr lang="de-CH" sz="1600" dirty="0" err="1" smtClean="0"/>
            <a:t>with</a:t>
          </a:r>
          <a:r>
            <a:rPr lang="de-CH" sz="1600" dirty="0" smtClean="0"/>
            <a:t> SQL </a:t>
          </a:r>
          <a:r>
            <a:rPr lang="de-CH" sz="1600" dirty="0" err="1" smtClean="0"/>
            <a:t>database</a:t>
          </a:r>
          <a:r>
            <a:rPr lang="de-CH" sz="1600" dirty="0" smtClean="0"/>
            <a:t> </a:t>
          </a:r>
          <a:r>
            <a:rPr lang="de-CH" sz="1600" dirty="0" err="1" smtClean="0"/>
            <a:t>for</a:t>
          </a:r>
          <a:r>
            <a:rPr lang="de-CH" sz="1600" dirty="0" smtClean="0"/>
            <a:t> </a:t>
          </a:r>
          <a:r>
            <a:rPr lang="de-CH" sz="1600" dirty="0" err="1" smtClean="0"/>
            <a:t>advanced</a:t>
          </a:r>
          <a:r>
            <a:rPr lang="de-CH" sz="1600" dirty="0" smtClean="0"/>
            <a:t> </a:t>
          </a:r>
          <a:r>
            <a:rPr lang="de-CH" sz="1600" dirty="0" err="1" smtClean="0"/>
            <a:t>access</a:t>
          </a:r>
          <a:r>
            <a:rPr lang="de-CH" sz="1600" dirty="0" smtClean="0"/>
            <a:t> </a:t>
          </a:r>
          <a:r>
            <a:rPr lang="de-CH" sz="1600" dirty="0" err="1" smtClean="0"/>
            <a:t>policies</a:t>
          </a:r>
          <a:r>
            <a:rPr lang="de-CH" sz="1600" dirty="0" smtClean="0"/>
            <a:t> </a:t>
          </a:r>
          <a:r>
            <a:rPr lang="de-CH" sz="1600" dirty="0" err="1" smtClean="0"/>
            <a:t>and</a:t>
          </a:r>
          <a:r>
            <a:rPr lang="de-CH" sz="1600" dirty="0" smtClean="0"/>
            <a:t> EPA</a:t>
          </a:r>
          <a:endParaRPr lang="de-CH" sz="1600" dirty="0"/>
        </a:p>
      </dgm:t>
    </dgm:pt>
    <dgm:pt modelId="{0019D29E-9D8D-4F44-9AFA-30F3D3E2D72E}" type="parTrans" cxnId="{44EFA100-C41A-4B45-A8B4-DDFD57C249D2}">
      <dgm:prSet/>
      <dgm:spPr/>
      <dgm:t>
        <a:bodyPr/>
        <a:lstStyle/>
        <a:p>
          <a:endParaRPr lang="de-CH"/>
        </a:p>
      </dgm:t>
    </dgm:pt>
    <dgm:pt modelId="{546D5C55-E502-4DEA-9E10-E59C4A2C7112}" type="sibTrans" cxnId="{44EFA100-C41A-4B45-A8B4-DDFD57C249D2}">
      <dgm:prSet/>
      <dgm:spPr/>
      <dgm:t>
        <a:bodyPr/>
        <a:lstStyle/>
        <a:p>
          <a:endParaRPr lang="de-CH"/>
        </a:p>
      </dgm:t>
    </dgm:pt>
    <dgm:pt modelId="{500BE0C4-3507-4786-93B8-57ED06FA84C4}">
      <dgm:prSet phldrT="[Text]" custT="1"/>
      <dgm:spPr/>
      <dgm:t>
        <a:bodyPr/>
        <a:lstStyle/>
        <a:p>
          <a:r>
            <a:rPr lang="de-CH" sz="2000" b="1" dirty="0" smtClean="0"/>
            <a:t>CAG Enterprise </a:t>
          </a:r>
          <a:endParaRPr lang="de-CH" sz="2000" b="1" dirty="0"/>
        </a:p>
      </dgm:t>
    </dgm:pt>
    <dgm:pt modelId="{575ABC8C-686D-429E-BDDF-3D13B1295C61}" type="parTrans" cxnId="{C79CDFBD-A3F2-4EBA-B199-013EF47BB671}">
      <dgm:prSet/>
      <dgm:spPr/>
      <dgm:t>
        <a:bodyPr/>
        <a:lstStyle/>
        <a:p>
          <a:endParaRPr lang="de-CH"/>
        </a:p>
      </dgm:t>
    </dgm:pt>
    <dgm:pt modelId="{52AD52D5-47B9-4126-91B5-AA1D4584CDD0}" type="sibTrans" cxnId="{C79CDFBD-A3F2-4EBA-B199-013EF47BB671}">
      <dgm:prSet/>
      <dgm:spPr/>
      <dgm:t>
        <a:bodyPr/>
        <a:lstStyle/>
        <a:p>
          <a:endParaRPr lang="de-CH"/>
        </a:p>
      </dgm:t>
    </dgm:pt>
    <dgm:pt modelId="{0298F410-7F6A-4431-987E-4A3A84E47E5C}">
      <dgm:prSet phldrT="[Text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de-CH" sz="1600" b="0" dirty="0" err="1" smtClean="0"/>
            <a:t>Physical</a:t>
          </a:r>
          <a:r>
            <a:rPr lang="de-CH" sz="1600" b="0" dirty="0" smtClean="0"/>
            <a:t> </a:t>
          </a:r>
          <a:r>
            <a:rPr lang="de-CH" sz="1600" b="0" dirty="0" err="1" smtClean="0"/>
            <a:t>or</a:t>
          </a:r>
          <a:r>
            <a:rPr lang="de-CH" sz="1600" b="0" dirty="0" smtClean="0"/>
            <a:t> </a:t>
          </a:r>
          <a:r>
            <a:rPr lang="de-CH" sz="1600" b="0" dirty="0" err="1" smtClean="0"/>
            <a:t>virtual</a:t>
          </a:r>
          <a:r>
            <a:rPr lang="de-CH" sz="1600" b="0" dirty="0" smtClean="0"/>
            <a:t> </a:t>
          </a:r>
          <a:r>
            <a:rPr lang="de-CH" sz="1600" b="0" dirty="0" err="1" smtClean="0"/>
            <a:t>appliance</a:t>
          </a:r>
          <a:r>
            <a:rPr lang="de-CH" sz="1600" b="0" dirty="0" smtClean="0"/>
            <a:t>, </a:t>
          </a:r>
          <a:r>
            <a:rPr lang="de-CH" sz="1600" b="0" dirty="0" err="1" smtClean="0"/>
            <a:t>based</a:t>
          </a:r>
          <a:r>
            <a:rPr lang="de-CH" sz="1600" b="0" dirty="0" smtClean="0"/>
            <a:t> on Netscaler / Netscaler VPX</a:t>
          </a:r>
          <a:endParaRPr lang="de-CH" sz="1600" b="0" dirty="0"/>
        </a:p>
      </dgm:t>
    </dgm:pt>
    <dgm:pt modelId="{8E5D552F-8C32-43A0-9B3B-EA2333667E01}" type="parTrans" cxnId="{929EB203-F16B-42B7-A66C-696A82267A2F}">
      <dgm:prSet/>
      <dgm:spPr/>
      <dgm:t>
        <a:bodyPr/>
        <a:lstStyle/>
        <a:p>
          <a:endParaRPr lang="de-CH"/>
        </a:p>
      </dgm:t>
    </dgm:pt>
    <dgm:pt modelId="{56C090DA-A146-4666-B45E-B2CF12F23C9C}" type="sibTrans" cxnId="{929EB203-F16B-42B7-A66C-696A82267A2F}">
      <dgm:prSet/>
      <dgm:spPr/>
      <dgm:t>
        <a:bodyPr/>
        <a:lstStyle/>
        <a:p>
          <a:endParaRPr lang="de-CH"/>
        </a:p>
      </dgm:t>
    </dgm:pt>
    <dgm:pt modelId="{E1D26B0B-7178-48FB-9F45-B2C294E45AE8}">
      <dgm:prSet phldrT="[Text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de-CH" sz="1600" b="0" dirty="0" err="1" smtClean="0"/>
            <a:t>Includes</a:t>
          </a:r>
          <a:r>
            <a:rPr lang="de-CH" sz="1600" b="0" dirty="0" smtClean="0"/>
            <a:t> all AAC </a:t>
          </a:r>
          <a:r>
            <a:rPr lang="de-CH" sz="1600" b="0" dirty="0" err="1" smtClean="0"/>
            <a:t>functionalities</a:t>
          </a:r>
          <a:endParaRPr lang="de-CH" sz="1600" b="0" dirty="0"/>
        </a:p>
      </dgm:t>
    </dgm:pt>
    <dgm:pt modelId="{6796F43D-A588-4350-816E-348F615FA7A2}" type="parTrans" cxnId="{A4D74534-79CE-4527-87F5-F5F1587FEB55}">
      <dgm:prSet/>
      <dgm:spPr/>
      <dgm:t>
        <a:bodyPr/>
        <a:lstStyle/>
        <a:p>
          <a:endParaRPr lang="de-CH"/>
        </a:p>
      </dgm:t>
    </dgm:pt>
    <dgm:pt modelId="{4A96669F-EA09-4F72-8912-900769A07CE7}" type="sibTrans" cxnId="{A4D74534-79CE-4527-87F5-F5F1587FEB55}">
      <dgm:prSet/>
      <dgm:spPr/>
      <dgm:t>
        <a:bodyPr/>
        <a:lstStyle/>
        <a:p>
          <a:endParaRPr lang="de-CH"/>
        </a:p>
      </dgm:t>
    </dgm:pt>
    <dgm:pt modelId="{7EC9BF96-E1AC-4B28-B546-13AF53CDF2C6}">
      <dgm:prSet phldrT="[Text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de-CH" sz="1600" b="0" dirty="0" smtClean="0"/>
            <a:t>Supports Smart Card </a:t>
          </a:r>
          <a:r>
            <a:rPr lang="de-CH" sz="1600" b="0" dirty="0" err="1" smtClean="0"/>
            <a:t>based</a:t>
          </a:r>
          <a:r>
            <a:rPr lang="de-CH" sz="1600" b="0" dirty="0" smtClean="0"/>
            <a:t> </a:t>
          </a:r>
          <a:r>
            <a:rPr lang="de-CH" sz="1600" b="0" dirty="0" err="1" smtClean="0"/>
            <a:t>authentication</a:t>
          </a:r>
          <a:endParaRPr lang="de-CH" sz="1600" b="0" dirty="0"/>
        </a:p>
      </dgm:t>
    </dgm:pt>
    <dgm:pt modelId="{016764F8-4EAA-41B0-8074-DC0E2530CD9E}" type="parTrans" cxnId="{30AD8DEF-AAD3-4EAE-AA71-FE24D26D246B}">
      <dgm:prSet/>
      <dgm:spPr/>
      <dgm:t>
        <a:bodyPr/>
        <a:lstStyle/>
        <a:p>
          <a:endParaRPr lang="de-CH"/>
        </a:p>
      </dgm:t>
    </dgm:pt>
    <dgm:pt modelId="{DD83AD8E-B989-4B05-AC5E-F4164DE85D39}" type="sibTrans" cxnId="{30AD8DEF-AAD3-4EAE-AA71-FE24D26D246B}">
      <dgm:prSet/>
      <dgm:spPr/>
      <dgm:t>
        <a:bodyPr/>
        <a:lstStyle/>
        <a:p>
          <a:endParaRPr lang="de-CH"/>
        </a:p>
      </dgm:t>
    </dgm:pt>
    <dgm:pt modelId="{B3EFC6AF-9876-4F70-9EDF-143555A34980}">
      <dgm:prSet phldrT="[Text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de-CH" sz="1600" dirty="0" smtClean="0"/>
            <a:t>Single </a:t>
          </a:r>
          <a:r>
            <a:rPr lang="de-CH" sz="1600" dirty="0" err="1" smtClean="0"/>
            <a:t>point</a:t>
          </a:r>
          <a:r>
            <a:rPr lang="de-CH" sz="1600" dirty="0" smtClean="0"/>
            <a:t> </a:t>
          </a:r>
          <a:r>
            <a:rPr lang="de-CH" sz="1600" dirty="0" err="1" smtClean="0"/>
            <a:t>of</a:t>
          </a:r>
          <a:r>
            <a:rPr lang="de-CH" sz="1600" dirty="0" smtClean="0"/>
            <a:t> </a:t>
          </a:r>
          <a:r>
            <a:rPr lang="de-CH" sz="1600" dirty="0" err="1" smtClean="0"/>
            <a:t>management</a:t>
          </a:r>
          <a:r>
            <a:rPr lang="de-CH" sz="1600" dirty="0" smtClean="0"/>
            <a:t> </a:t>
          </a:r>
          <a:r>
            <a:rPr lang="de-CH" sz="1600" dirty="0" err="1" smtClean="0"/>
            <a:t>for</a:t>
          </a:r>
          <a:r>
            <a:rPr lang="de-CH" sz="1600" dirty="0" smtClean="0"/>
            <a:t> multiple CAGs</a:t>
          </a:r>
          <a:endParaRPr lang="de-CH" sz="1600" dirty="0"/>
        </a:p>
      </dgm:t>
    </dgm:pt>
    <dgm:pt modelId="{D5A79E16-250D-4195-88AD-B0872D62F84C}" type="parTrans" cxnId="{1F6A1DDD-3B95-4F85-9F51-A63668FB11FB}">
      <dgm:prSet/>
      <dgm:spPr/>
      <dgm:t>
        <a:bodyPr/>
        <a:lstStyle/>
        <a:p>
          <a:endParaRPr lang="de-CH"/>
        </a:p>
      </dgm:t>
    </dgm:pt>
    <dgm:pt modelId="{C18F2359-32D9-446D-A753-8C09DCFE3E56}" type="sibTrans" cxnId="{1F6A1DDD-3B95-4F85-9F51-A63668FB11FB}">
      <dgm:prSet/>
      <dgm:spPr/>
      <dgm:t>
        <a:bodyPr/>
        <a:lstStyle/>
        <a:p>
          <a:endParaRPr lang="de-CH"/>
        </a:p>
      </dgm:t>
    </dgm:pt>
    <dgm:pt modelId="{2A55FA03-177D-41F6-8741-BF3B32350AAA}">
      <dgm:prSet phldrT="[Text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de-CH" sz="1600" dirty="0" err="1" smtClean="0"/>
            <a:t>No</a:t>
          </a:r>
          <a:r>
            <a:rPr lang="de-CH" sz="1600" dirty="0" smtClean="0"/>
            <a:t> UI </a:t>
          </a:r>
          <a:r>
            <a:rPr lang="de-CH" sz="1600" dirty="0" err="1" smtClean="0"/>
            <a:t>customization</a:t>
          </a:r>
          <a:endParaRPr lang="de-CH" sz="1600" dirty="0"/>
        </a:p>
      </dgm:t>
    </dgm:pt>
    <dgm:pt modelId="{8F932C13-7ACF-492E-B2B2-ECE5DF256B40}" type="parTrans" cxnId="{516D4103-B2A5-4339-9934-AE5A7155DFCB}">
      <dgm:prSet/>
      <dgm:spPr/>
      <dgm:t>
        <a:bodyPr/>
        <a:lstStyle/>
        <a:p>
          <a:endParaRPr lang="de-CH"/>
        </a:p>
      </dgm:t>
    </dgm:pt>
    <dgm:pt modelId="{A48A1B06-60EF-4DBF-A4F3-46129C54735E}" type="sibTrans" cxnId="{516D4103-B2A5-4339-9934-AE5A7155DFCB}">
      <dgm:prSet/>
      <dgm:spPr/>
      <dgm:t>
        <a:bodyPr/>
        <a:lstStyle/>
        <a:p>
          <a:endParaRPr lang="de-CH"/>
        </a:p>
      </dgm:t>
    </dgm:pt>
    <dgm:pt modelId="{2BF362B1-80C3-43E0-B4C3-A2B5024910DF}">
      <dgm:prSet phldrT="[Text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de-CH" sz="1600" dirty="0" smtClean="0"/>
            <a:t>Basic UI </a:t>
          </a:r>
          <a:r>
            <a:rPr lang="de-CH" sz="1600" dirty="0" err="1" smtClean="0"/>
            <a:t>customization</a:t>
          </a:r>
          <a:endParaRPr lang="de-CH" sz="1600" dirty="0"/>
        </a:p>
      </dgm:t>
    </dgm:pt>
    <dgm:pt modelId="{98DA8C38-D576-4E09-ABB1-70815F224B85}" type="parTrans" cxnId="{1BEA62B5-2108-4CC1-9077-83EB13E81A4D}">
      <dgm:prSet/>
      <dgm:spPr/>
      <dgm:t>
        <a:bodyPr/>
        <a:lstStyle/>
        <a:p>
          <a:endParaRPr lang="de-CH"/>
        </a:p>
      </dgm:t>
    </dgm:pt>
    <dgm:pt modelId="{CA3D8A70-CCC3-4319-8329-EFD92CA88DD7}" type="sibTrans" cxnId="{1BEA62B5-2108-4CC1-9077-83EB13E81A4D}">
      <dgm:prSet/>
      <dgm:spPr/>
      <dgm:t>
        <a:bodyPr/>
        <a:lstStyle/>
        <a:p>
          <a:endParaRPr lang="de-CH"/>
        </a:p>
      </dgm:t>
    </dgm:pt>
    <dgm:pt modelId="{560D77C0-C021-48AD-924D-2155CB8B2D15}">
      <dgm:prSet phldrT="[Text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de-CH" sz="1600" b="0" dirty="0" smtClean="0"/>
            <a:t>Enhanced UI </a:t>
          </a:r>
          <a:r>
            <a:rPr lang="de-CH" sz="1600" b="0" dirty="0" err="1" smtClean="0"/>
            <a:t>customization</a:t>
          </a:r>
          <a:endParaRPr lang="de-CH" sz="1600" b="0" dirty="0"/>
        </a:p>
      </dgm:t>
    </dgm:pt>
    <dgm:pt modelId="{3B03A346-5C9E-455C-8C65-436F5AA3B953}" type="parTrans" cxnId="{D2AAE271-CA73-4B23-ACF6-807A52A37019}">
      <dgm:prSet/>
      <dgm:spPr/>
      <dgm:t>
        <a:bodyPr/>
        <a:lstStyle/>
        <a:p>
          <a:endParaRPr lang="de-CH"/>
        </a:p>
      </dgm:t>
    </dgm:pt>
    <dgm:pt modelId="{BB6889A4-B8F4-42FE-8BCB-30C96E2C9598}" type="sibTrans" cxnId="{D2AAE271-CA73-4B23-ACF6-807A52A37019}">
      <dgm:prSet/>
      <dgm:spPr/>
      <dgm:t>
        <a:bodyPr/>
        <a:lstStyle/>
        <a:p>
          <a:endParaRPr lang="de-CH"/>
        </a:p>
      </dgm:t>
    </dgm:pt>
    <dgm:pt modelId="{613FF3FE-50CA-4730-A966-A18F23F4FD3C}">
      <dgm:prSet phldrT="[Text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de-CH" sz="1600" b="0" dirty="0" smtClean="0"/>
            <a:t>Netscaler </a:t>
          </a:r>
          <a:r>
            <a:rPr lang="de-CH" sz="1600" b="0" dirty="0" err="1" smtClean="0"/>
            <a:t>functions</a:t>
          </a:r>
          <a:r>
            <a:rPr lang="de-CH" sz="1600" b="0" dirty="0" smtClean="0"/>
            <a:t> </a:t>
          </a:r>
          <a:r>
            <a:rPr lang="de-CH" sz="1600" b="0" dirty="0" err="1" smtClean="0"/>
            <a:t>available</a:t>
          </a:r>
          <a:endParaRPr lang="de-CH" sz="1600" b="0" dirty="0"/>
        </a:p>
      </dgm:t>
    </dgm:pt>
    <dgm:pt modelId="{33716999-2C47-490B-B75A-6281A79CC3A8}" type="parTrans" cxnId="{1DBE9F32-389A-48CC-868E-08368231514E}">
      <dgm:prSet/>
      <dgm:spPr/>
      <dgm:t>
        <a:bodyPr/>
        <a:lstStyle/>
        <a:p>
          <a:endParaRPr lang="de-CH"/>
        </a:p>
      </dgm:t>
    </dgm:pt>
    <dgm:pt modelId="{68951723-320C-461C-BB67-622F35692458}" type="sibTrans" cxnId="{1DBE9F32-389A-48CC-868E-08368231514E}">
      <dgm:prSet/>
      <dgm:spPr/>
      <dgm:t>
        <a:bodyPr/>
        <a:lstStyle/>
        <a:p>
          <a:endParaRPr lang="de-CH"/>
        </a:p>
      </dgm:t>
    </dgm:pt>
    <dgm:pt modelId="{B15A79F7-B4CE-46D8-9B69-B015172DE443}" type="pres">
      <dgm:prSet presAssocID="{01AB6CDA-928F-4F83-9689-63D92E691E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F5D9A69F-860B-4959-B101-5D8E1087C429}" type="pres">
      <dgm:prSet presAssocID="{75483F30-13AE-4F27-808A-A39E19C1906F}" presName="composite" presStyleCnt="0"/>
      <dgm:spPr/>
    </dgm:pt>
    <dgm:pt modelId="{C08A7C58-6D47-44E7-B406-F5BAF7A9E082}" type="pres">
      <dgm:prSet presAssocID="{75483F30-13AE-4F27-808A-A39E19C1906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F60BC1F-65CE-4127-8239-391CEA3D57C4}" type="pres">
      <dgm:prSet presAssocID="{75483F30-13AE-4F27-808A-A39E19C1906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7FF2E11-8D2F-4127-830C-8AB793226510}" type="pres">
      <dgm:prSet presAssocID="{BF85A9C5-1BF2-4E7C-977D-D6CE69886A4A}" presName="space" presStyleCnt="0"/>
      <dgm:spPr/>
    </dgm:pt>
    <dgm:pt modelId="{3745E7E1-5076-40A8-890E-8ECA42B23425}" type="pres">
      <dgm:prSet presAssocID="{45F6D22B-BA00-4BC0-AD95-BF6907820888}" presName="composite" presStyleCnt="0"/>
      <dgm:spPr/>
    </dgm:pt>
    <dgm:pt modelId="{04BDFA6A-4EF5-4980-AABF-00183B5DF11E}" type="pres">
      <dgm:prSet presAssocID="{45F6D22B-BA00-4BC0-AD95-BF690782088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BD8C7A-3599-4182-9214-53FA2B46A8CB}" type="pres">
      <dgm:prSet presAssocID="{45F6D22B-BA00-4BC0-AD95-BF690782088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847E297-FE52-44BC-A535-5C4838D00C00}" type="pres">
      <dgm:prSet presAssocID="{3A357676-786E-466B-B8D1-F4E624B79478}" presName="space" presStyleCnt="0"/>
      <dgm:spPr/>
    </dgm:pt>
    <dgm:pt modelId="{3FBE22ED-627D-40B0-BCC6-1E86B022147C}" type="pres">
      <dgm:prSet presAssocID="{500BE0C4-3507-4786-93B8-57ED06FA84C4}" presName="composite" presStyleCnt="0"/>
      <dgm:spPr/>
    </dgm:pt>
    <dgm:pt modelId="{D9D74A91-37AB-4D35-AE19-5C3927E32CB0}" type="pres">
      <dgm:prSet presAssocID="{500BE0C4-3507-4786-93B8-57ED06FA84C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E287A33-7012-4747-8EB7-3B86369E3196}" type="pres">
      <dgm:prSet presAssocID="{500BE0C4-3507-4786-93B8-57ED06FA84C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6FDD4EA4-9D58-42AB-8070-866275E1DFB0}" type="presOf" srcId="{55596E0B-38D5-40B4-A254-CD8EF5A535D0}" destId="{5F60BC1F-65CE-4127-8239-391CEA3D57C4}" srcOrd="0" destOrd="0" presId="urn:microsoft.com/office/officeart/2005/8/layout/hList1"/>
    <dgm:cxn modelId="{88AFBE8F-9F41-4959-AC7B-D97F75D875A7}" type="presOf" srcId="{25F3E927-984B-4DCE-8820-3C596B57D528}" destId="{12BD8C7A-3599-4182-9214-53FA2B46A8CB}" srcOrd="0" destOrd="0" presId="urn:microsoft.com/office/officeart/2005/8/layout/hList1"/>
    <dgm:cxn modelId="{22F2E64E-34A6-4F83-BB48-5005E46E366A}" type="presOf" srcId="{2BF362B1-80C3-43E0-B4C3-A2B5024910DF}" destId="{12BD8C7A-3599-4182-9214-53FA2B46A8CB}" srcOrd="0" destOrd="3" presId="urn:microsoft.com/office/officeart/2005/8/layout/hList1"/>
    <dgm:cxn modelId="{2074FDE4-4F5B-4132-8E4F-7A3E18A8D8DF}" type="presOf" srcId="{E1D26B0B-7178-48FB-9F45-B2C294E45AE8}" destId="{0E287A33-7012-4747-8EB7-3B86369E3196}" srcOrd="0" destOrd="1" presId="urn:microsoft.com/office/officeart/2005/8/layout/hList1"/>
    <dgm:cxn modelId="{00250949-1A96-4D7A-BA8D-F4D054540E71}" type="presOf" srcId="{01AB6CDA-928F-4F83-9689-63D92E691ED3}" destId="{B15A79F7-B4CE-46D8-9B69-B015172DE443}" srcOrd="0" destOrd="0" presId="urn:microsoft.com/office/officeart/2005/8/layout/hList1"/>
    <dgm:cxn modelId="{0BA0C2B7-3BC9-440B-8790-2FB4C3B84FFF}" type="presOf" srcId="{75483F30-13AE-4F27-808A-A39E19C1906F}" destId="{C08A7C58-6D47-44E7-B406-F5BAF7A9E082}" srcOrd="0" destOrd="0" presId="urn:microsoft.com/office/officeart/2005/8/layout/hList1"/>
    <dgm:cxn modelId="{A42BBA56-D081-4360-AEAA-C9EB2C6A6C44}" srcId="{75483F30-13AE-4F27-808A-A39E19C1906F}" destId="{88B52081-9431-4DE4-ADE7-7F9571F89AF6}" srcOrd="1" destOrd="0" parTransId="{DCB08C39-4F73-4FD6-8610-EC737494A491}" sibTransId="{25873C97-EA88-47EF-A0D3-C4A69CF91ABC}"/>
    <dgm:cxn modelId="{363D5E28-A50D-45A9-A65F-FF5D8663E298}" type="presOf" srcId="{2A55FA03-177D-41F6-8741-BF3B32350AAA}" destId="{5F60BC1F-65CE-4127-8239-391CEA3D57C4}" srcOrd="0" destOrd="3" presId="urn:microsoft.com/office/officeart/2005/8/layout/hList1"/>
    <dgm:cxn modelId="{955BE805-68EB-4C37-830C-3C89F746955D}" type="presOf" srcId="{613FF3FE-50CA-4730-A966-A18F23F4FD3C}" destId="{0E287A33-7012-4747-8EB7-3B86369E3196}" srcOrd="0" destOrd="4" presId="urn:microsoft.com/office/officeart/2005/8/layout/hList1"/>
    <dgm:cxn modelId="{1BEA62B5-2108-4CC1-9077-83EB13E81A4D}" srcId="{45F6D22B-BA00-4BC0-AD95-BF6907820888}" destId="{2BF362B1-80C3-43E0-B4C3-A2B5024910DF}" srcOrd="3" destOrd="0" parTransId="{98DA8C38-D576-4E09-ABB1-70815F224B85}" sibTransId="{CA3D8A70-CCC3-4319-8329-EFD92CA88DD7}"/>
    <dgm:cxn modelId="{D2AAE271-CA73-4B23-ACF6-807A52A37019}" srcId="{500BE0C4-3507-4786-93B8-57ED06FA84C4}" destId="{560D77C0-C021-48AD-924D-2155CB8B2D15}" srcOrd="3" destOrd="0" parTransId="{3B03A346-5C9E-455C-8C65-436F5AA3B953}" sibTransId="{BB6889A4-B8F4-42FE-8BCB-30C96E2C9598}"/>
    <dgm:cxn modelId="{516D4103-B2A5-4339-9934-AE5A7155DFCB}" srcId="{75483F30-13AE-4F27-808A-A39E19C1906F}" destId="{2A55FA03-177D-41F6-8741-BF3B32350AAA}" srcOrd="3" destOrd="0" parTransId="{8F932C13-7ACF-492E-B2B2-ECE5DF256B40}" sibTransId="{A48A1B06-60EF-4DBF-A4F3-46129C54735E}"/>
    <dgm:cxn modelId="{6621CD70-F93F-4C1B-A526-F9FFF769F6FB}" type="presOf" srcId="{0298F410-7F6A-4431-987E-4A3A84E47E5C}" destId="{0E287A33-7012-4747-8EB7-3B86369E3196}" srcOrd="0" destOrd="0" presId="urn:microsoft.com/office/officeart/2005/8/layout/hList1"/>
    <dgm:cxn modelId="{1E4648CC-9F99-4B31-BCDA-2D0BAA3204D0}" type="presOf" srcId="{7EC9BF96-E1AC-4B28-B546-13AF53CDF2C6}" destId="{0E287A33-7012-4747-8EB7-3B86369E3196}" srcOrd="0" destOrd="2" presId="urn:microsoft.com/office/officeart/2005/8/layout/hList1"/>
    <dgm:cxn modelId="{940F3036-344D-4DD9-94B1-919B5C2525F9}" srcId="{75483F30-13AE-4F27-808A-A39E19C1906F}" destId="{55596E0B-38D5-40B4-A254-CD8EF5A535D0}" srcOrd="0" destOrd="0" parTransId="{5A8309DF-2FEA-4FB3-B217-27E28B7E1A25}" sibTransId="{80554862-2EA0-40E3-B05D-EBE889496152}"/>
    <dgm:cxn modelId="{883FEA2A-42D3-40A8-80F8-44D242C72E00}" srcId="{75483F30-13AE-4F27-808A-A39E19C1906F}" destId="{E97F47CD-79B5-461A-AB70-EC24F46F68D2}" srcOrd="2" destOrd="0" parTransId="{4805340F-FD01-4F46-966E-8D3DAA013CD6}" sibTransId="{E4CD066A-A7AD-453A-9E7B-F3ECCDA04C17}"/>
    <dgm:cxn modelId="{C79CDFBD-A3F2-4EBA-B199-013EF47BB671}" srcId="{01AB6CDA-928F-4F83-9689-63D92E691ED3}" destId="{500BE0C4-3507-4786-93B8-57ED06FA84C4}" srcOrd="2" destOrd="0" parTransId="{575ABC8C-686D-429E-BDDF-3D13B1295C61}" sibTransId="{52AD52D5-47B9-4126-91B5-AA1D4584CDD0}"/>
    <dgm:cxn modelId="{39C9343B-3C81-4574-AFE2-EEA8EA8584B2}" type="presOf" srcId="{500BE0C4-3507-4786-93B8-57ED06FA84C4}" destId="{D9D74A91-37AB-4D35-AE19-5C3927E32CB0}" srcOrd="0" destOrd="0" presId="urn:microsoft.com/office/officeart/2005/8/layout/hList1"/>
    <dgm:cxn modelId="{A4D74534-79CE-4527-87F5-F5F1587FEB55}" srcId="{500BE0C4-3507-4786-93B8-57ED06FA84C4}" destId="{E1D26B0B-7178-48FB-9F45-B2C294E45AE8}" srcOrd="1" destOrd="0" parTransId="{6796F43D-A588-4350-816E-348F615FA7A2}" sibTransId="{4A96669F-EA09-4F72-8912-900769A07CE7}"/>
    <dgm:cxn modelId="{1F6A1DDD-3B95-4F85-9F51-A63668FB11FB}" srcId="{45F6D22B-BA00-4BC0-AD95-BF6907820888}" destId="{B3EFC6AF-9876-4F70-9EDF-143555A34980}" srcOrd="2" destOrd="0" parTransId="{D5A79E16-250D-4195-88AD-B0872D62F84C}" sibTransId="{C18F2359-32D9-446D-A753-8C09DCFE3E56}"/>
    <dgm:cxn modelId="{4DED2799-605E-4899-BE1D-0301BF370ADE}" srcId="{45F6D22B-BA00-4BC0-AD95-BF6907820888}" destId="{25F3E927-984B-4DCE-8820-3C596B57D528}" srcOrd="0" destOrd="0" parTransId="{4D5851FA-6929-495C-A8D6-6E837DCD0026}" sibTransId="{C40D4841-4BFF-4BF8-8978-C0F6781EAD9A}"/>
    <dgm:cxn modelId="{791997CB-2AB2-4296-9826-FC2C6D0E3C5C}" type="presOf" srcId="{B3EFC6AF-9876-4F70-9EDF-143555A34980}" destId="{12BD8C7A-3599-4182-9214-53FA2B46A8CB}" srcOrd="0" destOrd="2" presId="urn:microsoft.com/office/officeart/2005/8/layout/hList1"/>
    <dgm:cxn modelId="{C2562FDE-D45F-4C46-B2AC-C5B2BCA6F7D7}" type="presOf" srcId="{45F6D22B-BA00-4BC0-AD95-BF6907820888}" destId="{04BDFA6A-4EF5-4980-AABF-00183B5DF11E}" srcOrd="0" destOrd="0" presId="urn:microsoft.com/office/officeart/2005/8/layout/hList1"/>
    <dgm:cxn modelId="{76A4C4A5-E584-43AA-AD8A-80E54BD75085}" type="presOf" srcId="{560D77C0-C021-48AD-924D-2155CB8B2D15}" destId="{0E287A33-7012-4747-8EB7-3B86369E3196}" srcOrd="0" destOrd="3" presId="urn:microsoft.com/office/officeart/2005/8/layout/hList1"/>
    <dgm:cxn modelId="{9E61CCBF-4991-41D7-A008-91AF6C07FA9A}" srcId="{01AB6CDA-928F-4F83-9689-63D92E691ED3}" destId="{45F6D22B-BA00-4BC0-AD95-BF6907820888}" srcOrd="1" destOrd="0" parTransId="{940227A9-14AB-439A-929D-FF0E39EA3764}" sibTransId="{3A357676-786E-466B-B8D1-F4E624B79478}"/>
    <dgm:cxn modelId="{B6934045-A7DD-4508-9B9A-92B97720CF87}" type="presOf" srcId="{88B52081-9431-4DE4-ADE7-7F9571F89AF6}" destId="{5F60BC1F-65CE-4127-8239-391CEA3D57C4}" srcOrd="0" destOrd="1" presId="urn:microsoft.com/office/officeart/2005/8/layout/hList1"/>
    <dgm:cxn modelId="{A0490E60-55C2-4505-B3EC-52808027181E}" srcId="{01AB6CDA-928F-4F83-9689-63D92E691ED3}" destId="{75483F30-13AE-4F27-808A-A39E19C1906F}" srcOrd="0" destOrd="0" parTransId="{A503B923-66EA-4BD4-B997-41098E8F613F}" sibTransId="{BF85A9C5-1BF2-4E7C-977D-D6CE69886A4A}"/>
    <dgm:cxn modelId="{44EFA100-C41A-4B45-A8B4-DDFD57C249D2}" srcId="{45F6D22B-BA00-4BC0-AD95-BF6907820888}" destId="{1BD539CC-A074-4325-A5BE-83BFF2BD1ADD}" srcOrd="1" destOrd="0" parTransId="{0019D29E-9D8D-4F44-9AFA-30F3D3E2D72E}" sibTransId="{546D5C55-E502-4DEA-9E10-E59C4A2C7112}"/>
    <dgm:cxn modelId="{DAFDE650-6D40-4196-8483-0BF147849B0E}" type="presOf" srcId="{1BD539CC-A074-4325-A5BE-83BFF2BD1ADD}" destId="{12BD8C7A-3599-4182-9214-53FA2B46A8CB}" srcOrd="0" destOrd="1" presId="urn:microsoft.com/office/officeart/2005/8/layout/hList1"/>
    <dgm:cxn modelId="{97032CBE-2E80-4505-B7D7-F688CEDF45FA}" type="presOf" srcId="{E97F47CD-79B5-461A-AB70-EC24F46F68D2}" destId="{5F60BC1F-65CE-4127-8239-391CEA3D57C4}" srcOrd="0" destOrd="2" presId="urn:microsoft.com/office/officeart/2005/8/layout/hList1"/>
    <dgm:cxn modelId="{1DBE9F32-389A-48CC-868E-08368231514E}" srcId="{500BE0C4-3507-4786-93B8-57ED06FA84C4}" destId="{613FF3FE-50CA-4730-A966-A18F23F4FD3C}" srcOrd="4" destOrd="0" parTransId="{33716999-2C47-490B-B75A-6281A79CC3A8}" sibTransId="{68951723-320C-461C-BB67-622F35692458}"/>
    <dgm:cxn modelId="{929EB203-F16B-42B7-A66C-696A82267A2F}" srcId="{500BE0C4-3507-4786-93B8-57ED06FA84C4}" destId="{0298F410-7F6A-4431-987E-4A3A84E47E5C}" srcOrd="0" destOrd="0" parTransId="{8E5D552F-8C32-43A0-9B3B-EA2333667E01}" sibTransId="{56C090DA-A146-4666-B45E-B2CF12F23C9C}"/>
    <dgm:cxn modelId="{30AD8DEF-AAD3-4EAE-AA71-FE24D26D246B}" srcId="{500BE0C4-3507-4786-93B8-57ED06FA84C4}" destId="{7EC9BF96-E1AC-4B28-B546-13AF53CDF2C6}" srcOrd="2" destOrd="0" parTransId="{016764F8-4EAA-41B0-8074-DC0E2530CD9E}" sibTransId="{DD83AD8E-B989-4B05-AC5E-F4164DE85D39}"/>
    <dgm:cxn modelId="{8ED7EF64-F1E9-4F50-8B10-0E2607B1A44E}" type="presParOf" srcId="{B15A79F7-B4CE-46D8-9B69-B015172DE443}" destId="{F5D9A69F-860B-4959-B101-5D8E1087C429}" srcOrd="0" destOrd="0" presId="urn:microsoft.com/office/officeart/2005/8/layout/hList1"/>
    <dgm:cxn modelId="{9D7F4B6B-9302-4349-942C-8802B5AC999A}" type="presParOf" srcId="{F5D9A69F-860B-4959-B101-5D8E1087C429}" destId="{C08A7C58-6D47-44E7-B406-F5BAF7A9E082}" srcOrd="0" destOrd="0" presId="urn:microsoft.com/office/officeart/2005/8/layout/hList1"/>
    <dgm:cxn modelId="{7F384634-A94C-41A0-A41D-130E65B4F1D5}" type="presParOf" srcId="{F5D9A69F-860B-4959-B101-5D8E1087C429}" destId="{5F60BC1F-65CE-4127-8239-391CEA3D57C4}" srcOrd="1" destOrd="0" presId="urn:microsoft.com/office/officeart/2005/8/layout/hList1"/>
    <dgm:cxn modelId="{17FDD9A6-C9EF-4421-BAC4-37A7B29D975D}" type="presParOf" srcId="{B15A79F7-B4CE-46D8-9B69-B015172DE443}" destId="{27FF2E11-8D2F-4127-830C-8AB793226510}" srcOrd="1" destOrd="0" presId="urn:microsoft.com/office/officeart/2005/8/layout/hList1"/>
    <dgm:cxn modelId="{D345BCEE-B20E-4FC6-BD48-0C0D2024F914}" type="presParOf" srcId="{B15A79F7-B4CE-46D8-9B69-B015172DE443}" destId="{3745E7E1-5076-40A8-890E-8ECA42B23425}" srcOrd="2" destOrd="0" presId="urn:microsoft.com/office/officeart/2005/8/layout/hList1"/>
    <dgm:cxn modelId="{DE51D2A0-0485-4A81-A664-E98151EFB834}" type="presParOf" srcId="{3745E7E1-5076-40A8-890E-8ECA42B23425}" destId="{04BDFA6A-4EF5-4980-AABF-00183B5DF11E}" srcOrd="0" destOrd="0" presId="urn:microsoft.com/office/officeart/2005/8/layout/hList1"/>
    <dgm:cxn modelId="{7A00A588-1475-42C3-A997-CA846829E3EB}" type="presParOf" srcId="{3745E7E1-5076-40A8-890E-8ECA42B23425}" destId="{12BD8C7A-3599-4182-9214-53FA2B46A8CB}" srcOrd="1" destOrd="0" presId="urn:microsoft.com/office/officeart/2005/8/layout/hList1"/>
    <dgm:cxn modelId="{417460DF-C139-4A55-839F-ED0E44FF385E}" type="presParOf" srcId="{B15A79F7-B4CE-46D8-9B69-B015172DE443}" destId="{6847E297-FE52-44BC-A535-5C4838D00C00}" srcOrd="3" destOrd="0" presId="urn:microsoft.com/office/officeart/2005/8/layout/hList1"/>
    <dgm:cxn modelId="{F6BF908F-306D-4D06-ADFE-FA6491C86619}" type="presParOf" srcId="{B15A79F7-B4CE-46D8-9B69-B015172DE443}" destId="{3FBE22ED-627D-40B0-BCC6-1E86B022147C}" srcOrd="4" destOrd="0" presId="urn:microsoft.com/office/officeart/2005/8/layout/hList1"/>
    <dgm:cxn modelId="{C7CCF700-B0D1-45E7-87DE-430C86C12DE2}" type="presParOf" srcId="{3FBE22ED-627D-40B0-BCC6-1E86B022147C}" destId="{D9D74A91-37AB-4D35-AE19-5C3927E32CB0}" srcOrd="0" destOrd="0" presId="urn:microsoft.com/office/officeart/2005/8/layout/hList1"/>
    <dgm:cxn modelId="{EFE3A48E-6913-4E16-85CF-02634D320EBA}" type="presParOf" srcId="{3FBE22ED-627D-40B0-BCC6-1E86B022147C}" destId="{0E287A33-7012-4747-8EB7-3B86369E31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B6CDA-928F-4F83-9689-63D92E691ED3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75483F30-13AE-4F27-808A-A39E19C1906F}">
      <dgm:prSet phldrT="[Text]" custT="1"/>
      <dgm:spPr/>
      <dgm:t>
        <a:bodyPr/>
        <a:lstStyle/>
        <a:p>
          <a:r>
            <a:rPr lang="de-CH" sz="2000" b="1" dirty="0" smtClean="0"/>
            <a:t>CAG STD </a:t>
          </a:r>
          <a:endParaRPr lang="de-CH" sz="2000" b="1" dirty="0"/>
        </a:p>
      </dgm:t>
    </dgm:pt>
    <dgm:pt modelId="{A503B923-66EA-4BD4-B997-41098E8F613F}" type="parTrans" cxnId="{A0490E60-55C2-4505-B3EC-52808027181E}">
      <dgm:prSet/>
      <dgm:spPr/>
      <dgm:t>
        <a:bodyPr/>
        <a:lstStyle/>
        <a:p>
          <a:endParaRPr lang="de-CH"/>
        </a:p>
      </dgm:t>
    </dgm:pt>
    <dgm:pt modelId="{BF85A9C5-1BF2-4E7C-977D-D6CE69886A4A}" type="sibTrans" cxnId="{A0490E60-55C2-4505-B3EC-52808027181E}">
      <dgm:prSet/>
      <dgm:spPr/>
      <dgm:t>
        <a:bodyPr/>
        <a:lstStyle/>
        <a:p>
          <a:endParaRPr lang="de-CH"/>
        </a:p>
      </dgm:t>
    </dgm:pt>
    <dgm:pt modelId="{55596E0B-38D5-40B4-A254-CD8EF5A535D0}">
      <dgm:prSet phldrT="[Text]" custT="1"/>
      <dgm:spPr/>
      <dgm:t>
        <a:bodyPr/>
        <a:lstStyle/>
        <a:p>
          <a:r>
            <a:rPr lang="de-CH" sz="1600" dirty="0" err="1" smtClean="0"/>
            <a:t>Platform</a:t>
          </a:r>
          <a:r>
            <a:rPr lang="de-CH" sz="1600" dirty="0" smtClean="0"/>
            <a:t> </a:t>
          </a:r>
          <a:r>
            <a:rPr lang="de-CH" sz="1600" dirty="0" err="1" smtClean="0"/>
            <a:t>License</a:t>
          </a:r>
          <a:r>
            <a:rPr lang="de-CH" sz="1600" dirty="0" smtClean="0"/>
            <a:t> </a:t>
          </a:r>
          <a:endParaRPr lang="de-CH" sz="1600" dirty="0"/>
        </a:p>
      </dgm:t>
    </dgm:pt>
    <dgm:pt modelId="{5A8309DF-2FEA-4FB3-B217-27E28B7E1A25}" type="parTrans" cxnId="{940F3036-344D-4DD9-94B1-919B5C2525F9}">
      <dgm:prSet/>
      <dgm:spPr/>
      <dgm:t>
        <a:bodyPr/>
        <a:lstStyle/>
        <a:p>
          <a:endParaRPr lang="de-CH"/>
        </a:p>
      </dgm:t>
    </dgm:pt>
    <dgm:pt modelId="{80554862-2EA0-40E3-B05D-EBE889496152}" type="sibTrans" cxnId="{940F3036-344D-4DD9-94B1-919B5C2525F9}">
      <dgm:prSet/>
      <dgm:spPr/>
      <dgm:t>
        <a:bodyPr/>
        <a:lstStyle/>
        <a:p>
          <a:endParaRPr lang="de-CH"/>
        </a:p>
      </dgm:t>
    </dgm:pt>
    <dgm:pt modelId="{45F6D22B-BA00-4BC0-AD95-BF6907820888}">
      <dgm:prSet phldrT="[Text]" custT="1"/>
      <dgm:spPr/>
      <dgm:t>
        <a:bodyPr/>
        <a:lstStyle/>
        <a:p>
          <a:r>
            <a:rPr lang="de-CH" sz="2000" b="1" dirty="0" smtClean="0"/>
            <a:t>CAG STD  </a:t>
          </a:r>
          <a:r>
            <a:rPr lang="de-CH" sz="2000" b="1" dirty="0" err="1" smtClean="0"/>
            <a:t>with</a:t>
          </a:r>
          <a:r>
            <a:rPr lang="de-CH" sz="2000" b="1" dirty="0" smtClean="0"/>
            <a:t> AAC</a:t>
          </a:r>
          <a:endParaRPr lang="de-CH" sz="2000" b="1" dirty="0"/>
        </a:p>
      </dgm:t>
    </dgm:pt>
    <dgm:pt modelId="{940227A9-14AB-439A-929D-FF0E39EA3764}" type="parTrans" cxnId="{9E61CCBF-4991-41D7-A008-91AF6C07FA9A}">
      <dgm:prSet/>
      <dgm:spPr/>
      <dgm:t>
        <a:bodyPr/>
        <a:lstStyle/>
        <a:p>
          <a:endParaRPr lang="de-CH"/>
        </a:p>
      </dgm:t>
    </dgm:pt>
    <dgm:pt modelId="{3A357676-786E-466B-B8D1-F4E624B79478}" type="sibTrans" cxnId="{9E61CCBF-4991-41D7-A008-91AF6C07FA9A}">
      <dgm:prSet/>
      <dgm:spPr/>
      <dgm:t>
        <a:bodyPr/>
        <a:lstStyle/>
        <a:p>
          <a:endParaRPr lang="de-CH"/>
        </a:p>
      </dgm:t>
    </dgm:pt>
    <dgm:pt modelId="{25F3E927-984B-4DCE-8820-3C596B57D528}">
      <dgm:prSet phldrT="[Text]" custT="1"/>
      <dgm:spPr/>
      <dgm:t>
        <a:bodyPr/>
        <a:lstStyle/>
        <a:p>
          <a:r>
            <a:rPr lang="de-CH" sz="1600" dirty="0" err="1" smtClean="0"/>
            <a:t>Platform</a:t>
          </a:r>
          <a:r>
            <a:rPr lang="de-CH" sz="1600" dirty="0" smtClean="0"/>
            <a:t> </a:t>
          </a:r>
          <a:r>
            <a:rPr lang="de-CH" sz="1600" dirty="0" err="1" smtClean="0"/>
            <a:t>License</a:t>
          </a:r>
          <a:endParaRPr lang="de-CH" sz="1600" dirty="0"/>
        </a:p>
      </dgm:t>
    </dgm:pt>
    <dgm:pt modelId="{4D5851FA-6929-495C-A8D6-6E837DCD0026}" type="parTrans" cxnId="{4DED2799-605E-4899-BE1D-0301BF370ADE}">
      <dgm:prSet/>
      <dgm:spPr/>
      <dgm:t>
        <a:bodyPr/>
        <a:lstStyle/>
        <a:p>
          <a:endParaRPr lang="de-CH"/>
        </a:p>
      </dgm:t>
    </dgm:pt>
    <dgm:pt modelId="{C40D4841-4BFF-4BF8-8978-C0F6781EAD9A}" type="sibTrans" cxnId="{4DED2799-605E-4899-BE1D-0301BF370ADE}">
      <dgm:prSet/>
      <dgm:spPr/>
      <dgm:t>
        <a:bodyPr/>
        <a:lstStyle/>
        <a:p>
          <a:endParaRPr lang="de-CH"/>
        </a:p>
      </dgm:t>
    </dgm:pt>
    <dgm:pt modelId="{500BE0C4-3507-4786-93B8-57ED06FA84C4}">
      <dgm:prSet phldrT="[Text]" custT="1"/>
      <dgm:spPr/>
      <dgm:t>
        <a:bodyPr/>
        <a:lstStyle/>
        <a:p>
          <a:r>
            <a:rPr lang="de-CH" sz="2000" b="1" dirty="0" smtClean="0"/>
            <a:t>AG Enterprise </a:t>
          </a:r>
          <a:endParaRPr lang="de-CH" sz="2000" b="1" dirty="0"/>
        </a:p>
      </dgm:t>
    </dgm:pt>
    <dgm:pt modelId="{575ABC8C-686D-429E-BDDF-3D13B1295C61}" type="parTrans" cxnId="{C79CDFBD-A3F2-4EBA-B199-013EF47BB671}">
      <dgm:prSet/>
      <dgm:spPr/>
      <dgm:t>
        <a:bodyPr/>
        <a:lstStyle/>
        <a:p>
          <a:endParaRPr lang="de-CH"/>
        </a:p>
      </dgm:t>
    </dgm:pt>
    <dgm:pt modelId="{52AD52D5-47B9-4126-91B5-AA1D4584CDD0}" type="sibTrans" cxnId="{C79CDFBD-A3F2-4EBA-B199-013EF47BB671}">
      <dgm:prSet/>
      <dgm:spPr/>
      <dgm:t>
        <a:bodyPr/>
        <a:lstStyle/>
        <a:p>
          <a:endParaRPr lang="de-CH"/>
        </a:p>
      </dgm:t>
    </dgm:pt>
    <dgm:pt modelId="{0298F410-7F6A-4431-987E-4A3A84E47E5C}">
      <dgm:prSet phldrT="[Text]" custT="1"/>
      <dgm:spPr/>
      <dgm:t>
        <a:bodyPr/>
        <a:lstStyle/>
        <a:p>
          <a:r>
            <a:rPr lang="de-CH" sz="1600" b="0" dirty="0" smtClean="0"/>
            <a:t>Netscaler </a:t>
          </a:r>
          <a:r>
            <a:rPr lang="de-CH" sz="1600" b="0" dirty="0" err="1" smtClean="0"/>
            <a:t>platform</a:t>
          </a:r>
          <a:r>
            <a:rPr lang="de-CH" sz="1600" b="0" dirty="0" smtClean="0"/>
            <a:t> </a:t>
          </a:r>
          <a:r>
            <a:rPr lang="de-CH" sz="1600" b="0" dirty="0" err="1" smtClean="0"/>
            <a:t>license</a:t>
          </a:r>
          <a:r>
            <a:rPr lang="de-CH" sz="1600" b="0" dirty="0" smtClean="0"/>
            <a:t> (STD/ADV/ENT </a:t>
          </a:r>
          <a:r>
            <a:rPr lang="de-CH" sz="1600" b="0" dirty="0" err="1" smtClean="0"/>
            <a:t>with</a:t>
          </a:r>
          <a:r>
            <a:rPr lang="de-CH" sz="1600" b="0" dirty="0" smtClean="0"/>
            <a:t> </a:t>
          </a:r>
          <a:r>
            <a:rPr lang="de-CH" sz="1600" b="0" dirty="0" err="1" smtClean="0"/>
            <a:t>either</a:t>
          </a:r>
          <a:r>
            <a:rPr lang="de-CH" sz="1600" b="0" dirty="0" smtClean="0"/>
            <a:t> 10Mbps/200Mbps/1Gbps</a:t>
          </a:r>
          <a:endParaRPr lang="de-CH" sz="1600" b="0" dirty="0"/>
        </a:p>
      </dgm:t>
    </dgm:pt>
    <dgm:pt modelId="{8E5D552F-8C32-43A0-9B3B-EA2333667E01}" type="parTrans" cxnId="{929EB203-F16B-42B7-A66C-696A82267A2F}">
      <dgm:prSet/>
      <dgm:spPr/>
      <dgm:t>
        <a:bodyPr/>
        <a:lstStyle/>
        <a:p>
          <a:endParaRPr lang="de-CH"/>
        </a:p>
      </dgm:t>
    </dgm:pt>
    <dgm:pt modelId="{56C090DA-A146-4666-B45E-B2CF12F23C9C}" type="sibTrans" cxnId="{929EB203-F16B-42B7-A66C-696A82267A2F}">
      <dgm:prSet/>
      <dgm:spPr/>
      <dgm:t>
        <a:bodyPr/>
        <a:lstStyle/>
        <a:p>
          <a:endParaRPr lang="de-CH"/>
        </a:p>
      </dgm:t>
    </dgm:pt>
    <dgm:pt modelId="{1D8F988C-059F-4E67-B712-22AF67CAD8E7}">
      <dgm:prSet phldrT="[Text]" custT="1"/>
      <dgm:spPr/>
      <dgm:t>
        <a:bodyPr/>
        <a:lstStyle/>
        <a:p>
          <a:r>
            <a:rPr lang="de-CH" sz="1600" dirty="0" err="1" smtClean="0"/>
            <a:t>Unlimited</a:t>
          </a:r>
          <a:r>
            <a:rPr lang="de-CH" sz="1600" dirty="0" smtClean="0"/>
            <a:t> ICA </a:t>
          </a:r>
          <a:r>
            <a:rPr lang="de-CH" sz="1600" dirty="0" err="1" smtClean="0"/>
            <a:t>broker</a:t>
          </a:r>
          <a:r>
            <a:rPr lang="de-CH" sz="1600" dirty="0" smtClean="0"/>
            <a:t> </a:t>
          </a:r>
          <a:r>
            <a:rPr lang="de-CH" sz="1600" dirty="0" err="1" smtClean="0"/>
            <a:t>sessions</a:t>
          </a:r>
          <a:endParaRPr lang="de-CH" sz="1600" dirty="0"/>
        </a:p>
      </dgm:t>
    </dgm:pt>
    <dgm:pt modelId="{D5072384-36DA-40ED-9CFA-ED9DF5BBECAD}" type="parTrans" cxnId="{9AD7F845-A78B-41C8-B5E0-A35268C1961E}">
      <dgm:prSet/>
      <dgm:spPr/>
      <dgm:t>
        <a:bodyPr/>
        <a:lstStyle/>
        <a:p>
          <a:endParaRPr lang="de-CH"/>
        </a:p>
      </dgm:t>
    </dgm:pt>
    <dgm:pt modelId="{6A47C825-945F-48D1-9A6A-3A21ABF5C805}" type="sibTrans" cxnId="{9AD7F845-A78B-41C8-B5E0-A35268C1961E}">
      <dgm:prSet/>
      <dgm:spPr/>
      <dgm:t>
        <a:bodyPr/>
        <a:lstStyle/>
        <a:p>
          <a:endParaRPr lang="de-CH"/>
        </a:p>
      </dgm:t>
    </dgm:pt>
    <dgm:pt modelId="{E3A70F33-C737-48D2-B476-9BC374D48FC4}">
      <dgm:prSet phldrT="[Text]" custT="1"/>
      <dgm:spPr/>
      <dgm:t>
        <a:bodyPr/>
        <a:lstStyle/>
        <a:p>
          <a:r>
            <a:rPr lang="de-CH" sz="1600" dirty="0" smtClean="0"/>
            <a:t>Universal Access </a:t>
          </a:r>
          <a:r>
            <a:rPr lang="de-CH" sz="1600" dirty="0" err="1" smtClean="0"/>
            <a:t>License</a:t>
          </a:r>
          <a:r>
            <a:rPr lang="de-CH" sz="1600" dirty="0" smtClean="0"/>
            <a:t> (CCU) </a:t>
          </a:r>
          <a:r>
            <a:rPr lang="de-CH" sz="1600" dirty="0" err="1" smtClean="0"/>
            <a:t>for</a:t>
          </a:r>
          <a:r>
            <a:rPr lang="de-CH" sz="1600" dirty="0" smtClean="0"/>
            <a:t> SSL-VPN </a:t>
          </a:r>
          <a:br>
            <a:rPr lang="de-CH" sz="1600" dirty="0" smtClean="0"/>
          </a:br>
          <a:r>
            <a:rPr lang="de-CH" sz="1600" dirty="0" smtClean="0"/>
            <a:t>(100$ / CCU)</a:t>
          </a:r>
          <a:endParaRPr lang="de-CH" sz="1600" dirty="0"/>
        </a:p>
      </dgm:t>
    </dgm:pt>
    <dgm:pt modelId="{87B5BC3D-674E-49FF-B5AC-109C8C095839}" type="parTrans" cxnId="{A471350B-3741-412A-9DF8-BC0DE9E00EE4}">
      <dgm:prSet/>
      <dgm:spPr/>
      <dgm:t>
        <a:bodyPr/>
        <a:lstStyle/>
        <a:p>
          <a:endParaRPr lang="de-CH"/>
        </a:p>
      </dgm:t>
    </dgm:pt>
    <dgm:pt modelId="{84B00A5E-E255-421E-8570-E9A72E1A8807}" type="sibTrans" cxnId="{A471350B-3741-412A-9DF8-BC0DE9E00EE4}">
      <dgm:prSet/>
      <dgm:spPr/>
      <dgm:t>
        <a:bodyPr/>
        <a:lstStyle/>
        <a:p>
          <a:endParaRPr lang="de-CH"/>
        </a:p>
      </dgm:t>
    </dgm:pt>
    <dgm:pt modelId="{B3EFC6AF-9876-4F70-9EDF-143555A34980}">
      <dgm:prSet phldrT="[Text]" custT="1"/>
      <dgm:spPr/>
      <dgm:t>
        <a:bodyPr/>
        <a:lstStyle/>
        <a:p>
          <a:r>
            <a:rPr lang="de-CH" sz="1600" dirty="0" smtClean="0"/>
            <a:t>Universal Access </a:t>
          </a:r>
          <a:r>
            <a:rPr lang="de-CH" sz="1600" dirty="0" err="1" smtClean="0"/>
            <a:t>License</a:t>
          </a:r>
          <a:r>
            <a:rPr lang="de-CH" sz="1600" dirty="0" smtClean="0"/>
            <a:t> </a:t>
          </a:r>
          <a:r>
            <a:rPr lang="de-CH" sz="1600" dirty="0" err="1" smtClean="0"/>
            <a:t>for</a:t>
          </a:r>
          <a:r>
            <a:rPr lang="de-CH" sz="1600" dirty="0" smtClean="0"/>
            <a:t> Smart Access Portals</a:t>
          </a:r>
          <a:br>
            <a:rPr lang="de-CH" sz="1600" dirty="0" smtClean="0"/>
          </a:br>
          <a:r>
            <a:rPr lang="de-CH" sz="1600" dirty="0" smtClean="0"/>
            <a:t>(100$ / CCU)</a:t>
          </a:r>
          <a:endParaRPr lang="de-CH" sz="1600" dirty="0"/>
        </a:p>
      </dgm:t>
    </dgm:pt>
    <dgm:pt modelId="{C18F2359-32D9-446D-A753-8C09DCFE3E56}" type="sibTrans" cxnId="{1F6A1DDD-3B95-4F85-9F51-A63668FB11FB}">
      <dgm:prSet/>
      <dgm:spPr/>
      <dgm:t>
        <a:bodyPr/>
        <a:lstStyle/>
        <a:p>
          <a:endParaRPr lang="de-CH"/>
        </a:p>
      </dgm:t>
    </dgm:pt>
    <dgm:pt modelId="{D5A79E16-250D-4195-88AD-B0872D62F84C}" type="parTrans" cxnId="{1F6A1DDD-3B95-4F85-9F51-A63668FB11FB}">
      <dgm:prSet/>
      <dgm:spPr/>
      <dgm:t>
        <a:bodyPr/>
        <a:lstStyle/>
        <a:p>
          <a:endParaRPr lang="de-CH"/>
        </a:p>
      </dgm:t>
    </dgm:pt>
    <dgm:pt modelId="{1BD539CC-A074-4325-A5BE-83BFF2BD1ADD}">
      <dgm:prSet phldrT="[Text]" custT="1"/>
      <dgm:spPr/>
      <dgm:t>
        <a:bodyPr/>
        <a:lstStyle/>
        <a:p>
          <a:r>
            <a:rPr lang="de-CH" sz="1600" dirty="0" smtClean="0"/>
            <a:t>Windows Server </a:t>
          </a:r>
          <a:r>
            <a:rPr lang="de-CH" sz="1600" dirty="0" err="1" smtClean="0"/>
            <a:t>with</a:t>
          </a:r>
          <a:r>
            <a:rPr lang="de-CH" sz="1600" dirty="0" smtClean="0"/>
            <a:t> SQL </a:t>
          </a:r>
          <a:r>
            <a:rPr lang="de-CH" sz="1600" dirty="0" err="1" smtClean="0"/>
            <a:t>database</a:t>
          </a:r>
          <a:endParaRPr lang="de-CH" sz="1600" dirty="0"/>
        </a:p>
      </dgm:t>
    </dgm:pt>
    <dgm:pt modelId="{546D5C55-E502-4DEA-9E10-E59C4A2C7112}" type="sibTrans" cxnId="{44EFA100-C41A-4B45-A8B4-DDFD57C249D2}">
      <dgm:prSet/>
      <dgm:spPr/>
      <dgm:t>
        <a:bodyPr/>
        <a:lstStyle/>
        <a:p>
          <a:endParaRPr lang="de-CH"/>
        </a:p>
      </dgm:t>
    </dgm:pt>
    <dgm:pt modelId="{0019D29E-9D8D-4F44-9AFA-30F3D3E2D72E}" type="parTrans" cxnId="{44EFA100-C41A-4B45-A8B4-DDFD57C249D2}">
      <dgm:prSet/>
      <dgm:spPr/>
      <dgm:t>
        <a:bodyPr/>
        <a:lstStyle/>
        <a:p>
          <a:endParaRPr lang="de-CH"/>
        </a:p>
      </dgm:t>
    </dgm:pt>
    <dgm:pt modelId="{7EC9BF96-E1AC-4B28-B546-13AF53CDF2C6}">
      <dgm:prSet phldrT="[Text]" custT="1"/>
      <dgm:spPr/>
      <dgm:t>
        <a:bodyPr/>
        <a:lstStyle/>
        <a:p>
          <a:r>
            <a:rPr lang="de-CH" sz="1600" b="0" dirty="0" smtClean="0"/>
            <a:t>Universal Access </a:t>
          </a:r>
          <a:r>
            <a:rPr lang="de-CH" sz="1600" b="0" dirty="0" err="1" smtClean="0"/>
            <a:t>License</a:t>
          </a:r>
          <a:r>
            <a:rPr lang="de-CH" sz="1600" b="0" dirty="0" smtClean="0"/>
            <a:t> </a:t>
          </a:r>
          <a:r>
            <a:rPr lang="de-CH" sz="1600" b="0" dirty="0" err="1" smtClean="0"/>
            <a:t>for</a:t>
          </a:r>
          <a:r>
            <a:rPr lang="de-CH" sz="1600" b="0" dirty="0" smtClean="0"/>
            <a:t> </a:t>
          </a:r>
          <a:r>
            <a:rPr lang="de-CH" sz="1600" b="0" dirty="0" err="1" smtClean="0"/>
            <a:t>full</a:t>
          </a:r>
          <a:r>
            <a:rPr lang="de-CH" sz="1600" b="0" dirty="0" smtClean="0"/>
            <a:t> VPN </a:t>
          </a:r>
          <a:r>
            <a:rPr lang="de-CH" sz="1600" b="0" dirty="0" err="1" smtClean="0"/>
            <a:t>sessions</a:t>
          </a:r>
          <a:r>
            <a:rPr lang="de-CH" sz="1600" b="0" dirty="0" smtClean="0"/>
            <a:t/>
          </a:r>
          <a:br>
            <a:rPr lang="de-CH" sz="1600" b="0" dirty="0" smtClean="0"/>
          </a:br>
          <a:r>
            <a:rPr lang="de-CH" sz="1600" b="0" dirty="0" smtClean="0"/>
            <a:t>(100$ / CCU)</a:t>
          </a:r>
          <a:endParaRPr lang="de-CH" sz="1600" b="0" dirty="0"/>
        </a:p>
      </dgm:t>
    </dgm:pt>
    <dgm:pt modelId="{DD83AD8E-B989-4B05-AC5E-F4164DE85D39}" type="sibTrans" cxnId="{30AD8DEF-AAD3-4EAE-AA71-FE24D26D246B}">
      <dgm:prSet/>
      <dgm:spPr/>
      <dgm:t>
        <a:bodyPr/>
        <a:lstStyle/>
        <a:p>
          <a:endParaRPr lang="de-CH"/>
        </a:p>
      </dgm:t>
    </dgm:pt>
    <dgm:pt modelId="{016764F8-4EAA-41B0-8074-DC0E2530CD9E}" type="parTrans" cxnId="{30AD8DEF-AAD3-4EAE-AA71-FE24D26D246B}">
      <dgm:prSet/>
      <dgm:spPr/>
      <dgm:t>
        <a:bodyPr/>
        <a:lstStyle/>
        <a:p>
          <a:endParaRPr lang="de-CH"/>
        </a:p>
      </dgm:t>
    </dgm:pt>
    <dgm:pt modelId="{E1D26B0B-7178-48FB-9F45-B2C294E45AE8}">
      <dgm:prSet phldrT="[Text]" custT="1"/>
      <dgm:spPr/>
      <dgm:t>
        <a:bodyPr/>
        <a:lstStyle/>
        <a:p>
          <a:r>
            <a:rPr lang="de-CH" sz="1600" b="0" dirty="0" err="1" smtClean="0"/>
            <a:t>Unlimited</a:t>
          </a:r>
          <a:r>
            <a:rPr lang="de-CH" sz="1600" b="0" dirty="0" smtClean="0"/>
            <a:t> ICA </a:t>
          </a:r>
          <a:r>
            <a:rPr lang="de-CH" sz="1600" b="0" dirty="0" err="1" smtClean="0"/>
            <a:t>broker</a:t>
          </a:r>
          <a:r>
            <a:rPr lang="de-CH" sz="1600" b="0" dirty="0" smtClean="0"/>
            <a:t> </a:t>
          </a:r>
          <a:r>
            <a:rPr lang="de-CH" sz="1600" b="0" dirty="0" err="1" smtClean="0"/>
            <a:t>sessions</a:t>
          </a:r>
          <a:endParaRPr lang="de-CH" sz="1600" b="0" dirty="0"/>
        </a:p>
      </dgm:t>
    </dgm:pt>
    <dgm:pt modelId="{4A96669F-EA09-4F72-8912-900769A07CE7}" type="sibTrans" cxnId="{A4D74534-79CE-4527-87F5-F5F1587FEB55}">
      <dgm:prSet/>
      <dgm:spPr/>
      <dgm:t>
        <a:bodyPr/>
        <a:lstStyle/>
        <a:p>
          <a:endParaRPr lang="de-CH"/>
        </a:p>
      </dgm:t>
    </dgm:pt>
    <dgm:pt modelId="{6796F43D-A588-4350-816E-348F615FA7A2}" type="parTrans" cxnId="{A4D74534-79CE-4527-87F5-F5F1587FEB55}">
      <dgm:prSet/>
      <dgm:spPr/>
      <dgm:t>
        <a:bodyPr/>
        <a:lstStyle/>
        <a:p>
          <a:endParaRPr lang="de-CH"/>
        </a:p>
      </dgm:t>
    </dgm:pt>
    <dgm:pt modelId="{B15A79F7-B4CE-46D8-9B69-B015172DE443}" type="pres">
      <dgm:prSet presAssocID="{01AB6CDA-928F-4F83-9689-63D92E691E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F5D9A69F-860B-4959-B101-5D8E1087C429}" type="pres">
      <dgm:prSet presAssocID="{75483F30-13AE-4F27-808A-A39E19C1906F}" presName="composite" presStyleCnt="0"/>
      <dgm:spPr/>
    </dgm:pt>
    <dgm:pt modelId="{C08A7C58-6D47-44E7-B406-F5BAF7A9E082}" type="pres">
      <dgm:prSet presAssocID="{75483F30-13AE-4F27-808A-A39E19C1906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F60BC1F-65CE-4127-8239-391CEA3D57C4}" type="pres">
      <dgm:prSet presAssocID="{75483F30-13AE-4F27-808A-A39E19C1906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7FF2E11-8D2F-4127-830C-8AB793226510}" type="pres">
      <dgm:prSet presAssocID="{BF85A9C5-1BF2-4E7C-977D-D6CE69886A4A}" presName="space" presStyleCnt="0"/>
      <dgm:spPr/>
    </dgm:pt>
    <dgm:pt modelId="{3745E7E1-5076-40A8-890E-8ECA42B23425}" type="pres">
      <dgm:prSet presAssocID="{45F6D22B-BA00-4BC0-AD95-BF6907820888}" presName="composite" presStyleCnt="0"/>
      <dgm:spPr/>
    </dgm:pt>
    <dgm:pt modelId="{04BDFA6A-4EF5-4980-AABF-00183B5DF11E}" type="pres">
      <dgm:prSet presAssocID="{45F6D22B-BA00-4BC0-AD95-BF690782088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2BD8C7A-3599-4182-9214-53FA2B46A8CB}" type="pres">
      <dgm:prSet presAssocID="{45F6D22B-BA00-4BC0-AD95-BF6907820888}" presName="desTx" presStyleLbl="alignAccFollowNode1" presStyleIdx="1" presStyleCnt="3" custLinFactNeighborX="-1692" custLinFactNeighborY="116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847E297-FE52-44BC-A535-5C4838D00C00}" type="pres">
      <dgm:prSet presAssocID="{3A357676-786E-466B-B8D1-F4E624B79478}" presName="space" presStyleCnt="0"/>
      <dgm:spPr/>
    </dgm:pt>
    <dgm:pt modelId="{3FBE22ED-627D-40B0-BCC6-1E86B022147C}" type="pres">
      <dgm:prSet presAssocID="{500BE0C4-3507-4786-93B8-57ED06FA84C4}" presName="composite" presStyleCnt="0"/>
      <dgm:spPr/>
    </dgm:pt>
    <dgm:pt modelId="{D9D74A91-37AB-4D35-AE19-5C3927E32CB0}" type="pres">
      <dgm:prSet presAssocID="{500BE0C4-3507-4786-93B8-57ED06FA84C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E287A33-7012-4747-8EB7-3B86369E3196}" type="pres">
      <dgm:prSet presAssocID="{500BE0C4-3507-4786-93B8-57ED06FA84C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DB63C266-6709-41F6-8199-4524C1354475}" type="presOf" srcId="{75483F30-13AE-4F27-808A-A39E19C1906F}" destId="{C08A7C58-6D47-44E7-B406-F5BAF7A9E082}" srcOrd="0" destOrd="0" presId="urn:microsoft.com/office/officeart/2005/8/layout/hList1"/>
    <dgm:cxn modelId="{84E3A6D0-5BB9-4FB3-83CC-7529E345A414}" type="presOf" srcId="{55596E0B-38D5-40B4-A254-CD8EF5A535D0}" destId="{5F60BC1F-65CE-4127-8239-391CEA3D57C4}" srcOrd="0" destOrd="0" presId="urn:microsoft.com/office/officeart/2005/8/layout/hList1"/>
    <dgm:cxn modelId="{7DF6DC94-1345-414E-BBBF-8CAB5C50BAC8}" type="presOf" srcId="{0298F410-7F6A-4431-987E-4A3A84E47E5C}" destId="{0E287A33-7012-4747-8EB7-3B86369E3196}" srcOrd="0" destOrd="0" presId="urn:microsoft.com/office/officeart/2005/8/layout/hList1"/>
    <dgm:cxn modelId="{2F9D252E-ED87-40E6-A5A8-E7EA13B2B985}" type="presOf" srcId="{E1D26B0B-7178-48FB-9F45-B2C294E45AE8}" destId="{0E287A33-7012-4747-8EB7-3B86369E3196}" srcOrd="0" destOrd="1" presId="urn:microsoft.com/office/officeart/2005/8/layout/hList1"/>
    <dgm:cxn modelId="{A4D74534-79CE-4527-87F5-F5F1587FEB55}" srcId="{500BE0C4-3507-4786-93B8-57ED06FA84C4}" destId="{E1D26B0B-7178-48FB-9F45-B2C294E45AE8}" srcOrd="1" destOrd="0" parTransId="{6796F43D-A588-4350-816E-348F615FA7A2}" sibTransId="{4A96669F-EA09-4F72-8912-900769A07CE7}"/>
    <dgm:cxn modelId="{940F3036-344D-4DD9-94B1-919B5C2525F9}" srcId="{75483F30-13AE-4F27-808A-A39E19C1906F}" destId="{55596E0B-38D5-40B4-A254-CD8EF5A535D0}" srcOrd="0" destOrd="0" parTransId="{5A8309DF-2FEA-4FB3-B217-27E28B7E1A25}" sibTransId="{80554862-2EA0-40E3-B05D-EBE889496152}"/>
    <dgm:cxn modelId="{929EB203-F16B-42B7-A66C-696A82267A2F}" srcId="{500BE0C4-3507-4786-93B8-57ED06FA84C4}" destId="{0298F410-7F6A-4431-987E-4A3A84E47E5C}" srcOrd="0" destOrd="0" parTransId="{8E5D552F-8C32-43A0-9B3B-EA2333667E01}" sibTransId="{56C090DA-A146-4666-B45E-B2CF12F23C9C}"/>
    <dgm:cxn modelId="{A471350B-3741-412A-9DF8-BC0DE9E00EE4}" srcId="{75483F30-13AE-4F27-808A-A39E19C1906F}" destId="{E3A70F33-C737-48D2-B476-9BC374D48FC4}" srcOrd="2" destOrd="0" parTransId="{87B5BC3D-674E-49FF-B5AC-109C8C095839}" sibTransId="{84B00A5E-E255-421E-8570-E9A72E1A8807}"/>
    <dgm:cxn modelId="{A0490E60-55C2-4505-B3EC-52808027181E}" srcId="{01AB6CDA-928F-4F83-9689-63D92E691ED3}" destId="{75483F30-13AE-4F27-808A-A39E19C1906F}" srcOrd="0" destOrd="0" parTransId="{A503B923-66EA-4BD4-B997-41098E8F613F}" sibTransId="{BF85A9C5-1BF2-4E7C-977D-D6CE69886A4A}"/>
    <dgm:cxn modelId="{4DED2799-605E-4899-BE1D-0301BF370ADE}" srcId="{45F6D22B-BA00-4BC0-AD95-BF6907820888}" destId="{25F3E927-984B-4DCE-8820-3C596B57D528}" srcOrd="0" destOrd="0" parTransId="{4D5851FA-6929-495C-A8D6-6E837DCD0026}" sibTransId="{C40D4841-4BFF-4BF8-8978-C0F6781EAD9A}"/>
    <dgm:cxn modelId="{1E8F15A5-2231-406B-8CC3-5B522E8397CD}" type="presOf" srcId="{25F3E927-984B-4DCE-8820-3C596B57D528}" destId="{12BD8C7A-3599-4182-9214-53FA2B46A8CB}" srcOrd="0" destOrd="0" presId="urn:microsoft.com/office/officeart/2005/8/layout/hList1"/>
    <dgm:cxn modelId="{9AD7F845-A78B-41C8-B5E0-A35268C1961E}" srcId="{75483F30-13AE-4F27-808A-A39E19C1906F}" destId="{1D8F988C-059F-4E67-B712-22AF67CAD8E7}" srcOrd="1" destOrd="0" parTransId="{D5072384-36DA-40ED-9CFA-ED9DF5BBECAD}" sibTransId="{6A47C825-945F-48D1-9A6A-3A21ABF5C805}"/>
    <dgm:cxn modelId="{FF03B2F8-B69C-4E43-9239-913B0CDCDB33}" type="presOf" srcId="{7EC9BF96-E1AC-4B28-B546-13AF53CDF2C6}" destId="{0E287A33-7012-4747-8EB7-3B86369E3196}" srcOrd="0" destOrd="2" presId="urn:microsoft.com/office/officeart/2005/8/layout/hList1"/>
    <dgm:cxn modelId="{44EFA100-C41A-4B45-A8B4-DDFD57C249D2}" srcId="{45F6D22B-BA00-4BC0-AD95-BF6907820888}" destId="{1BD539CC-A074-4325-A5BE-83BFF2BD1ADD}" srcOrd="1" destOrd="0" parTransId="{0019D29E-9D8D-4F44-9AFA-30F3D3E2D72E}" sibTransId="{546D5C55-E502-4DEA-9E10-E59C4A2C7112}"/>
    <dgm:cxn modelId="{022F3472-9100-46A8-8B6B-EDB7C674BA7B}" type="presOf" srcId="{1D8F988C-059F-4E67-B712-22AF67CAD8E7}" destId="{5F60BC1F-65CE-4127-8239-391CEA3D57C4}" srcOrd="0" destOrd="1" presId="urn:microsoft.com/office/officeart/2005/8/layout/hList1"/>
    <dgm:cxn modelId="{4FCC0F6F-125A-4F6D-8739-E76B5E4BF4AC}" type="presOf" srcId="{1BD539CC-A074-4325-A5BE-83BFF2BD1ADD}" destId="{12BD8C7A-3599-4182-9214-53FA2B46A8CB}" srcOrd="0" destOrd="1" presId="urn:microsoft.com/office/officeart/2005/8/layout/hList1"/>
    <dgm:cxn modelId="{30AD8DEF-AAD3-4EAE-AA71-FE24D26D246B}" srcId="{500BE0C4-3507-4786-93B8-57ED06FA84C4}" destId="{7EC9BF96-E1AC-4B28-B546-13AF53CDF2C6}" srcOrd="2" destOrd="0" parTransId="{016764F8-4EAA-41B0-8074-DC0E2530CD9E}" sibTransId="{DD83AD8E-B989-4B05-AC5E-F4164DE85D39}"/>
    <dgm:cxn modelId="{D11FD9D5-5E6F-4BFD-966E-42A7B946E3F0}" type="presOf" srcId="{01AB6CDA-928F-4F83-9689-63D92E691ED3}" destId="{B15A79F7-B4CE-46D8-9B69-B015172DE443}" srcOrd="0" destOrd="0" presId="urn:microsoft.com/office/officeart/2005/8/layout/hList1"/>
    <dgm:cxn modelId="{1F6A1DDD-3B95-4F85-9F51-A63668FB11FB}" srcId="{45F6D22B-BA00-4BC0-AD95-BF6907820888}" destId="{B3EFC6AF-9876-4F70-9EDF-143555A34980}" srcOrd="2" destOrd="0" parTransId="{D5A79E16-250D-4195-88AD-B0872D62F84C}" sibTransId="{C18F2359-32D9-446D-A753-8C09DCFE3E56}"/>
    <dgm:cxn modelId="{CAA2514E-4CFB-41F5-8B41-DC4A6C6B575A}" type="presOf" srcId="{500BE0C4-3507-4786-93B8-57ED06FA84C4}" destId="{D9D74A91-37AB-4D35-AE19-5C3927E32CB0}" srcOrd="0" destOrd="0" presId="urn:microsoft.com/office/officeart/2005/8/layout/hList1"/>
    <dgm:cxn modelId="{4CE628BA-45CD-40D9-AE71-829BB1AB6146}" type="presOf" srcId="{B3EFC6AF-9876-4F70-9EDF-143555A34980}" destId="{12BD8C7A-3599-4182-9214-53FA2B46A8CB}" srcOrd="0" destOrd="2" presId="urn:microsoft.com/office/officeart/2005/8/layout/hList1"/>
    <dgm:cxn modelId="{C79CDFBD-A3F2-4EBA-B199-013EF47BB671}" srcId="{01AB6CDA-928F-4F83-9689-63D92E691ED3}" destId="{500BE0C4-3507-4786-93B8-57ED06FA84C4}" srcOrd="2" destOrd="0" parTransId="{575ABC8C-686D-429E-BDDF-3D13B1295C61}" sibTransId="{52AD52D5-47B9-4126-91B5-AA1D4584CDD0}"/>
    <dgm:cxn modelId="{2F0E97F8-89DB-4CC1-A6D2-0A2830972799}" type="presOf" srcId="{E3A70F33-C737-48D2-B476-9BC374D48FC4}" destId="{5F60BC1F-65CE-4127-8239-391CEA3D57C4}" srcOrd="0" destOrd="2" presId="urn:microsoft.com/office/officeart/2005/8/layout/hList1"/>
    <dgm:cxn modelId="{31F936BD-4E94-48B0-BE5C-01977A5F9DC0}" type="presOf" srcId="{45F6D22B-BA00-4BC0-AD95-BF6907820888}" destId="{04BDFA6A-4EF5-4980-AABF-00183B5DF11E}" srcOrd="0" destOrd="0" presId="urn:microsoft.com/office/officeart/2005/8/layout/hList1"/>
    <dgm:cxn modelId="{9E61CCBF-4991-41D7-A008-91AF6C07FA9A}" srcId="{01AB6CDA-928F-4F83-9689-63D92E691ED3}" destId="{45F6D22B-BA00-4BC0-AD95-BF6907820888}" srcOrd="1" destOrd="0" parTransId="{940227A9-14AB-439A-929D-FF0E39EA3764}" sibTransId="{3A357676-786E-466B-B8D1-F4E624B79478}"/>
    <dgm:cxn modelId="{C61A8B75-47FD-4593-BB9D-3ED67E386D9E}" type="presParOf" srcId="{B15A79F7-B4CE-46D8-9B69-B015172DE443}" destId="{F5D9A69F-860B-4959-B101-5D8E1087C429}" srcOrd="0" destOrd="0" presId="urn:microsoft.com/office/officeart/2005/8/layout/hList1"/>
    <dgm:cxn modelId="{BB7C5648-0BAE-4A61-AE6B-F0D6852C4AFD}" type="presParOf" srcId="{F5D9A69F-860B-4959-B101-5D8E1087C429}" destId="{C08A7C58-6D47-44E7-B406-F5BAF7A9E082}" srcOrd="0" destOrd="0" presId="urn:microsoft.com/office/officeart/2005/8/layout/hList1"/>
    <dgm:cxn modelId="{F76C0FF5-4AB1-4090-AC0B-4D30FD10FEAE}" type="presParOf" srcId="{F5D9A69F-860B-4959-B101-5D8E1087C429}" destId="{5F60BC1F-65CE-4127-8239-391CEA3D57C4}" srcOrd="1" destOrd="0" presId="urn:microsoft.com/office/officeart/2005/8/layout/hList1"/>
    <dgm:cxn modelId="{8E8EA018-A663-495C-B5EE-9454EAAD734F}" type="presParOf" srcId="{B15A79F7-B4CE-46D8-9B69-B015172DE443}" destId="{27FF2E11-8D2F-4127-830C-8AB793226510}" srcOrd="1" destOrd="0" presId="urn:microsoft.com/office/officeart/2005/8/layout/hList1"/>
    <dgm:cxn modelId="{D13AEE7D-4B24-471C-8C0F-DE7C3267BCBD}" type="presParOf" srcId="{B15A79F7-B4CE-46D8-9B69-B015172DE443}" destId="{3745E7E1-5076-40A8-890E-8ECA42B23425}" srcOrd="2" destOrd="0" presId="urn:microsoft.com/office/officeart/2005/8/layout/hList1"/>
    <dgm:cxn modelId="{385163CC-066D-4CEF-A8D3-D954D9EA43BA}" type="presParOf" srcId="{3745E7E1-5076-40A8-890E-8ECA42B23425}" destId="{04BDFA6A-4EF5-4980-AABF-00183B5DF11E}" srcOrd="0" destOrd="0" presId="urn:microsoft.com/office/officeart/2005/8/layout/hList1"/>
    <dgm:cxn modelId="{6DDC41E5-0968-45D7-8A2A-7F4583671D12}" type="presParOf" srcId="{3745E7E1-5076-40A8-890E-8ECA42B23425}" destId="{12BD8C7A-3599-4182-9214-53FA2B46A8CB}" srcOrd="1" destOrd="0" presId="urn:microsoft.com/office/officeart/2005/8/layout/hList1"/>
    <dgm:cxn modelId="{23CE6FB0-7463-4CB9-80C6-775C5F5FD000}" type="presParOf" srcId="{B15A79F7-B4CE-46D8-9B69-B015172DE443}" destId="{6847E297-FE52-44BC-A535-5C4838D00C00}" srcOrd="3" destOrd="0" presId="urn:microsoft.com/office/officeart/2005/8/layout/hList1"/>
    <dgm:cxn modelId="{36F8CFE5-1878-4BE3-B70D-E648A6F55EA8}" type="presParOf" srcId="{B15A79F7-B4CE-46D8-9B69-B015172DE443}" destId="{3FBE22ED-627D-40B0-BCC6-1E86B022147C}" srcOrd="4" destOrd="0" presId="urn:microsoft.com/office/officeart/2005/8/layout/hList1"/>
    <dgm:cxn modelId="{CD7BB150-F54B-416D-AD52-97552182682F}" type="presParOf" srcId="{3FBE22ED-627D-40B0-BCC6-1E86B022147C}" destId="{D9D74A91-37AB-4D35-AE19-5C3927E32CB0}" srcOrd="0" destOrd="0" presId="urn:microsoft.com/office/officeart/2005/8/layout/hList1"/>
    <dgm:cxn modelId="{01DC1C14-4CAF-43BD-8CAF-2A7B5A9B2CFE}" type="presParOf" srcId="{3FBE22ED-627D-40B0-BCC6-1E86B022147C}" destId="{0E287A33-7012-4747-8EB7-3B86369E31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A7C58-6D47-44E7-B406-F5BAF7A9E082}">
      <dsp:nvSpPr>
        <dsp:cNvPr id="0" name=""/>
        <dsp:cNvSpPr/>
      </dsp:nvSpPr>
      <dsp:spPr>
        <a:xfrm>
          <a:off x="2571" y="562690"/>
          <a:ext cx="2507456" cy="10029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000" b="1" kern="1200" dirty="0" smtClean="0"/>
            <a:t>CAG STD </a:t>
          </a:r>
          <a:endParaRPr lang="de-CH" sz="2000" b="1" kern="1200" dirty="0"/>
        </a:p>
      </dsp:txBody>
      <dsp:txXfrm>
        <a:off x="2571" y="562690"/>
        <a:ext cx="2507456" cy="1002982"/>
      </dsp:txXfrm>
    </dsp:sp>
    <dsp:sp modelId="{5F60BC1F-65CE-4127-8239-391CEA3D57C4}">
      <dsp:nvSpPr>
        <dsp:cNvPr id="0" name=""/>
        <dsp:cNvSpPr/>
      </dsp:nvSpPr>
      <dsp:spPr>
        <a:xfrm>
          <a:off x="2571" y="1565672"/>
          <a:ext cx="2507456" cy="2854800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err="1" smtClean="0"/>
            <a:t>Physical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or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virtual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appliance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err="1" smtClean="0"/>
            <a:t>Good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for</a:t>
          </a:r>
          <a:r>
            <a:rPr lang="de-CH" sz="1600" kern="1200" dirty="0" smtClean="0"/>
            <a:t> ICA </a:t>
          </a:r>
          <a:r>
            <a:rPr lang="de-CH" sz="1600" kern="1200" dirty="0" err="1" smtClean="0"/>
            <a:t>Proxying</a:t>
          </a:r>
          <a:r>
            <a:rPr lang="de-CH" sz="1600" kern="1200" dirty="0" smtClean="0"/>
            <a:t> simple </a:t>
          </a:r>
          <a:r>
            <a:rPr lang="de-CH" sz="1600" kern="1200" dirty="0" err="1" smtClean="0"/>
            <a:t>ssl-vpn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Basic EPA </a:t>
          </a:r>
          <a:r>
            <a:rPr lang="de-CH" sz="1600" kern="1200" dirty="0" err="1" smtClean="0"/>
            <a:t>policies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err="1" smtClean="0"/>
            <a:t>No</a:t>
          </a:r>
          <a:r>
            <a:rPr lang="de-CH" sz="1600" kern="1200" dirty="0" smtClean="0"/>
            <a:t> UI </a:t>
          </a:r>
          <a:r>
            <a:rPr lang="de-CH" sz="1600" kern="1200" dirty="0" err="1" smtClean="0"/>
            <a:t>customization</a:t>
          </a:r>
          <a:endParaRPr lang="de-CH" sz="1600" kern="1200" dirty="0"/>
        </a:p>
      </dsp:txBody>
      <dsp:txXfrm>
        <a:off x="2571" y="1565672"/>
        <a:ext cx="2507456" cy="2854800"/>
      </dsp:txXfrm>
    </dsp:sp>
    <dsp:sp modelId="{04BDFA6A-4EF5-4980-AABF-00183B5DF11E}">
      <dsp:nvSpPr>
        <dsp:cNvPr id="0" name=""/>
        <dsp:cNvSpPr/>
      </dsp:nvSpPr>
      <dsp:spPr>
        <a:xfrm>
          <a:off x="2861071" y="562690"/>
          <a:ext cx="2507456" cy="10029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000" b="1" kern="1200" dirty="0" smtClean="0"/>
            <a:t>CAG STD  </a:t>
          </a:r>
          <a:r>
            <a:rPr lang="de-CH" sz="2000" b="1" kern="1200" dirty="0" err="1" smtClean="0"/>
            <a:t>with</a:t>
          </a:r>
          <a:r>
            <a:rPr lang="de-CH" sz="2000" b="1" kern="1200" dirty="0" smtClean="0"/>
            <a:t> AAC</a:t>
          </a:r>
          <a:endParaRPr lang="de-CH" sz="2000" b="1" kern="1200" dirty="0"/>
        </a:p>
      </dsp:txBody>
      <dsp:txXfrm>
        <a:off x="2861071" y="562690"/>
        <a:ext cx="2507456" cy="1002982"/>
      </dsp:txXfrm>
    </dsp:sp>
    <dsp:sp modelId="{12BD8C7A-3599-4182-9214-53FA2B46A8CB}">
      <dsp:nvSpPr>
        <dsp:cNvPr id="0" name=""/>
        <dsp:cNvSpPr/>
      </dsp:nvSpPr>
      <dsp:spPr>
        <a:xfrm>
          <a:off x="2861071" y="1565672"/>
          <a:ext cx="2507456" cy="2854800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err="1" smtClean="0"/>
            <a:t>Physical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or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virtual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appliance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Additional Windows Server </a:t>
          </a:r>
          <a:r>
            <a:rPr lang="de-CH" sz="1600" kern="1200" dirty="0" err="1" smtClean="0"/>
            <a:t>with</a:t>
          </a:r>
          <a:r>
            <a:rPr lang="de-CH" sz="1600" kern="1200" dirty="0" smtClean="0"/>
            <a:t> SQL </a:t>
          </a:r>
          <a:r>
            <a:rPr lang="de-CH" sz="1600" kern="1200" dirty="0" err="1" smtClean="0"/>
            <a:t>database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for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advanced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access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policies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and</a:t>
          </a:r>
          <a:r>
            <a:rPr lang="de-CH" sz="1600" kern="1200" dirty="0" smtClean="0"/>
            <a:t> EPA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Single </a:t>
          </a:r>
          <a:r>
            <a:rPr lang="de-CH" sz="1600" kern="1200" dirty="0" err="1" smtClean="0"/>
            <a:t>point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of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management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for</a:t>
          </a:r>
          <a:r>
            <a:rPr lang="de-CH" sz="1600" kern="1200" dirty="0" smtClean="0"/>
            <a:t> multiple CAGs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Basic UI </a:t>
          </a:r>
          <a:r>
            <a:rPr lang="de-CH" sz="1600" kern="1200" dirty="0" err="1" smtClean="0"/>
            <a:t>customization</a:t>
          </a:r>
          <a:endParaRPr lang="de-CH" sz="1600" kern="1200" dirty="0"/>
        </a:p>
      </dsp:txBody>
      <dsp:txXfrm>
        <a:off x="2861071" y="1565672"/>
        <a:ext cx="2507456" cy="2854800"/>
      </dsp:txXfrm>
    </dsp:sp>
    <dsp:sp modelId="{D9D74A91-37AB-4D35-AE19-5C3927E32CB0}">
      <dsp:nvSpPr>
        <dsp:cNvPr id="0" name=""/>
        <dsp:cNvSpPr/>
      </dsp:nvSpPr>
      <dsp:spPr>
        <a:xfrm>
          <a:off x="5719571" y="562690"/>
          <a:ext cx="2507456" cy="10029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000" b="1" kern="1200" dirty="0" smtClean="0"/>
            <a:t>CAG Enterprise </a:t>
          </a:r>
          <a:endParaRPr lang="de-CH" sz="2000" b="1" kern="1200" dirty="0"/>
        </a:p>
      </dsp:txBody>
      <dsp:txXfrm>
        <a:off x="5719571" y="562690"/>
        <a:ext cx="2507456" cy="1002982"/>
      </dsp:txXfrm>
    </dsp:sp>
    <dsp:sp modelId="{0E287A33-7012-4747-8EB7-3B86369E3196}">
      <dsp:nvSpPr>
        <dsp:cNvPr id="0" name=""/>
        <dsp:cNvSpPr/>
      </dsp:nvSpPr>
      <dsp:spPr>
        <a:xfrm>
          <a:off x="5719571" y="1565672"/>
          <a:ext cx="2507456" cy="2854800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b="0" kern="1200" dirty="0" err="1" smtClean="0"/>
            <a:t>Physical</a:t>
          </a:r>
          <a:r>
            <a:rPr lang="de-CH" sz="1600" b="0" kern="1200" dirty="0" smtClean="0"/>
            <a:t> </a:t>
          </a:r>
          <a:r>
            <a:rPr lang="de-CH" sz="1600" b="0" kern="1200" dirty="0" err="1" smtClean="0"/>
            <a:t>or</a:t>
          </a:r>
          <a:r>
            <a:rPr lang="de-CH" sz="1600" b="0" kern="1200" dirty="0" smtClean="0"/>
            <a:t> </a:t>
          </a:r>
          <a:r>
            <a:rPr lang="de-CH" sz="1600" b="0" kern="1200" dirty="0" err="1" smtClean="0"/>
            <a:t>virtual</a:t>
          </a:r>
          <a:r>
            <a:rPr lang="de-CH" sz="1600" b="0" kern="1200" dirty="0" smtClean="0"/>
            <a:t> </a:t>
          </a:r>
          <a:r>
            <a:rPr lang="de-CH" sz="1600" b="0" kern="1200" dirty="0" err="1" smtClean="0"/>
            <a:t>appliance</a:t>
          </a:r>
          <a:r>
            <a:rPr lang="de-CH" sz="1600" b="0" kern="1200" dirty="0" smtClean="0"/>
            <a:t>, </a:t>
          </a:r>
          <a:r>
            <a:rPr lang="de-CH" sz="1600" b="0" kern="1200" dirty="0" err="1" smtClean="0"/>
            <a:t>based</a:t>
          </a:r>
          <a:r>
            <a:rPr lang="de-CH" sz="1600" b="0" kern="1200" dirty="0" smtClean="0"/>
            <a:t> on Netscaler / Netscaler VPX</a:t>
          </a:r>
          <a:endParaRPr lang="de-CH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b="0" kern="1200" dirty="0" err="1" smtClean="0"/>
            <a:t>Includes</a:t>
          </a:r>
          <a:r>
            <a:rPr lang="de-CH" sz="1600" b="0" kern="1200" dirty="0" smtClean="0"/>
            <a:t> all AAC </a:t>
          </a:r>
          <a:r>
            <a:rPr lang="de-CH" sz="1600" b="0" kern="1200" dirty="0" err="1" smtClean="0"/>
            <a:t>functionalities</a:t>
          </a:r>
          <a:endParaRPr lang="de-CH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b="0" kern="1200" dirty="0" smtClean="0"/>
            <a:t>Supports Smart Card </a:t>
          </a:r>
          <a:r>
            <a:rPr lang="de-CH" sz="1600" b="0" kern="1200" dirty="0" err="1" smtClean="0"/>
            <a:t>based</a:t>
          </a:r>
          <a:r>
            <a:rPr lang="de-CH" sz="1600" b="0" kern="1200" dirty="0" smtClean="0"/>
            <a:t> </a:t>
          </a:r>
          <a:r>
            <a:rPr lang="de-CH" sz="1600" b="0" kern="1200" dirty="0" err="1" smtClean="0"/>
            <a:t>authentication</a:t>
          </a:r>
          <a:endParaRPr lang="de-CH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b="0" kern="1200" dirty="0" smtClean="0"/>
            <a:t>Enhanced UI </a:t>
          </a:r>
          <a:r>
            <a:rPr lang="de-CH" sz="1600" b="0" kern="1200" dirty="0" err="1" smtClean="0"/>
            <a:t>customization</a:t>
          </a:r>
          <a:endParaRPr lang="de-CH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b="0" kern="1200" dirty="0" smtClean="0"/>
            <a:t>Netscaler </a:t>
          </a:r>
          <a:r>
            <a:rPr lang="de-CH" sz="1600" b="0" kern="1200" dirty="0" err="1" smtClean="0"/>
            <a:t>functions</a:t>
          </a:r>
          <a:r>
            <a:rPr lang="de-CH" sz="1600" b="0" kern="1200" dirty="0" smtClean="0"/>
            <a:t> </a:t>
          </a:r>
          <a:r>
            <a:rPr lang="de-CH" sz="1600" b="0" kern="1200" dirty="0" err="1" smtClean="0"/>
            <a:t>available</a:t>
          </a:r>
          <a:endParaRPr lang="de-CH" sz="1600" b="0" kern="1200" dirty="0"/>
        </a:p>
      </dsp:txBody>
      <dsp:txXfrm>
        <a:off x="5719571" y="1565672"/>
        <a:ext cx="2507456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A7C58-6D47-44E7-B406-F5BAF7A9E082}">
      <dsp:nvSpPr>
        <dsp:cNvPr id="0" name=""/>
        <dsp:cNvSpPr/>
      </dsp:nvSpPr>
      <dsp:spPr>
        <a:xfrm>
          <a:off x="2571" y="562690"/>
          <a:ext cx="2507456" cy="10029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000" b="1" kern="1200" dirty="0" smtClean="0"/>
            <a:t>CAG STD </a:t>
          </a:r>
          <a:endParaRPr lang="de-CH" sz="2000" b="1" kern="1200" dirty="0"/>
        </a:p>
      </dsp:txBody>
      <dsp:txXfrm>
        <a:off x="2571" y="562690"/>
        <a:ext cx="2507456" cy="1002982"/>
      </dsp:txXfrm>
    </dsp:sp>
    <dsp:sp modelId="{5F60BC1F-65CE-4127-8239-391CEA3D57C4}">
      <dsp:nvSpPr>
        <dsp:cNvPr id="0" name=""/>
        <dsp:cNvSpPr/>
      </dsp:nvSpPr>
      <dsp:spPr>
        <a:xfrm>
          <a:off x="2571" y="1565672"/>
          <a:ext cx="250745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err="1" smtClean="0"/>
            <a:t>Platform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License</a:t>
          </a:r>
          <a:r>
            <a:rPr lang="de-CH" sz="1600" kern="1200" dirty="0" smtClean="0"/>
            <a:t> 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err="1" smtClean="0"/>
            <a:t>Unlimited</a:t>
          </a:r>
          <a:r>
            <a:rPr lang="de-CH" sz="1600" kern="1200" dirty="0" smtClean="0"/>
            <a:t> ICA </a:t>
          </a:r>
          <a:r>
            <a:rPr lang="de-CH" sz="1600" kern="1200" dirty="0" err="1" smtClean="0"/>
            <a:t>broker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sessions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Universal Access </a:t>
          </a:r>
          <a:r>
            <a:rPr lang="de-CH" sz="1600" kern="1200" dirty="0" err="1" smtClean="0"/>
            <a:t>License</a:t>
          </a:r>
          <a:r>
            <a:rPr lang="de-CH" sz="1600" kern="1200" dirty="0" smtClean="0"/>
            <a:t> (CCU) </a:t>
          </a:r>
          <a:r>
            <a:rPr lang="de-CH" sz="1600" kern="1200" dirty="0" err="1" smtClean="0"/>
            <a:t>for</a:t>
          </a:r>
          <a:r>
            <a:rPr lang="de-CH" sz="1600" kern="1200" dirty="0" smtClean="0"/>
            <a:t> SSL-VPN </a:t>
          </a:r>
          <a:br>
            <a:rPr lang="de-CH" sz="1600" kern="1200" dirty="0" smtClean="0"/>
          </a:br>
          <a:r>
            <a:rPr lang="de-CH" sz="1600" kern="1200" dirty="0" smtClean="0"/>
            <a:t>(100$ / CCU)</a:t>
          </a:r>
          <a:endParaRPr lang="de-CH" sz="1600" kern="1200" dirty="0"/>
        </a:p>
      </dsp:txBody>
      <dsp:txXfrm>
        <a:off x="2571" y="1565672"/>
        <a:ext cx="2507456" cy="2854800"/>
      </dsp:txXfrm>
    </dsp:sp>
    <dsp:sp modelId="{04BDFA6A-4EF5-4980-AABF-00183B5DF11E}">
      <dsp:nvSpPr>
        <dsp:cNvPr id="0" name=""/>
        <dsp:cNvSpPr/>
      </dsp:nvSpPr>
      <dsp:spPr>
        <a:xfrm>
          <a:off x="2861071" y="562690"/>
          <a:ext cx="2507456" cy="10029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000" b="1" kern="1200" dirty="0" smtClean="0"/>
            <a:t>CAG STD  </a:t>
          </a:r>
          <a:r>
            <a:rPr lang="de-CH" sz="2000" b="1" kern="1200" dirty="0" err="1" smtClean="0"/>
            <a:t>with</a:t>
          </a:r>
          <a:r>
            <a:rPr lang="de-CH" sz="2000" b="1" kern="1200" dirty="0" smtClean="0"/>
            <a:t> AAC</a:t>
          </a:r>
          <a:endParaRPr lang="de-CH" sz="2000" b="1" kern="1200" dirty="0"/>
        </a:p>
      </dsp:txBody>
      <dsp:txXfrm>
        <a:off x="2861071" y="562690"/>
        <a:ext cx="2507456" cy="1002982"/>
      </dsp:txXfrm>
    </dsp:sp>
    <dsp:sp modelId="{12BD8C7A-3599-4182-9214-53FA2B46A8CB}">
      <dsp:nvSpPr>
        <dsp:cNvPr id="0" name=""/>
        <dsp:cNvSpPr/>
      </dsp:nvSpPr>
      <dsp:spPr>
        <a:xfrm>
          <a:off x="2818645" y="1598788"/>
          <a:ext cx="250745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err="1" smtClean="0"/>
            <a:t>Platform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License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Windows Server </a:t>
          </a:r>
          <a:r>
            <a:rPr lang="de-CH" sz="1600" kern="1200" dirty="0" err="1" smtClean="0"/>
            <a:t>with</a:t>
          </a:r>
          <a:r>
            <a:rPr lang="de-CH" sz="1600" kern="1200" dirty="0" smtClean="0"/>
            <a:t> SQL </a:t>
          </a:r>
          <a:r>
            <a:rPr lang="de-CH" sz="1600" kern="1200" dirty="0" err="1" smtClean="0"/>
            <a:t>database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Universal Access </a:t>
          </a:r>
          <a:r>
            <a:rPr lang="de-CH" sz="1600" kern="1200" dirty="0" err="1" smtClean="0"/>
            <a:t>License</a:t>
          </a:r>
          <a:r>
            <a:rPr lang="de-CH" sz="1600" kern="1200" dirty="0" smtClean="0"/>
            <a:t> </a:t>
          </a:r>
          <a:r>
            <a:rPr lang="de-CH" sz="1600" kern="1200" dirty="0" err="1" smtClean="0"/>
            <a:t>for</a:t>
          </a:r>
          <a:r>
            <a:rPr lang="de-CH" sz="1600" kern="1200" dirty="0" smtClean="0"/>
            <a:t> Smart Access Portals</a:t>
          </a:r>
          <a:br>
            <a:rPr lang="de-CH" sz="1600" kern="1200" dirty="0" smtClean="0"/>
          </a:br>
          <a:r>
            <a:rPr lang="de-CH" sz="1600" kern="1200" dirty="0" smtClean="0"/>
            <a:t>(100$ / CCU)</a:t>
          </a:r>
          <a:endParaRPr lang="de-CH" sz="1600" kern="1200" dirty="0"/>
        </a:p>
      </dsp:txBody>
      <dsp:txXfrm>
        <a:off x="2818645" y="1598788"/>
        <a:ext cx="2507456" cy="2854800"/>
      </dsp:txXfrm>
    </dsp:sp>
    <dsp:sp modelId="{D9D74A91-37AB-4D35-AE19-5C3927E32CB0}">
      <dsp:nvSpPr>
        <dsp:cNvPr id="0" name=""/>
        <dsp:cNvSpPr/>
      </dsp:nvSpPr>
      <dsp:spPr>
        <a:xfrm>
          <a:off x="5719571" y="562690"/>
          <a:ext cx="2507456" cy="10029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000" b="1" kern="1200" dirty="0" smtClean="0"/>
            <a:t>AG Enterprise </a:t>
          </a:r>
          <a:endParaRPr lang="de-CH" sz="2000" b="1" kern="1200" dirty="0"/>
        </a:p>
      </dsp:txBody>
      <dsp:txXfrm>
        <a:off x="5719571" y="562690"/>
        <a:ext cx="2507456" cy="1002982"/>
      </dsp:txXfrm>
    </dsp:sp>
    <dsp:sp modelId="{0E287A33-7012-4747-8EB7-3B86369E3196}">
      <dsp:nvSpPr>
        <dsp:cNvPr id="0" name=""/>
        <dsp:cNvSpPr/>
      </dsp:nvSpPr>
      <dsp:spPr>
        <a:xfrm>
          <a:off x="5719571" y="1565672"/>
          <a:ext cx="250745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b="0" kern="1200" dirty="0" smtClean="0"/>
            <a:t>Netscaler </a:t>
          </a:r>
          <a:r>
            <a:rPr lang="de-CH" sz="1600" b="0" kern="1200" dirty="0" err="1" smtClean="0"/>
            <a:t>platform</a:t>
          </a:r>
          <a:r>
            <a:rPr lang="de-CH" sz="1600" b="0" kern="1200" dirty="0" smtClean="0"/>
            <a:t> </a:t>
          </a:r>
          <a:r>
            <a:rPr lang="de-CH" sz="1600" b="0" kern="1200" dirty="0" err="1" smtClean="0"/>
            <a:t>license</a:t>
          </a:r>
          <a:r>
            <a:rPr lang="de-CH" sz="1600" b="0" kern="1200" dirty="0" smtClean="0"/>
            <a:t> (STD/ADV/ENT </a:t>
          </a:r>
          <a:r>
            <a:rPr lang="de-CH" sz="1600" b="0" kern="1200" dirty="0" err="1" smtClean="0"/>
            <a:t>with</a:t>
          </a:r>
          <a:r>
            <a:rPr lang="de-CH" sz="1600" b="0" kern="1200" dirty="0" smtClean="0"/>
            <a:t> </a:t>
          </a:r>
          <a:r>
            <a:rPr lang="de-CH" sz="1600" b="0" kern="1200" dirty="0" err="1" smtClean="0"/>
            <a:t>either</a:t>
          </a:r>
          <a:r>
            <a:rPr lang="de-CH" sz="1600" b="0" kern="1200" dirty="0" smtClean="0"/>
            <a:t> 10Mbps/200Mbps/1Gbps</a:t>
          </a:r>
          <a:endParaRPr lang="de-CH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b="0" kern="1200" dirty="0" err="1" smtClean="0"/>
            <a:t>Unlimited</a:t>
          </a:r>
          <a:r>
            <a:rPr lang="de-CH" sz="1600" b="0" kern="1200" dirty="0" smtClean="0"/>
            <a:t> ICA </a:t>
          </a:r>
          <a:r>
            <a:rPr lang="de-CH" sz="1600" b="0" kern="1200" dirty="0" err="1" smtClean="0"/>
            <a:t>broker</a:t>
          </a:r>
          <a:r>
            <a:rPr lang="de-CH" sz="1600" b="0" kern="1200" dirty="0" smtClean="0"/>
            <a:t> </a:t>
          </a:r>
          <a:r>
            <a:rPr lang="de-CH" sz="1600" b="0" kern="1200" dirty="0" err="1" smtClean="0"/>
            <a:t>sessions</a:t>
          </a:r>
          <a:endParaRPr lang="de-CH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b="0" kern="1200" dirty="0" smtClean="0"/>
            <a:t>Universal Access </a:t>
          </a:r>
          <a:r>
            <a:rPr lang="de-CH" sz="1600" b="0" kern="1200" dirty="0" err="1" smtClean="0"/>
            <a:t>License</a:t>
          </a:r>
          <a:r>
            <a:rPr lang="de-CH" sz="1600" b="0" kern="1200" dirty="0" smtClean="0"/>
            <a:t> </a:t>
          </a:r>
          <a:r>
            <a:rPr lang="de-CH" sz="1600" b="0" kern="1200" dirty="0" err="1" smtClean="0"/>
            <a:t>for</a:t>
          </a:r>
          <a:r>
            <a:rPr lang="de-CH" sz="1600" b="0" kern="1200" dirty="0" smtClean="0"/>
            <a:t> </a:t>
          </a:r>
          <a:r>
            <a:rPr lang="de-CH" sz="1600" b="0" kern="1200" dirty="0" err="1" smtClean="0"/>
            <a:t>full</a:t>
          </a:r>
          <a:r>
            <a:rPr lang="de-CH" sz="1600" b="0" kern="1200" dirty="0" smtClean="0"/>
            <a:t> VPN </a:t>
          </a:r>
          <a:r>
            <a:rPr lang="de-CH" sz="1600" b="0" kern="1200" dirty="0" err="1" smtClean="0"/>
            <a:t>sessions</a:t>
          </a:r>
          <a:r>
            <a:rPr lang="de-CH" sz="1600" b="0" kern="1200" dirty="0" smtClean="0"/>
            <a:t/>
          </a:r>
          <a:br>
            <a:rPr lang="de-CH" sz="1600" b="0" kern="1200" dirty="0" smtClean="0"/>
          </a:br>
          <a:r>
            <a:rPr lang="de-CH" sz="1600" b="0" kern="1200" dirty="0" smtClean="0"/>
            <a:t>(100$ / CCU)</a:t>
          </a:r>
          <a:endParaRPr lang="de-CH" sz="1600" b="0" kern="1200" dirty="0"/>
        </a:p>
      </dsp:txBody>
      <dsp:txXfrm>
        <a:off x="5719571" y="1565672"/>
        <a:ext cx="2507456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7014E-E319-4670-AB10-A6F1D3DFA05A}" type="datetimeFigureOut">
              <a:rPr lang="de-DE" smtClean="0"/>
              <a:pPr/>
              <a:t>19.11.2011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3A193-A69C-4282-9388-005D4AF8053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794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</a:t>
            </a:fld>
            <a:endParaRPr lang="de-CH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10</a:t>
            </a:fld>
            <a:endParaRPr lang="de-CH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11</a:t>
            </a:fld>
            <a:endParaRPr lang="de-CH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12</a:t>
            </a:fld>
            <a:endParaRPr lang="de-CH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13</a:t>
            </a:fld>
            <a:endParaRPr lang="de-CH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14</a:t>
            </a:fld>
            <a:endParaRPr lang="de-CH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15</a:t>
            </a:fld>
            <a:endParaRPr lang="de-CH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16</a:t>
            </a:fld>
            <a:endParaRPr lang="de-CH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17</a:t>
            </a:fld>
            <a:endParaRPr lang="de-CH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18</a:t>
            </a:fld>
            <a:endParaRPr lang="de-CH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19</a:t>
            </a:fld>
            <a:endParaRPr lang="de-CH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Here’s</a:t>
            </a:r>
            <a:r>
              <a:rPr lang="de-CH" dirty="0" smtClean="0"/>
              <a:t> a </a:t>
            </a:r>
            <a:r>
              <a:rPr lang="de-CH" dirty="0" err="1" smtClean="0"/>
              <a:t>short</a:t>
            </a:r>
            <a:r>
              <a:rPr lang="de-CH" dirty="0" smtClean="0"/>
              <a:t> </a:t>
            </a:r>
            <a:r>
              <a:rPr lang="de-CH" dirty="0" err="1" smtClean="0"/>
              <a:t>bio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me</a:t>
            </a:r>
            <a:r>
              <a:rPr lang="de-CH" dirty="0" smtClean="0"/>
              <a:t>, </a:t>
            </a:r>
            <a:r>
              <a:rPr lang="de-CH" dirty="0" err="1" smtClean="0"/>
              <a:t>I’m</a:t>
            </a:r>
            <a:r>
              <a:rPr lang="de-CH" dirty="0" smtClean="0"/>
              <a:t> </a:t>
            </a:r>
            <a:r>
              <a:rPr lang="de-CH" dirty="0" err="1" smtClean="0"/>
              <a:t>focussed</a:t>
            </a:r>
            <a:r>
              <a:rPr lang="de-CH" dirty="0" smtClean="0"/>
              <a:t> on </a:t>
            </a:r>
            <a:r>
              <a:rPr lang="de-CH" dirty="0" err="1" smtClean="0"/>
              <a:t>virtualization</a:t>
            </a:r>
            <a:r>
              <a:rPr lang="de-CH" dirty="0" smtClean="0"/>
              <a:t> </a:t>
            </a:r>
            <a:r>
              <a:rPr lang="de-CH" dirty="0" err="1" smtClean="0"/>
              <a:t>technologies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application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delivery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since</a:t>
            </a:r>
            <a:r>
              <a:rPr lang="de-CH" baseline="0" dirty="0" smtClean="0"/>
              <a:t> 13 </a:t>
            </a:r>
            <a:r>
              <a:rPr lang="de-CH" baseline="0" dirty="0" err="1" smtClean="0"/>
              <a:t>years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now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2</a:t>
            </a:fld>
            <a:endParaRPr lang="de-CH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20</a:t>
            </a:fld>
            <a:endParaRPr lang="de-CH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22</a:t>
            </a:fld>
            <a:endParaRPr lang="de-CH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23</a:t>
            </a:fld>
            <a:endParaRPr lang="de-CH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24</a:t>
            </a:fld>
            <a:endParaRPr lang="de-CH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Let’s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look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session’s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agenda</a:t>
            </a:r>
            <a:r>
              <a:rPr lang="de-CH" baseline="0" dirty="0" smtClean="0"/>
              <a:t>:</a:t>
            </a:r>
          </a:p>
          <a:p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does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go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deeply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into</a:t>
            </a:r>
            <a:r>
              <a:rPr lang="de-CH" baseline="0" dirty="0" smtClean="0"/>
              <a:t> all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technical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details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how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configure</a:t>
            </a:r>
            <a:r>
              <a:rPr lang="de-CH" baseline="0" dirty="0" smtClean="0"/>
              <a:t> AG/AGEE, but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presentation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contains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slide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bunch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useful</a:t>
            </a:r>
            <a:r>
              <a:rPr lang="de-CH" baseline="0" dirty="0" smtClean="0"/>
              <a:t> links </a:t>
            </a:r>
            <a:r>
              <a:rPr lang="de-CH" baseline="0" dirty="0" err="1" smtClean="0"/>
              <a:t>where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find </a:t>
            </a:r>
            <a:r>
              <a:rPr lang="de-CH" baseline="0" dirty="0" err="1" smtClean="0"/>
              <a:t>this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stuff</a:t>
            </a:r>
            <a:endParaRPr lang="de-CH" baseline="0" dirty="0" smtClean="0"/>
          </a:p>
          <a:p>
            <a:r>
              <a:rPr lang="de-CH" baseline="0" dirty="0" err="1" smtClean="0"/>
              <a:t>I’ll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focus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basic</a:t>
            </a:r>
            <a:r>
              <a:rPr lang="de-CH" baseline="0" dirty="0" smtClean="0"/>
              <a:t> design </a:t>
            </a:r>
            <a:r>
              <a:rPr lang="de-CH" baseline="0" dirty="0" err="1" smtClean="0"/>
              <a:t>considerations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good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knows</a:t>
            </a:r>
            <a:r>
              <a:rPr lang="de-CH" baseline="0" dirty="0" smtClean="0"/>
              <a:t>..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3</a:t>
            </a:fld>
            <a:endParaRPr lang="de-CH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AG was </a:t>
            </a:r>
            <a:r>
              <a:rPr lang="de-CH" baseline="0" dirty="0" err="1" smtClean="0"/>
              <a:t>designed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single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point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access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applications</a:t>
            </a:r>
            <a:r>
              <a:rPr lang="de-CH" baseline="0" dirty="0" smtClean="0"/>
              <a:t>. A </a:t>
            </a:r>
            <a:r>
              <a:rPr lang="de-CH" baseline="0" dirty="0" err="1" smtClean="0"/>
              <a:t>lot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customers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an ICA </a:t>
            </a:r>
            <a:r>
              <a:rPr lang="de-CH" baseline="0" dirty="0" err="1" smtClean="0"/>
              <a:t>proxy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only</a:t>
            </a:r>
            <a:r>
              <a:rPr lang="de-CH" baseline="0" dirty="0" smtClean="0"/>
              <a:t>. But </a:t>
            </a:r>
            <a:r>
              <a:rPr lang="de-CH" baseline="0" dirty="0" err="1" smtClean="0"/>
              <a:t>there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lot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additional </a:t>
            </a:r>
            <a:r>
              <a:rPr lang="de-CH" baseline="0" dirty="0" err="1" smtClean="0"/>
              <a:t>functionalities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might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fully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qualified</a:t>
            </a:r>
            <a:r>
              <a:rPr lang="de-CH" baseline="0" dirty="0" smtClean="0"/>
              <a:t> SSL VPN </a:t>
            </a:r>
            <a:r>
              <a:rPr lang="de-CH" baseline="0" dirty="0" err="1" smtClean="0"/>
              <a:t>solution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you’ll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very</a:t>
            </a:r>
            <a:r>
              <a:rPr lang="de-CH" baseline="0" dirty="0" smtClean="0"/>
              <a:t> ok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AG. </a:t>
            </a:r>
            <a:r>
              <a:rPr lang="de-CH" baseline="0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ultimate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experience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implement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AGEE </a:t>
            </a:r>
            <a:r>
              <a:rPr lang="de-CH" baseline="0" dirty="0" err="1" smtClean="0"/>
              <a:t>version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we’ll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why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next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slides</a:t>
            </a:r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4</a:t>
            </a:fld>
            <a:endParaRPr lang="de-CH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So </a:t>
            </a:r>
            <a:r>
              <a:rPr lang="de-CH" dirty="0" err="1" smtClean="0"/>
              <a:t>why</a:t>
            </a:r>
            <a:r>
              <a:rPr lang="de-CH" dirty="0" smtClean="0"/>
              <a:t> not </a:t>
            </a:r>
            <a:r>
              <a:rPr lang="de-CH" dirty="0" err="1" smtClean="0"/>
              <a:t>use</a:t>
            </a:r>
            <a:r>
              <a:rPr lang="de-CH" dirty="0" smtClean="0"/>
              <a:t> CSG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want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broke</a:t>
            </a:r>
            <a:r>
              <a:rPr lang="de-CH" dirty="0" smtClean="0"/>
              <a:t> ICA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connections</a:t>
            </a:r>
            <a:r>
              <a:rPr lang="de-CH" baseline="0" dirty="0" smtClean="0"/>
              <a:t>?</a:t>
            </a:r>
          </a:p>
          <a:p>
            <a:r>
              <a:rPr lang="de-CH" baseline="0" dirty="0" smtClean="0"/>
              <a:t>CSG </a:t>
            </a:r>
            <a:r>
              <a:rPr lang="de-CH" baseline="0" dirty="0" err="1" smtClean="0"/>
              <a:t>has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become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oldschool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hasn’t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enhanced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last </a:t>
            </a:r>
            <a:r>
              <a:rPr lang="de-CH" baseline="0" dirty="0" err="1" smtClean="0"/>
              <a:t>few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years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does</a:t>
            </a:r>
            <a:r>
              <a:rPr lang="de-CH" baseline="0" dirty="0" smtClean="0"/>
              <a:t> simple </a:t>
            </a:r>
            <a:r>
              <a:rPr lang="de-CH" baseline="0" dirty="0" err="1" smtClean="0"/>
              <a:t>reverse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proxying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always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forced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authenticate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Web </a:t>
            </a:r>
            <a:r>
              <a:rPr lang="de-CH" baseline="0" dirty="0" err="1" smtClean="0"/>
              <a:t>Interace</a:t>
            </a:r>
            <a:r>
              <a:rPr lang="de-CH" baseline="0" dirty="0" smtClean="0"/>
              <a:t> Level.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lacks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terms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high </a:t>
            </a:r>
            <a:r>
              <a:rPr lang="de-CH" baseline="0" dirty="0" err="1" smtClean="0"/>
              <a:t>availability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does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provide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access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policies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client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endpoint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checks</a:t>
            </a:r>
            <a:r>
              <a:rPr lang="de-CH" baseline="0" dirty="0" smtClean="0"/>
              <a:t>.</a:t>
            </a:r>
            <a:br>
              <a:rPr lang="de-CH" baseline="0" dirty="0" smtClean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5</a:t>
            </a:fld>
            <a:endParaRPr lang="de-CH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While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AG STD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edition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might</a:t>
            </a:r>
            <a:r>
              <a:rPr lang="de-CH" baseline="0" dirty="0" smtClean="0"/>
              <a:t> fit </a:t>
            </a:r>
            <a:r>
              <a:rPr lang="de-CH" baseline="0" dirty="0" err="1" smtClean="0"/>
              <a:t>your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needs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just </a:t>
            </a:r>
            <a:r>
              <a:rPr lang="de-CH" baseline="0" dirty="0" err="1" smtClean="0"/>
              <a:t>broking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XenApp</a:t>
            </a:r>
            <a:r>
              <a:rPr lang="de-CH" baseline="0" dirty="0" smtClean="0"/>
              <a:t> / </a:t>
            </a:r>
            <a:r>
              <a:rPr lang="de-CH" baseline="0" dirty="0" err="1" smtClean="0"/>
              <a:t>XenDesktop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connections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noticed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development</a:t>
            </a:r>
            <a:r>
              <a:rPr lang="de-CH" baseline="0" dirty="0" smtClean="0"/>
              <a:t> power </a:t>
            </a:r>
            <a:r>
              <a:rPr lang="de-CH" baseline="0" dirty="0" err="1" smtClean="0"/>
              <a:t>from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citrix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100% </a:t>
            </a:r>
            <a:r>
              <a:rPr lang="de-CH" baseline="0" dirty="0" err="1" smtClean="0"/>
              <a:t>focussed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enterprise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version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mostly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because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runs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netscaler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platform</a:t>
            </a:r>
            <a:r>
              <a:rPr lang="de-CH" baseline="0" dirty="0" smtClean="0"/>
              <a:t>. The STD Edition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enhanced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AAC Option,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requires</a:t>
            </a:r>
            <a:r>
              <a:rPr lang="de-CH" baseline="0" dirty="0" smtClean="0"/>
              <a:t> a Windows Server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a SQL </a:t>
            </a:r>
            <a:r>
              <a:rPr lang="de-CH" baseline="0" dirty="0" err="1" smtClean="0"/>
              <a:t>database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access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policies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EpA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functionalities</a:t>
            </a:r>
            <a:r>
              <a:rPr lang="de-CH" baseline="0" dirty="0" smtClean="0"/>
              <a:t>. The </a:t>
            </a:r>
            <a:r>
              <a:rPr lang="de-CH" baseline="0" dirty="0" err="1" smtClean="0"/>
              <a:t>enterprise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version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does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include</a:t>
            </a:r>
            <a:r>
              <a:rPr lang="de-CH" baseline="0" dirty="0" smtClean="0"/>
              <a:t> all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those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features</a:t>
            </a:r>
            <a:r>
              <a:rPr lang="de-CH" baseline="0" dirty="0" smtClean="0"/>
              <a:t> in a </a:t>
            </a:r>
            <a:r>
              <a:rPr lang="de-CH" baseline="0" dirty="0" err="1" smtClean="0"/>
              <a:t>single</a:t>
            </a:r>
            <a:r>
              <a:rPr lang="de-CH" baseline="0" dirty="0" smtClean="0"/>
              <a:t> box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easily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made</a:t>
            </a:r>
            <a:r>
              <a:rPr lang="de-CH" baseline="0" dirty="0" smtClean="0"/>
              <a:t> high </a:t>
            </a:r>
            <a:r>
              <a:rPr lang="de-CH" baseline="0" dirty="0" err="1" smtClean="0"/>
              <a:t>available</a:t>
            </a:r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6</a:t>
            </a:fld>
            <a:endParaRPr lang="de-CH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This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most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deployment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r>
              <a:rPr lang="de-CH" dirty="0" err="1" smtClean="0"/>
              <a:t>where</a:t>
            </a:r>
            <a:r>
              <a:rPr lang="de-CH" dirty="0" smtClean="0"/>
              <a:t> AG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placed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DMZ. Authentication </a:t>
            </a:r>
            <a:r>
              <a:rPr lang="de-CH" baseline="0" dirty="0" err="1" smtClean="0"/>
              <a:t>takes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place</a:t>
            </a:r>
            <a:r>
              <a:rPr lang="de-CH" baseline="0" dirty="0" smtClean="0"/>
              <a:t> on AG, WI </a:t>
            </a:r>
            <a:r>
              <a:rPr lang="de-CH" baseline="0" dirty="0" err="1" smtClean="0"/>
              <a:t>does</a:t>
            </a:r>
            <a:r>
              <a:rPr lang="de-CH" baseline="0" dirty="0" smtClean="0"/>
              <a:t> a SSON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AG, so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forced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authenticate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twice</a:t>
            </a:r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7</a:t>
            </a:fld>
            <a:endParaRPr lang="de-CH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 </a:t>
            </a:r>
            <a:r>
              <a:rPr lang="de-CH" dirty="0" err="1" smtClean="0"/>
              <a:t>difference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model</a:t>
            </a:r>
            <a:r>
              <a:rPr lang="de-CH" baseline="0" dirty="0" smtClean="0"/>
              <a:t> ist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authentication</a:t>
            </a:r>
            <a:r>
              <a:rPr lang="de-CH" baseline="0" dirty="0" smtClean="0"/>
              <a:t>. WI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configured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do SSON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AG,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authenticate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twice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might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model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names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should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different on AG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WI (</a:t>
            </a:r>
            <a:r>
              <a:rPr lang="de-CH" baseline="0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dedicated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accounts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RSA </a:t>
            </a:r>
            <a:r>
              <a:rPr lang="de-CH" baseline="0" dirty="0" err="1" smtClean="0"/>
              <a:t>SecurID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example</a:t>
            </a:r>
            <a:r>
              <a:rPr lang="de-CH" baseline="0" dirty="0" smtClean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8</a:t>
            </a:fld>
            <a:endParaRPr lang="de-CH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9</a:t>
            </a:fld>
            <a:endParaRPr lang="de-CH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4983179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Futura LT Book" pitchFamily="2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7A5D4763-B5EF-4891-8757-4C62C1104F06}" type="slidenum">
              <a:rPr lang="de-CH" smtClean="0"/>
              <a:pPr algn="r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Futura LT Book" pitchFamily="2" charset="0"/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Futura LT Book" pitchFamily="2" charset="0"/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Futura LT Book" pitchFamily="2" charset="0"/>
              </a:defRPr>
            </a:lvl1pPr>
          </a:lstStyle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inaler-Vorschlag-20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  <p:sldLayoutId id="2147483658" r:id="rId6"/>
    <p:sldLayoutId id="2147483659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ru.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citrix.com/article/CTX11723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citrix.com/article/CTX10199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citrix.com/article/CTX11737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support.citrix.com/article/CTX117489" TargetMode="External"/><Relationship Id="rId3" Type="http://schemas.openxmlformats.org/officeDocument/2006/relationships/hyperlink" Target="http://support.citrix.com/product/ag/eev9.0/topic/customize/?sortBy=CREATIONDATE" TargetMode="External"/><Relationship Id="rId7" Type="http://schemas.openxmlformats.org/officeDocument/2006/relationships/hyperlink" Target="http://support.citrix.com/article/CTX12841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upport.citrix.com/article/CTX124937" TargetMode="External"/><Relationship Id="rId5" Type="http://schemas.openxmlformats.org/officeDocument/2006/relationships/hyperlink" Target="http://support.citrix.com/product/ag/eev9.2/topic/endpointscn/" TargetMode="External"/><Relationship Id="rId4" Type="http://schemas.openxmlformats.org/officeDocument/2006/relationships/hyperlink" Target="http://blogs.citrix.com/2011/04/11/symphony-theme-for-citrix-netscaler-access-gateway-enterprise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ru.ch/" TargetMode="External"/><Relationship Id="rId5" Type="http://schemas.openxmlformats.org/officeDocument/2006/relationships/hyperlink" Target="mailto:michael.rueefli@inserto.ch" TargetMode="External"/><Relationship Id="rId4" Type="http://schemas.openxmlformats.org/officeDocument/2006/relationships/hyperlink" Target="mailto:michael@miru.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INSERTO AG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November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2011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Inhaltsplatzhalter 2"/>
          <p:cNvSpPr>
            <a:spLocks noGrp="1"/>
          </p:cNvSpPr>
          <p:nvPr>
            <p:ph idx="1"/>
          </p:nvPr>
        </p:nvSpPr>
        <p:spPr>
          <a:xfrm>
            <a:off x="457200" y="3573016"/>
            <a:ext cx="3538736" cy="2367144"/>
          </a:xfrm>
        </p:spPr>
        <p:txBody>
          <a:bodyPr>
            <a:normAutofit/>
          </a:bodyPr>
          <a:lstStyle/>
          <a:p>
            <a:pPr>
              <a:buNone/>
            </a:pPr>
            <a:endParaRPr lang="de-CH" dirty="0"/>
          </a:p>
          <a:p>
            <a:pPr>
              <a:buNone/>
            </a:pP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de-CH" dirty="0"/>
          </a:p>
          <a:p>
            <a:pPr>
              <a:buNone/>
            </a:pP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de-CH" sz="1300" b="1" dirty="0" smtClean="0"/>
              <a:t>Michael Rüefli</a:t>
            </a:r>
          </a:p>
          <a:p>
            <a:pPr>
              <a:buNone/>
            </a:pPr>
            <a:r>
              <a:rPr lang="de-CH" sz="1300" dirty="0" smtClean="0"/>
              <a:t>Senior Consultant</a:t>
            </a:r>
          </a:p>
          <a:p>
            <a:pPr>
              <a:buNone/>
            </a:pPr>
            <a:r>
              <a:rPr lang="de-CH" sz="1300" dirty="0" smtClean="0"/>
              <a:t>MCSE, CCEA , CCIA,  VCP </a:t>
            </a:r>
            <a:endParaRPr lang="de-CH" sz="1500" dirty="0" smtClean="0">
              <a:hlinkClick r:id="rId3"/>
            </a:endParaRPr>
          </a:p>
          <a:p>
            <a:pPr>
              <a:buNone/>
            </a:pP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57200" y="1142985"/>
            <a:ext cx="3538736" cy="84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Futura LT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980729"/>
            <a:ext cx="8229600" cy="514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Futura LT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sz="2800" b="1" dirty="0"/>
              <a:t> </a:t>
            </a:r>
            <a:r>
              <a:rPr lang="de-CH" sz="2800" b="1" dirty="0" smtClean="0"/>
              <a:t>    </a:t>
            </a:r>
            <a:r>
              <a:rPr lang="de-CH" sz="2800" b="1" dirty="0" smtClean="0"/>
              <a:t> Citrix </a:t>
            </a:r>
            <a:r>
              <a:rPr lang="de-CH" sz="2800" b="1" dirty="0" smtClean="0"/>
              <a:t>Access Gateway </a:t>
            </a:r>
            <a:r>
              <a:rPr lang="de-CH" sz="2800" b="1" dirty="0" err="1" smtClean="0"/>
              <a:t>under</a:t>
            </a:r>
            <a:r>
              <a:rPr lang="de-CH" sz="2800" b="1" dirty="0" smtClean="0"/>
              <a:t> </a:t>
            </a:r>
            <a:r>
              <a:rPr lang="de-CH" sz="2800" b="1" dirty="0" err="1" smtClean="0"/>
              <a:t>the</a:t>
            </a:r>
            <a:r>
              <a:rPr lang="de-CH" sz="2800" b="1" dirty="0" smtClean="0"/>
              <a:t> </a:t>
            </a:r>
            <a:r>
              <a:rPr lang="de-CH" sz="2800" b="1" dirty="0" err="1" smtClean="0"/>
              <a:t>hood</a:t>
            </a:r>
            <a:endParaRPr lang="de-CH" sz="2800" b="1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/>
              <a:t/>
            </a:r>
            <a:br>
              <a:rPr lang="de-CH" dirty="0"/>
            </a:br>
            <a:endParaRPr lang="de-CH" dirty="0" smtClean="0"/>
          </a:p>
        </p:txBody>
      </p:sp>
      <p:pic>
        <p:nvPicPr>
          <p:cNvPr id="11" name="Picture 18" descr="app_gateway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05" y="3284984"/>
            <a:ext cx="1698157" cy="1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2529"/>
            <a:ext cx="23860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10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Deployment</a:t>
            </a:r>
            <a:r>
              <a:rPr lang="de-CH" dirty="0" smtClean="0"/>
              <a:t> Model 2b 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AGEE in DMZ, WI on AGEE, </a:t>
            </a:r>
            <a:r>
              <a:rPr lang="de-CH" dirty="0" err="1" smtClean="0"/>
              <a:t>Auth</a:t>
            </a:r>
            <a:r>
              <a:rPr lang="de-CH" dirty="0" smtClean="0"/>
              <a:t> on AGEE</a:t>
            </a:r>
            <a:endParaRPr lang="de-CH" dirty="0"/>
          </a:p>
        </p:txBody>
      </p:sp>
      <p:sp>
        <p:nvSpPr>
          <p:cNvPr id="3" name="Abgerundetes Rechteck 2"/>
          <p:cNvSpPr/>
          <p:nvPr/>
        </p:nvSpPr>
        <p:spPr>
          <a:xfrm>
            <a:off x="1592796" y="2141215"/>
            <a:ext cx="5616624" cy="31683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89" y="2357239"/>
            <a:ext cx="5048999" cy="26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004" y="3290441"/>
            <a:ext cx="3619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986" y="3171949"/>
            <a:ext cx="3143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bgerundetes Rechteck 9"/>
          <p:cNvSpPr/>
          <p:nvPr/>
        </p:nvSpPr>
        <p:spPr>
          <a:xfrm>
            <a:off x="3176972" y="2541363"/>
            <a:ext cx="197768" cy="24081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Abgerundetes Rechteck 10"/>
          <p:cNvSpPr/>
          <p:nvPr/>
        </p:nvSpPr>
        <p:spPr>
          <a:xfrm>
            <a:off x="5355468" y="2530729"/>
            <a:ext cx="197768" cy="24081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6805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611560" y="1556792"/>
            <a:ext cx="3312368" cy="44496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One</a:t>
            </a:r>
            <a:r>
              <a:rPr lang="de-CH" dirty="0" smtClean="0"/>
              <a:t>-arm vs. </a:t>
            </a:r>
            <a:r>
              <a:rPr lang="de-CH" dirty="0" err="1" smtClean="0"/>
              <a:t>Two</a:t>
            </a:r>
            <a:r>
              <a:rPr lang="de-CH" dirty="0" smtClean="0"/>
              <a:t>-arm </a:t>
            </a:r>
            <a:r>
              <a:rPr lang="de-CH" dirty="0" err="1" smtClean="0"/>
              <a:t>deployments</a:t>
            </a:r>
            <a:endParaRPr lang="de-CH" dirty="0" smtClean="0"/>
          </a:p>
        </p:txBody>
      </p:sp>
      <p:sp>
        <p:nvSpPr>
          <p:cNvPr id="47" name="Abgerundetes Rechteck 46"/>
          <p:cNvSpPr/>
          <p:nvPr/>
        </p:nvSpPr>
        <p:spPr>
          <a:xfrm>
            <a:off x="4860032" y="1571650"/>
            <a:ext cx="3528392" cy="44496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59" y="1844824"/>
            <a:ext cx="2527920" cy="252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864" y="1861592"/>
            <a:ext cx="2792005" cy="251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862175" y="16769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DMZ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6258822" y="169650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DMZ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2195736" y="2979410"/>
            <a:ext cx="8640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NSIP</a:t>
            </a:r>
          </a:p>
          <a:p>
            <a:r>
              <a:rPr lang="de-CH" sz="1100" dirty="0" smtClean="0"/>
              <a:t>SNIP</a:t>
            </a:r>
          </a:p>
          <a:p>
            <a:r>
              <a:rPr lang="de-CH" sz="1100" dirty="0" smtClean="0"/>
              <a:t>VIPs</a:t>
            </a:r>
            <a:endParaRPr lang="de-CH" sz="1100" dirty="0"/>
          </a:p>
        </p:txBody>
      </p:sp>
      <p:sp>
        <p:nvSpPr>
          <p:cNvPr id="13" name="Textfeld 12"/>
          <p:cNvSpPr txBox="1"/>
          <p:nvPr/>
        </p:nvSpPr>
        <p:spPr>
          <a:xfrm>
            <a:off x="5580112" y="3008563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VIPs</a:t>
            </a:r>
            <a:endParaRPr lang="de-CH" sz="1100" dirty="0"/>
          </a:p>
        </p:txBody>
      </p:sp>
      <p:sp>
        <p:nvSpPr>
          <p:cNvPr id="14" name="Textfeld 13"/>
          <p:cNvSpPr txBox="1"/>
          <p:nvPr/>
        </p:nvSpPr>
        <p:spPr>
          <a:xfrm>
            <a:off x="6813773" y="3025527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NSIP</a:t>
            </a:r>
          </a:p>
          <a:p>
            <a:r>
              <a:rPr lang="de-CH" sz="1100" dirty="0" smtClean="0"/>
              <a:t>SNIP</a:t>
            </a:r>
            <a:endParaRPr lang="de-CH" sz="1100" dirty="0"/>
          </a:p>
        </p:txBody>
      </p:sp>
      <p:sp>
        <p:nvSpPr>
          <p:cNvPr id="6" name="Bogen 5"/>
          <p:cNvSpPr/>
          <p:nvPr/>
        </p:nvSpPr>
        <p:spPr>
          <a:xfrm rot="5400000">
            <a:off x="1298915" y="2644011"/>
            <a:ext cx="864096" cy="929546"/>
          </a:xfrm>
          <a:prstGeom prst="arc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Bogen 14"/>
          <p:cNvSpPr/>
          <p:nvPr/>
        </p:nvSpPr>
        <p:spPr>
          <a:xfrm rot="5400000">
            <a:off x="5176639" y="2652375"/>
            <a:ext cx="864096" cy="929546"/>
          </a:xfrm>
          <a:prstGeom prst="arc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Bogen 6"/>
          <p:cNvSpPr/>
          <p:nvPr/>
        </p:nvSpPr>
        <p:spPr>
          <a:xfrm rot="10800000">
            <a:off x="7308304" y="2672854"/>
            <a:ext cx="977450" cy="862496"/>
          </a:xfrm>
          <a:prstGeom prst="arc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Bogen 17"/>
          <p:cNvSpPr/>
          <p:nvPr/>
        </p:nvSpPr>
        <p:spPr>
          <a:xfrm rot="10800000">
            <a:off x="2267744" y="2708120"/>
            <a:ext cx="977450" cy="862496"/>
          </a:xfrm>
          <a:prstGeom prst="arc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2185070" y="4653136"/>
            <a:ext cx="4582033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err="1" smtClean="0"/>
              <a:t>Both</a:t>
            </a:r>
            <a:r>
              <a:rPr lang="de-CH" dirty="0" smtClean="0"/>
              <a:t> </a:t>
            </a:r>
            <a:r>
              <a:rPr lang="de-CH" dirty="0" err="1" smtClean="0"/>
              <a:t>variants</a:t>
            </a:r>
            <a:r>
              <a:rPr lang="de-CH" dirty="0" smtClean="0"/>
              <a:t> </a:t>
            </a:r>
            <a:r>
              <a:rPr lang="de-CH" dirty="0" err="1" smtClean="0"/>
              <a:t>supported</a:t>
            </a:r>
            <a:r>
              <a:rPr lang="de-CH" dirty="0" smtClean="0"/>
              <a:t>, </a:t>
            </a:r>
            <a:r>
              <a:rPr lang="de-CH" dirty="0" err="1" smtClean="0"/>
              <a:t>choose</a:t>
            </a:r>
            <a:r>
              <a:rPr lang="de-CH" dirty="0" smtClean="0"/>
              <a:t> </a:t>
            </a:r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customer</a:t>
            </a:r>
            <a:r>
              <a:rPr lang="de-CH" dirty="0" smtClean="0"/>
              <a:t> </a:t>
            </a:r>
            <a:r>
              <a:rPr lang="de-CH" dirty="0" err="1" smtClean="0"/>
              <a:t>environment</a:t>
            </a: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2-arm </a:t>
            </a:r>
            <a:r>
              <a:rPr lang="de-CH" dirty="0" err="1" smtClean="0"/>
              <a:t>deployments</a:t>
            </a:r>
            <a:r>
              <a:rPr lang="de-CH" dirty="0" smtClean="0"/>
              <a:t> </a:t>
            </a:r>
            <a:r>
              <a:rPr lang="de-CH" dirty="0" err="1" smtClean="0"/>
              <a:t>require</a:t>
            </a:r>
            <a:r>
              <a:rPr lang="de-CH" dirty="0" smtClean="0"/>
              <a:t> </a:t>
            </a:r>
            <a:r>
              <a:rPr lang="de-CH" dirty="0" err="1" smtClean="0"/>
              <a:t>static</a:t>
            </a:r>
            <a:r>
              <a:rPr lang="de-CH" dirty="0" smtClean="0"/>
              <a:t> </a:t>
            </a:r>
            <a:r>
              <a:rPr lang="de-CH" dirty="0" err="1" smtClean="0"/>
              <a:t>routes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target</a:t>
            </a:r>
            <a:r>
              <a:rPr lang="de-CH" dirty="0" smtClean="0"/>
              <a:t> </a:t>
            </a:r>
            <a:r>
              <a:rPr lang="de-CH" dirty="0" err="1" smtClean="0"/>
              <a:t>hosts</a:t>
            </a:r>
            <a:r>
              <a:rPr lang="de-CH" dirty="0" smtClean="0"/>
              <a:t> in </a:t>
            </a:r>
            <a:r>
              <a:rPr lang="de-CH" dirty="0" err="1" smtClean="0"/>
              <a:t>trusted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endParaRPr lang="de-CH" dirty="0"/>
          </a:p>
        </p:txBody>
      </p:sp>
      <p:sp>
        <p:nvSpPr>
          <p:cNvPr id="19" name="Abgerundetes Rechteck 18"/>
          <p:cNvSpPr/>
          <p:nvPr/>
        </p:nvSpPr>
        <p:spPr>
          <a:xfrm>
            <a:off x="994259" y="1844824"/>
            <a:ext cx="197768" cy="25279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Abgerundetes Rechteck 19"/>
          <p:cNvSpPr/>
          <p:nvPr/>
        </p:nvSpPr>
        <p:spPr>
          <a:xfrm>
            <a:off x="3322204" y="1844823"/>
            <a:ext cx="197768" cy="25279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Abgerundetes Rechteck 20"/>
          <p:cNvSpPr/>
          <p:nvPr/>
        </p:nvSpPr>
        <p:spPr>
          <a:xfrm>
            <a:off x="5258864" y="1840143"/>
            <a:ext cx="197768" cy="25279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Abgerundetes Rechteck 21"/>
          <p:cNvSpPr/>
          <p:nvPr/>
        </p:nvSpPr>
        <p:spPr>
          <a:xfrm>
            <a:off x="7853101" y="1837184"/>
            <a:ext cx="197768" cy="25279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6838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12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NSIP,SNIP,MIP,VIP, </a:t>
            </a:r>
            <a:r>
              <a:rPr lang="de-CH" dirty="0" err="1" smtClean="0"/>
              <a:t>whaaat</a:t>
            </a:r>
            <a:r>
              <a:rPr lang="de-CH" dirty="0" smtClean="0"/>
              <a:t>? ;-?</a:t>
            </a:r>
          </a:p>
        </p:txBody>
      </p:sp>
      <p:sp>
        <p:nvSpPr>
          <p:cNvPr id="2" name="Abgerundetes Rechteck 1"/>
          <p:cNvSpPr/>
          <p:nvPr/>
        </p:nvSpPr>
        <p:spPr>
          <a:xfrm>
            <a:off x="4242478" y="1196752"/>
            <a:ext cx="3096344" cy="7920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624217"/>
            <a:ext cx="637099" cy="637099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670290"/>
            <a:ext cx="637099" cy="637099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7668344" y="1592796"/>
            <a:ext cx="1296144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Pfeil nach rechts 25"/>
          <p:cNvSpPr/>
          <p:nvPr/>
        </p:nvSpPr>
        <p:spPr>
          <a:xfrm>
            <a:off x="7655754" y="2081296"/>
            <a:ext cx="1296144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Pfeil nach rechts 26"/>
          <p:cNvSpPr/>
          <p:nvPr/>
        </p:nvSpPr>
        <p:spPr>
          <a:xfrm rot="16200000">
            <a:off x="6690750" y="2865451"/>
            <a:ext cx="1296144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Pfeil nach rechts 27"/>
          <p:cNvSpPr/>
          <p:nvPr/>
        </p:nvSpPr>
        <p:spPr>
          <a:xfrm>
            <a:off x="2501770" y="2168860"/>
            <a:ext cx="1296144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Pfeil nach rechts 28"/>
          <p:cNvSpPr/>
          <p:nvPr/>
        </p:nvSpPr>
        <p:spPr>
          <a:xfrm>
            <a:off x="2501770" y="1949979"/>
            <a:ext cx="1296144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Pfeil nach rechts 29"/>
          <p:cNvSpPr/>
          <p:nvPr/>
        </p:nvSpPr>
        <p:spPr>
          <a:xfrm>
            <a:off x="2506171" y="1699063"/>
            <a:ext cx="1296144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4890550" y="118285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</a:rPr>
              <a:t>Netscaler</a:t>
            </a:r>
            <a:r>
              <a:rPr lang="de-CH" dirty="0" smtClean="0">
                <a:solidFill>
                  <a:schemeClr val="bg1"/>
                </a:solidFill>
              </a:rPr>
              <a:t> (AGEE)</a:t>
            </a:r>
            <a:endParaRPr lang="de-CH" dirty="0">
              <a:solidFill>
                <a:schemeClr val="bg1"/>
              </a:solidFill>
            </a:endParaRPr>
          </a:p>
        </p:txBody>
      </p: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19506"/>
              </p:ext>
            </p:extLst>
          </p:nvPr>
        </p:nvGraphicFramePr>
        <p:xfrm>
          <a:off x="661664" y="3725128"/>
          <a:ext cx="7366719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573"/>
                <a:gridCol w="2455573"/>
                <a:gridCol w="2455573"/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de-CH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>
                          <a:latin typeface="Arial" pitchFamily="34" charset="0"/>
                          <a:cs typeface="Arial" pitchFamily="34" charset="0"/>
                        </a:rPr>
                        <a:t>Means</a:t>
                      </a:r>
                      <a:endParaRPr lang="de-CH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  <a:endParaRPr lang="de-CH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Arial" pitchFamily="34" charset="0"/>
                          <a:cs typeface="Arial" pitchFamily="34" charset="0"/>
                        </a:rPr>
                        <a:t>NSIP</a:t>
                      </a:r>
                      <a:endParaRPr lang="de-CH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>
                          <a:latin typeface="Arial" pitchFamily="34" charset="0"/>
                          <a:cs typeface="Arial" pitchFamily="34" charset="0"/>
                        </a:rPr>
                        <a:t>Netscaler</a:t>
                      </a:r>
                      <a:r>
                        <a:rPr lang="de-CH" sz="1400" dirty="0" smtClean="0">
                          <a:latin typeface="Arial" pitchFamily="34" charset="0"/>
                          <a:cs typeface="Arial" pitchFamily="34" charset="0"/>
                        </a:rPr>
                        <a:t> IP</a:t>
                      </a:r>
                      <a:endParaRPr lang="de-CH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>
                          <a:latin typeface="Arial" pitchFamily="34" charset="0"/>
                          <a:cs typeface="Arial" pitchFamily="34" charset="0"/>
                        </a:rPr>
                        <a:t>Mgmt</a:t>
                      </a:r>
                      <a:r>
                        <a:rPr lang="de-CH" sz="14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de-CH" sz="1400" dirty="0" err="1" smtClean="0">
                          <a:latin typeface="Arial" pitchFamily="34" charset="0"/>
                          <a:cs typeface="Arial" pitchFamily="34" charset="0"/>
                        </a:rPr>
                        <a:t>Auth</a:t>
                      </a:r>
                      <a:r>
                        <a:rPr lang="de-CH" sz="1400" dirty="0" smtClean="0">
                          <a:latin typeface="Arial" pitchFamily="34" charset="0"/>
                          <a:cs typeface="Arial" pitchFamily="34" charset="0"/>
                        </a:rPr>
                        <a:t>, STA </a:t>
                      </a:r>
                      <a:r>
                        <a:rPr lang="de-CH" sz="1400" dirty="0" err="1" smtClean="0">
                          <a:latin typeface="Arial" pitchFamily="34" charset="0"/>
                          <a:cs typeface="Arial" pitchFamily="34" charset="0"/>
                        </a:rPr>
                        <a:t>traffic</a:t>
                      </a:r>
                      <a:endParaRPr lang="de-CH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Arial" pitchFamily="34" charset="0"/>
                          <a:cs typeface="Arial" pitchFamily="34" charset="0"/>
                        </a:rPr>
                        <a:t>SNIP</a:t>
                      </a:r>
                      <a:endParaRPr lang="de-CH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>
                          <a:latin typeface="Arial" pitchFamily="34" charset="0"/>
                          <a:cs typeface="Arial" pitchFamily="34" charset="0"/>
                        </a:rPr>
                        <a:t>Subnet</a:t>
                      </a:r>
                      <a:r>
                        <a:rPr lang="de-CH" sz="1400" dirty="0" smtClean="0">
                          <a:latin typeface="Arial" pitchFamily="34" charset="0"/>
                          <a:cs typeface="Arial" pitchFamily="34" charset="0"/>
                        </a:rPr>
                        <a:t> IP</a:t>
                      </a:r>
                      <a:endParaRPr lang="de-CH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Outbound</a:t>
                      </a:r>
                      <a:r>
                        <a:rPr lang="de-CH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CH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connections</a:t>
                      </a:r>
                      <a:r>
                        <a:rPr lang="de-CH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CH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to</a:t>
                      </a:r>
                      <a:r>
                        <a:rPr lang="de-CH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CH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internal</a:t>
                      </a:r>
                      <a:r>
                        <a:rPr lang="de-CH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CH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services</a:t>
                      </a:r>
                      <a:r>
                        <a:rPr lang="de-CH" sz="1400" baseline="0" dirty="0" smtClean="0">
                          <a:latin typeface="Arial" pitchFamily="34" charset="0"/>
                          <a:cs typeface="Arial" pitchFamily="34" charset="0"/>
                        </a:rPr>
                        <a:t> in different </a:t>
                      </a:r>
                      <a:r>
                        <a:rPr lang="de-CH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subnets</a:t>
                      </a:r>
                      <a:endParaRPr lang="de-CH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Arial" pitchFamily="34" charset="0"/>
                          <a:cs typeface="Arial" pitchFamily="34" charset="0"/>
                        </a:rPr>
                        <a:t>MIP </a:t>
                      </a:r>
                      <a:endParaRPr lang="de-CH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>
                          <a:latin typeface="Arial" pitchFamily="34" charset="0"/>
                          <a:cs typeface="Arial" pitchFamily="34" charset="0"/>
                        </a:rPr>
                        <a:t>Mapped</a:t>
                      </a:r>
                      <a:r>
                        <a:rPr lang="de-CH" sz="1400" dirty="0" smtClean="0">
                          <a:latin typeface="Arial" pitchFamily="34" charset="0"/>
                          <a:cs typeface="Arial" pitchFamily="34" charset="0"/>
                        </a:rPr>
                        <a:t> IP</a:t>
                      </a:r>
                      <a:endParaRPr lang="de-CH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>
                          <a:latin typeface="Arial" pitchFamily="34" charset="0"/>
                          <a:cs typeface="Arial" pitchFamily="34" charset="0"/>
                        </a:rPr>
                        <a:t>Outbound</a:t>
                      </a:r>
                      <a:r>
                        <a:rPr lang="de-CH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CH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connections</a:t>
                      </a:r>
                      <a:r>
                        <a:rPr lang="de-CH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CH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to</a:t>
                      </a:r>
                      <a:r>
                        <a:rPr lang="de-CH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CH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internal</a:t>
                      </a:r>
                      <a:r>
                        <a:rPr lang="de-CH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CH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services</a:t>
                      </a:r>
                      <a:r>
                        <a:rPr lang="de-CH" sz="1400" baseline="0" dirty="0" smtClean="0">
                          <a:latin typeface="Arial" pitchFamily="34" charset="0"/>
                          <a:cs typeface="Arial" pitchFamily="34" charset="0"/>
                        </a:rPr>
                        <a:t> on same </a:t>
                      </a:r>
                      <a:r>
                        <a:rPr lang="de-CH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subnet</a:t>
                      </a:r>
                      <a:endParaRPr lang="de-CH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Arial" pitchFamily="34" charset="0"/>
                          <a:cs typeface="Arial" pitchFamily="34" charset="0"/>
                        </a:rPr>
                        <a:t>VIP(s)</a:t>
                      </a:r>
                      <a:endParaRPr lang="de-CH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Arial" pitchFamily="34" charset="0"/>
                          <a:cs typeface="Arial" pitchFamily="34" charset="0"/>
                        </a:rPr>
                        <a:t>Virtual IP</a:t>
                      </a:r>
                      <a:endParaRPr lang="de-CH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>
                          <a:latin typeface="Arial" pitchFamily="34" charset="0"/>
                          <a:cs typeface="Arial" pitchFamily="34" charset="0"/>
                        </a:rPr>
                        <a:t>Inbound</a:t>
                      </a:r>
                      <a:r>
                        <a:rPr lang="de-CH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CH" sz="1400" dirty="0" err="1" smtClean="0">
                          <a:latin typeface="Arial" pitchFamily="34" charset="0"/>
                          <a:cs typeface="Arial" pitchFamily="34" charset="0"/>
                        </a:rPr>
                        <a:t>connections</a:t>
                      </a:r>
                      <a:r>
                        <a:rPr lang="de-CH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CH" sz="1400" dirty="0" err="1" smtClean="0">
                          <a:latin typeface="Arial" pitchFamily="34" charset="0"/>
                          <a:cs typeface="Arial" pitchFamily="34" charset="0"/>
                        </a:rPr>
                        <a:t>from</a:t>
                      </a:r>
                      <a:r>
                        <a:rPr lang="de-CH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CH" sz="1400" dirty="0" err="1" smtClean="0">
                          <a:latin typeface="Arial" pitchFamily="34" charset="0"/>
                          <a:cs typeface="Arial" pitchFamily="34" charset="0"/>
                        </a:rPr>
                        <a:t>clients</a:t>
                      </a:r>
                      <a:r>
                        <a:rPr lang="de-CH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CH" sz="1400" dirty="0" err="1" smtClean="0">
                          <a:latin typeface="Arial" pitchFamily="34" charset="0"/>
                          <a:cs typeface="Arial" pitchFamily="34" charset="0"/>
                        </a:rPr>
                        <a:t>to</a:t>
                      </a:r>
                      <a:r>
                        <a:rPr lang="de-CH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CH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portals</a:t>
                      </a:r>
                      <a:endParaRPr lang="de-CH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feld 30"/>
          <p:cNvSpPr txBox="1"/>
          <p:nvPr/>
        </p:nvSpPr>
        <p:spPr>
          <a:xfrm>
            <a:off x="3707903" y="1313474"/>
            <a:ext cx="648073" cy="369332"/>
          </a:xfrm>
          <a:prstGeom prst="rect">
            <a:avLst/>
          </a:prstGeom>
          <a:noFill/>
          <a:ln w="6350">
            <a:noFill/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b="1" dirty="0" smtClean="0"/>
              <a:t>VIP</a:t>
            </a:r>
            <a:endParaRPr lang="de-CH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7452320" y="1268760"/>
            <a:ext cx="1499578" cy="369332"/>
          </a:xfrm>
          <a:prstGeom prst="rect">
            <a:avLst/>
          </a:prstGeom>
          <a:noFill/>
          <a:ln w="6350">
            <a:noFill/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b="1" dirty="0" smtClean="0"/>
              <a:t>SNIP / MIP</a:t>
            </a:r>
            <a:endParaRPr lang="de-CH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7452320" y="2267580"/>
            <a:ext cx="648073" cy="369332"/>
          </a:xfrm>
          <a:prstGeom prst="rect">
            <a:avLst/>
          </a:prstGeom>
          <a:noFill/>
          <a:ln w="6350">
            <a:noFill/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b="1" dirty="0" smtClean="0"/>
              <a:t>NSIP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348044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13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ICA Proxy </a:t>
            </a:r>
            <a:r>
              <a:rPr lang="de-CH" dirty="0" err="1" smtClean="0"/>
              <a:t>or</a:t>
            </a:r>
            <a:r>
              <a:rPr lang="de-CH" dirty="0" smtClean="0"/>
              <a:t>/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full</a:t>
            </a:r>
            <a:r>
              <a:rPr lang="de-CH" dirty="0" smtClean="0"/>
              <a:t> SSL VPN?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b="1" dirty="0" err="1" smtClean="0"/>
              <a:t>Use</a:t>
            </a:r>
            <a:r>
              <a:rPr lang="de-CH" b="1" dirty="0" smtClean="0"/>
              <a:t> ICA Proxy </a:t>
            </a:r>
            <a:r>
              <a:rPr lang="de-CH" b="1" dirty="0" err="1" smtClean="0"/>
              <a:t>session</a:t>
            </a:r>
            <a:r>
              <a:rPr lang="de-CH" b="1" dirty="0" smtClean="0"/>
              <a:t> </a:t>
            </a:r>
            <a:r>
              <a:rPr lang="de-CH" b="1" dirty="0" err="1" smtClean="0"/>
              <a:t>policies</a:t>
            </a:r>
            <a:r>
              <a:rPr lang="de-CH" b="1" dirty="0" smtClean="0"/>
              <a:t> / </a:t>
            </a:r>
            <a:r>
              <a:rPr lang="de-CH" b="1" dirty="0" err="1" smtClean="0"/>
              <a:t>basic</a:t>
            </a:r>
            <a:r>
              <a:rPr lang="de-CH" b="1" dirty="0" smtClean="0"/>
              <a:t> </a:t>
            </a:r>
            <a:r>
              <a:rPr lang="de-CH" b="1" dirty="0" err="1" smtClean="0"/>
              <a:t>portals</a:t>
            </a:r>
            <a:r>
              <a:rPr lang="de-CH" b="1" dirty="0" smtClean="0"/>
              <a:t> </a:t>
            </a:r>
            <a:r>
              <a:rPr lang="de-CH" b="1" dirty="0" err="1" smtClean="0"/>
              <a:t>when</a:t>
            </a:r>
            <a:r>
              <a:rPr lang="de-CH" b="1" dirty="0" smtClean="0"/>
              <a:t>…</a:t>
            </a:r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Citrix </a:t>
            </a:r>
            <a:r>
              <a:rPr lang="de-CH" dirty="0" err="1" smtClean="0"/>
              <a:t>apps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desktops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applications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delivered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Access Gateway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b="1" dirty="0" err="1"/>
              <a:t>Use</a:t>
            </a:r>
            <a:r>
              <a:rPr lang="de-CH" b="1" dirty="0"/>
              <a:t> </a:t>
            </a:r>
            <a:r>
              <a:rPr lang="de-CH" b="1" dirty="0" err="1" smtClean="0"/>
              <a:t>full</a:t>
            </a:r>
            <a:r>
              <a:rPr lang="de-CH" b="1" dirty="0" smtClean="0"/>
              <a:t> VPN </a:t>
            </a:r>
            <a:r>
              <a:rPr lang="de-CH" b="1" dirty="0" err="1"/>
              <a:t>session</a:t>
            </a:r>
            <a:r>
              <a:rPr lang="de-CH" b="1" dirty="0"/>
              <a:t> </a:t>
            </a:r>
            <a:r>
              <a:rPr lang="de-CH" b="1" dirty="0" err="1"/>
              <a:t>policies</a:t>
            </a:r>
            <a:r>
              <a:rPr lang="de-CH" b="1" dirty="0"/>
              <a:t> / </a:t>
            </a:r>
            <a:r>
              <a:rPr lang="de-CH" b="1" dirty="0" smtClean="0"/>
              <a:t>smart </a:t>
            </a:r>
            <a:r>
              <a:rPr lang="de-CH" b="1" dirty="0" err="1" smtClean="0"/>
              <a:t>access</a:t>
            </a:r>
            <a:r>
              <a:rPr lang="de-CH" b="1" dirty="0" smtClean="0"/>
              <a:t> </a:t>
            </a:r>
            <a:r>
              <a:rPr lang="de-CH" b="1" dirty="0" err="1" smtClean="0"/>
              <a:t>portals</a:t>
            </a:r>
            <a:r>
              <a:rPr lang="de-CH" b="1" dirty="0" smtClean="0"/>
              <a:t> </a:t>
            </a:r>
            <a:r>
              <a:rPr lang="de-CH" b="1" dirty="0" err="1"/>
              <a:t>when</a:t>
            </a:r>
            <a:r>
              <a:rPr lang="de-CH" b="1" dirty="0"/>
              <a:t>…</a:t>
            </a:r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want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deliver</a:t>
            </a:r>
            <a:r>
              <a:rPr lang="de-CH" dirty="0" smtClean="0"/>
              <a:t> </a:t>
            </a:r>
            <a:r>
              <a:rPr lang="de-CH" dirty="0" err="1" smtClean="0"/>
              <a:t>custom</a:t>
            </a:r>
            <a:r>
              <a:rPr lang="de-CH" dirty="0" smtClean="0"/>
              <a:t> </a:t>
            </a:r>
            <a:r>
              <a:rPr lang="de-CH" dirty="0" err="1" smtClean="0"/>
              <a:t>tcp</a:t>
            </a:r>
            <a:r>
              <a:rPr lang="de-CH" dirty="0" smtClean="0"/>
              <a:t>/</a:t>
            </a:r>
            <a:r>
              <a:rPr lang="de-CH" dirty="0" err="1" smtClean="0"/>
              <a:t>udp</a:t>
            </a:r>
            <a:r>
              <a:rPr lang="de-CH" dirty="0" smtClean="0"/>
              <a:t> </a:t>
            </a:r>
            <a:r>
              <a:rPr lang="de-CH" dirty="0" err="1" smtClean="0"/>
              <a:t>applications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/>
              <a:t> </a:t>
            </a:r>
            <a:r>
              <a:rPr lang="de-CH" dirty="0" smtClean="0"/>
              <a:t>remote </a:t>
            </a:r>
            <a:r>
              <a:rPr lang="de-CH" dirty="0" err="1" smtClean="0"/>
              <a:t>endpoints</a:t>
            </a:r>
            <a:endParaRPr lang="de-CH" dirty="0" smtClean="0"/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want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authenticate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backend </a:t>
            </a:r>
            <a:r>
              <a:rPr lang="de-CH" dirty="0" err="1" smtClean="0"/>
              <a:t>applications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Smart Card </a:t>
            </a:r>
            <a:r>
              <a:rPr lang="de-CH" dirty="0" err="1" smtClean="0"/>
              <a:t>certificates</a:t>
            </a:r>
            <a:endParaRPr lang="de-CH" dirty="0" smtClean="0"/>
          </a:p>
          <a:p>
            <a:pPr marL="800100" lvl="2" indent="0" defTabSz="957263">
              <a:buSzPct val="130000"/>
              <a:buNone/>
              <a:defRPr/>
            </a:pP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err="1" smtClean="0">
                <a:sym typeface="Wingdings" pitchFamily="2" charset="2"/>
              </a:rPr>
              <a:t>Requires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b="1" dirty="0" smtClean="0">
                <a:sym typeface="Wingdings" pitchFamily="2" charset="2"/>
              </a:rPr>
              <a:t>A</a:t>
            </a:r>
            <a:r>
              <a:rPr lang="de-CH" dirty="0" smtClean="0">
                <a:sym typeface="Wingdings" pitchFamily="2" charset="2"/>
              </a:rPr>
              <a:t>ccess </a:t>
            </a:r>
            <a:r>
              <a:rPr lang="de-CH" b="1" dirty="0" smtClean="0">
                <a:sym typeface="Wingdings" pitchFamily="2" charset="2"/>
              </a:rPr>
              <a:t>G</a:t>
            </a:r>
            <a:r>
              <a:rPr lang="de-CH" dirty="0" smtClean="0">
                <a:sym typeface="Wingdings" pitchFamily="2" charset="2"/>
              </a:rPr>
              <a:t>ateway </a:t>
            </a:r>
            <a:r>
              <a:rPr lang="de-CH" b="1" dirty="0" err="1" smtClean="0">
                <a:sym typeface="Wingdings" pitchFamily="2" charset="2"/>
              </a:rPr>
              <a:t>P</a:t>
            </a:r>
            <a:r>
              <a:rPr lang="de-CH" dirty="0" err="1" smtClean="0">
                <a:sym typeface="Wingdings" pitchFamily="2" charset="2"/>
              </a:rPr>
              <a:t>lugin</a:t>
            </a:r>
            <a:endParaRPr lang="de-CH" dirty="0"/>
          </a:p>
          <a:p>
            <a:pPr marL="400050" lvl="1" indent="0" defTabSz="957263">
              <a:buSzPct val="130000"/>
              <a:buNone/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0063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611560" y="1916832"/>
            <a:ext cx="4752528" cy="2448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41" y="2132856"/>
            <a:ext cx="3852407" cy="208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14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happening</a:t>
            </a:r>
            <a:r>
              <a:rPr lang="de-CH" dirty="0" smtClean="0"/>
              <a:t> </a:t>
            </a:r>
            <a:r>
              <a:rPr lang="de-CH" dirty="0" err="1" smtClean="0"/>
              <a:t>under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hood</a:t>
            </a:r>
            <a:r>
              <a:rPr lang="de-CH" dirty="0" smtClean="0"/>
              <a:t>..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….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start</a:t>
            </a:r>
            <a:r>
              <a:rPr lang="de-CH" dirty="0" smtClean="0"/>
              <a:t> Citrix </a:t>
            </a:r>
            <a:r>
              <a:rPr lang="de-CH" dirty="0" err="1" smtClean="0"/>
              <a:t>apps</a:t>
            </a:r>
            <a:r>
              <a:rPr lang="de-CH" dirty="0" smtClean="0"/>
              <a:t>/</a:t>
            </a:r>
            <a:r>
              <a:rPr lang="de-CH" dirty="0" err="1" smtClean="0"/>
              <a:t>desktops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508104" y="779358"/>
            <a:ext cx="33661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200" dirty="0" smtClean="0">
                <a:cs typeface="Arial" charset="0"/>
              </a:rPr>
              <a:t>Access AG URL </a:t>
            </a:r>
            <a:r>
              <a:rPr lang="en-US" sz="1200" u="sng" dirty="0" smtClean="0">
                <a:solidFill>
                  <a:srgbClr val="0070C0"/>
                </a:solidFill>
                <a:cs typeface="Arial" charset="0"/>
              </a:rPr>
              <a:t>https://ag.corp.com</a:t>
            </a:r>
            <a:endParaRPr lang="en-US" sz="1200" u="sng" dirty="0">
              <a:solidFill>
                <a:srgbClr val="0070C0"/>
              </a:solidFill>
              <a:cs typeface="Arial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de-DE" sz="1200" dirty="0" smtClean="0">
                <a:cs typeface="Arial" charset="0"/>
              </a:rPr>
              <a:t>AG </a:t>
            </a:r>
            <a:r>
              <a:rPr lang="de-DE" sz="1200" dirty="0" err="1" smtClean="0">
                <a:cs typeface="Arial" charset="0"/>
              </a:rPr>
              <a:t>authenticates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the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user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against</a:t>
            </a:r>
            <a:r>
              <a:rPr lang="de-DE" sz="1200" dirty="0" smtClean="0">
                <a:cs typeface="Arial" charset="0"/>
              </a:rPr>
              <a:t> LDAP / RADIUS / Smart Card </a:t>
            </a:r>
            <a:r>
              <a:rPr lang="de-DE" sz="1200" dirty="0" err="1" smtClean="0">
                <a:cs typeface="Arial" charset="0"/>
              </a:rPr>
              <a:t>Certificate</a:t>
            </a:r>
            <a:endParaRPr lang="de-DE" sz="1200" dirty="0" smtClean="0">
              <a:cs typeface="Arial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de-DE" sz="1200" dirty="0" smtClean="0">
                <a:cs typeface="Arial" charset="0"/>
              </a:rPr>
              <a:t>AG </a:t>
            </a:r>
            <a:r>
              <a:rPr lang="de-DE" sz="1200" dirty="0" err="1" smtClean="0">
                <a:cs typeface="Arial" charset="0"/>
              </a:rPr>
              <a:t>acts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as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reverse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proxy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and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transmits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credentials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and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session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policy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information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to</a:t>
            </a:r>
            <a:r>
              <a:rPr lang="de-DE" sz="1200" dirty="0" smtClean="0">
                <a:cs typeface="Arial" charset="0"/>
              </a:rPr>
              <a:t> Web Interface</a:t>
            </a:r>
            <a:endParaRPr lang="de-DE" sz="1200" dirty="0">
              <a:cs typeface="Arial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200" dirty="0" smtClean="0">
                <a:cs typeface="Arial" charset="0"/>
              </a:rPr>
              <a:t>Web Interface queries XML service to gather applications to display for that user</a:t>
            </a:r>
            <a:endParaRPr lang="en-US" sz="1200" dirty="0">
              <a:cs typeface="Arial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200" dirty="0" smtClean="0">
                <a:cs typeface="Arial" charset="0"/>
              </a:rPr>
              <a:t>User starts published app / desktop</a:t>
            </a:r>
            <a:endParaRPr lang="en-US" sz="1200" dirty="0">
              <a:cs typeface="Arial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de-DE" sz="1200" dirty="0" smtClean="0">
                <a:cs typeface="Arial" charset="0"/>
              </a:rPr>
              <a:t>Web Interface </a:t>
            </a:r>
            <a:r>
              <a:rPr lang="de-DE" sz="1200" dirty="0" err="1" smtClean="0">
                <a:cs typeface="Arial" charset="0"/>
              </a:rPr>
              <a:t>requests</a:t>
            </a:r>
            <a:r>
              <a:rPr lang="de-DE" sz="1200" dirty="0" smtClean="0">
                <a:cs typeface="Arial" charset="0"/>
              </a:rPr>
              <a:t> ticket </a:t>
            </a:r>
            <a:r>
              <a:rPr lang="de-DE" sz="1200" dirty="0" err="1" smtClean="0">
                <a:cs typeface="Arial" charset="0"/>
              </a:rPr>
              <a:t>of</a:t>
            </a:r>
            <a:r>
              <a:rPr lang="de-DE" sz="1200" dirty="0" smtClean="0">
                <a:cs typeface="Arial" charset="0"/>
              </a:rPr>
              <a:t> STA (XML </a:t>
            </a:r>
            <a:r>
              <a:rPr lang="de-DE" sz="1200" dirty="0" err="1" smtClean="0">
                <a:cs typeface="Arial" charset="0"/>
              </a:rPr>
              <a:t>service</a:t>
            </a:r>
            <a:r>
              <a:rPr lang="de-DE" sz="1200" dirty="0" smtClean="0">
                <a:cs typeface="Arial" charset="0"/>
              </a:rPr>
              <a:t>)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de-DE" sz="1200" dirty="0" smtClean="0">
                <a:cs typeface="Arial" charset="0"/>
              </a:rPr>
              <a:t>STA </a:t>
            </a:r>
            <a:r>
              <a:rPr lang="de-DE" sz="1200" dirty="0" err="1" smtClean="0">
                <a:cs typeface="Arial" charset="0"/>
              </a:rPr>
              <a:t>encrypts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the</a:t>
            </a:r>
            <a:r>
              <a:rPr lang="de-DE" sz="1200" dirty="0" smtClean="0">
                <a:cs typeface="Arial" charset="0"/>
              </a:rPr>
              <a:t> IP </a:t>
            </a:r>
            <a:r>
              <a:rPr lang="de-DE" sz="1200" dirty="0" err="1" smtClean="0">
                <a:cs typeface="Arial" charset="0"/>
              </a:rPr>
              <a:t>address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from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the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target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host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and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sends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it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to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the</a:t>
            </a:r>
            <a:r>
              <a:rPr lang="de-DE" sz="1200" dirty="0" smtClean="0">
                <a:cs typeface="Arial" charset="0"/>
              </a:rPr>
              <a:t> Web Interface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de-DE" sz="1200" dirty="0" smtClean="0">
                <a:cs typeface="Arial" charset="0"/>
              </a:rPr>
              <a:t>Web Interface send ICA </a:t>
            </a:r>
            <a:r>
              <a:rPr lang="de-DE" sz="1200" dirty="0" err="1" smtClean="0">
                <a:cs typeface="Arial" charset="0"/>
              </a:rPr>
              <a:t>file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to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the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browser</a:t>
            </a:r>
            <a:endParaRPr lang="de-DE" sz="1200" dirty="0">
              <a:cs typeface="Arial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de-DE" sz="1200" dirty="0" smtClean="0">
                <a:cs typeface="Arial" charset="0"/>
              </a:rPr>
              <a:t>User </a:t>
            </a:r>
            <a:r>
              <a:rPr lang="de-DE" sz="1200" dirty="0" err="1" smtClean="0">
                <a:cs typeface="Arial" charset="0"/>
              </a:rPr>
              <a:t>clicks</a:t>
            </a:r>
            <a:r>
              <a:rPr lang="de-DE" sz="1200" dirty="0" smtClean="0">
                <a:cs typeface="Arial" charset="0"/>
              </a:rPr>
              <a:t> on </a:t>
            </a:r>
            <a:r>
              <a:rPr lang="de-DE" sz="1200" dirty="0" err="1" smtClean="0">
                <a:cs typeface="Arial" charset="0"/>
              </a:rPr>
              <a:t>icon</a:t>
            </a:r>
            <a:r>
              <a:rPr lang="de-DE" sz="1200" dirty="0" smtClean="0">
                <a:cs typeface="Arial" charset="0"/>
              </a:rPr>
              <a:t>, Receiver </a:t>
            </a:r>
            <a:r>
              <a:rPr lang="de-DE" sz="1200" dirty="0" err="1" smtClean="0">
                <a:cs typeface="Arial" charset="0"/>
              </a:rPr>
              <a:t>is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invoked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by</a:t>
            </a:r>
            <a:r>
              <a:rPr lang="de-DE" sz="1200" dirty="0" smtClean="0">
                <a:cs typeface="Arial" charset="0"/>
              </a:rPr>
              <a:t> FTA. Receiver </a:t>
            </a:r>
            <a:r>
              <a:rPr lang="de-DE" sz="1200" dirty="0" err="1" smtClean="0">
                <a:cs typeface="Arial" charset="0"/>
              </a:rPr>
              <a:t>contacts</a:t>
            </a:r>
            <a:r>
              <a:rPr lang="de-DE" sz="1200" dirty="0" smtClean="0">
                <a:cs typeface="Arial" charset="0"/>
              </a:rPr>
              <a:t> AG </a:t>
            </a:r>
            <a:r>
              <a:rPr lang="de-DE" sz="1200" dirty="0" err="1" smtClean="0">
                <a:cs typeface="Arial" charset="0"/>
              </a:rPr>
              <a:t>and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tries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to</a:t>
            </a:r>
            <a:r>
              <a:rPr lang="de-DE" sz="1200" dirty="0" smtClean="0">
                <a:cs typeface="Arial" charset="0"/>
              </a:rPr>
              <a:t> </a:t>
            </a:r>
            <a:r>
              <a:rPr lang="de-DE" sz="1200" dirty="0" err="1" smtClean="0">
                <a:cs typeface="Arial" charset="0"/>
              </a:rPr>
              <a:t>establish</a:t>
            </a:r>
            <a:r>
              <a:rPr lang="de-DE" sz="1200" dirty="0" smtClean="0">
                <a:cs typeface="Arial" charset="0"/>
              </a:rPr>
              <a:t> a TLS </a:t>
            </a:r>
            <a:r>
              <a:rPr lang="de-DE" sz="1200" dirty="0" err="1" smtClean="0">
                <a:cs typeface="Arial" charset="0"/>
              </a:rPr>
              <a:t>session</a:t>
            </a:r>
            <a:endParaRPr lang="de-DE" sz="1200" dirty="0">
              <a:cs typeface="Arial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200" dirty="0" smtClean="0">
                <a:cs typeface="Arial" charset="0"/>
              </a:rPr>
              <a:t>AG requests ticket confirmation via STA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200" dirty="0" smtClean="0">
                <a:cs typeface="Arial" charset="0"/>
              </a:rPr>
              <a:t>AG decrypts the original IP address of target host</a:t>
            </a:r>
            <a:endParaRPr lang="en-US" sz="1200" dirty="0">
              <a:cs typeface="Arial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200" dirty="0" smtClean="0">
                <a:cs typeface="Arial" charset="0"/>
              </a:rPr>
              <a:t>If ticket can be verified, AG establishes the ICA/CGP session to the </a:t>
            </a:r>
            <a:r>
              <a:rPr lang="en-US" sz="1200" dirty="0" err="1" smtClean="0">
                <a:cs typeface="Arial" charset="0"/>
              </a:rPr>
              <a:t>XenApp</a:t>
            </a:r>
            <a:r>
              <a:rPr lang="en-US" sz="1200" dirty="0" smtClean="0">
                <a:cs typeface="Arial" charset="0"/>
              </a:rPr>
              <a:t> / </a:t>
            </a:r>
            <a:r>
              <a:rPr lang="en-US" sz="1200" dirty="0" err="1" smtClean="0">
                <a:cs typeface="Arial" charset="0"/>
              </a:rPr>
              <a:t>XenDesktop</a:t>
            </a:r>
            <a:r>
              <a:rPr lang="en-US" sz="1200" dirty="0" smtClean="0">
                <a:cs typeface="Arial" charset="0"/>
              </a:rPr>
              <a:t> host</a:t>
            </a:r>
            <a:endParaRPr lang="en-US" sz="1200" dirty="0">
              <a:cs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1547664" y="3140968"/>
            <a:ext cx="648072" cy="1440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3203848" y="3140968"/>
            <a:ext cx="64807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203848" y="2492896"/>
            <a:ext cx="576064" cy="64807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203848" y="3140968"/>
            <a:ext cx="576064" cy="64807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203848" y="3184401"/>
            <a:ext cx="129614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4067944" y="2708920"/>
            <a:ext cx="64807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 rot="20783561">
            <a:off x="1406113" y="3226627"/>
            <a:ext cx="751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SSL/TLS</a:t>
            </a:r>
            <a:endParaRPr lang="de-CH" sz="1100" dirty="0"/>
          </a:p>
        </p:txBody>
      </p:sp>
      <p:sp>
        <p:nvSpPr>
          <p:cNvPr id="37" name="Textfeld 36"/>
          <p:cNvSpPr txBox="1"/>
          <p:nvPr/>
        </p:nvSpPr>
        <p:spPr>
          <a:xfrm>
            <a:off x="3347864" y="2932316"/>
            <a:ext cx="751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https</a:t>
            </a:r>
            <a:endParaRPr lang="de-CH" sz="1100" dirty="0"/>
          </a:p>
        </p:txBody>
      </p:sp>
      <p:sp>
        <p:nvSpPr>
          <p:cNvPr id="38" name="Textfeld 37"/>
          <p:cNvSpPr txBox="1"/>
          <p:nvPr/>
        </p:nvSpPr>
        <p:spPr>
          <a:xfrm rot="18619451">
            <a:off x="3268424" y="2437837"/>
            <a:ext cx="607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 smtClean="0"/>
              <a:t>ldap</a:t>
            </a:r>
            <a:endParaRPr lang="de-CH" sz="1100" dirty="0"/>
          </a:p>
        </p:txBody>
      </p:sp>
      <p:sp>
        <p:nvSpPr>
          <p:cNvPr id="40" name="Textfeld 39"/>
          <p:cNvSpPr txBox="1"/>
          <p:nvPr/>
        </p:nvSpPr>
        <p:spPr>
          <a:xfrm rot="2871757">
            <a:off x="3265230" y="3333372"/>
            <a:ext cx="689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ICA/CGP</a:t>
            </a:r>
            <a:endParaRPr lang="de-CH" sz="1100" dirty="0"/>
          </a:p>
        </p:txBody>
      </p:sp>
      <p:sp>
        <p:nvSpPr>
          <p:cNvPr id="42" name="Textfeld 41"/>
          <p:cNvSpPr txBox="1"/>
          <p:nvPr/>
        </p:nvSpPr>
        <p:spPr>
          <a:xfrm>
            <a:off x="4124034" y="2495947"/>
            <a:ext cx="751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http/</a:t>
            </a:r>
            <a:r>
              <a:rPr lang="de-CH" sz="1100" dirty="0" err="1" smtClean="0"/>
              <a:t>xml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3667573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15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AGEE </a:t>
            </a:r>
            <a:r>
              <a:rPr lang="de-CH" dirty="0" err="1" smtClean="0"/>
              <a:t>Architecture</a:t>
            </a:r>
            <a:endParaRPr lang="de-CH" dirty="0" smtClean="0"/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56584"/>
          </a:xfrm>
        </p:spPr>
        <p:txBody>
          <a:bodyPr>
            <a:normAutofit/>
          </a:bodyPr>
          <a:lstStyle/>
          <a:p>
            <a:pPr marL="400050" lvl="1" indent="0" defTabSz="957263">
              <a:buSzPct val="130000"/>
              <a:buNone/>
              <a:defRPr/>
            </a:pPr>
            <a:endParaRPr lang="de-CH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1490035" y="2340496"/>
            <a:ext cx="4536504" cy="1728192"/>
            <a:chOff x="1490035" y="2340496"/>
            <a:chExt cx="4536504" cy="1728192"/>
          </a:xfrm>
        </p:grpSpPr>
        <p:sp>
          <p:nvSpPr>
            <p:cNvPr id="2" name="Abgerundetes Rechteck 1"/>
            <p:cNvSpPr/>
            <p:nvPr/>
          </p:nvSpPr>
          <p:spPr>
            <a:xfrm>
              <a:off x="1490035" y="2340496"/>
              <a:ext cx="4536504" cy="172819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2843808" y="298766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>
                  <a:solidFill>
                    <a:schemeClr val="bg2">
                      <a:lumMod val="90000"/>
                    </a:schemeClr>
                  </a:solidFill>
                </a:rPr>
                <a:t>AGEE Virtual </a:t>
              </a:r>
              <a:r>
                <a:rPr lang="de-CH" b="1" dirty="0">
                  <a:solidFill>
                    <a:schemeClr val="bg2">
                      <a:lumMod val="90000"/>
                    </a:schemeClr>
                  </a:solidFill>
                </a:rPr>
                <a:t>S</a:t>
              </a:r>
              <a:r>
                <a:rPr lang="de-CH" b="1" dirty="0" smtClean="0">
                  <a:solidFill>
                    <a:schemeClr val="bg2">
                      <a:lumMod val="90000"/>
                    </a:schemeClr>
                  </a:solidFill>
                </a:rPr>
                <a:t>erver</a:t>
              </a:r>
              <a:endParaRPr lang="de-CH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8042908" y="1733074"/>
            <a:ext cx="816036" cy="2920062"/>
            <a:chOff x="8042908" y="1733074"/>
            <a:chExt cx="816036" cy="2920062"/>
          </a:xfrm>
        </p:grpSpPr>
        <p:sp>
          <p:nvSpPr>
            <p:cNvPr id="11" name="Abgerundetes Rechteck 10"/>
            <p:cNvSpPr/>
            <p:nvPr/>
          </p:nvSpPr>
          <p:spPr>
            <a:xfrm>
              <a:off x="8354888" y="2340496"/>
              <a:ext cx="504056" cy="172819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Textfeld 29"/>
            <p:cNvSpPr txBox="1"/>
            <p:nvPr/>
          </p:nvSpPr>
          <p:spPr>
            <a:xfrm rot="16200000">
              <a:off x="7146885" y="3008439"/>
              <a:ext cx="2920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b="1" dirty="0" smtClean="0">
                  <a:solidFill>
                    <a:schemeClr val="bg2">
                      <a:lumMod val="90000"/>
                    </a:schemeClr>
                  </a:solidFill>
                </a:rPr>
                <a:t>Session Profile</a:t>
              </a:r>
              <a:endParaRPr lang="de-CH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6" name="Eingekerbter Pfeil nach rechts 35"/>
            <p:cNvSpPr/>
            <p:nvPr/>
          </p:nvSpPr>
          <p:spPr>
            <a:xfrm flipH="1">
              <a:off x="8042908" y="2479539"/>
              <a:ext cx="265097" cy="252029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92080" y="2952564"/>
            <a:ext cx="3903422" cy="1116124"/>
            <a:chOff x="5292080" y="2952564"/>
            <a:chExt cx="3903422" cy="1116124"/>
          </a:xfrm>
        </p:grpSpPr>
        <p:sp>
          <p:nvSpPr>
            <p:cNvPr id="20" name="Abgerundetes Rechteck 19"/>
            <p:cNvSpPr/>
            <p:nvPr/>
          </p:nvSpPr>
          <p:spPr>
            <a:xfrm rot="5400000">
              <a:off x="6950732" y="2340496"/>
              <a:ext cx="504056" cy="172819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Abgerundetes Rechteck 20"/>
            <p:cNvSpPr/>
            <p:nvPr/>
          </p:nvSpPr>
          <p:spPr>
            <a:xfrm rot="5400000">
              <a:off x="6950732" y="2952564"/>
              <a:ext cx="504056" cy="172819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292080" y="3029688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>
                  <a:solidFill>
                    <a:schemeClr val="bg2">
                      <a:lumMod val="90000"/>
                    </a:schemeClr>
                  </a:solidFill>
                </a:rPr>
                <a:t>Bookmarks</a:t>
              </a:r>
              <a:endParaRPr lang="de-CH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307070" y="3635732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>
                  <a:solidFill>
                    <a:schemeClr val="bg2">
                      <a:lumMod val="90000"/>
                    </a:schemeClr>
                  </a:solidFill>
                </a:rPr>
                <a:t>Intranet Apps</a:t>
              </a:r>
              <a:endParaRPr lang="de-CH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8" name="Eingekerbter Pfeil nach rechts 37"/>
            <p:cNvSpPr/>
            <p:nvPr/>
          </p:nvSpPr>
          <p:spPr>
            <a:xfrm flipH="1">
              <a:off x="6050085" y="3089973"/>
              <a:ext cx="265097" cy="252029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Eingekerbter Pfeil nach rechts 38"/>
            <p:cNvSpPr/>
            <p:nvPr/>
          </p:nvSpPr>
          <p:spPr>
            <a:xfrm flipH="1">
              <a:off x="6024208" y="3696017"/>
              <a:ext cx="265097" cy="252029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1505025" y="4090715"/>
            <a:ext cx="4536504" cy="786633"/>
            <a:chOff x="1505025" y="4090715"/>
            <a:chExt cx="4536504" cy="786633"/>
          </a:xfrm>
        </p:grpSpPr>
        <p:sp>
          <p:nvSpPr>
            <p:cNvPr id="14" name="Abgerundetes Rechteck 13"/>
            <p:cNvSpPr/>
            <p:nvPr/>
          </p:nvSpPr>
          <p:spPr>
            <a:xfrm>
              <a:off x="1505025" y="4373292"/>
              <a:ext cx="4536504" cy="50405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850686" y="4416772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>
                  <a:solidFill>
                    <a:schemeClr val="bg2">
                      <a:lumMod val="90000"/>
                    </a:schemeClr>
                  </a:solidFill>
                </a:rPr>
                <a:t>Authentication </a:t>
              </a:r>
              <a:r>
                <a:rPr lang="de-CH" dirty="0" err="1" smtClean="0">
                  <a:solidFill>
                    <a:schemeClr val="bg2">
                      <a:lumMod val="90000"/>
                    </a:schemeClr>
                  </a:solidFill>
                </a:rPr>
                <a:t>Policy</a:t>
              </a:r>
              <a:endParaRPr lang="de-CH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1" name="Eingekerbter Pfeil nach rechts 40"/>
            <p:cNvSpPr/>
            <p:nvPr/>
          </p:nvSpPr>
          <p:spPr>
            <a:xfrm rot="5400000" flipH="1">
              <a:off x="3629362" y="4097249"/>
              <a:ext cx="265097" cy="252029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1505025" y="4897380"/>
            <a:ext cx="4536504" cy="769392"/>
            <a:chOff x="1505025" y="4897380"/>
            <a:chExt cx="4536504" cy="769392"/>
          </a:xfrm>
        </p:grpSpPr>
        <p:sp>
          <p:nvSpPr>
            <p:cNvPr id="15" name="Abgerundetes Rechteck 14"/>
            <p:cNvSpPr/>
            <p:nvPr/>
          </p:nvSpPr>
          <p:spPr>
            <a:xfrm>
              <a:off x="1505025" y="5162716"/>
              <a:ext cx="4536504" cy="50405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778678" y="5207104"/>
              <a:ext cx="403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>
                  <a:solidFill>
                    <a:schemeClr val="bg2">
                      <a:lumMod val="90000"/>
                    </a:schemeClr>
                  </a:solidFill>
                </a:rPr>
                <a:t>Authentication Profile</a:t>
              </a:r>
              <a:endParaRPr lang="de-CH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2" name="Eingekerbter Pfeil nach rechts 41"/>
            <p:cNvSpPr/>
            <p:nvPr/>
          </p:nvSpPr>
          <p:spPr>
            <a:xfrm rot="5400000" flipH="1">
              <a:off x="3629362" y="4903914"/>
              <a:ext cx="265097" cy="252029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1519674" y="5679184"/>
            <a:ext cx="4536504" cy="752056"/>
            <a:chOff x="1519674" y="5679184"/>
            <a:chExt cx="4536504" cy="752056"/>
          </a:xfrm>
        </p:grpSpPr>
        <p:sp>
          <p:nvSpPr>
            <p:cNvPr id="27" name="Abgerundetes Rechteck 26"/>
            <p:cNvSpPr/>
            <p:nvPr/>
          </p:nvSpPr>
          <p:spPr>
            <a:xfrm>
              <a:off x="1519674" y="5927184"/>
              <a:ext cx="4536504" cy="50405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1793327" y="5989900"/>
              <a:ext cx="403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>
                  <a:solidFill>
                    <a:schemeClr val="bg2">
                      <a:lumMod val="90000"/>
                    </a:schemeClr>
                  </a:solidFill>
                </a:rPr>
                <a:t>Authentication Server</a:t>
              </a:r>
              <a:endParaRPr lang="de-CH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3" name="Eingekerbter Pfeil nach rechts 42"/>
            <p:cNvSpPr/>
            <p:nvPr/>
          </p:nvSpPr>
          <p:spPr>
            <a:xfrm rot="5400000" flipH="1">
              <a:off x="3625738" y="5685718"/>
              <a:ext cx="265097" cy="252029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650032" y="1254088"/>
            <a:ext cx="3417912" cy="3456722"/>
            <a:chOff x="650032" y="1254088"/>
            <a:chExt cx="3417912" cy="3456722"/>
          </a:xfrm>
        </p:grpSpPr>
        <p:sp>
          <p:nvSpPr>
            <p:cNvPr id="5" name="Textfeld 4"/>
            <p:cNvSpPr txBox="1"/>
            <p:nvPr/>
          </p:nvSpPr>
          <p:spPr>
            <a:xfrm>
              <a:off x="1043608" y="143320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EPA </a:t>
              </a:r>
              <a:r>
                <a:rPr lang="de-CH" dirty="0" err="1" smtClean="0"/>
                <a:t>expression</a:t>
              </a:r>
              <a:r>
                <a:rPr lang="de-CH" dirty="0" smtClean="0"/>
                <a:t> </a:t>
              </a:r>
              <a:r>
                <a:rPr lang="de-CH" dirty="0" err="1" smtClean="0"/>
                <a:t>filters</a:t>
              </a:r>
              <a:endParaRPr lang="de-CH" dirty="0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650032" y="1254088"/>
              <a:ext cx="840003" cy="3456722"/>
              <a:chOff x="650032" y="1254088"/>
              <a:chExt cx="840003" cy="3456722"/>
            </a:xfrm>
          </p:grpSpPr>
          <p:sp>
            <p:nvSpPr>
              <p:cNvPr id="13" name="Abgerundetes Rechteck 12"/>
              <p:cNvSpPr/>
              <p:nvPr/>
            </p:nvSpPr>
            <p:spPr>
              <a:xfrm>
                <a:off x="650032" y="2340496"/>
                <a:ext cx="504056" cy="1728192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" name="Zylinder 2"/>
              <p:cNvSpPr/>
              <p:nvPr/>
            </p:nvSpPr>
            <p:spPr>
              <a:xfrm>
                <a:off x="794048" y="1254088"/>
                <a:ext cx="252028" cy="792088"/>
              </a:xfrm>
              <a:prstGeom prst="can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9" name="Textfeld 28"/>
              <p:cNvSpPr txBox="1"/>
              <p:nvPr/>
            </p:nvSpPr>
            <p:spPr>
              <a:xfrm rot="16200000">
                <a:off x="-576806" y="3066113"/>
                <a:ext cx="2920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b="1" dirty="0" err="1" smtClean="0">
                    <a:solidFill>
                      <a:schemeClr val="bg2">
                        <a:lumMod val="90000"/>
                      </a:schemeClr>
                    </a:solidFill>
                  </a:rPr>
                  <a:t>Pre-Auth</a:t>
                </a:r>
                <a:r>
                  <a:rPr lang="de-CH" b="1" dirty="0" smtClean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de-CH" b="1" dirty="0" err="1" smtClean="0">
                    <a:solidFill>
                      <a:schemeClr val="bg2">
                        <a:lumMod val="90000"/>
                      </a:schemeClr>
                    </a:solidFill>
                  </a:rPr>
                  <a:t>Policy</a:t>
                </a:r>
                <a:endParaRPr lang="de-CH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6" name="Eingekerbter Pfeil nach rechts 5"/>
              <p:cNvSpPr/>
              <p:nvPr/>
            </p:nvSpPr>
            <p:spPr>
              <a:xfrm>
                <a:off x="1154088" y="3059668"/>
                <a:ext cx="335947" cy="221091"/>
              </a:xfrm>
              <a:prstGeom prst="notch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4" name="Eingekerbter Pfeil nach rechts 43"/>
              <p:cNvSpPr/>
              <p:nvPr/>
            </p:nvSpPr>
            <p:spPr>
              <a:xfrm rot="16200000" flipH="1">
                <a:off x="771195" y="2072408"/>
                <a:ext cx="265097" cy="252029"/>
              </a:xfrm>
              <a:prstGeom prst="notch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4" name="Gruppieren 23"/>
          <p:cNvGrpSpPr/>
          <p:nvPr/>
        </p:nvGrpSpPr>
        <p:grpSpPr>
          <a:xfrm>
            <a:off x="4716016" y="1264263"/>
            <a:ext cx="4464496" cy="1580289"/>
            <a:chOff x="4716016" y="1264263"/>
            <a:chExt cx="4464496" cy="1580289"/>
          </a:xfrm>
        </p:grpSpPr>
        <p:sp>
          <p:nvSpPr>
            <p:cNvPr id="10" name="Abgerundetes Rechteck 9"/>
            <p:cNvSpPr/>
            <p:nvPr/>
          </p:nvSpPr>
          <p:spPr>
            <a:xfrm rot="5400000">
              <a:off x="6950732" y="1728428"/>
              <a:ext cx="504056" cy="172819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Zylinder 22"/>
            <p:cNvSpPr/>
            <p:nvPr/>
          </p:nvSpPr>
          <p:spPr>
            <a:xfrm>
              <a:off x="7076746" y="1264263"/>
              <a:ext cx="252028" cy="792088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5292080" y="2420888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smtClean="0">
                  <a:solidFill>
                    <a:schemeClr val="bg2">
                      <a:lumMod val="90000"/>
                    </a:schemeClr>
                  </a:solidFill>
                </a:rPr>
                <a:t>Session </a:t>
              </a:r>
              <a:r>
                <a:rPr lang="de-CH" dirty="0" err="1" smtClean="0">
                  <a:solidFill>
                    <a:schemeClr val="bg2">
                      <a:lumMod val="90000"/>
                    </a:schemeClr>
                  </a:solidFill>
                </a:rPr>
                <a:t>Policy</a:t>
              </a:r>
              <a:endParaRPr lang="de-CH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716016" y="144819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/>
                <a:t>Policy</a:t>
              </a:r>
              <a:r>
                <a:rPr lang="de-CH" dirty="0" smtClean="0"/>
                <a:t> </a:t>
              </a:r>
              <a:r>
                <a:rPr lang="de-CH" dirty="0" err="1" smtClean="0"/>
                <a:t>expression</a:t>
              </a:r>
              <a:r>
                <a:rPr lang="de-CH" dirty="0" smtClean="0"/>
                <a:t> </a:t>
              </a:r>
              <a:r>
                <a:rPr lang="de-CH" dirty="0" err="1" smtClean="0"/>
                <a:t>filters</a:t>
              </a:r>
              <a:endParaRPr lang="de-CH" dirty="0"/>
            </a:p>
          </p:txBody>
        </p:sp>
        <p:sp>
          <p:nvSpPr>
            <p:cNvPr id="37" name="Eingekerbter Pfeil nach rechts 36"/>
            <p:cNvSpPr/>
            <p:nvPr/>
          </p:nvSpPr>
          <p:spPr>
            <a:xfrm flipH="1">
              <a:off x="6050085" y="2492896"/>
              <a:ext cx="265097" cy="252029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Eingekerbter Pfeil nach rechts 44"/>
            <p:cNvSpPr/>
            <p:nvPr/>
          </p:nvSpPr>
          <p:spPr>
            <a:xfrm rot="16200000" flipH="1">
              <a:off x="7071270" y="2069754"/>
              <a:ext cx="265097" cy="252029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681949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16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AGEE </a:t>
            </a:r>
            <a:r>
              <a:rPr lang="de-CH" dirty="0" err="1" smtClean="0"/>
              <a:t>tipps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tricks (1)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56584"/>
          </a:xfrm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User EPA on </a:t>
            </a:r>
            <a:r>
              <a:rPr lang="de-CH" dirty="0" err="1" smtClean="0"/>
              <a:t>preauth-policies</a:t>
            </a:r>
            <a:r>
              <a:rPr lang="de-CH" dirty="0" smtClean="0"/>
              <a:t> 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virtual</a:t>
            </a:r>
            <a:r>
              <a:rPr lang="de-CH" dirty="0" smtClean="0"/>
              <a:t> </a:t>
            </a:r>
            <a:r>
              <a:rPr lang="de-CH" dirty="0" err="1" smtClean="0"/>
              <a:t>srv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inbound</a:t>
            </a:r>
            <a:r>
              <a:rPr lang="de-CH" dirty="0" smtClean="0"/>
              <a:t> DNS </a:t>
            </a:r>
            <a:r>
              <a:rPr lang="de-CH" dirty="0" err="1" smtClean="0"/>
              <a:t>if</a:t>
            </a:r>
            <a:r>
              <a:rPr lang="de-CH" dirty="0" smtClean="0"/>
              <a:t> DNS </a:t>
            </a:r>
            <a:r>
              <a:rPr lang="de-CH" dirty="0" err="1" smtClean="0"/>
              <a:t>servers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not </a:t>
            </a:r>
            <a:r>
              <a:rPr lang="de-CH" dirty="0" err="1" smtClean="0"/>
              <a:t>reachable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ICMP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token</a:t>
            </a:r>
            <a:r>
              <a:rPr lang="de-CH" dirty="0" smtClean="0"/>
              <a:t> </a:t>
            </a:r>
            <a:r>
              <a:rPr lang="de-CH" dirty="0" err="1" smtClean="0"/>
              <a:t>authentication</a:t>
            </a:r>
            <a:r>
              <a:rPr lang="de-CH" dirty="0" smtClean="0"/>
              <a:t> </a:t>
            </a:r>
            <a:r>
              <a:rPr lang="de-CH" dirty="0" err="1" smtClean="0"/>
              <a:t>always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 err="1" smtClean="0"/>
              <a:t>authentication</a:t>
            </a:r>
            <a:r>
              <a:rPr lang="de-CH" dirty="0" smtClean="0"/>
              <a:t> </a:t>
            </a:r>
            <a:r>
              <a:rPr lang="de-CH" dirty="0" err="1" smtClean="0"/>
              <a:t>method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protect</a:t>
            </a:r>
            <a:r>
              <a:rPr lang="de-CH" dirty="0" smtClean="0"/>
              <a:t> AD </a:t>
            </a:r>
            <a:r>
              <a:rPr lang="de-CH" dirty="0" err="1" smtClean="0"/>
              <a:t>accounts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DOS </a:t>
            </a:r>
            <a:r>
              <a:rPr lang="de-CH" dirty="0" err="1" smtClean="0"/>
              <a:t>attacks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b="1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b="1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b="1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b="1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b="1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b="1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different </a:t>
            </a:r>
            <a:r>
              <a:rPr lang="de-CH" dirty="0" err="1" smtClean="0"/>
              <a:t>usernames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RADIUS </a:t>
            </a:r>
            <a:r>
              <a:rPr lang="de-CH" dirty="0" err="1" smtClean="0"/>
              <a:t>and</a:t>
            </a:r>
            <a:r>
              <a:rPr lang="de-CH" dirty="0" smtClean="0"/>
              <a:t> LDAP check also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credential</a:t>
            </a:r>
            <a:r>
              <a:rPr lang="de-CH" dirty="0" smtClean="0"/>
              <a:t> </a:t>
            </a:r>
            <a:r>
              <a:rPr lang="de-CH" dirty="0" err="1" smtClean="0"/>
              <a:t>index</a:t>
            </a:r>
            <a:r>
              <a:rPr lang="de-CH" dirty="0" smtClean="0"/>
              <a:t> on </a:t>
            </a:r>
            <a:r>
              <a:rPr lang="de-CH" dirty="0" err="1" smtClean="0"/>
              <a:t>session</a:t>
            </a:r>
            <a:r>
              <a:rPr lang="de-CH" dirty="0" smtClean="0"/>
              <a:t> </a:t>
            </a:r>
            <a:r>
              <a:rPr lang="de-CH" dirty="0" err="1" smtClean="0"/>
              <a:t>profiles</a:t>
            </a:r>
            <a:endParaRPr lang="de-CH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2103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437"/>
            <a:ext cx="62484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33" y="5518901"/>
            <a:ext cx="43434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182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17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AGEE </a:t>
            </a:r>
            <a:r>
              <a:rPr lang="de-CH" dirty="0" err="1" smtClean="0"/>
              <a:t>tipps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tricks (2)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b="1" dirty="0" smtClean="0"/>
              <a:t>Session </a:t>
            </a:r>
            <a:r>
              <a:rPr lang="de-CH" b="1" dirty="0" err="1" smtClean="0"/>
              <a:t>policy</a:t>
            </a:r>
            <a:r>
              <a:rPr lang="de-CH" b="1" dirty="0" smtClean="0"/>
              <a:t> </a:t>
            </a:r>
            <a:r>
              <a:rPr lang="de-CH" b="1" dirty="0" err="1" smtClean="0"/>
              <a:t>appliance</a:t>
            </a:r>
            <a:r>
              <a:rPr lang="de-CH" b="1" dirty="0" smtClean="0"/>
              <a:t> </a:t>
            </a:r>
            <a:r>
              <a:rPr lang="de-CH" b="1" dirty="0" err="1" smtClean="0"/>
              <a:t>order</a:t>
            </a:r>
            <a:endParaRPr lang="de-CH" b="1" dirty="0" smtClean="0"/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Global</a:t>
            </a:r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Virtual </a:t>
            </a:r>
            <a:r>
              <a:rPr lang="de-CH" dirty="0" err="1" smtClean="0"/>
              <a:t>server</a:t>
            </a:r>
            <a:endParaRPr lang="de-CH" dirty="0" smtClean="0"/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Group</a:t>
            </a:r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User</a:t>
            </a:r>
          </a:p>
          <a:p>
            <a:pPr marL="400050" lvl="1" indent="0" defTabSz="957263">
              <a:buSzPct val="130000"/>
              <a:buNone/>
              <a:defRPr/>
            </a:pPr>
            <a:r>
              <a:rPr lang="de-CH" sz="1600" dirty="0" smtClean="0">
                <a:hlinkClick r:id="rId3"/>
              </a:rPr>
              <a:t>http</a:t>
            </a:r>
            <a:r>
              <a:rPr lang="de-CH" sz="1600" dirty="0">
                <a:hlinkClick r:id="rId3"/>
              </a:rPr>
              <a:t>://support.citrix.com/article/CTX117236</a:t>
            </a:r>
            <a:endParaRPr lang="de-CH" sz="1600" dirty="0" smtClean="0"/>
          </a:p>
          <a:p>
            <a:pPr lvl="1" indent="-342900" defTabSz="957263">
              <a:buSzPct val="130000"/>
              <a:buFont typeface="Wingdings" pitchFamily="2" charset="2"/>
              <a:buChar char="§"/>
              <a:defRPr/>
            </a:pPr>
            <a:r>
              <a:rPr lang="de-CH" b="1" dirty="0"/>
              <a:t>Session </a:t>
            </a:r>
            <a:r>
              <a:rPr lang="de-CH" b="1" dirty="0" err="1"/>
              <a:t>policy</a:t>
            </a:r>
            <a:r>
              <a:rPr lang="de-CH" b="1" dirty="0"/>
              <a:t> </a:t>
            </a:r>
            <a:r>
              <a:rPr lang="de-CH" b="1" dirty="0" err="1" smtClean="0"/>
              <a:t>priorities</a:t>
            </a:r>
            <a:r>
              <a:rPr lang="de-CH" b="1" dirty="0" smtClean="0"/>
              <a:t> </a:t>
            </a:r>
            <a:r>
              <a:rPr lang="de-CH" b="1" dirty="0" err="1" smtClean="0"/>
              <a:t>can</a:t>
            </a:r>
            <a:r>
              <a:rPr lang="de-CH" b="1" dirty="0" smtClean="0"/>
              <a:t> </a:t>
            </a:r>
            <a:r>
              <a:rPr lang="de-CH" b="1" dirty="0" err="1" smtClean="0"/>
              <a:t>override</a:t>
            </a:r>
            <a:r>
              <a:rPr lang="de-CH" b="1" dirty="0" smtClean="0"/>
              <a:t> </a:t>
            </a:r>
            <a:r>
              <a:rPr lang="de-CH" b="1" dirty="0" err="1" smtClean="0"/>
              <a:t>default</a:t>
            </a:r>
            <a:r>
              <a:rPr lang="de-CH" b="1" dirty="0" smtClean="0"/>
              <a:t> </a:t>
            </a:r>
            <a:r>
              <a:rPr lang="de-CH" b="1" dirty="0" err="1" smtClean="0"/>
              <a:t>order</a:t>
            </a:r>
            <a:endParaRPr lang="de-CH" b="1" dirty="0"/>
          </a:p>
          <a:p>
            <a:pPr marL="400050" lvl="1" indent="0" defTabSz="957263">
              <a:buSzPct val="130000"/>
              <a:buNone/>
              <a:defRPr/>
            </a:pPr>
            <a:endParaRPr lang="de-CH" b="1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dirty="0"/>
          </a:p>
        </p:txBody>
      </p:sp>
      <p:sp>
        <p:nvSpPr>
          <p:cNvPr id="2" name="Pfeil nach oben 1"/>
          <p:cNvSpPr/>
          <p:nvPr/>
        </p:nvSpPr>
        <p:spPr>
          <a:xfrm>
            <a:off x="1259632" y="1628800"/>
            <a:ext cx="360040" cy="1512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12776"/>
            <a:ext cx="3656632" cy="182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3861048"/>
            <a:ext cx="5860764" cy="244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082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18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Troubleshooting AGEE (1)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b="1" dirty="0"/>
              <a:t>Troubleshooting </a:t>
            </a:r>
            <a:r>
              <a:rPr lang="de-CH" b="1" dirty="0" smtClean="0"/>
              <a:t>AGEE </a:t>
            </a:r>
            <a:r>
              <a:rPr lang="de-CH" b="1" dirty="0" err="1" smtClean="0"/>
              <a:t>authentication</a:t>
            </a: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dirty="0" smtClean="0"/>
              <a:t>Open SSH Session, </a:t>
            </a:r>
            <a:r>
              <a:rPr lang="de-CH" dirty="0" err="1" smtClean="0"/>
              <a:t>Enter</a:t>
            </a:r>
            <a:r>
              <a:rPr lang="de-CH" dirty="0" smtClean="0"/>
              <a:t> «</a:t>
            </a:r>
            <a:r>
              <a:rPr lang="de-CH" dirty="0" err="1" smtClean="0"/>
              <a:t>console</a:t>
            </a:r>
            <a:r>
              <a:rPr lang="de-CH" dirty="0" smtClean="0"/>
              <a:t>»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aaad.debug</a:t>
            </a:r>
            <a:endParaRPr lang="de-CH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b="1" dirty="0" smtClean="0"/>
              <a:t>Troubleshooting SSL Error 4, Connection Error 1030</a:t>
            </a:r>
          </a:p>
          <a:p>
            <a:pPr marL="400050" lvl="1" indent="0" defTabSz="957263">
              <a:buSzPct val="130000"/>
              <a:buNone/>
              <a:defRPr/>
            </a:pPr>
            <a:r>
              <a:rPr lang="de-CH" b="1" dirty="0" smtClean="0">
                <a:sym typeface="Wingdings" pitchFamily="2" charset="2"/>
              </a:rPr>
              <a:t></a:t>
            </a:r>
            <a:r>
              <a:rPr lang="de-CH" b="1" dirty="0" err="1" smtClean="0"/>
              <a:t>Mostly</a:t>
            </a:r>
            <a:r>
              <a:rPr lang="de-CH" b="1" dirty="0" smtClean="0"/>
              <a:t> an </a:t>
            </a:r>
            <a:r>
              <a:rPr lang="de-CH" b="1" dirty="0" err="1" smtClean="0"/>
              <a:t>issue</a:t>
            </a:r>
            <a:r>
              <a:rPr lang="de-CH" b="1" dirty="0" smtClean="0"/>
              <a:t> </a:t>
            </a:r>
            <a:r>
              <a:rPr lang="de-CH" b="1" dirty="0" err="1" smtClean="0"/>
              <a:t>with</a:t>
            </a:r>
            <a:r>
              <a:rPr lang="de-CH" b="1" dirty="0" smtClean="0"/>
              <a:t> STA </a:t>
            </a:r>
            <a:r>
              <a:rPr lang="de-CH" b="1" dirty="0" err="1" smtClean="0"/>
              <a:t>or</a:t>
            </a:r>
            <a:r>
              <a:rPr lang="de-CH" b="1" dirty="0" smtClean="0"/>
              <a:t> </a:t>
            </a:r>
            <a:r>
              <a:rPr lang="de-CH" b="1" dirty="0" err="1" smtClean="0"/>
              <a:t>Certificate</a:t>
            </a:r>
            <a:r>
              <a:rPr lang="de-CH" b="1" dirty="0" smtClean="0"/>
              <a:t> (</a:t>
            </a:r>
            <a:r>
              <a:rPr lang="de-CH" b="1" dirty="0" err="1" smtClean="0"/>
              <a:t>chain</a:t>
            </a:r>
            <a:r>
              <a:rPr lang="de-CH" b="1" dirty="0" smtClean="0"/>
              <a:t>)</a:t>
            </a:r>
          </a:p>
          <a:p>
            <a:pPr marL="1158875" lvl="2" indent="-358775" defTabSz="957263">
              <a:buSzPct val="130000"/>
              <a:buFont typeface="Wingdings" pitchFamily="2" charset="2"/>
              <a:buChar char="ü"/>
              <a:defRPr/>
            </a:pPr>
            <a:r>
              <a:rPr lang="de-CH" dirty="0" err="1" smtClean="0"/>
              <a:t>If</a:t>
            </a:r>
            <a:r>
              <a:rPr lang="de-CH" dirty="0" smtClean="0"/>
              <a:t> XML </a:t>
            </a:r>
            <a:r>
              <a:rPr lang="de-CH" dirty="0" err="1" smtClean="0"/>
              <a:t>port</a:t>
            </a:r>
            <a:r>
              <a:rPr lang="de-CH" dirty="0" smtClean="0"/>
              <a:t> </a:t>
            </a:r>
            <a:r>
              <a:rPr lang="de-CH" dirty="0" err="1" smtClean="0"/>
              <a:t>shared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IIS </a:t>
            </a:r>
            <a:r>
              <a:rPr lang="de-CH" dirty="0" err="1" smtClean="0"/>
              <a:t>ensure</a:t>
            </a:r>
            <a:r>
              <a:rPr lang="de-CH" dirty="0" smtClean="0"/>
              <a:t> </a:t>
            </a:r>
            <a:r>
              <a:rPr lang="de-CH" dirty="0" err="1" smtClean="0"/>
              <a:t>anonymous</a:t>
            </a:r>
            <a:r>
              <a:rPr lang="de-CH" dirty="0" smtClean="0"/>
              <a:t> </a:t>
            </a:r>
            <a:r>
              <a:rPr lang="de-CH" dirty="0" err="1" smtClean="0"/>
              <a:t>access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enabled</a:t>
            </a:r>
            <a:r>
              <a:rPr lang="de-CH" dirty="0" smtClean="0"/>
              <a:t> on /</a:t>
            </a:r>
            <a:r>
              <a:rPr lang="de-CH" dirty="0" err="1" smtClean="0"/>
              <a:t>scripts</a:t>
            </a:r>
            <a:r>
              <a:rPr lang="de-CH" dirty="0" smtClean="0"/>
              <a:t>/ctxsta.dll</a:t>
            </a:r>
          </a:p>
          <a:p>
            <a:pPr marL="1158875" lvl="2" indent="-358775" defTabSz="957263">
              <a:buSzPct val="130000"/>
              <a:buFont typeface="Wingdings" pitchFamily="2" charset="2"/>
              <a:buChar char="ü"/>
              <a:defRPr/>
            </a:pPr>
            <a:r>
              <a:rPr lang="de-CH" dirty="0" smtClean="0"/>
              <a:t>Check STA </a:t>
            </a:r>
            <a:r>
              <a:rPr lang="de-CH" dirty="0" err="1" smtClean="0"/>
              <a:t>config</a:t>
            </a:r>
            <a:r>
              <a:rPr lang="de-CH" dirty="0" smtClean="0"/>
              <a:t> on WI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match</a:t>
            </a:r>
            <a:r>
              <a:rPr lang="de-CH" dirty="0" smtClean="0"/>
              <a:t> AGEE</a:t>
            </a:r>
          </a:p>
          <a:p>
            <a:pPr marL="1158875" lvl="2" indent="-358775" defTabSz="957263">
              <a:buSzPct val="130000"/>
              <a:buFont typeface="Wingdings" pitchFamily="2" charset="2"/>
              <a:buChar char="ü"/>
              <a:defRPr/>
            </a:pPr>
            <a:r>
              <a:rPr lang="de-CH" dirty="0" smtClean="0"/>
              <a:t>Chain (link) intermediate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root</a:t>
            </a:r>
            <a:r>
              <a:rPr lang="de-CH" dirty="0" smtClean="0"/>
              <a:t> </a:t>
            </a:r>
            <a:r>
              <a:rPr lang="de-CH" dirty="0" err="1" smtClean="0"/>
              <a:t>certificates</a:t>
            </a:r>
            <a:r>
              <a:rPr lang="de-CH" dirty="0" smtClean="0"/>
              <a:t> on AGEE SSL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marL="1158875" lvl="2" indent="-358775" defTabSz="957263">
              <a:buSzPct val="130000"/>
              <a:buFont typeface="Wingdings" pitchFamily="2" charset="2"/>
              <a:buChar char="ü"/>
              <a:defRPr/>
            </a:pPr>
            <a:r>
              <a:rPr lang="de-CH" dirty="0" err="1" smtClean="0"/>
              <a:t>Enable</a:t>
            </a:r>
            <a:r>
              <a:rPr lang="de-CH" dirty="0" smtClean="0"/>
              <a:t> STA </a:t>
            </a:r>
            <a:r>
              <a:rPr lang="de-CH" dirty="0" err="1" smtClean="0"/>
              <a:t>Logging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support.citrix.com/article/CTX101997</a:t>
            </a:r>
            <a:endParaRPr lang="de-CH" dirty="0" smtClean="0"/>
          </a:p>
          <a:p>
            <a:pPr marL="1158875" lvl="2" indent="-358775" defTabSz="957263">
              <a:buSzPct val="130000"/>
              <a:buFont typeface="Wingdings" pitchFamily="2" charset="2"/>
              <a:buChar char="§"/>
              <a:defRPr/>
            </a:pPr>
            <a:endParaRPr lang="de-CH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b="1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6398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19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Troubleshooting AGEE (2)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b="1" dirty="0"/>
              <a:t>Troubleshooting </a:t>
            </a:r>
            <a:r>
              <a:rPr lang="de-CH" b="1" dirty="0" smtClean="0"/>
              <a:t>SSLVPN </a:t>
            </a:r>
            <a:r>
              <a:rPr lang="de-CH" b="1" dirty="0" err="1" smtClean="0"/>
              <a:t>client</a:t>
            </a:r>
            <a:r>
              <a:rPr lang="de-CH" b="1" dirty="0" smtClean="0"/>
              <a:t> </a:t>
            </a:r>
            <a:r>
              <a:rPr lang="de-CH" b="1" dirty="0" err="1" smtClean="0"/>
              <a:t>side</a:t>
            </a: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support.citrix.com/article/CTX117373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b="1" dirty="0" smtClean="0"/>
              <a:t>Troubleshooting  </a:t>
            </a:r>
            <a:r>
              <a:rPr lang="de-CH" b="1" dirty="0" err="1" smtClean="0"/>
              <a:t>connections</a:t>
            </a:r>
            <a:endParaRPr lang="de-CH" b="1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b="1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7359402" cy="307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H="1">
            <a:off x="1640938" y="3420790"/>
            <a:ext cx="48279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3409239" y="3655657"/>
            <a:ext cx="48279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8100392" y="4365104"/>
            <a:ext cx="48279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2627784" y="4245436"/>
            <a:ext cx="1728192" cy="263684"/>
          </a:xfrm>
          <a:prstGeom prst="ellipse">
            <a:avLst/>
          </a:prstGeom>
          <a:solidFill>
            <a:srgbClr val="FF000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5390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82595"/>
          </a:xfrm>
        </p:spPr>
        <p:txBody>
          <a:bodyPr>
            <a:normAutofit/>
          </a:bodyPr>
          <a:lstStyle/>
          <a:p>
            <a:r>
              <a:rPr lang="de-CH" sz="2000" b="1" dirty="0" err="1" smtClean="0">
                <a:solidFill>
                  <a:schemeClr val="tx1"/>
                </a:solidFill>
                <a:latin typeface="Arial" pitchFamily="34" charset="0"/>
              </a:rPr>
              <a:t>About</a:t>
            </a:r>
            <a:r>
              <a:rPr lang="de-CH" sz="20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de-CH" sz="2000" b="1" dirty="0" err="1" smtClean="0">
                <a:solidFill>
                  <a:schemeClr val="tx1"/>
                </a:solidFill>
                <a:latin typeface="Arial" pitchFamily="34" charset="0"/>
              </a:rPr>
              <a:t>me</a:t>
            </a:r>
            <a:endParaRPr lang="de-CH" sz="2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I live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 in </a:t>
            </a:r>
            <a:r>
              <a:rPr lang="de-CH" dirty="0" err="1" smtClean="0"/>
              <a:t>Switzerland</a:t>
            </a:r>
            <a:endParaRPr lang="de-CH" dirty="0" smtClean="0"/>
          </a:p>
          <a:p>
            <a:r>
              <a:rPr lang="de-CH" dirty="0" smtClean="0"/>
              <a:t>As a </a:t>
            </a:r>
            <a:r>
              <a:rPr lang="de-CH" dirty="0" err="1"/>
              <a:t>senior</a:t>
            </a:r>
            <a:r>
              <a:rPr lang="de-CH" dirty="0"/>
              <a:t> </a:t>
            </a:r>
            <a:r>
              <a:rPr lang="de-CH" dirty="0" err="1"/>
              <a:t>consultant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smtClean="0"/>
              <a:t>INSERTO AG, a </a:t>
            </a:r>
            <a:r>
              <a:rPr lang="de-CH" dirty="0" err="1" smtClean="0"/>
              <a:t>swiss</a:t>
            </a:r>
            <a:r>
              <a:rPr lang="de-CH" dirty="0" smtClean="0"/>
              <a:t> </a:t>
            </a:r>
            <a:r>
              <a:rPr lang="de-CH" dirty="0" err="1"/>
              <a:t>systems</a:t>
            </a:r>
            <a:r>
              <a:rPr lang="de-CH" dirty="0"/>
              <a:t> </a:t>
            </a:r>
            <a:r>
              <a:rPr lang="de-CH" dirty="0" err="1" smtClean="0"/>
              <a:t>integrator</a:t>
            </a:r>
            <a:r>
              <a:rPr lang="de-CH" dirty="0" smtClean="0"/>
              <a:t>, </a:t>
            </a:r>
            <a:r>
              <a:rPr lang="de-CH" dirty="0" err="1" smtClean="0"/>
              <a:t>I’m</a:t>
            </a:r>
            <a:r>
              <a:rPr lang="de-CH" dirty="0" smtClean="0"/>
              <a:t> </a:t>
            </a:r>
            <a:r>
              <a:rPr lang="de-CH" dirty="0" err="1" smtClean="0"/>
              <a:t>designing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integrating</a:t>
            </a:r>
            <a:r>
              <a:rPr lang="de-CH" dirty="0" smtClean="0"/>
              <a:t> all </a:t>
            </a:r>
            <a:r>
              <a:rPr lang="de-CH" dirty="0" err="1" smtClean="0"/>
              <a:t>kind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virtualization</a:t>
            </a:r>
            <a:r>
              <a:rPr lang="de-CH" dirty="0" smtClean="0"/>
              <a:t> </a:t>
            </a:r>
            <a:r>
              <a:rPr lang="de-CH" dirty="0" err="1" smtClean="0"/>
              <a:t>infrastructures</a:t>
            </a:r>
            <a:r>
              <a:rPr lang="de-CH" dirty="0" smtClean="0"/>
              <a:t>. </a:t>
            </a:r>
            <a:br>
              <a:rPr lang="de-CH" dirty="0" smtClean="0"/>
            </a:b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13 </a:t>
            </a:r>
            <a:r>
              <a:rPr lang="de-CH" dirty="0" err="1" smtClean="0"/>
              <a:t>years</a:t>
            </a:r>
            <a:r>
              <a:rPr lang="de-CH" dirty="0" smtClean="0"/>
              <a:t> </a:t>
            </a:r>
            <a:r>
              <a:rPr lang="de-CH" dirty="0" err="1" smtClean="0"/>
              <a:t>experience</a:t>
            </a:r>
            <a:r>
              <a:rPr lang="de-CH" dirty="0" smtClean="0"/>
              <a:t> </a:t>
            </a:r>
            <a:r>
              <a:rPr lang="de-CH" dirty="0" err="1" smtClean="0"/>
              <a:t>I’m</a:t>
            </a:r>
            <a:r>
              <a:rPr lang="de-CH" dirty="0" smtClean="0"/>
              <a:t> </a:t>
            </a:r>
            <a:r>
              <a:rPr lang="de-CH" dirty="0" err="1" smtClean="0"/>
              <a:t>focused</a:t>
            </a:r>
            <a:r>
              <a:rPr lang="de-CH" dirty="0" smtClean="0"/>
              <a:t> on:</a:t>
            </a:r>
          </a:p>
          <a:p>
            <a:endParaRPr lang="de-CH" dirty="0" smtClean="0"/>
          </a:p>
          <a:p>
            <a:r>
              <a:rPr lang="de-CH" dirty="0" smtClean="0"/>
              <a:t>OS </a:t>
            </a:r>
            <a:r>
              <a:rPr lang="de-CH" dirty="0" err="1" smtClean="0"/>
              <a:t>platform</a:t>
            </a:r>
            <a:r>
              <a:rPr lang="de-CH" dirty="0"/>
              <a:t> </a:t>
            </a:r>
            <a:r>
              <a:rPr lang="de-CH" dirty="0" err="1"/>
              <a:t>integration</a:t>
            </a:r>
            <a:r>
              <a:rPr lang="de-CH" dirty="0"/>
              <a:t> (Windows, Linux)</a:t>
            </a:r>
          </a:p>
          <a:p>
            <a:r>
              <a:rPr lang="de-CH" dirty="0" err="1"/>
              <a:t>Active</a:t>
            </a:r>
            <a:r>
              <a:rPr lang="de-CH" dirty="0"/>
              <a:t> Directory design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troubleshooting</a:t>
            </a:r>
            <a:endParaRPr lang="de-CH" dirty="0"/>
          </a:p>
          <a:p>
            <a:r>
              <a:rPr lang="de-CH" dirty="0"/>
              <a:t>Citrix App </a:t>
            </a:r>
            <a:r>
              <a:rPr lang="de-CH" dirty="0" err="1"/>
              <a:t>delivery</a:t>
            </a:r>
            <a:r>
              <a:rPr lang="de-CH" dirty="0"/>
              <a:t> </a:t>
            </a:r>
            <a:r>
              <a:rPr lang="de-CH" dirty="0" err="1" smtClean="0"/>
              <a:t>products</a:t>
            </a:r>
            <a:r>
              <a:rPr lang="de-CH" dirty="0" smtClean="0"/>
              <a:t> </a:t>
            </a:r>
            <a:endParaRPr lang="de-CH" dirty="0"/>
          </a:p>
          <a:p>
            <a:r>
              <a:rPr lang="de-CH" dirty="0"/>
              <a:t>Microsoft </a:t>
            </a:r>
            <a:r>
              <a:rPr lang="de-CH" dirty="0" smtClean="0"/>
              <a:t>Exchange</a:t>
            </a:r>
            <a:endParaRPr lang="de-CH" dirty="0"/>
          </a:p>
          <a:p>
            <a:r>
              <a:rPr lang="de-CH" dirty="0"/>
              <a:t>Microsoft SQL Server</a:t>
            </a:r>
          </a:p>
          <a:p>
            <a:r>
              <a:rPr lang="de-CH" dirty="0"/>
              <a:t>All </a:t>
            </a:r>
            <a:r>
              <a:rPr lang="de-CH" dirty="0" err="1"/>
              <a:t>kind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virtualization</a:t>
            </a:r>
            <a:r>
              <a:rPr lang="de-CH" dirty="0"/>
              <a:t> (</a:t>
            </a:r>
            <a:r>
              <a:rPr lang="de-CH" dirty="0" err="1"/>
              <a:t>VMware</a:t>
            </a:r>
            <a:r>
              <a:rPr lang="de-CH" dirty="0"/>
              <a:t>, </a:t>
            </a:r>
            <a:r>
              <a:rPr lang="de-CH" dirty="0" smtClean="0"/>
              <a:t>Citrix, Microsoft)</a:t>
            </a:r>
            <a:endParaRPr lang="de-CH" dirty="0"/>
          </a:p>
          <a:p>
            <a:r>
              <a:rPr lang="de-CH" dirty="0"/>
              <a:t>ITIL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engineering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implementation</a:t>
            </a:r>
            <a:endParaRPr lang="de-CH" dirty="0"/>
          </a:p>
          <a:p>
            <a:r>
              <a:rPr lang="de-CH" dirty="0" err="1"/>
              <a:t>powershell</a:t>
            </a:r>
            <a:r>
              <a:rPr lang="de-CH" dirty="0"/>
              <a:t>, </a:t>
            </a:r>
            <a:r>
              <a:rPr lang="de-CH" dirty="0" err="1"/>
              <a:t>vb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perl </a:t>
            </a:r>
            <a:r>
              <a:rPr lang="de-CH" dirty="0" err="1"/>
              <a:t>scripting</a:t>
            </a:r>
            <a:endParaRPr lang="de-CH" dirty="0"/>
          </a:p>
          <a:p>
            <a:r>
              <a:rPr lang="de-CH" dirty="0"/>
              <a:t>.NET </a:t>
            </a:r>
            <a:r>
              <a:rPr lang="de-CH" dirty="0" err="1" smtClean="0"/>
              <a:t>custom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endParaRPr lang="de-CH" dirty="0"/>
          </a:p>
          <a:p>
            <a:pPr marL="358775" lvl="0" indent="-358775" defTabSz="957263">
              <a:buNone/>
              <a:defRPr/>
            </a:pP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20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AGEE </a:t>
            </a:r>
            <a:r>
              <a:rPr lang="de-CH" dirty="0" err="1" smtClean="0"/>
              <a:t>useful</a:t>
            </a:r>
            <a:r>
              <a:rPr lang="de-CH" dirty="0" smtClean="0"/>
              <a:t> web </a:t>
            </a:r>
            <a:r>
              <a:rPr lang="de-CH" dirty="0" err="1" smtClean="0"/>
              <a:t>resources</a:t>
            </a:r>
            <a:endParaRPr lang="de-CH" dirty="0" smtClean="0"/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Autofit/>
          </a:bodyPr>
          <a:lstStyle/>
          <a:p>
            <a:pPr marL="400050" lvl="1" indent="0" defTabSz="957263">
              <a:buNone/>
              <a:defRPr/>
            </a:pPr>
            <a:endParaRPr lang="de-CH" sz="1600" dirty="0" smtClean="0"/>
          </a:p>
          <a:p>
            <a:pPr marL="400050" lvl="1" indent="0" defTabSz="957263">
              <a:buSzPct val="130000"/>
              <a:buNone/>
              <a:defRPr/>
            </a:pPr>
            <a:r>
              <a:rPr lang="de-CH" sz="1600" b="1" dirty="0" smtClean="0"/>
              <a:t>Customizing AGEE 9.x</a:t>
            </a:r>
          </a:p>
          <a:p>
            <a:pPr marL="400050" lvl="1" indent="0" defTabSz="957263">
              <a:buSzPct val="130000"/>
              <a:buNone/>
              <a:defRPr/>
            </a:pPr>
            <a:r>
              <a:rPr lang="de-CH" sz="1600" dirty="0" smtClean="0">
                <a:hlinkClick r:id="rId3"/>
              </a:rPr>
              <a:t>http</a:t>
            </a:r>
            <a:r>
              <a:rPr lang="de-CH" sz="1600" dirty="0">
                <a:hlinkClick r:id="rId3"/>
              </a:rPr>
              <a:t>://support.citrix.com/product/ag/eev9.0/topic/customize/?</a:t>
            </a:r>
            <a:r>
              <a:rPr lang="de-CH" sz="1600" dirty="0" smtClean="0">
                <a:hlinkClick r:id="rId3"/>
              </a:rPr>
              <a:t>sortBy=CREATIONDATE</a:t>
            </a:r>
            <a:endParaRPr lang="de-CH" sz="1600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sz="1600" dirty="0"/>
          </a:p>
          <a:p>
            <a:pPr marL="400050" lvl="1" indent="0" defTabSz="957263">
              <a:buSzPct val="130000"/>
              <a:buNone/>
              <a:defRPr/>
            </a:pPr>
            <a:r>
              <a:rPr lang="de-CH" sz="1600" b="1" dirty="0" err="1"/>
              <a:t>Applying</a:t>
            </a:r>
            <a:r>
              <a:rPr lang="de-CH" sz="1600" b="1" dirty="0"/>
              <a:t> </a:t>
            </a:r>
            <a:r>
              <a:rPr lang="de-CH" sz="1600" b="1" dirty="0" err="1"/>
              <a:t>the</a:t>
            </a:r>
            <a:r>
              <a:rPr lang="de-CH" sz="1600" b="1" dirty="0"/>
              <a:t> </a:t>
            </a:r>
            <a:r>
              <a:rPr lang="de-CH" sz="1600" b="1" dirty="0" err="1"/>
              <a:t>Symphony</a:t>
            </a:r>
            <a:r>
              <a:rPr lang="de-CH" sz="1600" b="1" dirty="0"/>
              <a:t> </a:t>
            </a:r>
            <a:r>
              <a:rPr lang="de-CH" sz="1600" b="1" dirty="0" err="1"/>
              <a:t>theme</a:t>
            </a:r>
            <a:r>
              <a:rPr lang="de-CH" sz="1600" b="1" dirty="0"/>
              <a:t> </a:t>
            </a:r>
            <a:r>
              <a:rPr lang="de-CH" sz="1600" b="1" dirty="0" err="1"/>
              <a:t>to</a:t>
            </a:r>
            <a:r>
              <a:rPr lang="de-CH" sz="1600" b="1" dirty="0"/>
              <a:t> AGEE</a:t>
            </a:r>
          </a:p>
          <a:p>
            <a:pPr marL="400050" lvl="1" indent="0" defTabSz="957263">
              <a:buSzPct val="130000"/>
              <a:buNone/>
              <a:defRPr/>
            </a:pPr>
            <a:r>
              <a:rPr lang="de-CH" sz="1600" dirty="0">
                <a:hlinkClick r:id="rId4"/>
              </a:rPr>
              <a:t>http://blogs.citrix.com/2011/04/11/symphony-theme-for-citrix-netscaler-access-gateway-enterprise</a:t>
            </a:r>
            <a:r>
              <a:rPr lang="de-CH" sz="1600" dirty="0" smtClean="0">
                <a:hlinkClick r:id="rId4"/>
              </a:rPr>
              <a:t>/</a:t>
            </a:r>
            <a:endParaRPr lang="de-CH" sz="1600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sz="1600" b="1" dirty="0" smtClean="0"/>
          </a:p>
          <a:p>
            <a:pPr marL="400050" lvl="1" indent="0" defTabSz="957263">
              <a:buSzPct val="130000"/>
              <a:buNone/>
              <a:defRPr/>
            </a:pPr>
            <a:r>
              <a:rPr lang="de-CH" sz="1600" b="1" dirty="0" err="1" smtClean="0"/>
              <a:t>How</a:t>
            </a:r>
            <a:r>
              <a:rPr lang="de-CH" sz="1600" b="1" dirty="0" smtClean="0"/>
              <a:t> </a:t>
            </a:r>
            <a:r>
              <a:rPr lang="de-CH" sz="1600" b="1" dirty="0" err="1" smtClean="0"/>
              <a:t>to</a:t>
            </a:r>
            <a:r>
              <a:rPr lang="de-CH" sz="1600" b="1" dirty="0" smtClean="0"/>
              <a:t> </a:t>
            </a:r>
            <a:r>
              <a:rPr lang="de-CH" sz="1600" b="1" dirty="0" err="1" smtClean="0"/>
              <a:t>create</a:t>
            </a:r>
            <a:r>
              <a:rPr lang="de-CH" sz="1600" b="1" dirty="0" smtClean="0"/>
              <a:t> </a:t>
            </a:r>
            <a:r>
              <a:rPr lang="de-CH" sz="1600" b="1" dirty="0" err="1" smtClean="0"/>
              <a:t>endpoint</a:t>
            </a:r>
            <a:r>
              <a:rPr lang="de-CH" sz="1600" b="1" dirty="0" smtClean="0"/>
              <a:t> </a:t>
            </a:r>
            <a:r>
              <a:rPr lang="de-CH" sz="1600" b="1" dirty="0" err="1" smtClean="0"/>
              <a:t>scans</a:t>
            </a:r>
            <a:endParaRPr lang="de-CH" sz="1600" b="1" dirty="0" smtClean="0"/>
          </a:p>
          <a:p>
            <a:pPr marL="400050" lvl="1" indent="0" defTabSz="957263">
              <a:buSzPct val="130000"/>
              <a:buNone/>
              <a:defRPr/>
            </a:pPr>
            <a:r>
              <a:rPr lang="de-CH" sz="1600" dirty="0" smtClean="0">
                <a:hlinkClick r:id="rId5"/>
              </a:rPr>
              <a:t>http</a:t>
            </a:r>
            <a:r>
              <a:rPr lang="de-CH" sz="1600" dirty="0">
                <a:hlinkClick r:id="rId5"/>
              </a:rPr>
              <a:t>://support.citrix.com/product/ag/eev9.2/topic/endpointscn</a:t>
            </a:r>
            <a:r>
              <a:rPr lang="de-CH" sz="1600" dirty="0" smtClean="0">
                <a:hlinkClick r:id="rId5"/>
              </a:rPr>
              <a:t>/</a:t>
            </a:r>
            <a:endParaRPr lang="de-CH" sz="1600" dirty="0" smtClean="0"/>
          </a:p>
          <a:p>
            <a:pPr marL="400050" lvl="1" indent="0" defTabSz="957263">
              <a:buSzPct val="130000"/>
              <a:buNone/>
              <a:defRPr/>
            </a:pPr>
            <a:endParaRPr lang="en-US" sz="1600" b="1" dirty="0" smtClean="0"/>
          </a:p>
          <a:p>
            <a:pPr marL="400050" lvl="1" indent="0" defTabSz="957263">
              <a:buSzPct val="130000"/>
              <a:buNone/>
              <a:defRPr/>
            </a:pPr>
            <a:r>
              <a:rPr lang="en-US" sz="1600" b="1" dirty="0" smtClean="0"/>
              <a:t>How </a:t>
            </a:r>
            <a:r>
              <a:rPr lang="en-US" sz="1600" b="1" dirty="0"/>
              <a:t>to Configure Citrix Access Gateway Enterprise Edition for Use with Citrix Receiver for Mobile </a:t>
            </a:r>
            <a:r>
              <a:rPr lang="en-US" sz="1600" b="1" dirty="0" smtClean="0"/>
              <a:t>Devices</a:t>
            </a:r>
          </a:p>
          <a:p>
            <a:pPr marL="400050" lvl="1" indent="0" defTabSz="957263">
              <a:buSzPct val="130000"/>
              <a:buNone/>
              <a:defRPr/>
            </a:pPr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</a:t>
            </a:r>
            <a:r>
              <a:rPr lang="en-US" sz="1600" dirty="0" smtClean="0">
                <a:hlinkClick r:id="rId6"/>
              </a:rPr>
              <a:t>support.citrix.com/article/CTX124937</a:t>
            </a:r>
            <a:endParaRPr lang="en-US" sz="1600" dirty="0"/>
          </a:p>
          <a:p>
            <a:pPr marL="400050" lvl="1" indent="0" defTabSz="957263">
              <a:buSzPct val="130000"/>
              <a:buNone/>
              <a:defRPr/>
            </a:pPr>
            <a:endParaRPr lang="en-US" sz="1600" b="1" dirty="0" smtClean="0"/>
          </a:p>
          <a:p>
            <a:pPr marL="400050" lvl="1" indent="0" defTabSz="957263">
              <a:buSzPct val="130000"/>
              <a:buNone/>
              <a:defRPr/>
            </a:pPr>
            <a:r>
              <a:rPr lang="en-US" sz="1600" b="1" dirty="0" smtClean="0"/>
              <a:t>AGEE Smart </a:t>
            </a:r>
            <a:r>
              <a:rPr lang="en-US" sz="1600" b="1" dirty="0"/>
              <a:t>Card SSON </a:t>
            </a:r>
            <a:r>
              <a:rPr lang="en-US" sz="1600" b="1" dirty="0" err="1"/>
              <a:t>Passthru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de-CH" sz="1600" dirty="0">
                <a:hlinkClick r:id="rId7"/>
              </a:rPr>
              <a:t>http://</a:t>
            </a:r>
            <a:r>
              <a:rPr lang="de-CH" sz="1600" dirty="0" smtClean="0">
                <a:hlinkClick r:id="rId7"/>
              </a:rPr>
              <a:t>support.citrix.com/article/CTX128418</a:t>
            </a:r>
            <a:endParaRPr lang="de-CH" sz="1600" dirty="0"/>
          </a:p>
          <a:p>
            <a:pPr marL="400050" lvl="1" indent="0" defTabSz="957263">
              <a:buSzPct val="130000"/>
              <a:buNone/>
              <a:defRPr/>
            </a:pPr>
            <a:r>
              <a:rPr lang="de-CH" sz="1600" dirty="0" smtClean="0">
                <a:hlinkClick r:id="rId8"/>
              </a:rPr>
              <a:t>http</a:t>
            </a:r>
            <a:r>
              <a:rPr lang="de-CH" sz="1600" dirty="0">
                <a:hlinkClick r:id="rId8"/>
              </a:rPr>
              <a:t>://support.citrix.com/article/CTX117489</a:t>
            </a:r>
            <a:endParaRPr lang="de-CH" sz="1600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en-US" sz="1600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en-US" sz="1600" b="1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sz="1600" b="1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sz="1600" b="1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3149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AGEE </a:t>
            </a:r>
            <a:r>
              <a:rPr lang="de-CH" dirty="0" err="1" smtClean="0"/>
              <a:t>customizations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481137"/>
            <a:ext cx="474345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514475"/>
            <a:ext cx="63341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27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22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Licensing CAG/AGEE</a:t>
            </a:r>
            <a:endParaRPr lang="de-CH" sz="1200" dirty="0" smtClean="0"/>
          </a:p>
        </p:txBody>
      </p:sp>
      <p:graphicFrame>
        <p:nvGraphicFramePr>
          <p:cNvPr id="5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52028"/>
              </p:ext>
            </p:extLst>
          </p:nvPr>
        </p:nvGraphicFramePr>
        <p:xfrm>
          <a:off x="457200" y="678085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090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23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All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«</a:t>
            </a:r>
            <a:r>
              <a:rPr lang="de-CH" dirty="0" err="1" smtClean="0"/>
              <a:t>cloud</a:t>
            </a:r>
            <a:r>
              <a:rPr lang="de-CH" dirty="0" smtClean="0"/>
              <a:t>» </a:t>
            </a:r>
            <a:r>
              <a:rPr lang="de-CH" dirty="0" err="1" smtClean="0"/>
              <a:t>products</a:t>
            </a:r>
            <a:r>
              <a:rPr lang="de-CH" dirty="0" smtClean="0"/>
              <a:t>…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SzPct val="130000"/>
              <a:buNone/>
              <a:defRPr/>
            </a:pPr>
            <a:r>
              <a:rPr lang="de-CH" b="1" dirty="0" smtClean="0"/>
              <a:t>in </a:t>
            </a:r>
            <a:r>
              <a:rPr lang="de-CH" b="1" dirty="0" err="1"/>
              <a:t>one</a:t>
            </a:r>
            <a:r>
              <a:rPr lang="de-CH" b="1" dirty="0"/>
              <a:t> </a:t>
            </a:r>
            <a:r>
              <a:rPr lang="de-CH" b="1" dirty="0" err="1"/>
              <a:t>sentence</a:t>
            </a:r>
            <a:r>
              <a:rPr lang="de-CH" b="1" dirty="0"/>
              <a:t>…</a:t>
            </a:r>
          </a:p>
          <a:p>
            <a:pPr marL="400050" lvl="1" indent="0" defTabSz="957263">
              <a:buSzPct val="130000"/>
              <a:buNone/>
              <a:defRPr/>
            </a:pPr>
            <a:endParaRPr lang="en-US" sz="1400" dirty="0" smtClean="0"/>
          </a:p>
          <a:p>
            <a:pPr marL="685800" lvl="1" defTabSz="957263">
              <a:buSzPct val="130000"/>
              <a:buFont typeface="Arial" pitchFamily="34" charset="0"/>
              <a:buChar char="•"/>
              <a:defRPr/>
            </a:pPr>
            <a:r>
              <a:rPr lang="en-US" sz="1800" b="1" dirty="0" smtClean="0"/>
              <a:t>Cloud Gateway Express (free)</a:t>
            </a:r>
            <a:br>
              <a:rPr lang="en-US" sz="1800" b="1" dirty="0" smtClean="0"/>
            </a:br>
            <a:r>
              <a:rPr lang="en-US" sz="1800" dirty="0" smtClean="0"/>
              <a:t>Single point of access for private Citrix cloud, “replaces” WI</a:t>
            </a:r>
          </a:p>
          <a:p>
            <a:pPr marL="685800" lvl="1" defTabSz="957263">
              <a:buSzPct val="130000"/>
              <a:buFont typeface="Arial" pitchFamily="34" charset="0"/>
              <a:buChar char="•"/>
              <a:defRPr/>
            </a:pPr>
            <a:endParaRPr lang="en-US" sz="1800" dirty="0"/>
          </a:p>
          <a:p>
            <a:pPr marL="685800" lvl="1" defTabSz="957263">
              <a:buSzPct val="130000"/>
              <a:buFont typeface="Arial" pitchFamily="34" charset="0"/>
              <a:buChar char="•"/>
              <a:defRPr/>
            </a:pPr>
            <a:r>
              <a:rPr lang="en-US" sz="1800" b="1" dirty="0" smtClean="0"/>
              <a:t>Cloud Gateway Enterprise</a:t>
            </a:r>
            <a:br>
              <a:rPr lang="en-US" sz="1800" b="1" dirty="0" smtClean="0"/>
            </a:br>
            <a:r>
              <a:rPr lang="en-US" sz="1800" dirty="0" smtClean="0"/>
              <a:t>App Controller appliance for a central point of SSON access to private and </a:t>
            </a:r>
            <a:r>
              <a:rPr lang="en-US" sz="1800" dirty="0" err="1" smtClean="0"/>
              <a:t>SaaS</a:t>
            </a:r>
            <a:r>
              <a:rPr lang="en-US" sz="1800" dirty="0" smtClean="0"/>
              <a:t> apps, integrates with the Express version</a:t>
            </a:r>
          </a:p>
          <a:p>
            <a:pPr marL="685800" lvl="1" defTabSz="957263">
              <a:buSzPct val="130000"/>
              <a:buFont typeface="Arial" pitchFamily="34" charset="0"/>
              <a:buChar char="•"/>
              <a:defRPr/>
            </a:pPr>
            <a:endParaRPr lang="en-US" sz="1800" dirty="0"/>
          </a:p>
          <a:p>
            <a:pPr marL="685800" lvl="1" defTabSz="957263">
              <a:buSzPct val="130000"/>
              <a:buFont typeface="Arial" pitchFamily="34" charset="0"/>
              <a:buChar char="•"/>
              <a:defRPr/>
            </a:pPr>
            <a:r>
              <a:rPr lang="en-US" sz="1800" b="1" dirty="0" smtClean="0"/>
              <a:t>Cloud Bridge</a:t>
            </a:r>
            <a:br>
              <a:rPr lang="en-US" sz="1800" b="1" dirty="0" smtClean="0"/>
            </a:br>
            <a:r>
              <a:rPr lang="en-US" sz="1800" dirty="0"/>
              <a:t>Feature of </a:t>
            </a:r>
            <a:r>
              <a:rPr lang="en-US" sz="1800" dirty="0" err="1"/>
              <a:t>Netscaler</a:t>
            </a:r>
            <a:r>
              <a:rPr lang="en-US" sz="1800" dirty="0"/>
              <a:t> to create an </a:t>
            </a:r>
            <a:r>
              <a:rPr lang="en-US" sz="1800" dirty="0" err="1"/>
              <a:t>Ipsec</a:t>
            </a:r>
            <a:r>
              <a:rPr lang="en-US" sz="1800" dirty="0"/>
              <a:t> tunnel between two or more clouds  </a:t>
            </a:r>
          </a:p>
          <a:p>
            <a:pPr marL="758825" lvl="1" indent="-358775" defTabSz="957263">
              <a:buSzPct val="130000"/>
              <a:buFont typeface="Arial" pitchFamily="34" charset="0"/>
              <a:buChar char="•"/>
              <a:defRPr/>
            </a:pPr>
            <a:endParaRPr lang="en-US" sz="1400" b="1" dirty="0"/>
          </a:p>
          <a:p>
            <a:pPr marL="758825" lvl="1" indent="-358775" defTabSz="957263">
              <a:buSzPct val="130000"/>
              <a:buFont typeface="Arial" pitchFamily="34" charset="0"/>
              <a:buChar char="•"/>
              <a:defRPr/>
            </a:pPr>
            <a:endParaRPr lang="de-CH" sz="1400" b="1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b="1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6758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24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C:\Users\mrueefli\Desktop\Button-Help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20888"/>
            <a:ext cx="1723256" cy="172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635896" y="4365104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hlinkClick r:id="rId4"/>
              </a:rPr>
              <a:t>michael@miru.ch</a:t>
            </a:r>
            <a:endParaRPr lang="de-CH" dirty="0" smtClean="0"/>
          </a:p>
          <a:p>
            <a:r>
              <a:rPr lang="de-CH" dirty="0" smtClean="0">
                <a:hlinkClick r:id="rId5"/>
              </a:rPr>
              <a:t>michael.rueefli@inserto.ch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@</a:t>
            </a:r>
            <a:r>
              <a:rPr lang="de-CH" dirty="0" err="1" smtClean="0"/>
              <a:t>drmiru</a:t>
            </a:r>
            <a:endParaRPr lang="de-CH" dirty="0" smtClean="0"/>
          </a:p>
          <a:p>
            <a:r>
              <a:rPr lang="de-CH" dirty="0" smtClean="0">
                <a:hlinkClick r:id="rId6"/>
              </a:rPr>
              <a:t>www.miru.ch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8247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Agenda</a:t>
            </a: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What</a:t>
            </a:r>
            <a:r>
              <a:rPr lang="de-CH" dirty="0" smtClean="0"/>
              <a:t>  </a:t>
            </a:r>
            <a:r>
              <a:rPr lang="de-CH" b="1" dirty="0" smtClean="0"/>
              <a:t>C</a:t>
            </a:r>
            <a:r>
              <a:rPr lang="de-CH" dirty="0" smtClean="0"/>
              <a:t>itrix </a:t>
            </a:r>
            <a:r>
              <a:rPr lang="de-CH" b="1" dirty="0" smtClean="0"/>
              <a:t>A</a:t>
            </a:r>
            <a:r>
              <a:rPr lang="de-CH" dirty="0" smtClean="0"/>
              <a:t>ccess </a:t>
            </a:r>
            <a:r>
              <a:rPr lang="de-CH" b="1" dirty="0" smtClean="0"/>
              <a:t>G</a:t>
            </a:r>
            <a:r>
              <a:rPr lang="de-CH" dirty="0" smtClean="0"/>
              <a:t>ateway </a:t>
            </a:r>
            <a:r>
              <a:rPr lang="de-CH" dirty="0" err="1" smtClean="0"/>
              <a:t>does</a:t>
            </a:r>
            <a:r>
              <a:rPr lang="de-CH" dirty="0" smtClean="0"/>
              <a:t>,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does</a:t>
            </a:r>
            <a:r>
              <a:rPr lang="de-CH" dirty="0" smtClean="0"/>
              <a:t> not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Why</a:t>
            </a:r>
            <a:r>
              <a:rPr lang="de-CH" dirty="0" smtClean="0"/>
              <a:t> not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smtClean="0"/>
              <a:t> CSG?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AG vs. AGEE (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version</a:t>
            </a:r>
            <a:r>
              <a:rPr lang="de-CH" dirty="0" smtClean="0"/>
              <a:t> </a:t>
            </a:r>
            <a:r>
              <a:rPr lang="de-CH" dirty="0" err="1" smtClean="0"/>
              <a:t>fits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needs</a:t>
            </a:r>
            <a:r>
              <a:rPr lang="de-CH" dirty="0" smtClean="0"/>
              <a:t>?)</a:t>
            </a:r>
            <a:endParaRPr lang="de-CH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Component</a:t>
            </a:r>
            <a:r>
              <a:rPr lang="de-CH" dirty="0" smtClean="0"/>
              <a:t> </a:t>
            </a:r>
            <a:r>
              <a:rPr lang="de-CH" dirty="0" err="1" smtClean="0"/>
              <a:t>deployment</a:t>
            </a:r>
            <a:r>
              <a:rPr lang="de-CH" dirty="0" smtClean="0"/>
              <a:t> </a:t>
            </a:r>
            <a:r>
              <a:rPr lang="de-CH" dirty="0" err="1" smtClean="0"/>
              <a:t>variants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One</a:t>
            </a:r>
            <a:r>
              <a:rPr lang="de-CH" dirty="0" smtClean="0"/>
              <a:t>-arm vs. </a:t>
            </a:r>
            <a:r>
              <a:rPr lang="de-CH" dirty="0" err="1" smtClean="0"/>
              <a:t>Two</a:t>
            </a:r>
            <a:r>
              <a:rPr lang="de-CH" dirty="0" smtClean="0"/>
              <a:t>-arm </a:t>
            </a:r>
            <a:r>
              <a:rPr lang="de-CH" dirty="0" err="1" smtClean="0"/>
              <a:t>deployments</a:t>
            </a:r>
            <a:endParaRPr lang="de-CH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happens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start</a:t>
            </a:r>
            <a:r>
              <a:rPr lang="de-CH" dirty="0" smtClean="0"/>
              <a:t> </a:t>
            </a:r>
            <a:r>
              <a:rPr lang="de-CH" dirty="0" err="1" smtClean="0"/>
              <a:t>published</a:t>
            </a:r>
            <a:r>
              <a:rPr lang="de-CH" dirty="0" smtClean="0"/>
              <a:t> </a:t>
            </a:r>
            <a:r>
              <a:rPr lang="de-CH" dirty="0" err="1" smtClean="0"/>
              <a:t>apps</a:t>
            </a:r>
            <a:r>
              <a:rPr lang="de-CH" dirty="0" smtClean="0"/>
              <a:t> / </a:t>
            </a:r>
            <a:r>
              <a:rPr lang="de-CH" dirty="0" err="1" smtClean="0"/>
              <a:t>desktops</a:t>
            </a:r>
            <a:r>
              <a:rPr lang="de-CH" dirty="0" smtClean="0"/>
              <a:t> via AG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AGEE </a:t>
            </a:r>
            <a:r>
              <a:rPr lang="de-CH" dirty="0" err="1" smtClean="0"/>
              <a:t>Architecture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AGEE </a:t>
            </a:r>
            <a:r>
              <a:rPr lang="de-CH" dirty="0" err="1" smtClean="0"/>
              <a:t>tipps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tricks (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)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Troubleshooting AGEE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Cloud</a:t>
            </a:r>
            <a:r>
              <a:rPr lang="de-CH" dirty="0" smtClean="0"/>
              <a:t> Gateway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Cloud</a:t>
            </a:r>
            <a:r>
              <a:rPr lang="de-CH" dirty="0" smtClean="0"/>
              <a:t> Bridge?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/>
              <a:t>Licensing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O&amp;A</a:t>
            </a:r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6130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Citrix Access Gateway… </a:t>
            </a:r>
            <a:r>
              <a:rPr lang="de-CH" sz="1200" dirty="0" err="1" smtClean="0"/>
              <a:t>what</a:t>
            </a:r>
            <a:r>
              <a:rPr lang="de-CH" sz="1200" dirty="0" smtClean="0"/>
              <a:t> </a:t>
            </a:r>
            <a:r>
              <a:rPr lang="de-CH" sz="1200" dirty="0" err="1" smtClean="0"/>
              <a:t>it</a:t>
            </a:r>
            <a:r>
              <a:rPr lang="de-CH" sz="1200" dirty="0" smtClean="0"/>
              <a:t> </a:t>
            </a:r>
            <a:r>
              <a:rPr lang="de-CH" sz="1200" dirty="0" err="1" smtClean="0"/>
              <a:t>can</a:t>
            </a:r>
            <a:r>
              <a:rPr lang="de-CH" sz="1200" dirty="0" smtClean="0"/>
              <a:t> do </a:t>
            </a:r>
            <a:r>
              <a:rPr lang="de-CH" sz="1200" dirty="0" err="1" smtClean="0"/>
              <a:t>for</a:t>
            </a:r>
            <a:r>
              <a:rPr lang="de-CH" sz="1200" dirty="0" smtClean="0"/>
              <a:t> </a:t>
            </a:r>
            <a:r>
              <a:rPr lang="de-CH" sz="1200" dirty="0" err="1" smtClean="0"/>
              <a:t>you</a:t>
            </a:r>
            <a:endParaRPr lang="de-CH" sz="1200" dirty="0" smtClean="0"/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SSL/TLS </a:t>
            </a:r>
            <a:r>
              <a:rPr lang="de-CH" dirty="0" err="1"/>
              <a:t>broker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cloud</a:t>
            </a:r>
            <a:r>
              <a:rPr lang="de-CH" dirty="0"/>
              <a:t> </a:t>
            </a:r>
            <a:r>
              <a:rPr lang="de-CH" dirty="0" err="1"/>
              <a:t>applications</a:t>
            </a:r>
            <a:r>
              <a:rPr lang="de-CH" dirty="0"/>
              <a:t> / </a:t>
            </a:r>
            <a:r>
              <a:rPr lang="de-CH" dirty="0" err="1"/>
              <a:t>desktops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(same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 smtClean="0"/>
              <a:t>old</a:t>
            </a:r>
            <a:r>
              <a:rPr lang="de-CH" dirty="0" smtClean="0"/>
              <a:t> </a:t>
            </a:r>
            <a:r>
              <a:rPr lang="de-CH" dirty="0" err="1" smtClean="0"/>
              <a:t>school</a:t>
            </a:r>
            <a:r>
              <a:rPr lang="de-CH" dirty="0" smtClean="0"/>
              <a:t> CSG)</a:t>
            </a:r>
            <a:endParaRPr lang="de-CH" dirty="0"/>
          </a:p>
          <a:p>
            <a:pPr marL="400050" lvl="1" indent="0" defTabSz="957263">
              <a:buSzPct val="130000"/>
              <a:buNone/>
              <a:defRPr/>
            </a:pPr>
            <a:endParaRPr lang="de-CH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Fully</a:t>
            </a:r>
            <a:r>
              <a:rPr lang="de-CH" dirty="0" smtClean="0"/>
              <a:t> </a:t>
            </a:r>
            <a:r>
              <a:rPr lang="de-CH" dirty="0" err="1"/>
              <a:t>qualified</a:t>
            </a:r>
            <a:r>
              <a:rPr lang="de-CH" dirty="0"/>
              <a:t> SSL-VPN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comfortable</a:t>
            </a:r>
            <a:r>
              <a:rPr lang="de-CH" dirty="0"/>
              <a:t> «</a:t>
            </a:r>
            <a:r>
              <a:rPr lang="de-CH" dirty="0" err="1"/>
              <a:t>always</a:t>
            </a:r>
            <a:r>
              <a:rPr lang="de-CH" dirty="0"/>
              <a:t> on» </a:t>
            </a:r>
            <a:r>
              <a:rPr lang="de-CH" dirty="0" err="1"/>
              <a:t>feature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tcp</a:t>
            </a:r>
            <a:r>
              <a:rPr lang="de-CH" dirty="0"/>
              <a:t>/</a:t>
            </a:r>
            <a:r>
              <a:rPr lang="de-CH" dirty="0" err="1"/>
              <a:t>udp</a:t>
            </a:r>
            <a:r>
              <a:rPr lang="de-CH" dirty="0"/>
              <a:t> </a:t>
            </a:r>
            <a:r>
              <a:rPr lang="de-CH" dirty="0" err="1"/>
              <a:t>application</a:t>
            </a:r>
            <a:endParaRPr lang="de-CH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/>
              <a:t>Endpoint</a:t>
            </a:r>
            <a:r>
              <a:rPr lang="de-CH" dirty="0"/>
              <a:t> Analysis (check </a:t>
            </a:r>
            <a:r>
              <a:rPr lang="de-CH" dirty="0" err="1"/>
              <a:t>client</a:t>
            </a:r>
            <a:r>
              <a:rPr lang="de-CH" dirty="0"/>
              <a:t> </a:t>
            </a:r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giving</a:t>
            </a:r>
            <a:r>
              <a:rPr lang="de-CH" dirty="0"/>
              <a:t> </a:t>
            </a:r>
            <a:r>
              <a:rPr lang="de-CH" dirty="0" err="1"/>
              <a:t>access</a:t>
            </a:r>
            <a:r>
              <a:rPr lang="de-CH" dirty="0"/>
              <a:t>)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/>
              <a:t>Fine </a:t>
            </a:r>
            <a:r>
              <a:rPr lang="de-CH" dirty="0" err="1"/>
              <a:t>grained</a:t>
            </a:r>
            <a:r>
              <a:rPr lang="de-CH" dirty="0"/>
              <a:t> </a:t>
            </a:r>
            <a:r>
              <a:rPr lang="de-CH" dirty="0" err="1"/>
              <a:t>access</a:t>
            </a:r>
            <a:r>
              <a:rPr lang="de-CH" dirty="0"/>
              <a:t> </a:t>
            </a:r>
            <a:r>
              <a:rPr lang="de-CH" dirty="0" err="1"/>
              <a:t>policies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access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, </a:t>
            </a:r>
            <a:r>
              <a:rPr lang="de-CH" dirty="0" err="1"/>
              <a:t>location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endpoint</a:t>
            </a:r>
            <a:r>
              <a:rPr lang="de-CH" dirty="0"/>
              <a:t> </a:t>
            </a:r>
            <a:r>
              <a:rPr lang="de-CH" dirty="0" smtClean="0"/>
              <a:t>type (AGEE)</a:t>
            </a:r>
            <a:endParaRPr lang="de-CH" dirty="0"/>
          </a:p>
          <a:p>
            <a:pPr marL="758825" lvl="1" indent="-358775" defTabSz="957263">
              <a:buFont typeface="Wingdings" pitchFamily="2" charset="2"/>
              <a:buChar char="§"/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4892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Why</a:t>
            </a:r>
            <a:r>
              <a:rPr lang="de-CH" dirty="0" smtClean="0"/>
              <a:t> not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smtClean="0"/>
              <a:t> CSG </a:t>
            </a:r>
            <a:endParaRPr lang="de-CH" sz="1200" dirty="0" smtClean="0"/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SzPct val="130000"/>
              <a:buNone/>
              <a:defRPr/>
            </a:pP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smtClean="0"/>
              <a:t>AG(EE)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choice</a:t>
            </a:r>
            <a:r>
              <a:rPr lang="de-CH" dirty="0" smtClean="0"/>
              <a:t>….</a:t>
            </a:r>
          </a:p>
          <a:p>
            <a:pPr marL="400050" lvl="1" indent="0" defTabSz="957263">
              <a:buSzPct val="130000"/>
              <a:buNone/>
              <a:defRPr/>
            </a:pP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CSG </a:t>
            </a:r>
            <a:r>
              <a:rPr lang="de-CH" dirty="0" err="1" smtClean="0"/>
              <a:t>development</a:t>
            </a:r>
            <a:r>
              <a:rPr lang="de-CH" dirty="0" smtClean="0"/>
              <a:t> </a:t>
            </a:r>
            <a:r>
              <a:rPr lang="de-CH" dirty="0" err="1" smtClean="0"/>
              <a:t>retained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Certificate</a:t>
            </a:r>
            <a:r>
              <a:rPr lang="de-CH" dirty="0" smtClean="0"/>
              <a:t> </a:t>
            </a:r>
            <a:r>
              <a:rPr lang="de-CH" dirty="0" err="1" smtClean="0"/>
              <a:t>chaining</a:t>
            </a:r>
            <a:endParaRPr lang="de-CH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URL </a:t>
            </a:r>
            <a:r>
              <a:rPr lang="de-CH" dirty="0" err="1"/>
              <a:t>r</a:t>
            </a:r>
            <a:r>
              <a:rPr lang="de-CH" dirty="0" err="1" smtClean="0"/>
              <a:t>ewriting</a:t>
            </a:r>
            <a:r>
              <a:rPr lang="de-CH" dirty="0" smtClean="0"/>
              <a:t> (</a:t>
            </a:r>
            <a:r>
              <a:rPr lang="de-CH" dirty="0" err="1" smtClean="0"/>
              <a:t>single</a:t>
            </a:r>
            <a:r>
              <a:rPr lang="de-CH" dirty="0" smtClean="0"/>
              <a:t> </a:t>
            </a:r>
            <a:r>
              <a:rPr lang="de-CH" dirty="0" err="1" smtClean="0"/>
              <a:t>access</a:t>
            </a:r>
            <a:r>
              <a:rPr lang="de-CH" dirty="0" smtClean="0"/>
              <a:t> URL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device</a:t>
            </a:r>
            <a:r>
              <a:rPr lang="de-CH" dirty="0" smtClean="0"/>
              <a:t>)</a:t>
            </a:r>
            <a:endParaRPr lang="de-CH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Security (</a:t>
            </a:r>
            <a:r>
              <a:rPr lang="de-CH" dirty="0" err="1" smtClean="0"/>
              <a:t>authentication</a:t>
            </a:r>
            <a:r>
              <a:rPr lang="de-CH" dirty="0" smtClean="0"/>
              <a:t>, OS)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Reliability</a:t>
            </a:r>
            <a:r>
              <a:rPr lang="de-CH" dirty="0" smtClean="0"/>
              <a:t> / </a:t>
            </a:r>
            <a:r>
              <a:rPr lang="de-CH" dirty="0" err="1" smtClean="0"/>
              <a:t>performance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Advanced</a:t>
            </a:r>
            <a:r>
              <a:rPr lang="de-CH" dirty="0" smtClean="0"/>
              <a:t> </a:t>
            </a:r>
            <a:r>
              <a:rPr lang="de-CH" dirty="0" err="1" smtClean="0"/>
              <a:t>access</a:t>
            </a:r>
            <a:r>
              <a:rPr lang="de-CH" dirty="0" smtClean="0"/>
              <a:t> </a:t>
            </a:r>
            <a:r>
              <a:rPr lang="de-CH" dirty="0" err="1" smtClean="0"/>
              <a:t>policies</a:t>
            </a:r>
            <a:endParaRPr lang="de-CH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Endpoint</a:t>
            </a:r>
            <a:r>
              <a:rPr lang="de-CH" dirty="0" smtClean="0"/>
              <a:t> </a:t>
            </a:r>
            <a:r>
              <a:rPr lang="de-CH" dirty="0"/>
              <a:t>Analysis (check </a:t>
            </a:r>
            <a:r>
              <a:rPr lang="de-CH" dirty="0" err="1"/>
              <a:t>client</a:t>
            </a:r>
            <a:r>
              <a:rPr lang="de-CH" dirty="0"/>
              <a:t> </a:t>
            </a:r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giving</a:t>
            </a:r>
            <a:r>
              <a:rPr lang="de-CH" dirty="0"/>
              <a:t> </a:t>
            </a:r>
            <a:r>
              <a:rPr lang="de-CH" dirty="0" err="1"/>
              <a:t>access</a:t>
            </a:r>
            <a:r>
              <a:rPr lang="de-CH" dirty="0"/>
              <a:t>)</a:t>
            </a:r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4212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AG vs. AGEE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092597"/>
              </p:ext>
            </p:extLst>
          </p:nvPr>
        </p:nvGraphicFramePr>
        <p:xfrm>
          <a:off x="457200" y="678085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0234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1691680" y="2213223"/>
            <a:ext cx="5616624" cy="31683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01255"/>
            <a:ext cx="4975860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Deployment</a:t>
            </a:r>
            <a:r>
              <a:rPr lang="de-CH" dirty="0" smtClean="0"/>
              <a:t> Model 1a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AG in DMZ, WI in </a:t>
            </a:r>
            <a:r>
              <a:rPr lang="de-CH" dirty="0" err="1" smtClean="0"/>
              <a:t>trusted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r>
              <a:rPr lang="de-CH" dirty="0" smtClean="0"/>
              <a:t>, </a:t>
            </a:r>
            <a:r>
              <a:rPr lang="de-CH" dirty="0" err="1" smtClean="0"/>
              <a:t>Auth</a:t>
            </a:r>
            <a:r>
              <a:rPr lang="de-CH" dirty="0" smtClean="0"/>
              <a:t> on AG, SSON </a:t>
            </a:r>
            <a:r>
              <a:rPr lang="de-CH" dirty="0" err="1" smtClean="0"/>
              <a:t>with</a:t>
            </a:r>
            <a:r>
              <a:rPr lang="de-CH" dirty="0" smtClean="0"/>
              <a:t> WI</a:t>
            </a:r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86" y="3363441"/>
            <a:ext cx="3619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968" y="3244949"/>
            <a:ext cx="3143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3347864" y="2675007"/>
            <a:ext cx="144016" cy="23042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Abgerundetes Rechteck 10"/>
          <p:cNvSpPr/>
          <p:nvPr/>
        </p:nvSpPr>
        <p:spPr>
          <a:xfrm>
            <a:off x="5508104" y="2675007"/>
            <a:ext cx="144016" cy="23042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1086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Deployment</a:t>
            </a:r>
            <a:r>
              <a:rPr lang="de-CH" dirty="0" smtClean="0"/>
              <a:t> Model 1b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AG in DMZ, WI in </a:t>
            </a:r>
            <a:r>
              <a:rPr lang="de-CH" dirty="0" err="1" smtClean="0"/>
              <a:t>trusted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r>
              <a:rPr lang="de-CH" dirty="0" smtClean="0"/>
              <a:t>, </a:t>
            </a:r>
            <a:r>
              <a:rPr lang="de-CH" dirty="0" err="1" smtClean="0"/>
              <a:t>Auth</a:t>
            </a:r>
            <a:r>
              <a:rPr lang="de-CH" dirty="0" smtClean="0"/>
              <a:t> on AG/WI</a:t>
            </a:r>
            <a:endParaRPr lang="de-CH" dirty="0"/>
          </a:p>
        </p:txBody>
      </p:sp>
      <p:sp>
        <p:nvSpPr>
          <p:cNvPr id="3" name="Abgerundetes Rechteck 2"/>
          <p:cNvSpPr/>
          <p:nvPr/>
        </p:nvSpPr>
        <p:spPr>
          <a:xfrm>
            <a:off x="1691680" y="2204864"/>
            <a:ext cx="5616624" cy="31683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4975860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171" y="3316411"/>
            <a:ext cx="3619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153" y="3197919"/>
            <a:ext cx="3143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bgerundetes Rechteck 9"/>
          <p:cNvSpPr/>
          <p:nvPr/>
        </p:nvSpPr>
        <p:spPr>
          <a:xfrm>
            <a:off x="3347864" y="2666648"/>
            <a:ext cx="144016" cy="23042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Abgerundetes Rechteck 10"/>
          <p:cNvSpPr/>
          <p:nvPr/>
        </p:nvSpPr>
        <p:spPr>
          <a:xfrm>
            <a:off x="5508104" y="2666648"/>
            <a:ext cx="144016" cy="23042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53" y="3355081"/>
            <a:ext cx="3619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335" y="3236589"/>
            <a:ext cx="3143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129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Deployment</a:t>
            </a:r>
            <a:r>
              <a:rPr lang="de-CH" dirty="0" smtClean="0"/>
              <a:t> Model 2a 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AG in DMZ, WI in DMZ, </a:t>
            </a:r>
            <a:r>
              <a:rPr lang="de-CH" dirty="0" err="1" smtClean="0"/>
              <a:t>Auth</a:t>
            </a:r>
            <a:r>
              <a:rPr lang="de-CH" dirty="0" smtClean="0"/>
              <a:t> on AG </a:t>
            </a:r>
            <a:r>
              <a:rPr lang="de-CH" dirty="0" err="1" smtClean="0"/>
              <a:t>or</a:t>
            </a:r>
            <a:r>
              <a:rPr lang="de-CH" dirty="0" smtClean="0"/>
              <a:t> WI, AAC Server in </a:t>
            </a:r>
            <a:r>
              <a:rPr lang="de-CH" dirty="0" err="1" smtClean="0"/>
              <a:t>trusted</a:t>
            </a:r>
            <a:r>
              <a:rPr lang="de-CH" dirty="0" smtClean="0"/>
              <a:t> </a:t>
            </a:r>
            <a:r>
              <a:rPr lang="de-CH" dirty="0" err="1" smtClean="0"/>
              <a:t>net</a:t>
            </a:r>
            <a:endParaRPr lang="de-CH" dirty="0"/>
          </a:p>
        </p:txBody>
      </p:sp>
      <p:sp>
        <p:nvSpPr>
          <p:cNvPr id="3" name="Abgerundetes Rechteck 2"/>
          <p:cNvSpPr/>
          <p:nvPr/>
        </p:nvSpPr>
        <p:spPr>
          <a:xfrm>
            <a:off x="1835696" y="2170082"/>
            <a:ext cx="5616624" cy="31683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615" y="2405448"/>
            <a:ext cx="5098207" cy="271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19308"/>
            <a:ext cx="3619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886" y="3200816"/>
            <a:ext cx="3143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bgerundetes Rechteck 9"/>
          <p:cNvSpPr/>
          <p:nvPr/>
        </p:nvSpPr>
        <p:spPr>
          <a:xfrm>
            <a:off x="3419872" y="2570230"/>
            <a:ext cx="197768" cy="24081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Abgerundetes Rechteck 12"/>
          <p:cNvSpPr/>
          <p:nvPr/>
        </p:nvSpPr>
        <p:spPr>
          <a:xfrm>
            <a:off x="5641487" y="2570229"/>
            <a:ext cx="197768" cy="24081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6541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erto-Firmenpraesentation-v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Inserto-Firmenpraesentation-v8</Template>
  <TotalTime>0</TotalTime>
  <Words>1368</Words>
  <Application>Microsoft Office PowerPoint</Application>
  <PresentationFormat>Bildschirmpräsentation (4:3)</PresentationFormat>
  <Paragraphs>302</Paragraphs>
  <Slides>24</Slides>
  <Notes>23</Notes>
  <HiddenSlides>1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Inserto-Firmenpraesentation-v8</vt:lpstr>
      <vt:lpstr>Benutzerdefiniertes Design</vt:lpstr>
      <vt:lpstr>PowerPoint-Präsentation</vt:lpstr>
      <vt:lpstr>About me</vt:lpstr>
      <vt:lpstr>Agenda</vt:lpstr>
      <vt:lpstr>Citrix Access Gateway… what it can do for you</vt:lpstr>
      <vt:lpstr>Why not to use CSG </vt:lpstr>
      <vt:lpstr>AG vs. AGEE</vt:lpstr>
      <vt:lpstr>Deployment Model 1a</vt:lpstr>
      <vt:lpstr>Deployment Model 1b</vt:lpstr>
      <vt:lpstr>Deployment Model 2a </vt:lpstr>
      <vt:lpstr>Deployment Model 2b </vt:lpstr>
      <vt:lpstr>One-arm vs. Two-arm deployments</vt:lpstr>
      <vt:lpstr>NSIP,SNIP,MIP,VIP, whaaat? ;-?</vt:lpstr>
      <vt:lpstr>ICA Proxy or/and full SSL VPN?</vt:lpstr>
      <vt:lpstr>What is happening under the hood..</vt:lpstr>
      <vt:lpstr>AGEE Architecture</vt:lpstr>
      <vt:lpstr>AGEE tipps and tricks (1)</vt:lpstr>
      <vt:lpstr>AGEE tipps and tricks (2)</vt:lpstr>
      <vt:lpstr>Troubleshooting AGEE (1)</vt:lpstr>
      <vt:lpstr>Troubleshooting AGEE (2)</vt:lpstr>
      <vt:lpstr>AGEE useful web resources</vt:lpstr>
      <vt:lpstr>AGEE customizations</vt:lpstr>
      <vt:lpstr>Licensing CAG/AGEE</vt:lpstr>
      <vt:lpstr>All about the «cloud» products…</vt:lpstr>
      <vt:lpstr>PowerPoint-Präsentation</vt:lpstr>
    </vt:vector>
  </TitlesOfParts>
  <Company>INSERTO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Dirk Decher</dc:creator>
  <cp:lastModifiedBy>Michael Rüefli</cp:lastModifiedBy>
  <cp:revision>219</cp:revision>
  <dcterms:created xsi:type="dcterms:W3CDTF">2008-11-14T12:36:48Z</dcterms:created>
  <dcterms:modified xsi:type="dcterms:W3CDTF">2011-11-19T11:39:59Z</dcterms:modified>
</cp:coreProperties>
</file>