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87" r:id="rId4"/>
    <p:sldId id="259" r:id="rId5"/>
    <p:sldId id="269" r:id="rId6"/>
    <p:sldId id="257" r:id="rId7"/>
    <p:sldId id="281" r:id="rId8"/>
    <p:sldId id="285" r:id="rId9"/>
    <p:sldId id="270" r:id="rId10"/>
    <p:sldId id="284" r:id="rId11"/>
    <p:sldId id="282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3" r:id="rId22"/>
    <p:sldId id="286" r:id="rId23"/>
    <p:sldId id="280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34" autoAdjust="0"/>
    <p:restoredTop sz="94714" autoAdjust="0"/>
  </p:normalViewPr>
  <p:slideViewPr>
    <p:cSldViewPr>
      <p:cViewPr varScale="1">
        <p:scale>
          <a:sx n="92" d="100"/>
          <a:sy n="92" d="100"/>
        </p:scale>
        <p:origin x="117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7014E-E319-4670-AB10-A6F1D3DFA05A}" type="datetimeFigureOut">
              <a:rPr lang="de-DE" smtClean="0"/>
              <a:pPr/>
              <a:t>25.04.2013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3A193-A69C-4282-9388-005D4AF8053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7332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Follow </a:t>
            </a:r>
            <a:r>
              <a:rPr lang="de-CH" dirty="0" err="1" smtClean="0"/>
              <a:t>Me</a:t>
            </a:r>
            <a:r>
              <a:rPr lang="de-CH" smtClean="0"/>
              <a:t> Apps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22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4856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nserto.ch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7D70-7681-4A87-A859-3B9B45FE7DE3}" type="datetime1">
              <a:rPr lang="de-DE" smtClean="0"/>
              <a:pPr/>
              <a:t>25.04.2013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CH" smtClean="0"/>
              <a:t>© INSERTO AG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8240-BD8C-4E14-80BC-A0A41B4AFD50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6" name="Grafik 5" descr="INSERTO_326.png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0232" y="333345"/>
            <a:ext cx="1440000" cy="348261"/>
          </a:xfrm>
          <a:prstGeom prst="rect">
            <a:avLst/>
          </a:prstGeom>
        </p:spPr>
      </p:pic>
      <p:grpSp>
        <p:nvGrpSpPr>
          <p:cNvPr id="8" name="Gruppieren 7"/>
          <p:cNvGrpSpPr/>
          <p:nvPr userDrawn="1"/>
        </p:nvGrpSpPr>
        <p:grpSpPr>
          <a:xfrm>
            <a:off x="4071934" y="5414941"/>
            <a:ext cx="4357718" cy="371513"/>
            <a:chOff x="4071934" y="5414941"/>
            <a:chExt cx="4357718" cy="371513"/>
          </a:xfrm>
        </p:grpSpPr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4071934" y="5414941"/>
              <a:ext cx="1000132" cy="37151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square" lIns="90000" tIns="46800" rIns="90000" bIns="46800" anchor="ctr">
              <a:spAutoFit/>
            </a:bodyPr>
            <a:lstStyle/>
            <a:p>
              <a:endParaRPr lang="de-CH" dirty="0"/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4071934" y="5431850"/>
              <a:ext cx="1000132" cy="3452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94273" tIns="49022" rIns="94273" bIns="49022">
              <a:spAutoFit/>
            </a:bodyPr>
            <a:lstStyle/>
            <a:p>
              <a:pPr algn="ctr" defTabSz="957263"/>
              <a:r>
                <a:rPr lang="de-CH" sz="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Platforms</a:t>
              </a:r>
              <a:br>
                <a:rPr lang="de-CH" sz="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de-CH" sz="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Projects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214942" y="5414941"/>
              <a:ext cx="928694" cy="37151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90000" tIns="46800" rIns="90000" bIns="46800" anchor="ctr">
              <a:spAutoFit/>
            </a:bodyPr>
            <a:lstStyle/>
            <a:p>
              <a:endParaRPr lang="de-CH" dirty="0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5214942" y="5431850"/>
              <a:ext cx="928694" cy="3452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94273" tIns="49022" rIns="94273" bIns="49022">
              <a:spAutoFit/>
            </a:bodyPr>
            <a:lstStyle/>
            <a:p>
              <a:pPr algn="ctr" defTabSz="957263"/>
              <a:r>
                <a:rPr lang="de-CH" sz="8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Access</a:t>
              </a:r>
              <a:r>
                <a:rPr lang="de-CH" sz="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/>
              </a:r>
              <a:br>
                <a:rPr lang="de-CH" sz="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de-CH" sz="8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Technologies</a:t>
              </a:r>
              <a:endParaRPr lang="de-CH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6286512" y="5414941"/>
              <a:ext cx="1000132" cy="37151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90000" tIns="46800" rIns="90000" bIns="46800" anchor="ctr">
              <a:spAutoFit/>
            </a:bodyPr>
            <a:lstStyle/>
            <a:p>
              <a:endParaRPr lang="de-CH" dirty="0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6286512" y="5431850"/>
              <a:ext cx="1000132" cy="3452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94273" tIns="49022" rIns="94273" bIns="49022">
              <a:spAutoFit/>
            </a:bodyPr>
            <a:lstStyle/>
            <a:p>
              <a:pPr algn="ctr" defTabSz="957263"/>
              <a:endParaRPr lang="de-CH" sz="800" b="0" dirty="0" smtClean="0">
                <a:solidFill>
                  <a:schemeClr val="bg1"/>
                </a:solidFill>
                <a:latin typeface="Futura LT Bold" pitchFamily="2" charset="0"/>
              </a:endParaRPr>
            </a:p>
            <a:p>
              <a:pPr algn="ctr" defTabSz="957263"/>
              <a:r>
                <a:rPr lang="de-CH" sz="8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Development</a:t>
              </a:r>
              <a:endParaRPr lang="de-CH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7429520" y="5414941"/>
              <a:ext cx="1000132" cy="37151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90000" tIns="46800" rIns="90000" bIns="46800" anchor="ctr">
              <a:spAutoFit/>
            </a:bodyPr>
            <a:lstStyle/>
            <a:p>
              <a:endParaRPr lang="de-CH" dirty="0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7429520" y="5431850"/>
              <a:ext cx="1000132" cy="3452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94273" tIns="49022" rIns="94273" bIns="49022">
              <a:spAutoFit/>
            </a:bodyPr>
            <a:lstStyle/>
            <a:p>
              <a:pPr algn="ctr" defTabSz="957263"/>
              <a:endParaRPr lang="de-CH" sz="800" b="0" dirty="0" smtClean="0">
                <a:solidFill>
                  <a:schemeClr val="bg1"/>
                </a:solidFill>
                <a:latin typeface="Futura LT Bold" pitchFamily="2" charset="0"/>
              </a:endParaRPr>
            </a:p>
            <a:p>
              <a:pPr algn="ctr" defTabSz="957263"/>
              <a:r>
                <a:rPr lang="de-CH" sz="8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Operation</a:t>
              </a:r>
              <a:endParaRPr lang="de-CH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7" name="Grafik 16" descr="Titelbild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081459" y="1381331"/>
            <a:ext cx="4357718" cy="2976363"/>
          </a:xfrm>
          <a:prstGeom prst="rect">
            <a:avLst/>
          </a:prstGeom>
          <a:solidFill>
            <a:srgbClr val="FFFFFF">
              <a:shade val="85000"/>
            </a:srgbClr>
          </a:solidFill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7D70-7681-4A87-A859-3B9B45FE7DE3}" type="datetime1">
              <a:rPr lang="de-DE" smtClean="0"/>
              <a:pPr/>
              <a:t>25.04.2013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CH" smtClean="0"/>
              <a:t>© INSERTO AG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8240-BD8C-4E14-80BC-A0A41B4AFD5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7D70-7681-4A87-A859-3B9B45FE7DE3}" type="datetime1">
              <a:rPr lang="de-DE" smtClean="0"/>
              <a:pPr/>
              <a:t>25.04.2013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CH" smtClean="0"/>
              <a:t>© INSERTO AG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8240-BD8C-4E14-80BC-A0A41B4AFD50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Finaler-Vorschlag-20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Datumsplatzhalter 3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B8E7D70-7681-4A87-A859-3B9B45FE7DE3}" type="datetime1">
              <a:rPr lang="de-DE" smtClean="0"/>
              <a:pPr/>
              <a:t>25.04.2013</a:t>
            </a:fld>
            <a:endParaRPr lang="de-CH" dirty="0"/>
          </a:p>
        </p:txBody>
      </p:sp>
      <p:sp>
        <p:nvSpPr>
          <p:cNvPr id="41" name="Fußzeilenplatzhalter 40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de-CH" sz="1000" kern="1200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algn="ctr"/>
            <a:r>
              <a:rPr lang="de-CH" dirty="0" smtClean="0"/>
              <a:t>© INSERTO AG </a:t>
            </a:r>
            <a:endParaRPr lang="de-CH" dirty="0"/>
          </a:p>
        </p:txBody>
      </p:sp>
      <p:sp>
        <p:nvSpPr>
          <p:cNvPr id="42" name="Foliennummernplatzhalter 4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CH" sz="1000" kern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DDF58240-BD8C-4E14-80BC-A0A41B4AFD5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0" r:id="rId2"/>
    <p:sldLayoutId id="2147483671" r:id="rId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drmiru" TargetMode="External"/><Relationship Id="rId2" Type="http://schemas.openxmlformats.org/officeDocument/2006/relationships/hyperlink" Target="mailto:michael.rueefli@inserto.c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7D70-7681-4A87-A859-3B9B45FE7DE3}" type="datetime1">
              <a:rPr lang="de-DE" smtClean="0"/>
              <a:pPr/>
              <a:t>25.04.2013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CH" smtClean="0"/>
              <a:t>© INSERTO AG 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8240-BD8C-4E14-80BC-A0A41B4AFD50}" type="slidenum">
              <a:rPr lang="de-CH" smtClean="0"/>
              <a:pPr/>
              <a:t>1</a:t>
            </a:fld>
            <a:endParaRPr lang="de-CH" dirty="0"/>
          </a:p>
        </p:txBody>
      </p:sp>
      <p:sp>
        <p:nvSpPr>
          <p:cNvPr id="6" name="Inhaltsplatzhalter 2"/>
          <p:cNvSpPr>
            <a:spLocks noGrp="1"/>
          </p:cNvSpPr>
          <p:nvPr>
            <p:ph idx="4294967295"/>
          </p:nvPr>
        </p:nvSpPr>
        <p:spPr>
          <a:xfrm>
            <a:off x="179512" y="2492896"/>
            <a:ext cx="4043363" cy="200025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de-CH" sz="21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Citrix.NEXT</a:t>
            </a:r>
            <a:endParaRPr lang="de-CH" sz="21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de-CH" sz="2100" b="1" dirty="0" err="1" smtClean="0"/>
              <a:t>XenDesktop</a:t>
            </a:r>
            <a:r>
              <a:rPr lang="de-CH" sz="2100" b="1" dirty="0" smtClean="0"/>
              <a:t> 7</a:t>
            </a:r>
            <a:endParaRPr lang="de-CH" sz="2100" b="1" dirty="0"/>
          </a:p>
          <a:p>
            <a:pPr>
              <a:buNone/>
            </a:pPr>
            <a:endParaRPr lang="de-CH" sz="21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de-CH" sz="2100" b="1" i="1" dirty="0" smtClean="0"/>
              <a:t>(Project </a:t>
            </a:r>
            <a:r>
              <a:rPr lang="de-CH" sz="2100" b="1" i="1" dirty="0" err="1" smtClean="0"/>
              <a:t>Excalibur</a:t>
            </a:r>
            <a:r>
              <a:rPr lang="de-CH" sz="2100" b="1" i="1" dirty="0" smtClean="0"/>
              <a:t>)</a:t>
            </a:r>
          </a:p>
          <a:p>
            <a:pPr>
              <a:buNone/>
            </a:pPr>
            <a:endParaRPr lang="de-CH" dirty="0" smtClean="0"/>
          </a:p>
          <a:p>
            <a:pPr>
              <a:buNone/>
            </a:pPr>
            <a:endParaRPr lang="de-CH" dirty="0" smtClean="0"/>
          </a:p>
          <a:p>
            <a:pPr>
              <a:buNone/>
            </a:pPr>
            <a:r>
              <a:rPr lang="de-CH" sz="1600" dirty="0" smtClean="0"/>
              <a:t>Michael Rüefli</a:t>
            </a:r>
            <a:endParaRPr lang="de-CH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de-CH" sz="2800" b="1" dirty="0" smtClean="0">
                <a:latin typeface="+mn-lt"/>
              </a:rPr>
              <a:t>Neue Features (top </a:t>
            </a:r>
            <a:r>
              <a:rPr lang="de-CH" sz="2800" b="1" dirty="0" err="1" smtClean="0">
                <a:latin typeface="+mn-lt"/>
              </a:rPr>
              <a:t>shots</a:t>
            </a:r>
            <a:r>
              <a:rPr lang="de-CH" sz="2800" b="1" dirty="0" smtClean="0">
                <a:latin typeface="+mn-lt"/>
              </a:rPr>
              <a:t>)</a:t>
            </a:r>
            <a:endParaRPr lang="de-CH" sz="2800" b="1" dirty="0">
              <a:latin typeface="+mn-lt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7D70-7681-4A87-A859-3B9B45FE7DE3}" type="datetime1">
              <a:rPr lang="de-DE" smtClean="0"/>
              <a:pPr/>
              <a:t>25.04.2013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CH" smtClean="0"/>
              <a:t>© INSERTO AG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8240-BD8C-4E14-80BC-A0A41B4AFD50}" type="slidenum">
              <a:rPr lang="de-CH" smtClean="0"/>
              <a:pPr/>
              <a:t>10</a:t>
            </a:fld>
            <a:endParaRPr lang="de-CH" dirty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457200" y="1340768"/>
            <a:ext cx="8229600" cy="35719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58775" lvl="0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600" dirty="0" smtClean="0">
                <a:cs typeface="Arial" pitchFamily="34" charset="0"/>
              </a:rPr>
              <a:t>RTM: kein Session </a:t>
            </a:r>
            <a:r>
              <a:rPr lang="de-CH" sz="2600" dirty="0" err="1" smtClean="0">
                <a:cs typeface="Arial" pitchFamily="34" charset="0"/>
              </a:rPr>
              <a:t>Lingering</a:t>
            </a:r>
            <a:r>
              <a:rPr lang="de-CH" sz="2600" dirty="0" smtClean="0">
                <a:cs typeface="Arial" pitchFamily="34" charset="0"/>
              </a:rPr>
              <a:t> und Session </a:t>
            </a:r>
            <a:r>
              <a:rPr lang="de-CH" sz="2600" dirty="0" err="1" smtClean="0">
                <a:cs typeface="Arial" pitchFamily="34" charset="0"/>
              </a:rPr>
              <a:t>Pre</a:t>
            </a:r>
            <a:r>
              <a:rPr lang="de-CH" sz="2600" dirty="0" smtClean="0">
                <a:cs typeface="Arial" pitchFamily="34" charset="0"/>
              </a:rPr>
              <a:t>-Launch</a:t>
            </a:r>
          </a:p>
          <a:p>
            <a:pPr marL="358775" lvl="0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600" dirty="0" err="1" smtClean="0">
                <a:cs typeface="Arial" pitchFamily="34" charset="0"/>
              </a:rPr>
              <a:t>Edgesight</a:t>
            </a:r>
            <a:r>
              <a:rPr lang="de-CH" sz="2600" dirty="0" smtClean="0">
                <a:cs typeface="Arial" pitchFamily="34" charset="0"/>
              </a:rPr>
              <a:t> und HDX Monitor im Desktop </a:t>
            </a:r>
            <a:r>
              <a:rPr lang="de-CH" sz="2600" dirty="0" err="1" smtClean="0">
                <a:cs typeface="Arial" pitchFamily="34" charset="0"/>
              </a:rPr>
              <a:t>Director</a:t>
            </a:r>
            <a:r>
              <a:rPr lang="de-CH" sz="2600" dirty="0" smtClean="0">
                <a:cs typeface="Arial" pitchFamily="34" charset="0"/>
              </a:rPr>
              <a:t> integriert</a:t>
            </a:r>
          </a:p>
          <a:p>
            <a:pPr marL="358775" lvl="0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600" dirty="0" smtClean="0">
                <a:cs typeface="Arial" pitchFamily="34" charset="0"/>
              </a:rPr>
              <a:t>Nicht alle Verwaltungsfunktionen im GUI Verfügbar</a:t>
            </a:r>
            <a:br>
              <a:rPr lang="de-CH" sz="2600" dirty="0" smtClean="0">
                <a:cs typeface="Arial" pitchFamily="34" charset="0"/>
              </a:rPr>
            </a:br>
            <a:r>
              <a:rPr lang="de-CH" sz="2600" dirty="0" smtClean="0">
                <a:cs typeface="Arial" pitchFamily="34" charset="0"/>
              </a:rPr>
              <a:t>(</a:t>
            </a:r>
            <a:r>
              <a:rPr lang="de-CH" sz="2600" dirty="0" smtClean="0">
                <a:cs typeface="Arial" pitchFamily="34" charset="0"/>
                <a:sym typeface="Wingdings" panose="05000000000000000000" pitchFamily="2" charset="2"/>
              </a:rPr>
              <a:t></a:t>
            </a:r>
            <a:r>
              <a:rPr lang="de-CH" sz="2600" dirty="0" err="1" smtClean="0">
                <a:cs typeface="Arial" pitchFamily="34" charset="0"/>
              </a:rPr>
              <a:t>PoSH</a:t>
            </a:r>
            <a:r>
              <a:rPr lang="de-CH" sz="2600" dirty="0" smtClean="0">
                <a:cs typeface="Arial" pitchFamily="34" charset="0"/>
              </a:rPr>
              <a:t>)</a:t>
            </a:r>
          </a:p>
          <a:p>
            <a:pPr marL="358775" lvl="0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600" dirty="0" smtClean="0">
                <a:cs typeface="Arial" pitchFamily="34" charset="0"/>
              </a:rPr>
              <a:t>Session </a:t>
            </a:r>
            <a:r>
              <a:rPr lang="de-CH" sz="2600" dirty="0" err="1" smtClean="0">
                <a:cs typeface="Arial" pitchFamily="34" charset="0"/>
              </a:rPr>
              <a:t>Shadowing</a:t>
            </a:r>
            <a:r>
              <a:rPr lang="de-CH" sz="2600" dirty="0" smtClean="0">
                <a:cs typeface="Arial" pitchFamily="34" charset="0"/>
              </a:rPr>
              <a:t> für XA und XD via </a:t>
            </a:r>
            <a:r>
              <a:rPr lang="de-CH" sz="2600" dirty="0" err="1" smtClean="0">
                <a:cs typeface="Arial" pitchFamily="34" charset="0"/>
              </a:rPr>
              <a:t>Director</a:t>
            </a:r>
            <a:r>
              <a:rPr lang="de-CH" sz="2600" dirty="0" smtClean="0">
                <a:cs typeface="Arial" pitchFamily="34" charset="0"/>
              </a:rPr>
              <a:t> und Windows Help Assistance</a:t>
            </a:r>
          </a:p>
          <a:p>
            <a:pPr marL="815975" lvl="1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600" dirty="0" smtClean="0">
                <a:cs typeface="Arial" pitchFamily="34" charset="0"/>
                <a:sym typeface="Wingdings" panose="05000000000000000000" pitchFamily="2" charset="2"/>
              </a:rPr>
              <a:t>mit aktivem UAC problematisch</a:t>
            </a:r>
          </a:p>
          <a:p>
            <a:pPr marL="815975" lvl="1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600" dirty="0" smtClean="0">
                <a:cs typeface="Arial" pitchFamily="34" charset="0"/>
                <a:sym typeface="Wingdings" panose="05000000000000000000" pitchFamily="2" charset="2"/>
              </a:rPr>
              <a:t>Multimonitor Support</a:t>
            </a:r>
            <a:endParaRPr lang="de-CH" sz="2600" dirty="0" smtClean="0">
              <a:cs typeface="Arial" pitchFamily="34" charset="0"/>
            </a:endParaRPr>
          </a:p>
          <a:p>
            <a:pPr marL="358775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600" dirty="0" smtClean="0">
                <a:cs typeface="Arial" pitchFamily="34" charset="0"/>
              </a:rPr>
              <a:t>Keine Mischung </a:t>
            </a:r>
            <a:r>
              <a:rPr lang="de-CH" sz="2600" dirty="0">
                <a:cs typeface="Arial" pitchFamily="34" charset="0"/>
              </a:rPr>
              <a:t>von </a:t>
            </a:r>
            <a:r>
              <a:rPr lang="de-CH" sz="2600" dirty="0" err="1">
                <a:cs typeface="Arial" pitchFamily="34" charset="0"/>
              </a:rPr>
              <a:t>XenApp</a:t>
            </a:r>
            <a:r>
              <a:rPr lang="de-CH" sz="2600" dirty="0">
                <a:cs typeface="Arial" pitchFamily="34" charset="0"/>
              </a:rPr>
              <a:t> Desktop- und </a:t>
            </a:r>
            <a:r>
              <a:rPr lang="de-CH" sz="2600" dirty="0" err="1" smtClean="0">
                <a:cs typeface="Arial" pitchFamily="34" charset="0"/>
              </a:rPr>
              <a:t>Application</a:t>
            </a:r>
            <a:r>
              <a:rPr lang="de-CH" sz="2600" dirty="0" smtClean="0">
                <a:cs typeface="Arial" pitchFamily="34" charset="0"/>
              </a:rPr>
              <a:t>-</a:t>
            </a:r>
            <a:r>
              <a:rPr lang="de-CH" sz="2600" dirty="0" err="1" smtClean="0">
                <a:cs typeface="Arial" pitchFamily="34" charset="0"/>
              </a:rPr>
              <a:t>Delivery</a:t>
            </a:r>
            <a:r>
              <a:rPr lang="de-CH" sz="2600" dirty="0" smtClean="0">
                <a:cs typeface="Arial" pitchFamily="34" charset="0"/>
              </a:rPr>
              <a:t>-Groups!</a:t>
            </a:r>
            <a:endParaRPr lang="de-CH" sz="2600" dirty="0">
              <a:cs typeface="Arial" pitchFamily="34" charset="0"/>
            </a:endParaRPr>
          </a:p>
          <a:p>
            <a:pPr lvl="1" defTabSz="957263">
              <a:spcBef>
                <a:spcPct val="20000"/>
              </a:spcBef>
              <a:buSzPct val="110000"/>
              <a:defRPr/>
            </a:pPr>
            <a:endParaRPr lang="de-CH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52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800" b="1" dirty="0" smtClean="0">
                <a:latin typeface="+mn-lt"/>
              </a:rPr>
              <a:t>Ein kleines Lexikon…</a:t>
            </a:r>
            <a:endParaRPr lang="de-CH" sz="2800" b="1" dirty="0">
              <a:latin typeface="+mn-lt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7D70-7681-4A87-A859-3B9B45FE7DE3}" type="datetime1">
              <a:rPr lang="de-DE" smtClean="0"/>
              <a:pPr/>
              <a:t>25.04.2013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CH" smtClean="0"/>
              <a:t>© INSERTO AG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8240-BD8C-4E14-80BC-A0A41B4AFD50}" type="slidenum">
              <a:rPr lang="de-CH" smtClean="0"/>
              <a:pPr/>
              <a:t>11</a:t>
            </a:fld>
            <a:endParaRPr lang="de-CH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192549"/>
              </p:ext>
            </p:extLst>
          </p:nvPr>
        </p:nvGraphicFramePr>
        <p:xfrm>
          <a:off x="539552" y="1124744"/>
          <a:ext cx="7704855" cy="496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285"/>
                <a:gridCol w="2568285"/>
                <a:gridCol w="2568285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XenApp</a:t>
                      </a:r>
                      <a:r>
                        <a:rPr lang="de-CH" dirty="0" smtClean="0"/>
                        <a:t> 6.x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XenApp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Excalibur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Beschreibung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IMA</a:t>
                      </a:r>
                      <a:r>
                        <a:rPr lang="de-CH" sz="1400" baseline="0" dirty="0" smtClean="0"/>
                        <a:t> Datastore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Site Database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DB mit Konfigurationsinhalt</a:t>
                      </a:r>
                      <a:endParaRPr lang="de-CH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400" dirty="0" err="1" smtClean="0"/>
                        <a:t>n.A</a:t>
                      </a:r>
                      <a:r>
                        <a:rPr lang="de-CH" sz="1400" dirty="0" smtClean="0"/>
                        <a:t>.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 smtClean="0"/>
                        <a:t>Delivery</a:t>
                      </a:r>
                      <a:r>
                        <a:rPr lang="de-CH" sz="1400" dirty="0" smtClean="0"/>
                        <a:t> Agent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Gegenstück des </a:t>
                      </a:r>
                      <a:r>
                        <a:rPr lang="de-CH" sz="1400" dirty="0" err="1" smtClean="0"/>
                        <a:t>BrokerService</a:t>
                      </a:r>
                      <a:r>
                        <a:rPr lang="de-CH" sz="1400" baseline="0" dirty="0" smtClean="0"/>
                        <a:t> auf Worker Clients / Hosts</a:t>
                      </a:r>
                      <a:endParaRPr lang="de-CH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IMA Service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FMA (</a:t>
                      </a:r>
                      <a:r>
                        <a:rPr lang="de-CH" sz="1400" dirty="0" err="1" smtClean="0"/>
                        <a:t>Flexcast</a:t>
                      </a:r>
                      <a:r>
                        <a:rPr lang="de-CH" sz="1400" baseline="0" dirty="0" smtClean="0"/>
                        <a:t> Management </a:t>
                      </a:r>
                      <a:r>
                        <a:rPr lang="de-CH" sz="1400" baseline="0" dirty="0" err="1" smtClean="0"/>
                        <a:t>Architecture</a:t>
                      </a:r>
                      <a:r>
                        <a:rPr lang="de-CH" sz="1400" baseline="0" dirty="0" smtClean="0"/>
                        <a:t>)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 smtClean="0"/>
                        <a:t>BrokerService</a:t>
                      </a:r>
                      <a:endParaRPr lang="de-CH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400" dirty="0" err="1" smtClean="0"/>
                        <a:t>Local</a:t>
                      </a:r>
                      <a:r>
                        <a:rPr lang="de-CH" sz="1400" dirty="0" smtClean="0"/>
                        <a:t> Host Cache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 smtClean="0"/>
                        <a:t>n.A</a:t>
                      </a:r>
                      <a:r>
                        <a:rPr lang="de-CH" sz="1400" dirty="0" smtClean="0"/>
                        <a:t>.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IMA Cache </a:t>
                      </a:r>
                      <a:endParaRPr lang="de-CH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Zone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Site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Logische Einheit (physikalischer</a:t>
                      </a:r>
                      <a:r>
                        <a:rPr lang="de-CH" sz="1400" baseline="0" dirty="0" smtClean="0"/>
                        <a:t> Standort)</a:t>
                      </a:r>
                      <a:endParaRPr lang="de-CH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Zone Data </a:t>
                      </a:r>
                      <a:r>
                        <a:rPr lang="de-CH" sz="1400" dirty="0" err="1" smtClean="0"/>
                        <a:t>Collector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 smtClean="0"/>
                        <a:t>Delivery</a:t>
                      </a:r>
                      <a:r>
                        <a:rPr lang="de-CH" sz="1400" baseline="0" dirty="0" smtClean="0"/>
                        <a:t> Controller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Desktop- und Applikations-Broker</a:t>
                      </a:r>
                      <a:endParaRPr lang="de-CH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Web Interface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Storefront</a:t>
                      </a:r>
                      <a:r>
                        <a:rPr lang="de-CH" sz="1400" baseline="0" dirty="0" smtClean="0"/>
                        <a:t> Services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Zugangspunkt</a:t>
                      </a:r>
                      <a:r>
                        <a:rPr lang="de-CH" sz="1400" baseline="0" dirty="0" smtClean="0"/>
                        <a:t> für Citrix Clients</a:t>
                      </a:r>
                      <a:endParaRPr lang="de-CH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ICA Client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Receiver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Citrix Client</a:t>
                      </a:r>
                      <a:r>
                        <a:rPr lang="de-CH" sz="1400" baseline="0" dirty="0" smtClean="0"/>
                        <a:t> (</a:t>
                      </a:r>
                      <a:r>
                        <a:rPr lang="de-CH" sz="1400" baseline="0" dirty="0" err="1" smtClean="0"/>
                        <a:t>standalone</a:t>
                      </a:r>
                      <a:r>
                        <a:rPr lang="de-CH" sz="1400" baseline="0" dirty="0" smtClean="0"/>
                        <a:t>)</a:t>
                      </a:r>
                      <a:endParaRPr lang="de-CH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400" dirty="0" err="1" smtClean="0"/>
                        <a:t>PNAgent</a:t>
                      </a:r>
                      <a:r>
                        <a:rPr lang="de-CH" sz="1400" dirty="0" smtClean="0"/>
                        <a:t> (online </a:t>
                      </a:r>
                      <a:r>
                        <a:rPr lang="de-CH" sz="1400" dirty="0" err="1" smtClean="0"/>
                        <a:t>plugin</a:t>
                      </a:r>
                      <a:r>
                        <a:rPr lang="de-CH" sz="1400" dirty="0" smtClean="0"/>
                        <a:t>)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Receiver Enterprise</a:t>
                      </a:r>
                      <a:r>
                        <a:rPr lang="de-CH" sz="1400" baseline="0" dirty="0" smtClean="0"/>
                        <a:t> (</a:t>
                      </a:r>
                      <a:r>
                        <a:rPr lang="de-CH" sz="1400" baseline="0" dirty="0" err="1" smtClean="0"/>
                        <a:t>legacy</a:t>
                      </a:r>
                      <a:r>
                        <a:rPr lang="de-CH" sz="1400" baseline="0" dirty="0" smtClean="0"/>
                        <a:t> online </a:t>
                      </a:r>
                      <a:r>
                        <a:rPr lang="de-CH" sz="1400" baseline="0" dirty="0" err="1" smtClean="0"/>
                        <a:t>plugin</a:t>
                      </a:r>
                      <a:r>
                        <a:rPr lang="de-CH" sz="1400" baseline="0" dirty="0" smtClean="0"/>
                        <a:t>)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Citrix</a:t>
                      </a:r>
                      <a:r>
                        <a:rPr lang="de-CH" sz="1400" baseline="0" dirty="0" smtClean="0"/>
                        <a:t> Client mit </a:t>
                      </a:r>
                      <a:r>
                        <a:rPr lang="de-CH" sz="1400" baseline="0" dirty="0" err="1" smtClean="0"/>
                        <a:t>PNAgent</a:t>
                      </a:r>
                      <a:endParaRPr lang="de-CH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MCS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 smtClean="0"/>
                        <a:t>Machine</a:t>
                      </a:r>
                      <a:r>
                        <a:rPr lang="de-CH" sz="1400" dirty="0" smtClean="0"/>
                        <a:t> </a:t>
                      </a:r>
                      <a:r>
                        <a:rPr lang="de-CH" sz="1400" dirty="0" err="1" smtClean="0"/>
                        <a:t>Creation</a:t>
                      </a:r>
                      <a:r>
                        <a:rPr lang="de-CH" sz="1400" dirty="0" smtClean="0"/>
                        <a:t> Service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Image</a:t>
                      </a:r>
                      <a:r>
                        <a:rPr lang="de-CH" sz="1400" baseline="0" dirty="0" smtClean="0"/>
                        <a:t> Management / Bereitstellungs-Komponente</a:t>
                      </a:r>
                      <a:endParaRPr lang="de-CH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4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7D70-7681-4A87-A859-3B9B45FE7DE3}" type="datetime1">
              <a:rPr lang="de-DE" smtClean="0"/>
              <a:pPr/>
              <a:t>25.04.2013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CH" smtClean="0"/>
              <a:t>© INSERTO AG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8240-BD8C-4E14-80BC-A0A41B4AFD50}" type="slidenum">
              <a:rPr lang="de-CH" smtClean="0"/>
              <a:pPr/>
              <a:t>12</a:t>
            </a:fld>
            <a:endParaRPr lang="de-CH" dirty="0"/>
          </a:p>
        </p:txBody>
      </p:sp>
      <p:sp>
        <p:nvSpPr>
          <p:cNvPr id="10" name="Rechteck 9"/>
          <p:cNvSpPr/>
          <p:nvPr/>
        </p:nvSpPr>
        <p:spPr>
          <a:xfrm>
            <a:off x="732491" y="1700808"/>
            <a:ext cx="7679025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de-CH" sz="8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Management &amp;</a:t>
            </a:r>
          </a:p>
          <a:p>
            <a:pPr algn="ctr"/>
            <a:r>
              <a:rPr lang="de-CH" sz="80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Operations</a:t>
            </a:r>
            <a:endParaRPr lang="de-CH" sz="80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0851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800" b="1" dirty="0" smtClean="0">
                <a:latin typeface="+mn-lt"/>
              </a:rPr>
              <a:t>Management (1/3)</a:t>
            </a:r>
            <a:endParaRPr lang="de-CH" sz="2800" b="1" dirty="0">
              <a:latin typeface="+mn-lt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7D70-7681-4A87-A859-3B9B45FE7DE3}" type="datetime1">
              <a:rPr lang="de-DE" smtClean="0"/>
              <a:pPr/>
              <a:t>25.04.2013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CH" smtClean="0"/>
              <a:t>© INSERTO AG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8240-BD8C-4E14-80BC-A0A41B4AFD50}" type="slidenum">
              <a:rPr lang="de-CH" smtClean="0"/>
              <a:pPr/>
              <a:t>13</a:t>
            </a:fld>
            <a:endParaRPr lang="de-CH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457200" y="1196752"/>
            <a:ext cx="8401080" cy="7143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323850">
              <a:lnSpc>
                <a:spcPct val="90000"/>
              </a:lnSpc>
              <a:spcBef>
                <a:spcPct val="15000"/>
              </a:spcBef>
              <a:buSzPct val="58000"/>
              <a:buNone/>
            </a:pPr>
            <a:r>
              <a:rPr lang="de-CH" sz="2400" b="1" dirty="0" smtClean="0">
                <a:latin typeface="+mj-lt"/>
                <a:cs typeface="Arial" pitchFamily="34" charset="0"/>
              </a:rPr>
              <a:t>Aus…</a:t>
            </a:r>
            <a:endParaRPr lang="de-CH" sz="2400" b="1" dirty="0">
              <a:latin typeface="+mj-lt"/>
              <a:cs typeface="Arial" pitchFamily="34" charset="0"/>
            </a:endParaRPr>
          </a:p>
        </p:txBody>
      </p:sp>
      <p:pic>
        <p:nvPicPr>
          <p:cNvPr id="1026" name="Picture 2" descr="http://packtlib.packtpub.com/graphics/9781849681285/graphics/1285_07_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44101"/>
            <a:ext cx="3786386" cy="230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tcareerfinder.com/images/guestblog/citrix-xenapp-blog-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342" y="3678723"/>
            <a:ext cx="2413730" cy="149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upport.citrix.com/article/html/images/CTX127969-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583810"/>
            <a:ext cx="2294141" cy="178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support.citrix.com/article/html/images/CTX125494-1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042" y="4213686"/>
            <a:ext cx="2016224" cy="144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49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800" b="1" dirty="0" smtClean="0">
                <a:latin typeface="+mn-lt"/>
              </a:rPr>
              <a:t>Management (2/3)</a:t>
            </a:r>
            <a:endParaRPr lang="de-CH" sz="2800" b="1" dirty="0">
              <a:latin typeface="+mn-lt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7D70-7681-4A87-A859-3B9B45FE7DE3}" type="datetime1">
              <a:rPr lang="de-DE" smtClean="0"/>
              <a:pPr/>
              <a:t>25.04.2013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CH" smtClean="0"/>
              <a:t>© INSERTO AG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8240-BD8C-4E14-80BC-A0A41B4AFD50}" type="slidenum">
              <a:rPr lang="de-CH" smtClean="0"/>
              <a:pPr/>
              <a:t>14</a:t>
            </a:fld>
            <a:endParaRPr lang="de-CH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457200" y="980728"/>
            <a:ext cx="8401080" cy="7143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323850">
              <a:lnSpc>
                <a:spcPct val="90000"/>
              </a:lnSpc>
              <a:spcBef>
                <a:spcPct val="15000"/>
              </a:spcBef>
              <a:buSzPct val="58000"/>
              <a:buNone/>
            </a:pPr>
            <a:r>
              <a:rPr lang="de-CH" sz="2400" b="1" dirty="0" smtClean="0">
                <a:latin typeface="+mj-lt"/>
                <a:cs typeface="Arial" pitchFamily="34" charset="0"/>
              </a:rPr>
              <a:t>Wird…</a:t>
            </a:r>
            <a:endParaRPr lang="de-CH" sz="2400" b="1" dirty="0">
              <a:latin typeface="+mj-lt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3" y="1340768"/>
            <a:ext cx="4616068" cy="2367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974" y="1350367"/>
            <a:ext cx="3077821" cy="23581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3" y="3765758"/>
            <a:ext cx="7776242" cy="25793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09482" y="2255027"/>
            <a:ext cx="20762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Studio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85625" y="2240172"/>
            <a:ext cx="34092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Powershell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86265" y="5229200"/>
            <a:ext cx="2571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Director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644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800" b="1" dirty="0" smtClean="0">
                <a:latin typeface="+mn-lt"/>
              </a:rPr>
              <a:t>Management (3/3)</a:t>
            </a:r>
            <a:endParaRPr lang="de-CH" sz="2800" b="1" dirty="0">
              <a:latin typeface="+mn-lt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7D70-7681-4A87-A859-3B9B45FE7DE3}" type="datetime1">
              <a:rPr lang="de-DE" smtClean="0"/>
              <a:pPr/>
              <a:t>25.04.2013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CH" smtClean="0"/>
              <a:t>© INSERTO AG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8240-BD8C-4E14-80BC-A0A41B4AFD50}" type="slidenum">
              <a:rPr lang="de-CH" smtClean="0"/>
              <a:pPr/>
              <a:t>15</a:t>
            </a:fld>
            <a:endParaRPr lang="de-CH" dirty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457200" y="1982570"/>
            <a:ext cx="8229600" cy="35719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58775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endParaRPr lang="de-CH" sz="2000" dirty="0" smtClean="0">
              <a:cs typeface="Arial" pitchFamily="34" charset="0"/>
            </a:endParaRPr>
          </a:p>
          <a:p>
            <a:pPr lvl="1" defTabSz="957263">
              <a:spcBef>
                <a:spcPct val="20000"/>
              </a:spcBef>
              <a:buSzPct val="110000"/>
              <a:defRPr/>
            </a:pPr>
            <a:endParaRPr lang="de-CH" sz="2000" dirty="0">
              <a:cs typeface="Arial" pitchFamily="34" charset="0"/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609600" y="1700808"/>
            <a:ext cx="8229600" cy="35719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58775" lvl="0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600" dirty="0">
                <a:cs typeface="Arial" pitchFamily="34" charset="0"/>
              </a:rPr>
              <a:t>Citrix</a:t>
            </a:r>
            <a:r>
              <a:rPr lang="de-CH" sz="2600" dirty="0" smtClean="0">
                <a:cs typeface="Arial" pitchFamily="34" charset="0"/>
              </a:rPr>
              <a:t> Studio</a:t>
            </a:r>
          </a:p>
          <a:p>
            <a:pPr marL="815975" lvl="1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000" dirty="0" smtClean="0">
                <a:cs typeface="Arial" pitchFamily="34" charset="0"/>
              </a:rPr>
              <a:t>MMC-</a:t>
            </a:r>
            <a:r>
              <a:rPr lang="de-CH" sz="2000" dirty="0" err="1" smtClean="0">
                <a:cs typeface="Arial" pitchFamily="34" charset="0"/>
              </a:rPr>
              <a:t>PoSH</a:t>
            </a:r>
            <a:r>
              <a:rPr lang="de-CH" sz="2000" dirty="0" smtClean="0">
                <a:cs typeface="Arial" pitchFamily="34" charset="0"/>
              </a:rPr>
              <a:t> Snap-In</a:t>
            </a:r>
          </a:p>
          <a:p>
            <a:pPr marL="815975" lvl="1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000" dirty="0" smtClean="0">
                <a:cs typeface="Arial" pitchFamily="34" charset="0"/>
              </a:rPr>
              <a:t>Konfiguration und Modifikation der Umgebung</a:t>
            </a:r>
          </a:p>
          <a:p>
            <a:pPr marL="358775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600" dirty="0" err="1" smtClean="0">
                <a:cs typeface="Arial" pitchFamily="34" charset="0"/>
              </a:rPr>
              <a:t>Powershell</a:t>
            </a:r>
            <a:endParaRPr lang="de-CH" sz="2600" dirty="0" smtClean="0">
              <a:cs typeface="Arial" pitchFamily="34" charset="0"/>
            </a:endParaRPr>
          </a:p>
          <a:p>
            <a:pPr marL="815975" lvl="1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000" dirty="0" smtClean="0">
                <a:cs typeface="Arial" pitchFamily="34" charset="0"/>
                <a:sym typeface="Wingdings" panose="05000000000000000000" pitchFamily="2" charset="2"/>
              </a:rPr>
              <a:t>Automation / Scripting</a:t>
            </a:r>
            <a:endParaRPr lang="de-CH" sz="2000" dirty="0" smtClean="0">
              <a:cs typeface="Arial" pitchFamily="34" charset="0"/>
            </a:endParaRPr>
          </a:p>
          <a:p>
            <a:pPr marL="815975" lvl="1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000" dirty="0" smtClean="0">
                <a:cs typeface="Arial" pitchFamily="34" charset="0"/>
              </a:rPr>
              <a:t>Erweiterte Funktionen  </a:t>
            </a:r>
            <a:endParaRPr lang="de-CH" sz="2000" dirty="0">
              <a:cs typeface="Arial" pitchFamily="34" charset="0"/>
            </a:endParaRPr>
          </a:p>
          <a:p>
            <a:pPr marL="358775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600" dirty="0" smtClean="0">
                <a:cs typeface="Arial" pitchFamily="34" charset="0"/>
              </a:rPr>
              <a:t>Desktop </a:t>
            </a:r>
            <a:r>
              <a:rPr lang="de-CH" sz="2600" dirty="0" err="1" smtClean="0">
                <a:cs typeface="Arial" pitchFamily="34" charset="0"/>
              </a:rPr>
              <a:t>Director</a:t>
            </a:r>
            <a:endParaRPr lang="de-CH" sz="2600" dirty="0" smtClean="0">
              <a:cs typeface="Arial" pitchFamily="34" charset="0"/>
            </a:endParaRPr>
          </a:p>
          <a:p>
            <a:pPr marL="815975" lvl="1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000" dirty="0" smtClean="0">
                <a:cs typeface="Arial" pitchFamily="34" charset="0"/>
              </a:rPr>
              <a:t>Web Konsole</a:t>
            </a:r>
          </a:p>
          <a:p>
            <a:pPr marL="815975" lvl="1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000" dirty="0" smtClean="0">
                <a:cs typeface="Arial" pitchFamily="34" charset="0"/>
              </a:rPr>
              <a:t>Help-Desk orientiert</a:t>
            </a:r>
          </a:p>
          <a:p>
            <a:pPr marL="815975" lvl="1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000" dirty="0" smtClean="0">
                <a:cs typeface="Arial" pitchFamily="34" charset="0"/>
              </a:rPr>
              <a:t>Desktop / Session / Profile Management</a:t>
            </a:r>
          </a:p>
          <a:p>
            <a:pPr marL="815975" lvl="1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000" dirty="0" err="1" smtClean="0">
                <a:cs typeface="Arial" pitchFamily="34" charset="0"/>
              </a:rPr>
              <a:t>Shadowing</a:t>
            </a:r>
            <a:endParaRPr lang="de-CH" sz="20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14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7D70-7681-4A87-A859-3B9B45FE7DE3}" type="datetime1">
              <a:rPr lang="de-DE" smtClean="0"/>
              <a:pPr/>
              <a:t>25.04.2013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CH" smtClean="0"/>
              <a:t>© INSERTO AG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8240-BD8C-4E14-80BC-A0A41B4AFD50}" type="slidenum">
              <a:rPr lang="de-CH" smtClean="0"/>
              <a:pPr/>
              <a:t>16</a:t>
            </a:fld>
            <a:endParaRPr lang="de-CH" dirty="0"/>
          </a:p>
        </p:txBody>
      </p:sp>
      <p:sp>
        <p:nvSpPr>
          <p:cNvPr id="10" name="Rechteck 9"/>
          <p:cNvSpPr/>
          <p:nvPr/>
        </p:nvSpPr>
        <p:spPr>
          <a:xfrm>
            <a:off x="1337791" y="1700808"/>
            <a:ext cx="6468437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de-CH" sz="8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Migration &amp; </a:t>
            </a:r>
            <a:br>
              <a:rPr lang="de-CH" sz="8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de-CH" sz="80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integration</a:t>
            </a:r>
            <a:endParaRPr lang="de-CH" sz="80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3912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800" b="1" dirty="0" smtClean="0">
                <a:latin typeface="+mn-lt"/>
              </a:rPr>
              <a:t>Kompatibilität</a:t>
            </a:r>
            <a:endParaRPr lang="de-CH" sz="2800" b="1" dirty="0">
              <a:latin typeface="+mn-lt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7D70-7681-4A87-A859-3B9B45FE7DE3}" type="datetime1">
              <a:rPr lang="de-DE" smtClean="0"/>
              <a:pPr/>
              <a:t>25.04.2013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CH" smtClean="0"/>
              <a:t>© INSERTO AG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8240-BD8C-4E14-80BC-A0A41B4AFD50}" type="slidenum">
              <a:rPr lang="de-CH" smtClean="0"/>
              <a:pPr/>
              <a:t>17</a:t>
            </a:fld>
            <a:endParaRPr lang="de-CH" dirty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457200" y="1982570"/>
            <a:ext cx="8229600" cy="35719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58775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endParaRPr lang="de-CH" sz="2000" dirty="0" smtClean="0">
              <a:cs typeface="Arial" pitchFamily="34" charset="0"/>
            </a:endParaRPr>
          </a:p>
          <a:p>
            <a:pPr lvl="1" defTabSz="957263">
              <a:spcBef>
                <a:spcPct val="20000"/>
              </a:spcBef>
              <a:buSzPct val="110000"/>
              <a:defRPr/>
            </a:pPr>
            <a:endParaRPr lang="de-CH" sz="2000" dirty="0">
              <a:cs typeface="Arial" pitchFamily="34" charset="0"/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609600" y="1268760"/>
            <a:ext cx="8229600" cy="400394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58775" lvl="0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600" dirty="0" smtClean="0">
                <a:cs typeface="Arial" pitchFamily="34" charset="0"/>
              </a:rPr>
              <a:t>OS Versionen</a:t>
            </a:r>
          </a:p>
          <a:p>
            <a:pPr marL="815975" lvl="1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600" dirty="0" err="1" smtClean="0">
                <a:cs typeface="Arial" pitchFamily="34" charset="0"/>
              </a:rPr>
              <a:t>Workers</a:t>
            </a:r>
            <a:endParaRPr lang="de-CH" sz="2600" dirty="0" smtClean="0">
              <a:cs typeface="Arial" pitchFamily="34" charset="0"/>
            </a:endParaRPr>
          </a:p>
          <a:p>
            <a:pPr marL="1273175" lvl="2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000" dirty="0" smtClean="0">
                <a:cs typeface="Arial" pitchFamily="34" charset="0"/>
              </a:rPr>
              <a:t>Windows Vista</a:t>
            </a:r>
          </a:p>
          <a:p>
            <a:pPr marL="1273175" lvl="2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000" dirty="0" smtClean="0">
                <a:cs typeface="Arial" pitchFamily="34" charset="0"/>
              </a:rPr>
              <a:t>Windows 7</a:t>
            </a:r>
          </a:p>
          <a:p>
            <a:pPr marL="1273175" lvl="2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000" dirty="0" smtClean="0">
                <a:cs typeface="Arial" pitchFamily="34" charset="0"/>
              </a:rPr>
              <a:t>Windows 8</a:t>
            </a:r>
          </a:p>
          <a:p>
            <a:pPr marL="1273175" lvl="2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000" dirty="0" smtClean="0">
                <a:cs typeface="Arial" pitchFamily="34" charset="0"/>
              </a:rPr>
              <a:t>Server 2008 R2</a:t>
            </a:r>
          </a:p>
          <a:p>
            <a:pPr marL="1273175" lvl="2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000" dirty="0" smtClean="0">
                <a:cs typeface="Arial" pitchFamily="34" charset="0"/>
              </a:rPr>
              <a:t>Server 2012</a:t>
            </a:r>
          </a:p>
          <a:p>
            <a:pPr marL="815975" lvl="1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600" dirty="0" smtClean="0">
                <a:cs typeface="Arial" pitchFamily="34" charset="0"/>
              </a:rPr>
              <a:t>Infrastruktur</a:t>
            </a:r>
          </a:p>
          <a:p>
            <a:pPr marL="1273175" lvl="2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100" dirty="0">
                <a:cs typeface="Arial" pitchFamily="34" charset="0"/>
              </a:rPr>
              <a:t>Server 2008 R2</a:t>
            </a:r>
          </a:p>
          <a:p>
            <a:pPr marL="1273175" lvl="2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100" dirty="0">
                <a:cs typeface="Arial" pitchFamily="34" charset="0"/>
              </a:rPr>
              <a:t>Server 2012</a:t>
            </a:r>
          </a:p>
          <a:p>
            <a:pPr marL="1273175" lvl="2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100" dirty="0">
                <a:cs typeface="Arial" pitchFamily="34" charset="0"/>
              </a:rPr>
              <a:t>SQL Server 2008 R2 / 2012</a:t>
            </a:r>
          </a:p>
          <a:p>
            <a:pPr lvl="1" defTabSz="957263">
              <a:spcBef>
                <a:spcPct val="20000"/>
              </a:spcBef>
              <a:buSzPct val="110000"/>
              <a:defRPr/>
            </a:pPr>
            <a:endParaRPr lang="de-CH" sz="20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58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800" b="1" dirty="0" smtClean="0">
                <a:latin typeface="+mn-lt"/>
              </a:rPr>
              <a:t>Migrationspfad</a:t>
            </a:r>
            <a:endParaRPr lang="de-CH" sz="2800" b="1" dirty="0">
              <a:latin typeface="+mn-lt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7D70-7681-4A87-A859-3B9B45FE7DE3}" type="datetime1">
              <a:rPr lang="de-DE" smtClean="0"/>
              <a:pPr/>
              <a:t>25.04.2013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CH" smtClean="0"/>
              <a:t>© INSERTO AG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8240-BD8C-4E14-80BC-A0A41B4AFD50}" type="slidenum">
              <a:rPr lang="de-CH" smtClean="0"/>
              <a:pPr/>
              <a:t>18</a:t>
            </a:fld>
            <a:endParaRPr lang="de-CH" dirty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457200" y="1982570"/>
            <a:ext cx="8229600" cy="35719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58775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endParaRPr lang="de-CH" sz="2000" dirty="0" smtClean="0">
              <a:cs typeface="Arial" pitchFamily="34" charset="0"/>
            </a:endParaRPr>
          </a:p>
          <a:p>
            <a:pPr lvl="1" defTabSz="957263">
              <a:spcBef>
                <a:spcPct val="20000"/>
              </a:spcBef>
              <a:buSzPct val="110000"/>
              <a:defRPr/>
            </a:pPr>
            <a:endParaRPr lang="de-CH" sz="2000" dirty="0">
              <a:cs typeface="Arial" pitchFamily="34" charset="0"/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609600" y="1268760"/>
            <a:ext cx="8229600" cy="40039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00100" lvl="1" indent="-342900" defTabSz="957263">
              <a:spcBef>
                <a:spcPct val="20000"/>
              </a:spcBef>
              <a:buSzPct val="110000"/>
              <a:buFont typeface="Arial" panose="020B0604020202020204" pitchFamily="34" charset="0"/>
              <a:buChar char="•"/>
              <a:defRPr/>
            </a:pPr>
            <a:r>
              <a:rPr lang="de-CH" sz="2400" dirty="0">
                <a:cs typeface="Arial" pitchFamily="34" charset="0"/>
              </a:rPr>
              <a:t>Parallelaufbau</a:t>
            </a:r>
          </a:p>
          <a:p>
            <a:pPr marL="800100" lvl="1" indent="-342900" defTabSz="957263">
              <a:spcBef>
                <a:spcPct val="20000"/>
              </a:spcBef>
              <a:buSzPct val="110000"/>
              <a:buFont typeface="Arial" panose="020B0604020202020204" pitchFamily="34" charset="0"/>
              <a:buChar char="•"/>
              <a:defRPr/>
            </a:pPr>
            <a:r>
              <a:rPr lang="de-CH" sz="2400" dirty="0" err="1">
                <a:cs typeface="Arial" pitchFamily="34" charset="0"/>
              </a:rPr>
              <a:t>Powershell</a:t>
            </a:r>
            <a:r>
              <a:rPr lang="de-CH" sz="2400" dirty="0">
                <a:cs typeface="Arial" pitchFamily="34" charset="0"/>
              </a:rPr>
              <a:t> basierte </a:t>
            </a:r>
            <a:r>
              <a:rPr lang="de-CH" sz="2400" dirty="0" err="1">
                <a:cs typeface="Arial" pitchFamily="34" charset="0"/>
              </a:rPr>
              <a:t>scripts</a:t>
            </a:r>
            <a:endParaRPr lang="de-CH" sz="2400" dirty="0">
              <a:cs typeface="Arial" pitchFamily="34" charset="0"/>
            </a:endParaRPr>
          </a:p>
        </p:txBody>
      </p:sp>
      <p:pic>
        <p:nvPicPr>
          <p:cNvPr id="2058" name="Picture 10" descr="https://encrypted-tbn0.gstatic.com/images?q=tbn:ANd9GcTEHqFIvoFyda8FDM_KYnaXmXV1dwxmpo9f0eZdTYWVr5z-9pVN8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69908"/>
            <a:ext cx="4896544" cy="367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9"/>
          <p:cNvSpPr/>
          <p:nvPr/>
        </p:nvSpPr>
        <p:spPr>
          <a:xfrm>
            <a:off x="2195736" y="4337809"/>
            <a:ext cx="503996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de-CH" sz="80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excalibur</a:t>
            </a:r>
            <a:endParaRPr lang="de-CH" sz="80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456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800" b="1" dirty="0" smtClean="0">
                <a:latin typeface="+mn-lt"/>
              </a:rPr>
              <a:t>Integrationen</a:t>
            </a:r>
            <a:endParaRPr lang="de-CH" sz="2800" b="1" dirty="0">
              <a:latin typeface="+mn-lt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7D70-7681-4A87-A859-3B9B45FE7DE3}" type="datetime1">
              <a:rPr lang="de-DE" smtClean="0"/>
              <a:pPr/>
              <a:t>25.04.2013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CH" smtClean="0"/>
              <a:t>© INSERTO AG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8240-BD8C-4E14-80BC-A0A41B4AFD50}" type="slidenum">
              <a:rPr lang="de-CH" smtClean="0"/>
              <a:pPr/>
              <a:t>19</a:t>
            </a:fld>
            <a:endParaRPr lang="de-CH" dirty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457200" y="1982570"/>
            <a:ext cx="8229600" cy="35719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58775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endParaRPr lang="de-CH" sz="2000" dirty="0" smtClean="0">
              <a:cs typeface="Arial" pitchFamily="34" charset="0"/>
            </a:endParaRPr>
          </a:p>
          <a:p>
            <a:pPr lvl="1" defTabSz="957263">
              <a:spcBef>
                <a:spcPct val="20000"/>
              </a:spcBef>
              <a:buSzPct val="110000"/>
              <a:defRPr/>
            </a:pPr>
            <a:endParaRPr lang="de-CH" sz="2000" dirty="0"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005891"/>
              </p:ext>
            </p:extLst>
          </p:nvPr>
        </p:nvGraphicFramePr>
        <p:xfrm>
          <a:off x="1043608" y="1556792"/>
          <a:ext cx="6864424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212"/>
                <a:gridCol w="3432212"/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Bereich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Produkt</a:t>
                      </a:r>
                      <a:endParaRPr lang="de-CH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 err="1" smtClean="0"/>
                        <a:t>Virtualisierung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err="1" smtClean="0"/>
                        <a:t>XenServer</a:t>
                      </a:r>
                      <a:r>
                        <a:rPr lang="de-CH" sz="1600" dirty="0" smtClean="0"/>
                        <a:t> 6.1</a:t>
                      </a:r>
                    </a:p>
                    <a:p>
                      <a:r>
                        <a:rPr lang="de-CH" sz="1600" dirty="0" smtClean="0"/>
                        <a:t>Hyper-V 2012 /</a:t>
                      </a:r>
                      <a:r>
                        <a:rPr lang="de-CH" sz="1600" baseline="0" dirty="0" smtClean="0"/>
                        <a:t> SCVMM 2012 SP1</a:t>
                      </a:r>
                    </a:p>
                    <a:p>
                      <a:r>
                        <a:rPr lang="de-CH" sz="1600" baseline="0" dirty="0" err="1" smtClean="0"/>
                        <a:t>VMware</a:t>
                      </a:r>
                      <a:r>
                        <a:rPr lang="de-CH" sz="1600" baseline="0" dirty="0" smtClean="0"/>
                        <a:t> </a:t>
                      </a:r>
                      <a:r>
                        <a:rPr lang="de-CH" sz="1600" baseline="0" dirty="0" err="1" smtClean="0"/>
                        <a:t>vSphere</a:t>
                      </a:r>
                      <a:r>
                        <a:rPr lang="de-CH" sz="1600" baseline="0" dirty="0" smtClean="0"/>
                        <a:t> 4.1/5.0/5.1</a:t>
                      </a:r>
                      <a:endParaRPr lang="de-CH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OSD / Management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SCCM</a:t>
                      </a:r>
                      <a:r>
                        <a:rPr lang="de-CH" sz="1600" baseline="0" dirty="0" smtClean="0"/>
                        <a:t> 2012 SP1 </a:t>
                      </a:r>
                      <a:r>
                        <a:rPr lang="de-CH" sz="1600" baseline="0" dirty="0" smtClean="0">
                          <a:sym typeface="Wingdings" panose="05000000000000000000" pitchFamily="2" charset="2"/>
                        </a:rPr>
                        <a:t>&lt; ---- &gt; PVS</a:t>
                      </a:r>
                      <a:endParaRPr lang="de-CH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 err="1" smtClean="0"/>
                        <a:t>Application</a:t>
                      </a:r>
                      <a:r>
                        <a:rPr lang="de-CH" sz="1600" dirty="0" smtClean="0"/>
                        <a:t> Management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err="1" smtClean="0"/>
                        <a:t>XenApp</a:t>
                      </a:r>
                      <a:r>
                        <a:rPr lang="de-CH" sz="1600" dirty="0" smtClean="0"/>
                        <a:t> Connector</a:t>
                      </a:r>
                      <a:r>
                        <a:rPr lang="de-CH" sz="1600" baseline="0" dirty="0" smtClean="0"/>
                        <a:t> -&gt; </a:t>
                      </a:r>
                      <a:r>
                        <a:rPr lang="de-CH" sz="1600" dirty="0" smtClean="0"/>
                        <a:t>SCCM 2012 SP1 (Project Thor)</a:t>
                      </a:r>
                      <a:endParaRPr lang="de-CH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Monitoring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err="1" smtClean="0"/>
                        <a:t>NetScaler</a:t>
                      </a:r>
                      <a:r>
                        <a:rPr lang="de-CH" sz="1600" baseline="0" dirty="0" smtClean="0"/>
                        <a:t> Insight</a:t>
                      </a:r>
                    </a:p>
                    <a:p>
                      <a:r>
                        <a:rPr lang="de-CH" sz="1600" baseline="0" dirty="0" err="1" smtClean="0"/>
                        <a:t>EdgeSight</a:t>
                      </a:r>
                      <a:endParaRPr lang="de-CH" sz="1600" baseline="0" dirty="0" smtClean="0"/>
                    </a:p>
                    <a:p>
                      <a:r>
                        <a:rPr lang="de-CH" sz="1600" baseline="0" dirty="0" smtClean="0"/>
                        <a:t>HDX Monitor</a:t>
                      </a:r>
                    </a:p>
                    <a:p>
                      <a:r>
                        <a:rPr lang="de-CH" sz="1600" baseline="0" dirty="0" smtClean="0"/>
                        <a:t>SCOM 2012 SP1 / COMTRADE</a:t>
                      </a:r>
                      <a:endParaRPr lang="de-CH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Orchestrierung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SCOR 2012</a:t>
                      </a:r>
                      <a:r>
                        <a:rPr lang="de-CH" sz="1600" baseline="0" dirty="0" smtClean="0"/>
                        <a:t> SP1</a:t>
                      </a:r>
                    </a:p>
                    <a:p>
                      <a:r>
                        <a:rPr lang="de-CH" sz="1600" i="1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Project Merlin</a:t>
                      </a:r>
                      <a:endParaRPr lang="de-CH" sz="1600" i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54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800" b="1" dirty="0" smtClean="0">
                <a:latin typeface="+mn-lt"/>
              </a:rPr>
              <a:t>Agenda</a:t>
            </a:r>
            <a:endParaRPr lang="de-CH" sz="2800" b="1" dirty="0">
              <a:latin typeface="+mn-lt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7D70-7681-4A87-A859-3B9B45FE7DE3}" type="datetime1">
              <a:rPr lang="de-DE" smtClean="0"/>
              <a:pPr/>
              <a:t>25.04.2013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CH" smtClean="0"/>
              <a:t>© INSERTO AG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8240-BD8C-4E14-80BC-A0A41B4AFD50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457200" y="1052736"/>
            <a:ext cx="8229600" cy="49685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58775" lvl="0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600" dirty="0" smtClean="0">
                <a:cs typeface="Arial" pitchFamily="34" charset="0"/>
              </a:rPr>
              <a:t>Architektur</a:t>
            </a:r>
            <a:endParaRPr lang="de-CH" sz="2000" dirty="0" smtClean="0">
              <a:cs typeface="Arial" pitchFamily="34" charset="0"/>
            </a:endParaRPr>
          </a:p>
          <a:p>
            <a:pPr marL="358775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600" dirty="0" smtClean="0">
                <a:cs typeface="Arial" pitchFamily="34" charset="0"/>
              </a:rPr>
              <a:t>Management &amp; </a:t>
            </a:r>
            <a:r>
              <a:rPr lang="de-CH" sz="2600" dirty="0" err="1" smtClean="0">
                <a:cs typeface="Arial" pitchFamily="34" charset="0"/>
              </a:rPr>
              <a:t>Operations</a:t>
            </a:r>
            <a:endParaRPr lang="de-CH" sz="2600" dirty="0" smtClean="0">
              <a:cs typeface="Arial" pitchFamily="34" charset="0"/>
            </a:endParaRPr>
          </a:p>
          <a:p>
            <a:pPr marL="358775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600" dirty="0" smtClean="0">
                <a:cs typeface="Arial" pitchFamily="34" charset="0"/>
              </a:rPr>
              <a:t>Integration / Migration</a:t>
            </a:r>
          </a:p>
          <a:p>
            <a:pPr marL="358775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600" dirty="0" smtClean="0">
                <a:cs typeface="Arial" pitchFamily="34" charset="0"/>
              </a:rPr>
              <a:t>Live DEMO</a:t>
            </a:r>
          </a:p>
          <a:p>
            <a:pPr marL="358775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600" dirty="0" smtClean="0">
                <a:cs typeface="Arial" pitchFamily="34" charset="0"/>
              </a:rPr>
              <a:t>Zusammenfassung</a:t>
            </a:r>
            <a:endParaRPr lang="de-CH" sz="2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1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7D70-7681-4A87-A859-3B9B45FE7DE3}" type="datetime1">
              <a:rPr lang="de-DE" smtClean="0"/>
              <a:pPr/>
              <a:t>25.04.2013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CH" smtClean="0"/>
              <a:t>© INSERTO AG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8240-BD8C-4E14-80BC-A0A41B4AFD50}" type="slidenum">
              <a:rPr lang="de-CH" smtClean="0"/>
              <a:pPr/>
              <a:t>20</a:t>
            </a:fld>
            <a:endParaRPr lang="de-CH" dirty="0"/>
          </a:p>
        </p:txBody>
      </p:sp>
      <p:sp>
        <p:nvSpPr>
          <p:cNvPr id="10" name="Rechteck 9"/>
          <p:cNvSpPr/>
          <p:nvPr/>
        </p:nvSpPr>
        <p:spPr>
          <a:xfrm>
            <a:off x="2087992" y="1700808"/>
            <a:ext cx="496802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de-CH" sz="8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2662321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800" b="1" dirty="0" smtClean="0">
                <a:latin typeface="+mn-lt"/>
              </a:rPr>
              <a:t>Zusammenfassung</a:t>
            </a:r>
            <a:endParaRPr lang="de-CH" sz="2800" b="1" dirty="0">
              <a:latin typeface="+mn-lt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7D70-7681-4A87-A859-3B9B45FE7DE3}" type="datetime1">
              <a:rPr lang="de-DE" smtClean="0"/>
              <a:pPr/>
              <a:t>25.04.2013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CH" smtClean="0"/>
              <a:t>© INSERTO AG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8240-BD8C-4E14-80BC-A0A41B4AFD50}" type="slidenum">
              <a:rPr lang="de-CH" smtClean="0"/>
              <a:pPr/>
              <a:t>21</a:t>
            </a:fld>
            <a:endParaRPr lang="de-CH" dirty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457200" y="1982570"/>
            <a:ext cx="8229600" cy="35719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58775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endParaRPr lang="de-CH" sz="2000" dirty="0" smtClean="0">
              <a:cs typeface="Arial" pitchFamily="34" charset="0"/>
            </a:endParaRPr>
          </a:p>
          <a:p>
            <a:pPr lvl="1" defTabSz="957263">
              <a:spcBef>
                <a:spcPct val="20000"/>
              </a:spcBef>
              <a:buSzPct val="110000"/>
              <a:defRPr/>
            </a:pPr>
            <a:endParaRPr lang="de-CH" sz="2000" dirty="0">
              <a:cs typeface="Arial" pitchFamily="34" charset="0"/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609600" y="1268760"/>
            <a:ext cx="8229600" cy="216024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 defTabSz="957263">
              <a:spcBef>
                <a:spcPct val="20000"/>
              </a:spcBef>
              <a:buSzPct val="110000"/>
              <a:defRPr/>
            </a:pPr>
            <a:r>
              <a:rPr lang="de-CH" sz="2600" dirty="0" err="1" smtClean="0">
                <a:cs typeface="Arial" pitchFamily="34" charset="0"/>
              </a:rPr>
              <a:t>XenDesktop</a:t>
            </a:r>
            <a:r>
              <a:rPr lang="de-CH" sz="2600" smtClean="0">
                <a:cs typeface="Arial" pitchFamily="34" charset="0"/>
              </a:rPr>
              <a:t> 7</a:t>
            </a:r>
            <a:endParaRPr lang="de-CH" sz="2600" dirty="0" smtClean="0">
              <a:cs typeface="Arial" pitchFamily="34" charset="0"/>
            </a:endParaRPr>
          </a:p>
          <a:p>
            <a:pPr marL="358775" lvl="0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600" dirty="0" smtClean="0">
                <a:cs typeface="Arial" pitchFamily="34" charset="0"/>
              </a:rPr>
              <a:t>Vereinheitlichung von </a:t>
            </a:r>
            <a:r>
              <a:rPr lang="de-CH" sz="2600" dirty="0" err="1" smtClean="0">
                <a:cs typeface="Arial" pitchFamily="34" charset="0"/>
              </a:rPr>
              <a:t>XenDesktop</a:t>
            </a:r>
            <a:r>
              <a:rPr lang="de-CH" sz="2600" dirty="0" smtClean="0">
                <a:cs typeface="Arial" pitchFamily="34" charset="0"/>
              </a:rPr>
              <a:t> und </a:t>
            </a:r>
            <a:r>
              <a:rPr lang="de-CH" sz="2600" dirty="0" err="1" smtClean="0">
                <a:cs typeface="Arial" pitchFamily="34" charset="0"/>
              </a:rPr>
              <a:t>XenApp</a:t>
            </a:r>
            <a:endParaRPr lang="de-CH" sz="2600" dirty="0" smtClean="0">
              <a:cs typeface="Arial" pitchFamily="34" charset="0"/>
            </a:endParaRPr>
          </a:p>
          <a:p>
            <a:pPr marL="358775" lvl="0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600" dirty="0" smtClean="0">
                <a:cs typeface="Arial" pitchFamily="34" charset="0"/>
              </a:rPr>
              <a:t>Fokus auf </a:t>
            </a:r>
            <a:r>
              <a:rPr lang="de-CH" sz="2600" dirty="0">
                <a:cs typeface="Arial" pitchFamily="34" charset="0"/>
              </a:rPr>
              <a:t>V</a:t>
            </a:r>
            <a:r>
              <a:rPr lang="de-CH" sz="2600" dirty="0" smtClean="0">
                <a:cs typeface="Arial" pitchFamily="34" charset="0"/>
              </a:rPr>
              <a:t>ereinfachung und Integration</a:t>
            </a:r>
          </a:p>
          <a:p>
            <a:pPr marL="358775" lvl="0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600" dirty="0" smtClean="0">
                <a:cs typeface="Arial" pitchFamily="34" charset="0"/>
              </a:rPr>
              <a:t>RTM Version Q2 2013</a:t>
            </a:r>
          </a:p>
          <a:p>
            <a:pPr marL="358775" lvl="0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600" dirty="0" smtClean="0">
                <a:cs typeface="Arial" pitchFamily="34" charset="0"/>
              </a:rPr>
              <a:t>«</a:t>
            </a:r>
            <a:r>
              <a:rPr lang="de-CH" sz="2600" dirty="0" err="1" smtClean="0">
                <a:cs typeface="Arial" pitchFamily="34" charset="0"/>
              </a:rPr>
              <a:t>XenApp-Only</a:t>
            </a:r>
            <a:r>
              <a:rPr lang="de-CH" sz="2600" dirty="0" smtClean="0">
                <a:cs typeface="Arial" pitchFamily="34" charset="0"/>
              </a:rPr>
              <a:t>»- Administratoren müssen vieles neu lernen</a:t>
            </a:r>
            <a:endParaRPr lang="de-CH" sz="2100" dirty="0">
              <a:cs typeface="Arial" pitchFamily="34" charset="0"/>
            </a:endParaRPr>
          </a:p>
          <a:p>
            <a:pPr lvl="1" defTabSz="957263">
              <a:spcBef>
                <a:spcPct val="20000"/>
              </a:spcBef>
              <a:buSzPct val="110000"/>
              <a:defRPr/>
            </a:pPr>
            <a:endParaRPr lang="de-CH" sz="2000" dirty="0" smtClean="0">
              <a:cs typeface="Arial" pitchFamily="34" charset="0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609600" y="4077072"/>
            <a:ext cx="8229600" cy="216024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defTabSz="957263">
              <a:spcBef>
                <a:spcPct val="20000"/>
              </a:spcBef>
              <a:buSzPct val="110000"/>
              <a:defRPr/>
            </a:pPr>
            <a:r>
              <a:rPr lang="de-CH" sz="2600" dirty="0" err="1" smtClean="0">
                <a:cs typeface="Arial" pitchFamily="34" charset="0"/>
              </a:rPr>
              <a:t>To</a:t>
            </a:r>
            <a:r>
              <a:rPr lang="de-CH" sz="2600" dirty="0" smtClean="0">
                <a:cs typeface="Arial" pitchFamily="34" charset="0"/>
              </a:rPr>
              <a:t> dos..</a:t>
            </a:r>
          </a:p>
          <a:p>
            <a:pPr marL="358775" lvl="0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600" dirty="0" smtClean="0">
                <a:cs typeface="Arial" pitchFamily="34" charset="0"/>
              </a:rPr>
              <a:t>Basis Design (</a:t>
            </a:r>
            <a:r>
              <a:rPr lang="de-CH" sz="2600" dirty="0" err="1" smtClean="0">
                <a:cs typeface="Arial" pitchFamily="34" charset="0"/>
              </a:rPr>
              <a:t>Footprint</a:t>
            </a:r>
            <a:r>
              <a:rPr lang="de-CH" sz="2600" dirty="0" smtClean="0">
                <a:cs typeface="Arial" pitchFamily="34" charset="0"/>
              </a:rPr>
              <a:t>) erstellen</a:t>
            </a:r>
          </a:p>
          <a:p>
            <a:pPr marL="358775" lvl="0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600" dirty="0" smtClean="0">
                <a:cs typeface="Arial" pitchFamily="34" charset="0"/>
              </a:rPr>
              <a:t>Schulung und </a:t>
            </a:r>
            <a:r>
              <a:rPr lang="de-CH" sz="2600" dirty="0" err="1" smtClean="0">
                <a:cs typeface="Arial" pitchFamily="34" charset="0"/>
              </a:rPr>
              <a:t>Know-How</a:t>
            </a:r>
            <a:r>
              <a:rPr lang="de-CH" sz="2600" dirty="0" smtClean="0">
                <a:cs typeface="Arial" pitchFamily="34" charset="0"/>
              </a:rPr>
              <a:t> Transfer für Administratoren</a:t>
            </a:r>
            <a:endParaRPr lang="de-CH" sz="2100" dirty="0">
              <a:cs typeface="Arial" pitchFamily="34" charset="0"/>
            </a:endParaRPr>
          </a:p>
          <a:p>
            <a:pPr lvl="1" defTabSz="957263">
              <a:spcBef>
                <a:spcPct val="20000"/>
              </a:spcBef>
              <a:buSzPct val="110000"/>
              <a:defRPr/>
            </a:pPr>
            <a:endParaRPr lang="de-CH" sz="20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1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7D70-7681-4A87-A859-3B9B45FE7DE3}" type="datetime1">
              <a:rPr lang="de-DE" smtClean="0"/>
              <a:pPr/>
              <a:t>25.04.2013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CH" smtClean="0"/>
              <a:t>© INSERTO AG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8240-BD8C-4E14-80BC-A0A41B4AFD50}" type="slidenum">
              <a:rPr lang="de-CH" smtClean="0"/>
              <a:pPr/>
              <a:t>22</a:t>
            </a:fld>
            <a:endParaRPr lang="de-CH" dirty="0"/>
          </a:p>
        </p:txBody>
      </p:sp>
      <p:sp>
        <p:nvSpPr>
          <p:cNvPr id="2" name="Rechteck 1"/>
          <p:cNvSpPr/>
          <p:nvPr/>
        </p:nvSpPr>
        <p:spPr>
          <a:xfrm>
            <a:off x="3769539" y="1412776"/>
            <a:ext cx="1604927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3900" b="0" cap="none" spc="0" dirty="0" smtClean="0">
                <a:ln w="0"/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  <a:endParaRPr lang="de-DE" sz="5400" b="0" cap="none" spc="0" dirty="0">
              <a:ln w="0"/>
              <a:solidFill>
                <a:schemeClr val="accent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696810" y="1386929"/>
            <a:ext cx="5771132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3900" b="0" cap="none" spc="0" dirty="0" smtClean="0">
                <a:ln w="0"/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Quiz</a:t>
            </a:r>
            <a:endParaRPr lang="de-DE" sz="5400" b="0" cap="none" spc="0" dirty="0">
              <a:ln w="0"/>
              <a:solidFill>
                <a:schemeClr val="accent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30274" y="2100912"/>
            <a:ext cx="849399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dirty="0" smtClean="0">
                <a:ln w="0"/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Was steckt hinter dem Begriff</a:t>
            </a:r>
            <a:br>
              <a:rPr lang="de-DE" sz="5400" dirty="0" smtClean="0">
                <a:ln w="0"/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de-DE" sz="5400" dirty="0" smtClean="0">
                <a:ln w="0"/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FMA</a:t>
            </a:r>
            <a:endParaRPr lang="de-DE" sz="5400" b="0" cap="none" spc="0" dirty="0">
              <a:ln w="0"/>
              <a:solidFill>
                <a:schemeClr val="accent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124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7" grpId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7D70-7681-4A87-A859-3B9B45FE7DE3}" type="datetime1">
              <a:rPr lang="de-DE" smtClean="0"/>
              <a:pPr/>
              <a:t>25.04.2013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CH" smtClean="0"/>
              <a:t>© INSERTO AG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8240-BD8C-4E14-80BC-A0A41B4AFD50}" type="slidenum">
              <a:rPr lang="de-CH" smtClean="0"/>
              <a:pPr/>
              <a:t>23</a:t>
            </a:fld>
            <a:endParaRPr lang="de-CH" dirty="0"/>
          </a:p>
        </p:txBody>
      </p:sp>
      <p:sp>
        <p:nvSpPr>
          <p:cNvPr id="10" name="Rechteck 9"/>
          <p:cNvSpPr/>
          <p:nvPr/>
        </p:nvSpPr>
        <p:spPr>
          <a:xfrm>
            <a:off x="4241627" y="1700808"/>
            <a:ext cx="66075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de-CH" sz="8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07904" y="3356992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+41 (0)41 748 30 07</a:t>
            </a:r>
            <a:endParaRPr lang="de-CH" dirty="0" smtClean="0">
              <a:hlinkClick r:id="rId2"/>
            </a:endParaRPr>
          </a:p>
          <a:p>
            <a:r>
              <a:rPr lang="de-CH" dirty="0">
                <a:hlinkClick r:id="rId2"/>
              </a:rPr>
              <a:t>m</a:t>
            </a:r>
            <a:r>
              <a:rPr lang="de-CH" dirty="0" smtClean="0">
                <a:hlinkClick r:id="rId2"/>
              </a:rPr>
              <a:t>ichael.rueefli@inserto.ch</a:t>
            </a:r>
            <a:endParaRPr lang="de-CH" dirty="0" smtClean="0"/>
          </a:p>
          <a:p>
            <a:r>
              <a:rPr lang="de-CH" dirty="0" smtClean="0">
                <a:hlinkClick r:id="rId3"/>
              </a:rPr>
              <a:t>@</a:t>
            </a:r>
            <a:r>
              <a:rPr lang="de-CH" dirty="0" err="1" smtClean="0">
                <a:hlinkClick r:id="rId3"/>
              </a:rPr>
              <a:t>drmiru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7968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7D70-7681-4A87-A859-3B9B45FE7DE3}" type="datetime1">
              <a:rPr lang="de-DE" smtClean="0"/>
              <a:pPr/>
              <a:t>25.04.2013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CH" smtClean="0"/>
              <a:t>© INSERTO AG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8240-BD8C-4E14-80BC-A0A41B4AFD50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10" name="Rechteck 9"/>
          <p:cNvSpPr/>
          <p:nvPr/>
        </p:nvSpPr>
        <p:spPr>
          <a:xfrm>
            <a:off x="1853149" y="1700808"/>
            <a:ext cx="543770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de-CH" sz="80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DISclaimer</a:t>
            </a:r>
            <a:endParaRPr lang="de-CH" sz="80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0727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7D70-7681-4A87-A859-3B9B45FE7DE3}" type="datetime1">
              <a:rPr lang="de-DE" smtClean="0"/>
              <a:pPr/>
              <a:t>25.04.2013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CH" smtClean="0"/>
              <a:t>© INSERTO AG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8240-BD8C-4E14-80BC-A0A41B4AFD50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10" name="Rechteck 9"/>
          <p:cNvSpPr/>
          <p:nvPr/>
        </p:nvSpPr>
        <p:spPr>
          <a:xfrm>
            <a:off x="1280426" y="1700808"/>
            <a:ext cx="6583149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de-CH" sz="80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Xendesktop</a:t>
            </a:r>
            <a:r>
              <a:rPr lang="de-CH" sz="8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7</a:t>
            </a:r>
          </a:p>
          <a:p>
            <a:pPr algn="ctr"/>
            <a:r>
              <a:rPr lang="de-CH" sz="8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Architektur</a:t>
            </a:r>
          </a:p>
        </p:txBody>
      </p:sp>
      <p:pic>
        <p:nvPicPr>
          <p:cNvPr id="1028" name="Picture 4" descr="https://encrypted-tbn2.gstatic.com/images?q=tbn:ANd9GcQBN2CLI8hbBO2UBs39tw1-gGxLwjwsqrPzquzpfgGNjAQ51c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322" y="4437112"/>
            <a:ext cx="1561356" cy="156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995936" y="4558816"/>
            <a:ext cx="1152128" cy="1317947"/>
            <a:chOff x="2570644" y="295872"/>
            <a:chExt cx="1152128" cy="1317947"/>
          </a:xfrm>
        </p:grpSpPr>
        <p:pic>
          <p:nvPicPr>
            <p:cNvPr id="2" name="Picture 4" descr="https://encrypted-tbn0.gstatic.com/images?q=tbn:ANd9GcSyqGf7W5xyr82HgDpsEsN7QMKoI942zeaE9GFtEtV85KSSgOnQa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0644" y="295872"/>
              <a:ext cx="1073336" cy="1317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786668" y="871936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400" dirty="0" smtClean="0">
                  <a:latin typeface="AR CENA" panose="02000000000000000000" pitchFamily="2" charset="0"/>
                </a:rPr>
                <a:t>IMA</a:t>
              </a:r>
              <a:endParaRPr lang="de-CH" sz="2400" dirty="0">
                <a:latin typeface="AR CENA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38148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toreFront block"/>
          <p:cNvSpPr/>
          <p:nvPr/>
        </p:nvSpPr>
        <p:spPr bwMode="auto">
          <a:xfrm rot="5400000">
            <a:off x="2809700" y="2414362"/>
            <a:ext cx="1874913" cy="5770986"/>
          </a:xfrm>
          <a:prstGeom prst="roundRect">
            <a:avLst>
              <a:gd name="adj" fmla="val 6582"/>
            </a:avLst>
          </a:prstGeom>
          <a:gradFill flip="none" rotWithShape="1">
            <a:gsLst>
              <a:gs pos="0">
                <a:schemeClr val="accent3">
                  <a:lumMod val="50000"/>
                  <a:shade val="30000"/>
                  <a:satMod val="115000"/>
                </a:schemeClr>
              </a:gs>
              <a:gs pos="50000">
                <a:schemeClr val="accent3">
                  <a:lumMod val="50000"/>
                  <a:shade val="67500"/>
                  <a:satMod val="115000"/>
                </a:schemeClr>
              </a:gs>
              <a:gs pos="100000">
                <a:schemeClr val="accent3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vert270" wrap="none" lIns="68681" tIns="34340" rIns="68681" bIns="34340" anchor="ctr"/>
          <a:lstStyle/>
          <a:p>
            <a:pPr algn="ctr">
              <a:lnSpc>
                <a:spcPct val="80000"/>
              </a:lnSpc>
              <a:spcAft>
                <a:spcPts val="451"/>
              </a:spcAft>
              <a:defRPr/>
            </a:pPr>
            <a:endParaRPr lang="en-US" sz="1400" kern="0" dirty="0">
              <a:solidFill>
                <a:srgbClr val="FFFFFF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800" b="1" dirty="0" smtClean="0">
                <a:latin typeface="+mn-lt"/>
              </a:rPr>
              <a:t>Architektur</a:t>
            </a:r>
            <a:endParaRPr lang="de-CH" sz="2800" b="1" dirty="0">
              <a:latin typeface="+mn-lt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7D70-7681-4A87-A859-3B9B45FE7DE3}" type="datetime1">
              <a:rPr lang="de-DE" smtClean="0"/>
              <a:pPr/>
              <a:t>25.04.2013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CH" smtClean="0"/>
              <a:t>© INSERTO AG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8240-BD8C-4E14-80BC-A0A41B4AFD50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51" name="Text Placeholder 3"/>
          <p:cNvSpPr txBox="1">
            <a:spLocks/>
          </p:cNvSpPr>
          <p:nvPr/>
        </p:nvSpPr>
        <p:spPr>
          <a:xfrm>
            <a:off x="583976" y="1741508"/>
            <a:ext cx="10180712" cy="4495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/>
          </a:p>
        </p:txBody>
      </p:sp>
      <p:grpSp>
        <p:nvGrpSpPr>
          <p:cNvPr id="7" name="Group 6"/>
          <p:cNvGrpSpPr/>
          <p:nvPr/>
        </p:nvGrpSpPr>
        <p:grpSpPr>
          <a:xfrm>
            <a:off x="3477787" y="1122036"/>
            <a:ext cx="2722813" cy="746001"/>
            <a:chOff x="3477787" y="1122036"/>
            <a:chExt cx="2722813" cy="746001"/>
          </a:xfrm>
        </p:grpSpPr>
        <p:sp>
          <p:nvSpPr>
            <p:cNvPr id="96" name="StoreFront block"/>
            <p:cNvSpPr/>
            <p:nvPr/>
          </p:nvSpPr>
          <p:spPr bwMode="auto">
            <a:xfrm rot="5400000">
              <a:off x="4466193" y="133630"/>
              <a:ext cx="746001" cy="2722813"/>
            </a:xfrm>
            <a:prstGeom prst="roundRect">
              <a:avLst>
                <a:gd name="adj" fmla="val 6582"/>
              </a:avLst>
            </a:prstGeom>
            <a:solidFill>
              <a:schemeClr val="tx1"/>
            </a:solidFill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vert270" wrap="none" lIns="68681" tIns="34340" rIns="68681" bIns="34340" anchor="ctr"/>
            <a:lstStyle/>
            <a:p>
              <a:pPr algn="ctr">
                <a:lnSpc>
                  <a:spcPct val="80000"/>
                </a:lnSpc>
                <a:spcAft>
                  <a:spcPts val="451"/>
                </a:spcAft>
                <a:defRPr/>
              </a:pPr>
              <a:endParaRPr lang="en-US" sz="1400" kern="0" dirty="0">
                <a:solidFill>
                  <a:srgbClr val="FFFFFF"/>
                </a:solidFill>
                <a:latin typeface="Arial" charset="0"/>
                <a:ea typeface="+mn-ea"/>
                <a:cs typeface="Arial" charset="0"/>
              </a:endParaRPr>
            </a:p>
          </p:txBody>
        </p:sp>
        <p:pic>
          <p:nvPicPr>
            <p:cNvPr id="72" name="Picture 37" descr="C:\Users\MarkT\Pictures\Citrix Receiver For iPad\Receiver for iPad 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0320" y="1266052"/>
              <a:ext cx="366000" cy="396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39"/>
            <p:cNvSpPr txBox="1"/>
            <p:nvPr/>
          </p:nvSpPr>
          <p:spPr>
            <a:xfrm>
              <a:off x="4256384" y="1264850"/>
              <a:ext cx="1231492" cy="392415"/>
            </a:xfrm>
            <a:prstGeom prst="rect">
              <a:avLst/>
            </a:prstGeom>
            <a:noFill/>
          </p:spPr>
          <p:txBody>
            <a:bodyPr wrap="square" lIns="68589" tIns="34295" rIns="68589" bIns="34295" rtlCol="0">
              <a:spAutoFit/>
            </a:bodyPr>
            <a:lstStyle/>
            <a:p>
              <a:pPr algn="ctr"/>
              <a:r>
                <a:rPr lang="en-US" sz="2100" spc="-113" dirty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Receiver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00955" y="2186626"/>
            <a:ext cx="2843661" cy="819391"/>
            <a:chOff x="3500955" y="2186626"/>
            <a:chExt cx="2843661" cy="819391"/>
          </a:xfrm>
        </p:grpSpPr>
        <p:sp>
          <p:nvSpPr>
            <p:cNvPr id="50" name="StoreFront block"/>
            <p:cNvSpPr/>
            <p:nvPr/>
          </p:nvSpPr>
          <p:spPr bwMode="auto">
            <a:xfrm rot="5400000">
              <a:off x="4610209" y="1198220"/>
              <a:ext cx="746001" cy="2722813"/>
            </a:xfrm>
            <a:prstGeom prst="roundRect">
              <a:avLst>
                <a:gd name="adj" fmla="val 6582"/>
              </a:avLst>
            </a:prstGeom>
            <a:gradFill rotWithShape="1">
              <a:gsLst>
                <a:gs pos="6000">
                  <a:srgbClr val="4D4F53">
                    <a:lumMod val="60000"/>
                    <a:lumOff val="40000"/>
                  </a:srgbClr>
                </a:gs>
                <a:gs pos="82000">
                  <a:srgbClr val="4D4F53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vert270" wrap="none" lIns="68681" tIns="34340" rIns="68681" bIns="34340" anchor="ctr"/>
            <a:lstStyle/>
            <a:p>
              <a:pPr algn="ctr">
                <a:lnSpc>
                  <a:spcPct val="80000"/>
                </a:lnSpc>
                <a:spcAft>
                  <a:spcPts val="451"/>
                </a:spcAft>
                <a:defRPr/>
              </a:pPr>
              <a:endParaRPr lang="en-US" sz="1400" kern="0" dirty="0">
                <a:solidFill>
                  <a:srgbClr val="FFFFFF"/>
                </a:solidFill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83" name="StoreFront block"/>
            <p:cNvSpPr/>
            <p:nvPr/>
          </p:nvSpPr>
          <p:spPr bwMode="auto">
            <a:xfrm rot="5400000">
              <a:off x="4489361" y="1271610"/>
              <a:ext cx="746001" cy="2722813"/>
            </a:xfrm>
            <a:prstGeom prst="roundRect">
              <a:avLst>
                <a:gd name="adj" fmla="val 6582"/>
              </a:avLst>
            </a:prstGeom>
            <a:gradFill rotWithShape="1">
              <a:gsLst>
                <a:gs pos="6000">
                  <a:srgbClr val="4D4F53">
                    <a:lumMod val="60000"/>
                    <a:lumOff val="40000"/>
                  </a:srgbClr>
                </a:gs>
                <a:gs pos="82000">
                  <a:srgbClr val="4D4F53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vert270" wrap="none" lIns="68681" tIns="34340" rIns="68681" bIns="34340" anchor="ctr"/>
            <a:lstStyle/>
            <a:p>
              <a:pPr algn="ctr">
                <a:lnSpc>
                  <a:spcPct val="80000"/>
                </a:lnSpc>
                <a:spcAft>
                  <a:spcPts val="451"/>
                </a:spcAft>
                <a:defRPr/>
              </a:pPr>
              <a:endParaRPr lang="en-US" sz="1400" kern="0" dirty="0">
                <a:solidFill>
                  <a:srgbClr val="FFFFFF"/>
                </a:solidFill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73" name="TextBox 38"/>
            <p:cNvSpPr txBox="1"/>
            <p:nvPr/>
          </p:nvSpPr>
          <p:spPr>
            <a:xfrm>
              <a:off x="3554413" y="2440344"/>
              <a:ext cx="2554572" cy="392425"/>
            </a:xfrm>
            <a:prstGeom prst="rect">
              <a:avLst/>
            </a:prstGeom>
            <a:noFill/>
          </p:spPr>
          <p:txBody>
            <a:bodyPr wrap="square" lIns="68589" tIns="34295" rIns="68589" bIns="34295" rtlCol="0">
              <a:spAutoFit/>
            </a:bodyPr>
            <a:lstStyle/>
            <a:p>
              <a:pPr algn="ctr"/>
              <a:r>
                <a:rPr lang="en-US" sz="2100" spc="-113" dirty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Storefront Services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68166" y="4464568"/>
            <a:ext cx="1580021" cy="1554012"/>
            <a:chOff x="3368166" y="4464568"/>
            <a:chExt cx="1580021" cy="1554012"/>
          </a:xfrm>
        </p:grpSpPr>
        <p:sp>
          <p:nvSpPr>
            <p:cNvPr id="91" name="Rounded Rectangle 35"/>
            <p:cNvSpPr/>
            <p:nvPr/>
          </p:nvSpPr>
          <p:spPr>
            <a:xfrm>
              <a:off x="3619981" y="4464568"/>
              <a:ext cx="1328206" cy="1252792"/>
            </a:xfrm>
            <a:prstGeom prst="roundRect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GB" sz="1600" dirty="0">
                  <a:solidFill>
                    <a:prstClr val="white"/>
                  </a:solidFill>
                </a:rPr>
                <a:t>XenDesktop</a:t>
              </a:r>
            </a:p>
          </p:txBody>
        </p:sp>
        <p:sp>
          <p:nvSpPr>
            <p:cNvPr id="90" name="Rounded Rectangle 35"/>
            <p:cNvSpPr/>
            <p:nvPr/>
          </p:nvSpPr>
          <p:spPr>
            <a:xfrm>
              <a:off x="3475965" y="4618246"/>
              <a:ext cx="1328206" cy="1252792"/>
            </a:xfrm>
            <a:prstGeom prst="roundRect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GB" sz="1600" dirty="0">
                  <a:solidFill>
                    <a:prstClr val="white"/>
                  </a:solidFill>
                </a:rPr>
                <a:t>XenDesktop</a:t>
              </a:r>
            </a:p>
          </p:txBody>
        </p:sp>
        <p:sp>
          <p:nvSpPr>
            <p:cNvPr id="70" name="Rounded Rectangle 35"/>
            <p:cNvSpPr/>
            <p:nvPr/>
          </p:nvSpPr>
          <p:spPr>
            <a:xfrm>
              <a:off x="3368166" y="4765788"/>
              <a:ext cx="1328206" cy="1252792"/>
            </a:xfrm>
            <a:prstGeom prst="roundRect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GB" sz="1600" dirty="0">
                  <a:solidFill>
                    <a:prstClr val="white"/>
                  </a:solidFill>
                </a:rPr>
                <a:t>XenDesktop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91780" y="4463839"/>
            <a:ext cx="1152836" cy="1554741"/>
            <a:chOff x="5191780" y="4463839"/>
            <a:chExt cx="1152836" cy="1554741"/>
          </a:xfrm>
        </p:grpSpPr>
        <p:sp>
          <p:nvSpPr>
            <p:cNvPr id="93" name="Rounded Rectangle 34"/>
            <p:cNvSpPr/>
            <p:nvPr/>
          </p:nvSpPr>
          <p:spPr>
            <a:xfrm>
              <a:off x="5448090" y="4463839"/>
              <a:ext cx="896526" cy="1252792"/>
            </a:xfrm>
            <a:prstGeom prst="roundRect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GB" sz="1600" dirty="0">
                  <a:solidFill>
                    <a:prstClr val="white"/>
                  </a:solidFill>
                </a:rPr>
                <a:t>XenApp</a:t>
              </a:r>
            </a:p>
          </p:txBody>
        </p:sp>
        <p:sp>
          <p:nvSpPr>
            <p:cNvPr id="92" name="Rounded Rectangle 34"/>
            <p:cNvSpPr/>
            <p:nvPr/>
          </p:nvSpPr>
          <p:spPr>
            <a:xfrm>
              <a:off x="5315743" y="4618246"/>
              <a:ext cx="896526" cy="1252792"/>
            </a:xfrm>
            <a:prstGeom prst="roundRect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GB" sz="1600" dirty="0">
                  <a:solidFill>
                    <a:prstClr val="white"/>
                  </a:solidFill>
                </a:rPr>
                <a:t>XenApp</a:t>
              </a:r>
            </a:p>
          </p:txBody>
        </p:sp>
        <p:sp>
          <p:nvSpPr>
            <p:cNvPr id="69" name="Rounded Rectangle 34"/>
            <p:cNvSpPr/>
            <p:nvPr/>
          </p:nvSpPr>
          <p:spPr>
            <a:xfrm>
              <a:off x="5191780" y="4765788"/>
              <a:ext cx="896526" cy="1252792"/>
            </a:xfrm>
            <a:prstGeom prst="roundRect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GB" sz="1600" dirty="0">
                  <a:solidFill>
                    <a:prstClr val="white"/>
                  </a:solidFill>
                </a:rPr>
                <a:t>XenApp</a:t>
              </a:r>
            </a:p>
          </p:txBody>
        </p:sp>
      </p:grpSp>
      <p:sp>
        <p:nvSpPr>
          <p:cNvPr id="95" name="TextBox 38"/>
          <p:cNvSpPr txBox="1"/>
          <p:nvPr/>
        </p:nvSpPr>
        <p:spPr>
          <a:xfrm>
            <a:off x="872008" y="4784125"/>
            <a:ext cx="1224136" cy="946423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en-US" sz="2100" spc="-113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Hosting</a:t>
            </a:r>
            <a:br>
              <a:rPr lang="en-US" sz="2100" spc="-113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</a:br>
            <a:r>
              <a:rPr lang="en-US" sz="1200" spc="-113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Hyper-V</a:t>
            </a:r>
            <a:r>
              <a:rPr lang="en-US" sz="1200" spc="-113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/>
            </a:r>
            <a:br>
              <a:rPr lang="en-US" sz="1200" spc="-113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</a:br>
            <a:r>
              <a:rPr lang="en-US" sz="1200" spc="-113" dirty="0" err="1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XenServer</a:t>
            </a:r>
            <a:r>
              <a:rPr lang="en-US" sz="1200" spc="-113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/>
            </a:r>
            <a:br>
              <a:rPr lang="en-US" sz="1200" spc="-113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</a:br>
            <a:r>
              <a:rPr lang="en-US" sz="1200" spc="-113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ESX</a:t>
            </a:r>
            <a:endParaRPr lang="en-US" sz="1200" spc="-113" dirty="0">
              <a:solidFill>
                <a:schemeClr val="bg1">
                  <a:lumMod val="95000"/>
                </a:schemeClr>
              </a:solidFill>
              <a:latin typeface="Arial" pitchFamily="34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417870" y="1923430"/>
            <a:ext cx="908520" cy="21602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Down Arrow 97"/>
          <p:cNvSpPr/>
          <p:nvPr/>
        </p:nvSpPr>
        <p:spPr>
          <a:xfrm>
            <a:off x="3802124" y="4062131"/>
            <a:ext cx="908520" cy="21602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9" name="Down Arrow 98"/>
          <p:cNvSpPr/>
          <p:nvPr/>
        </p:nvSpPr>
        <p:spPr>
          <a:xfrm>
            <a:off x="5326390" y="4062131"/>
            <a:ext cx="908520" cy="21602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0" name="Down Arrow 99"/>
          <p:cNvSpPr/>
          <p:nvPr/>
        </p:nvSpPr>
        <p:spPr>
          <a:xfrm rot="16200000">
            <a:off x="6248186" y="3345747"/>
            <a:ext cx="908520" cy="51647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1" name="Down Arrow 100"/>
          <p:cNvSpPr/>
          <p:nvPr/>
        </p:nvSpPr>
        <p:spPr>
          <a:xfrm rot="3453485">
            <a:off x="2404481" y="3068994"/>
            <a:ext cx="576758" cy="2177663"/>
          </a:xfrm>
          <a:prstGeom prst="downArrow">
            <a:avLst>
              <a:gd name="adj1" fmla="val 50000"/>
              <a:gd name="adj2" fmla="val 46749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8" name="Group 7"/>
          <p:cNvGrpSpPr/>
          <p:nvPr/>
        </p:nvGrpSpPr>
        <p:grpSpPr>
          <a:xfrm>
            <a:off x="3497840" y="3184347"/>
            <a:ext cx="2846776" cy="818009"/>
            <a:chOff x="3497840" y="3184347"/>
            <a:chExt cx="2846776" cy="818009"/>
          </a:xfrm>
        </p:grpSpPr>
        <p:sp>
          <p:nvSpPr>
            <p:cNvPr id="49" name="StoreFront block"/>
            <p:cNvSpPr/>
            <p:nvPr/>
          </p:nvSpPr>
          <p:spPr bwMode="auto">
            <a:xfrm rot="5400000">
              <a:off x="4610209" y="2195941"/>
              <a:ext cx="746001" cy="2722813"/>
            </a:xfrm>
            <a:prstGeom prst="roundRect">
              <a:avLst>
                <a:gd name="adj" fmla="val 6582"/>
              </a:avLst>
            </a:prstGeom>
            <a:gradFill flip="none" rotWithShape="1">
              <a:gsLst>
                <a:gs pos="0">
                  <a:schemeClr val="accent1">
                    <a:lumMod val="50000"/>
                    <a:shade val="30000"/>
                    <a:satMod val="115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vert270" wrap="none" lIns="68681" tIns="34340" rIns="68681" bIns="34340" anchor="ctr"/>
            <a:lstStyle/>
            <a:p>
              <a:pPr algn="ctr">
                <a:lnSpc>
                  <a:spcPct val="80000"/>
                </a:lnSpc>
                <a:spcAft>
                  <a:spcPts val="451"/>
                </a:spcAft>
              </a:pPr>
              <a:endParaRPr lang="en-US" sz="1400" kern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7" name="StoreFront block"/>
            <p:cNvSpPr/>
            <p:nvPr/>
          </p:nvSpPr>
          <p:spPr bwMode="auto">
            <a:xfrm rot="5400000">
              <a:off x="4486246" y="2267949"/>
              <a:ext cx="746001" cy="2722813"/>
            </a:xfrm>
            <a:prstGeom prst="roundRect">
              <a:avLst>
                <a:gd name="adj" fmla="val 6582"/>
              </a:avLst>
            </a:prstGeom>
            <a:gradFill flip="none" rotWithShape="1">
              <a:gsLst>
                <a:gs pos="0">
                  <a:schemeClr val="accent1">
                    <a:lumMod val="50000"/>
                    <a:shade val="30000"/>
                    <a:satMod val="115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vert270" wrap="none" lIns="68681" tIns="34340" rIns="68681" bIns="34340" anchor="ctr"/>
            <a:lstStyle/>
            <a:p>
              <a:pPr algn="ctr">
                <a:lnSpc>
                  <a:spcPct val="80000"/>
                </a:lnSpc>
                <a:spcAft>
                  <a:spcPts val="451"/>
                </a:spcAft>
                <a:defRPr/>
              </a:pPr>
              <a:endParaRPr lang="en-US" sz="1400" kern="0" dirty="0">
                <a:solidFill>
                  <a:srgbClr val="FFFFFF"/>
                </a:solidFill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48" name="TextBox 38"/>
            <p:cNvSpPr txBox="1"/>
            <p:nvPr/>
          </p:nvSpPr>
          <p:spPr>
            <a:xfrm>
              <a:off x="3551298" y="3436683"/>
              <a:ext cx="2554572" cy="392425"/>
            </a:xfrm>
            <a:prstGeom prst="rect">
              <a:avLst/>
            </a:prstGeom>
            <a:noFill/>
          </p:spPr>
          <p:txBody>
            <a:bodyPr wrap="square" lIns="68589" tIns="34295" rIns="68589" bIns="34295" rtlCol="0">
              <a:spAutoFit/>
            </a:bodyPr>
            <a:lstStyle/>
            <a:p>
              <a:pPr algn="ctr"/>
              <a:r>
                <a:rPr lang="en-US" sz="2100" spc="-113" dirty="0" smtClean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Delivery Controller</a:t>
              </a:r>
              <a:endParaRPr lang="en-US" sz="2100" spc="-113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endParaRPr>
            </a:p>
          </p:txBody>
        </p:sp>
      </p:grpSp>
      <p:sp>
        <p:nvSpPr>
          <p:cNvPr id="102" name="StoreFront block"/>
          <p:cNvSpPr/>
          <p:nvPr/>
        </p:nvSpPr>
        <p:spPr bwMode="auto">
          <a:xfrm rot="5400000">
            <a:off x="1555233" y="2472366"/>
            <a:ext cx="373001" cy="1684282"/>
          </a:xfrm>
          <a:prstGeom prst="roundRect">
            <a:avLst>
              <a:gd name="adj" fmla="val 6582"/>
            </a:avLst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vert270" wrap="none" lIns="68681" tIns="34340" rIns="68681" bIns="34340" anchor="ctr"/>
          <a:lstStyle/>
          <a:p>
            <a:pPr algn="ctr">
              <a:lnSpc>
                <a:spcPct val="80000"/>
              </a:lnSpc>
              <a:spcAft>
                <a:spcPts val="451"/>
              </a:spcAft>
              <a:defRPr/>
            </a:pPr>
            <a:r>
              <a:rPr lang="en-US" sz="1400" kern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Citrix Studio</a:t>
            </a:r>
            <a:endParaRPr lang="en-US" sz="1400" kern="0" dirty="0">
              <a:solidFill>
                <a:srgbClr val="FFFFFF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3" name="StoreFront block"/>
          <p:cNvSpPr/>
          <p:nvPr/>
        </p:nvSpPr>
        <p:spPr bwMode="auto">
          <a:xfrm rot="5400000">
            <a:off x="1555233" y="2904414"/>
            <a:ext cx="373001" cy="1684282"/>
          </a:xfrm>
          <a:prstGeom prst="roundRect">
            <a:avLst>
              <a:gd name="adj" fmla="val 6582"/>
            </a:avLst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vert270" wrap="none" lIns="68681" tIns="34340" rIns="68681" bIns="34340" anchor="ctr"/>
          <a:lstStyle/>
          <a:p>
            <a:pPr algn="ctr">
              <a:lnSpc>
                <a:spcPct val="80000"/>
              </a:lnSpc>
              <a:spcAft>
                <a:spcPts val="451"/>
              </a:spcAft>
              <a:defRPr/>
            </a:pPr>
            <a:r>
              <a:rPr lang="en-US" sz="1400" kern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Citrix Director</a:t>
            </a:r>
            <a:endParaRPr lang="en-US" sz="1400" kern="0" dirty="0">
              <a:solidFill>
                <a:srgbClr val="FFFFFF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" name="Striped Right Arrow 12"/>
          <p:cNvSpPr/>
          <p:nvPr/>
        </p:nvSpPr>
        <p:spPr>
          <a:xfrm>
            <a:off x="2679775" y="3436683"/>
            <a:ext cx="796190" cy="163876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6" name="Group 15"/>
          <p:cNvGrpSpPr/>
          <p:nvPr/>
        </p:nvGrpSpPr>
        <p:grpSpPr>
          <a:xfrm>
            <a:off x="7092280" y="4362398"/>
            <a:ext cx="1224138" cy="1874910"/>
            <a:chOff x="7092280" y="4362398"/>
            <a:chExt cx="1224138" cy="1874910"/>
          </a:xfrm>
        </p:grpSpPr>
        <p:sp>
          <p:nvSpPr>
            <p:cNvPr id="35" name="StoreFront block"/>
            <p:cNvSpPr/>
            <p:nvPr/>
          </p:nvSpPr>
          <p:spPr bwMode="auto">
            <a:xfrm rot="5400000">
              <a:off x="6766894" y="4687784"/>
              <a:ext cx="1874910" cy="1224138"/>
            </a:xfrm>
            <a:prstGeom prst="roundRect">
              <a:avLst>
                <a:gd name="adj" fmla="val 6582"/>
              </a:avLst>
            </a:prstGeom>
            <a:gradFill rotWithShape="1">
              <a:gsLst>
                <a:gs pos="6000">
                  <a:srgbClr val="4D4F53">
                    <a:lumMod val="60000"/>
                    <a:lumOff val="40000"/>
                  </a:srgbClr>
                </a:gs>
                <a:gs pos="82000">
                  <a:srgbClr val="4D4F53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vert270" wrap="none" lIns="68681" tIns="34340" rIns="68681" bIns="34340" anchor="ctr"/>
            <a:lstStyle/>
            <a:p>
              <a:pPr algn="ctr">
                <a:lnSpc>
                  <a:spcPct val="80000"/>
                </a:lnSpc>
                <a:spcAft>
                  <a:spcPts val="451"/>
                </a:spcAft>
                <a:defRPr/>
              </a:pPr>
              <a:endParaRPr lang="en-US" sz="1400" kern="0" dirty="0">
                <a:solidFill>
                  <a:srgbClr val="FFFFFF"/>
                </a:solidFill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36" name="TextBox 38"/>
            <p:cNvSpPr txBox="1"/>
            <p:nvPr/>
          </p:nvSpPr>
          <p:spPr>
            <a:xfrm>
              <a:off x="7254827" y="4980676"/>
              <a:ext cx="868145" cy="392425"/>
            </a:xfrm>
            <a:prstGeom prst="rect">
              <a:avLst/>
            </a:prstGeom>
            <a:noFill/>
          </p:spPr>
          <p:txBody>
            <a:bodyPr wrap="square" lIns="68589" tIns="34295" rIns="68589" bIns="34295" rtlCol="0">
              <a:spAutoFit/>
            </a:bodyPr>
            <a:lstStyle/>
            <a:p>
              <a:pPr algn="ctr"/>
              <a:r>
                <a:rPr lang="en-US" sz="2100" spc="-113" dirty="0" smtClean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PVS</a:t>
              </a:r>
              <a:endParaRPr lang="en-US" sz="2100" spc="-113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endParaRPr>
            </a:p>
          </p:txBody>
        </p:sp>
        <p:sp>
          <p:nvSpPr>
            <p:cNvPr id="37" name="Can 36"/>
            <p:cNvSpPr/>
            <p:nvPr/>
          </p:nvSpPr>
          <p:spPr>
            <a:xfrm>
              <a:off x="7478725" y="5426902"/>
              <a:ext cx="451248" cy="420353"/>
            </a:xfrm>
            <a:prstGeom prst="can">
              <a:avLst/>
            </a:prstGeom>
            <a:gradFill flip="none" rotWithShape="1">
              <a:gsLst>
                <a:gs pos="0">
                  <a:schemeClr val="accent2">
                    <a:lumMod val="50000"/>
                    <a:shade val="30000"/>
                    <a:satMod val="115000"/>
                  </a:schemeClr>
                </a:gs>
                <a:gs pos="50000">
                  <a:schemeClr val="accent2">
                    <a:lumMod val="50000"/>
                    <a:shade val="67500"/>
                    <a:satMod val="115000"/>
                  </a:schemeClr>
                </a:gs>
                <a:gs pos="100000">
                  <a:schemeClr val="accent2">
                    <a:lumMod val="5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" name="Chevron 1"/>
          <p:cNvSpPr/>
          <p:nvPr/>
        </p:nvSpPr>
        <p:spPr>
          <a:xfrm rot="10800000">
            <a:off x="6401480" y="4485392"/>
            <a:ext cx="663216" cy="132854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 rot="10800000">
            <a:off x="4723956" y="5972479"/>
            <a:ext cx="2354532" cy="141966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064696" y="2975039"/>
            <a:ext cx="1224136" cy="1027317"/>
            <a:chOff x="7064696" y="2975039"/>
            <a:chExt cx="1224136" cy="1027317"/>
          </a:xfrm>
        </p:grpSpPr>
        <p:sp>
          <p:nvSpPr>
            <p:cNvPr id="9" name="Can 8"/>
            <p:cNvSpPr/>
            <p:nvPr/>
          </p:nvSpPr>
          <p:spPr>
            <a:xfrm>
              <a:off x="7064696" y="3256355"/>
              <a:ext cx="1224136" cy="746001"/>
            </a:xfrm>
            <a:prstGeom prst="can">
              <a:avLst/>
            </a:prstGeom>
            <a:gradFill flip="none" rotWithShape="1">
              <a:gsLst>
                <a:gs pos="0">
                  <a:schemeClr val="accent2">
                    <a:lumMod val="50000"/>
                    <a:shade val="30000"/>
                    <a:satMod val="115000"/>
                  </a:schemeClr>
                </a:gs>
                <a:gs pos="50000">
                  <a:schemeClr val="accent2">
                    <a:lumMod val="50000"/>
                    <a:shade val="67500"/>
                    <a:satMod val="115000"/>
                  </a:schemeClr>
                </a:gs>
                <a:gs pos="100000">
                  <a:schemeClr val="accent2">
                    <a:lumMod val="5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9" name="TextBox 38"/>
            <p:cNvSpPr txBox="1"/>
            <p:nvPr/>
          </p:nvSpPr>
          <p:spPr>
            <a:xfrm>
              <a:off x="7064696" y="3464462"/>
              <a:ext cx="1224136" cy="392425"/>
            </a:xfrm>
            <a:prstGeom prst="rect">
              <a:avLst/>
            </a:prstGeom>
            <a:noFill/>
          </p:spPr>
          <p:txBody>
            <a:bodyPr wrap="square" lIns="68589" tIns="34295" rIns="68589" bIns="34295" rtlCol="0">
              <a:spAutoFit/>
            </a:bodyPr>
            <a:lstStyle/>
            <a:p>
              <a:pPr algn="ctr"/>
              <a:r>
                <a:rPr lang="en-US" sz="2100" spc="-113" dirty="0" smtClean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Database</a:t>
              </a:r>
              <a:endParaRPr lang="en-US" sz="2100" spc="-113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endParaRPr>
            </a:p>
          </p:txBody>
        </p:sp>
        <p:pic>
          <p:nvPicPr>
            <p:cNvPr id="1026" name="Picture 2" descr="Sign Alert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1081" y="2975039"/>
              <a:ext cx="550358" cy="550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7" name="Down Arrow 96"/>
          <p:cNvSpPr/>
          <p:nvPr/>
        </p:nvSpPr>
        <p:spPr>
          <a:xfrm>
            <a:off x="4419984" y="3041713"/>
            <a:ext cx="908520" cy="21602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809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/>
      <p:bldP spid="10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3" grpId="0" animBg="1"/>
      <p:bldP spid="2" grpId="0" animBg="1"/>
      <p:bldP spid="39" grpId="0" animBg="1"/>
      <p:bldP spid="9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toreFront block"/>
          <p:cNvSpPr/>
          <p:nvPr/>
        </p:nvSpPr>
        <p:spPr bwMode="auto">
          <a:xfrm rot="5400000">
            <a:off x="3396184" y="308968"/>
            <a:ext cx="4320480" cy="6096048"/>
          </a:xfrm>
          <a:prstGeom prst="roundRect">
            <a:avLst>
              <a:gd name="adj" fmla="val 6582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vert270" wrap="none" lIns="68681" tIns="34340" rIns="68681" bIns="34340" anchor="ctr"/>
          <a:lstStyle/>
          <a:p>
            <a:pPr algn="ctr">
              <a:lnSpc>
                <a:spcPct val="80000"/>
              </a:lnSpc>
              <a:spcAft>
                <a:spcPts val="451"/>
              </a:spcAft>
              <a:defRPr/>
            </a:pPr>
            <a:endParaRPr lang="en-US" sz="1400" kern="0" dirty="0">
              <a:solidFill>
                <a:srgbClr val="FFFFFF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 smtClean="0"/>
              <a:t>FlexCast</a:t>
            </a:r>
            <a:r>
              <a:rPr lang="de-CH" b="1" dirty="0" smtClean="0"/>
              <a:t> Management </a:t>
            </a:r>
            <a:r>
              <a:rPr lang="de-CH" b="1" dirty="0" err="1" smtClean="0"/>
              <a:t>Architecture</a:t>
            </a:r>
            <a:endParaRPr lang="de-CH" b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7D70-7681-4A87-A859-3B9B45FE7DE3}" type="datetime1">
              <a:rPr lang="de-DE" smtClean="0"/>
              <a:pPr/>
              <a:t>25.04.2013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CH" smtClean="0"/>
              <a:t>© INSERTO AG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8240-BD8C-4E14-80BC-A0A41B4AFD50}" type="slidenum">
              <a:rPr lang="de-CH" smtClean="0"/>
              <a:pPr/>
              <a:t>6</a:t>
            </a:fld>
            <a:endParaRPr lang="de-CH" dirty="0"/>
          </a:p>
        </p:txBody>
      </p:sp>
      <p:grpSp>
        <p:nvGrpSpPr>
          <p:cNvPr id="25" name="Group 24"/>
          <p:cNvGrpSpPr/>
          <p:nvPr/>
        </p:nvGrpSpPr>
        <p:grpSpPr>
          <a:xfrm>
            <a:off x="2638222" y="1330375"/>
            <a:ext cx="2722813" cy="746001"/>
            <a:chOff x="2638222" y="1330375"/>
            <a:chExt cx="2722813" cy="746001"/>
          </a:xfrm>
        </p:grpSpPr>
        <p:sp>
          <p:nvSpPr>
            <p:cNvPr id="6" name="StoreFront block"/>
            <p:cNvSpPr/>
            <p:nvPr/>
          </p:nvSpPr>
          <p:spPr bwMode="auto">
            <a:xfrm rot="5400000">
              <a:off x="3626628" y="341969"/>
              <a:ext cx="746001" cy="2722813"/>
            </a:xfrm>
            <a:prstGeom prst="roundRect">
              <a:avLst>
                <a:gd name="adj" fmla="val 6582"/>
              </a:avLst>
            </a:prstGeom>
            <a:gradFill flip="none" rotWithShape="1">
              <a:gsLst>
                <a:gs pos="0">
                  <a:schemeClr val="accent1">
                    <a:lumMod val="50000"/>
                    <a:shade val="30000"/>
                    <a:satMod val="115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vert270" wrap="none" lIns="68681" tIns="34340" rIns="68681" bIns="34340" anchor="ctr"/>
            <a:lstStyle/>
            <a:p>
              <a:pPr algn="ctr">
                <a:lnSpc>
                  <a:spcPct val="80000"/>
                </a:lnSpc>
                <a:spcAft>
                  <a:spcPts val="451"/>
                </a:spcAft>
                <a:defRPr/>
              </a:pPr>
              <a:endParaRPr lang="en-US" sz="1400" kern="0" dirty="0">
                <a:solidFill>
                  <a:srgbClr val="FFFFFF"/>
                </a:solidFill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7" name="TextBox 38"/>
            <p:cNvSpPr txBox="1"/>
            <p:nvPr/>
          </p:nvSpPr>
          <p:spPr>
            <a:xfrm>
              <a:off x="2691680" y="1510703"/>
              <a:ext cx="2554572" cy="392425"/>
            </a:xfrm>
            <a:prstGeom prst="rect">
              <a:avLst/>
            </a:prstGeom>
            <a:noFill/>
          </p:spPr>
          <p:txBody>
            <a:bodyPr wrap="square" lIns="68589" tIns="34295" rIns="68589" bIns="34295" rtlCol="0">
              <a:spAutoFit/>
            </a:bodyPr>
            <a:lstStyle/>
            <a:p>
              <a:pPr algn="ctr"/>
              <a:r>
                <a:rPr lang="en-US" sz="2100" spc="-113" dirty="0" smtClean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Sites</a:t>
              </a:r>
              <a:endParaRPr lang="en-US" sz="2100" spc="-113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648566" y="2143245"/>
            <a:ext cx="2722813" cy="746001"/>
            <a:chOff x="2648566" y="2143245"/>
            <a:chExt cx="2722813" cy="746001"/>
          </a:xfrm>
        </p:grpSpPr>
        <p:sp>
          <p:nvSpPr>
            <p:cNvPr id="8" name="StoreFront block"/>
            <p:cNvSpPr/>
            <p:nvPr/>
          </p:nvSpPr>
          <p:spPr bwMode="auto">
            <a:xfrm rot="5400000">
              <a:off x="3636972" y="1154839"/>
              <a:ext cx="746001" cy="2722813"/>
            </a:xfrm>
            <a:prstGeom prst="roundRect">
              <a:avLst>
                <a:gd name="adj" fmla="val 6582"/>
              </a:avLst>
            </a:prstGeom>
            <a:gradFill flip="none" rotWithShape="1">
              <a:gsLst>
                <a:gs pos="0">
                  <a:schemeClr val="accent1">
                    <a:lumMod val="50000"/>
                    <a:shade val="30000"/>
                    <a:satMod val="115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vert270" wrap="none" lIns="68681" tIns="34340" rIns="68681" bIns="34340" anchor="ctr"/>
            <a:lstStyle/>
            <a:p>
              <a:pPr algn="ctr">
                <a:lnSpc>
                  <a:spcPct val="80000"/>
                </a:lnSpc>
                <a:spcAft>
                  <a:spcPts val="451"/>
                </a:spcAft>
                <a:defRPr/>
              </a:pPr>
              <a:endParaRPr lang="en-US" sz="1400" kern="0" dirty="0">
                <a:solidFill>
                  <a:srgbClr val="FFFFFF"/>
                </a:solidFill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" name="TextBox 38"/>
            <p:cNvSpPr txBox="1"/>
            <p:nvPr/>
          </p:nvSpPr>
          <p:spPr>
            <a:xfrm>
              <a:off x="2702024" y="2323573"/>
              <a:ext cx="2554572" cy="392425"/>
            </a:xfrm>
            <a:prstGeom prst="rect">
              <a:avLst/>
            </a:prstGeom>
            <a:noFill/>
          </p:spPr>
          <p:txBody>
            <a:bodyPr wrap="square" lIns="68589" tIns="34295" rIns="68589" bIns="34295" rtlCol="0">
              <a:spAutoFit/>
            </a:bodyPr>
            <a:lstStyle/>
            <a:p>
              <a:pPr algn="ctr"/>
              <a:r>
                <a:rPr lang="en-US" sz="2100" spc="-113" dirty="0" smtClean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Controllers</a:t>
              </a:r>
              <a:endParaRPr lang="en-US" sz="2100" spc="-113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48566" y="3794290"/>
            <a:ext cx="2722813" cy="746001"/>
            <a:chOff x="2648566" y="3794290"/>
            <a:chExt cx="2722813" cy="746001"/>
          </a:xfrm>
        </p:grpSpPr>
        <p:sp>
          <p:nvSpPr>
            <p:cNvPr id="10" name="StoreFront block"/>
            <p:cNvSpPr/>
            <p:nvPr/>
          </p:nvSpPr>
          <p:spPr bwMode="auto">
            <a:xfrm rot="5400000">
              <a:off x="3636972" y="2805884"/>
              <a:ext cx="746001" cy="2722813"/>
            </a:xfrm>
            <a:prstGeom prst="roundRect">
              <a:avLst>
                <a:gd name="adj" fmla="val 6582"/>
              </a:avLst>
            </a:prstGeom>
            <a:gradFill flip="none" rotWithShape="1">
              <a:gsLst>
                <a:gs pos="0">
                  <a:schemeClr val="accent1">
                    <a:lumMod val="50000"/>
                    <a:shade val="30000"/>
                    <a:satMod val="115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vert270" wrap="none" lIns="68681" tIns="34340" rIns="68681" bIns="34340" anchor="ctr"/>
            <a:lstStyle/>
            <a:p>
              <a:pPr algn="ctr">
                <a:lnSpc>
                  <a:spcPct val="80000"/>
                </a:lnSpc>
                <a:spcAft>
                  <a:spcPts val="451"/>
                </a:spcAft>
                <a:defRPr/>
              </a:pPr>
              <a:endParaRPr lang="en-US" sz="1400" kern="0" dirty="0">
                <a:solidFill>
                  <a:srgbClr val="FFFFFF"/>
                </a:solidFill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1" name="TextBox 38"/>
            <p:cNvSpPr txBox="1"/>
            <p:nvPr/>
          </p:nvSpPr>
          <p:spPr>
            <a:xfrm>
              <a:off x="2702024" y="3974618"/>
              <a:ext cx="2554572" cy="392425"/>
            </a:xfrm>
            <a:prstGeom prst="rect">
              <a:avLst/>
            </a:prstGeom>
            <a:noFill/>
          </p:spPr>
          <p:txBody>
            <a:bodyPr wrap="square" lIns="68589" tIns="34295" rIns="68589" bIns="34295" rtlCol="0">
              <a:spAutoFit/>
            </a:bodyPr>
            <a:lstStyle/>
            <a:p>
              <a:pPr algn="ctr"/>
              <a:r>
                <a:rPr lang="en-US" sz="2100" spc="-113" dirty="0" smtClean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Catalogs</a:t>
              </a:r>
              <a:endParaRPr lang="en-US" sz="2100" spc="-113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648566" y="4627213"/>
            <a:ext cx="2722813" cy="746001"/>
            <a:chOff x="2648566" y="4627213"/>
            <a:chExt cx="2722813" cy="746001"/>
          </a:xfrm>
        </p:grpSpPr>
        <p:sp>
          <p:nvSpPr>
            <p:cNvPr id="13" name="StoreFront block"/>
            <p:cNvSpPr/>
            <p:nvPr/>
          </p:nvSpPr>
          <p:spPr bwMode="auto">
            <a:xfrm rot="5400000">
              <a:off x="3636972" y="3638807"/>
              <a:ext cx="746001" cy="2722813"/>
            </a:xfrm>
            <a:prstGeom prst="roundRect">
              <a:avLst>
                <a:gd name="adj" fmla="val 6582"/>
              </a:avLst>
            </a:prstGeom>
            <a:gradFill flip="none" rotWithShape="1">
              <a:gsLst>
                <a:gs pos="0">
                  <a:schemeClr val="accent1">
                    <a:lumMod val="50000"/>
                    <a:shade val="30000"/>
                    <a:satMod val="115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vert270" wrap="none" lIns="68681" tIns="34340" rIns="68681" bIns="34340" anchor="ctr"/>
            <a:lstStyle/>
            <a:p>
              <a:pPr algn="ctr">
                <a:lnSpc>
                  <a:spcPct val="80000"/>
                </a:lnSpc>
                <a:spcAft>
                  <a:spcPts val="451"/>
                </a:spcAft>
                <a:defRPr/>
              </a:pPr>
              <a:endParaRPr lang="en-US" sz="1400" kern="0" dirty="0">
                <a:solidFill>
                  <a:srgbClr val="FFFFFF"/>
                </a:solidFill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4" name="TextBox 38"/>
            <p:cNvSpPr txBox="1"/>
            <p:nvPr/>
          </p:nvSpPr>
          <p:spPr>
            <a:xfrm>
              <a:off x="2702024" y="4807541"/>
              <a:ext cx="2554572" cy="392425"/>
            </a:xfrm>
            <a:prstGeom prst="rect">
              <a:avLst/>
            </a:prstGeom>
            <a:noFill/>
          </p:spPr>
          <p:txBody>
            <a:bodyPr wrap="square" lIns="68589" tIns="34295" rIns="68589" bIns="34295" rtlCol="0">
              <a:spAutoFit/>
            </a:bodyPr>
            <a:lstStyle/>
            <a:p>
              <a:pPr algn="ctr"/>
              <a:r>
                <a:rPr lang="en-US" sz="2100" spc="-113" dirty="0" smtClean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Delivery Groups</a:t>
              </a:r>
              <a:endParaRPr lang="en-US" sz="2100" spc="-113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467269" y="1517654"/>
            <a:ext cx="3205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Datacenter / physische Lokation </a:t>
            </a:r>
            <a:r>
              <a:rPr lang="de-CH" sz="1400" i="1" dirty="0" smtClean="0">
                <a:solidFill>
                  <a:schemeClr val="bg1">
                    <a:lumMod val="50000"/>
                  </a:schemeClr>
                </a:solidFill>
              </a:rPr>
              <a:t>(Farm)</a:t>
            </a:r>
            <a:endParaRPr lang="de-CH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648566" y="2971029"/>
            <a:ext cx="2722813" cy="746001"/>
            <a:chOff x="2648566" y="2971029"/>
            <a:chExt cx="2722813" cy="746001"/>
          </a:xfrm>
        </p:grpSpPr>
        <p:sp>
          <p:nvSpPr>
            <p:cNvPr id="17" name="StoreFront block"/>
            <p:cNvSpPr/>
            <p:nvPr/>
          </p:nvSpPr>
          <p:spPr bwMode="auto">
            <a:xfrm rot="5400000">
              <a:off x="3636972" y="1982623"/>
              <a:ext cx="746001" cy="2722813"/>
            </a:xfrm>
            <a:prstGeom prst="roundRect">
              <a:avLst>
                <a:gd name="adj" fmla="val 6582"/>
              </a:avLst>
            </a:prstGeom>
            <a:gradFill flip="none" rotWithShape="1">
              <a:gsLst>
                <a:gs pos="0">
                  <a:schemeClr val="accent1">
                    <a:lumMod val="50000"/>
                    <a:shade val="30000"/>
                    <a:satMod val="115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vert270" wrap="none" lIns="68681" tIns="34340" rIns="68681" bIns="34340" anchor="ctr"/>
            <a:lstStyle/>
            <a:p>
              <a:pPr algn="ctr">
                <a:lnSpc>
                  <a:spcPct val="80000"/>
                </a:lnSpc>
                <a:spcAft>
                  <a:spcPts val="451"/>
                </a:spcAft>
                <a:defRPr/>
              </a:pPr>
              <a:endParaRPr lang="en-US" sz="1400" kern="0" dirty="0">
                <a:solidFill>
                  <a:srgbClr val="FFFFFF"/>
                </a:solidFill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8" name="TextBox 38"/>
            <p:cNvSpPr txBox="1"/>
            <p:nvPr/>
          </p:nvSpPr>
          <p:spPr>
            <a:xfrm>
              <a:off x="2702024" y="3151357"/>
              <a:ext cx="2554572" cy="392425"/>
            </a:xfrm>
            <a:prstGeom prst="rect">
              <a:avLst/>
            </a:prstGeom>
            <a:noFill/>
          </p:spPr>
          <p:txBody>
            <a:bodyPr wrap="square" lIns="68589" tIns="34295" rIns="68589" bIns="34295" rtlCol="0">
              <a:spAutoFit/>
            </a:bodyPr>
            <a:lstStyle/>
            <a:p>
              <a:pPr algn="ctr"/>
              <a:r>
                <a:rPr lang="en-US" sz="2100" spc="-113" dirty="0" smtClean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Hosts</a:t>
              </a:r>
              <a:endParaRPr lang="en-US" sz="2100" spc="-113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456878" y="2349915"/>
            <a:ext cx="3205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Bereitstellungszentrale </a:t>
            </a:r>
            <a:r>
              <a:rPr lang="de-CH" sz="1400" i="1" dirty="0" smtClean="0">
                <a:solidFill>
                  <a:schemeClr val="bg1">
                    <a:lumMod val="50000"/>
                  </a:schemeClr>
                </a:solidFill>
              </a:rPr>
              <a:t>(ZDC / DDC)</a:t>
            </a:r>
            <a:endParaRPr lang="de-CH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56878" y="3193229"/>
            <a:ext cx="3205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/>
              <a:t>Hypervisor</a:t>
            </a:r>
            <a:r>
              <a:rPr lang="de-CH" sz="1400" dirty="0" smtClean="0"/>
              <a:t> / </a:t>
            </a:r>
            <a:r>
              <a:rPr lang="de-CH" sz="1400" dirty="0" err="1" smtClean="0"/>
              <a:t>Virtualisierungs</a:t>
            </a:r>
            <a:r>
              <a:rPr lang="de-CH" sz="1400" dirty="0" smtClean="0"/>
              <a:t>-Server</a:t>
            </a:r>
            <a:endParaRPr lang="de-CH" sz="14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5471120" y="3933054"/>
            <a:ext cx="3205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Gruppierung von typenähnlichen Maschinen (Clients oder RDS Hosts)</a:t>
            </a:r>
            <a:endParaRPr lang="de-CH" sz="14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5467269" y="4662375"/>
            <a:ext cx="3205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Desktop / Applikations-Bereitstellung, gruppiert auf Maschinen aus einem oder mehrere Kataloge</a:t>
            </a:r>
            <a:endParaRPr lang="de-CH" sz="1400" i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395536" y="2071958"/>
            <a:ext cx="2226096" cy="924265"/>
            <a:chOff x="395536" y="2071958"/>
            <a:chExt cx="2226096" cy="924265"/>
          </a:xfrm>
        </p:grpSpPr>
        <p:sp>
          <p:nvSpPr>
            <p:cNvPr id="29" name="StoreFront block"/>
            <p:cNvSpPr/>
            <p:nvPr/>
          </p:nvSpPr>
          <p:spPr bwMode="auto">
            <a:xfrm rot="5400000">
              <a:off x="1834051" y="2333680"/>
              <a:ext cx="250907" cy="648072"/>
            </a:xfrm>
            <a:prstGeom prst="roundRect">
              <a:avLst>
                <a:gd name="adj" fmla="val 6582"/>
              </a:avLst>
            </a:prstGeom>
            <a:gradFill flip="none" rotWithShape="1">
              <a:gsLst>
                <a:gs pos="0">
                  <a:schemeClr val="accent1">
                    <a:lumMod val="50000"/>
                    <a:shade val="30000"/>
                    <a:satMod val="115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vert270" wrap="none" lIns="68681" tIns="34340" rIns="68681" bIns="34340" anchor="ctr"/>
            <a:lstStyle/>
            <a:p>
              <a:pPr algn="ctr">
                <a:lnSpc>
                  <a:spcPct val="80000"/>
                </a:lnSpc>
                <a:spcAft>
                  <a:spcPts val="451"/>
                </a:spcAft>
                <a:defRPr/>
              </a:pPr>
              <a:endParaRPr lang="en-US" sz="1400" kern="0" dirty="0">
                <a:solidFill>
                  <a:srgbClr val="FFFFFF"/>
                </a:solidFill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31" name="StoreFront block"/>
            <p:cNvSpPr/>
            <p:nvPr/>
          </p:nvSpPr>
          <p:spPr bwMode="auto">
            <a:xfrm rot="5400000">
              <a:off x="1834051" y="2029927"/>
              <a:ext cx="250907" cy="648072"/>
            </a:xfrm>
            <a:prstGeom prst="roundRect">
              <a:avLst>
                <a:gd name="adj" fmla="val 6582"/>
              </a:avLst>
            </a:prstGeom>
            <a:gradFill flip="none" rotWithShape="1">
              <a:gsLst>
                <a:gs pos="0">
                  <a:schemeClr val="accent1">
                    <a:lumMod val="50000"/>
                    <a:shade val="30000"/>
                    <a:satMod val="115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vert270" wrap="none" lIns="68681" tIns="34340" rIns="68681" bIns="34340" anchor="ctr"/>
            <a:lstStyle/>
            <a:p>
              <a:pPr algn="ctr">
                <a:lnSpc>
                  <a:spcPct val="80000"/>
                </a:lnSpc>
                <a:spcAft>
                  <a:spcPts val="451"/>
                </a:spcAft>
                <a:defRPr/>
              </a:pPr>
              <a:endParaRPr lang="en-US" sz="1400" kern="0" dirty="0">
                <a:solidFill>
                  <a:srgbClr val="FFFFFF"/>
                </a:solidFill>
                <a:latin typeface="Arial" charset="0"/>
                <a:ea typeface="+mn-ea"/>
                <a:cs typeface="Arial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95536" y="2071958"/>
              <a:ext cx="2226096" cy="924265"/>
              <a:chOff x="395536" y="2071958"/>
              <a:chExt cx="2226096" cy="924265"/>
            </a:xfrm>
          </p:grpSpPr>
          <p:sp>
            <p:nvSpPr>
              <p:cNvPr id="23" name="Rounded Rectangle 35"/>
              <p:cNvSpPr/>
              <p:nvPr/>
            </p:nvSpPr>
            <p:spPr>
              <a:xfrm>
                <a:off x="395536" y="2071958"/>
                <a:ext cx="1328206" cy="399117"/>
              </a:xfrm>
              <a:prstGeom prst="roundRect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lIns="68589" tIns="34295" rIns="68589" bIns="34295" rtlCol="0" anchor="ctr"/>
              <a:lstStyle/>
              <a:p>
                <a:pPr algn="ctr"/>
                <a:r>
                  <a:rPr lang="en-GB" sz="1600" dirty="0">
                    <a:solidFill>
                      <a:prstClr val="white"/>
                    </a:solidFill>
                  </a:rPr>
                  <a:t>XenDesktop</a:t>
                </a:r>
              </a:p>
            </p:txBody>
          </p:sp>
          <p:sp>
            <p:nvSpPr>
              <p:cNvPr id="24" name="Rounded Rectangle 34"/>
              <p:cNvSpPr/>
              <p:nvPr/>
            </p:nvSpPr>
            <p:spPr>
              <a:xfrm>
                <a:off x="395536" y="2572223"/>
                <a:ext cx="1328206" cy="424000"/>
              </a:xfrm>
              <a:prstGeom prst="roundRect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lIns="68589" tIns="34295" rIns="68589" bIns="34295" rtlCol="0" anchor="ctr"/>
              <a:lstStyle/>
              <a:p>
                <a:pPr algn="ctr"/>
                <a:r>
                  <a:rPr lang="en-GB" sz="1600" dirty="0">
                    <a:solidFill>
                      <a:prstClr val="white"/>
                    </a:solidFill>
                  </a:rPr>
                  <a:t>XenApp</a:t>
                </a:r>
              </a:p>
            </p:txBody>
          </p:sp>
          <p:sp>
            <p:nvSpPr>
              <p:cNvPr id="30" name="TextBox 38"/>
              <p:cNvSpPr txBox="1"/>
              <p:nvPr/>
            </p:nvSpPr>
            <p:spPr>
              <a:xfrm>
                <a:off x="1507248" y="2511946"/>
                <a:ext cx="904512" cy="284703"/>
              </a:xfrm>
              <a:prstGeom prst="rect">
                <a:avLst/>
              </a:prstGeom>
              <a:noFill/>
            </p:spPr>
            <p:txBody>
              <a:bodyPr wrap="square" lIns="68589" tIns="34295" rIns="68589" bIns="34295" rtlCol="0">
                <a:spAutoFit/>
              </a:bodyPr>
              <a:lstStyle/>
              <a:p>
                <a:pPr algn="ctr"/>
                <a:r>
                  <a:rPr lang="en-US" sz="1400" spc="-113" dirty="0" smtClean="0">
                    <a:solidFill>
                      <a:schemeClr val="bg1">
                        <a:lumMod val="95000"/>
                      </a:schemeClr>
                    </a:solidFill>
                    <a:latin typeface="Arial" pitchFamily="34" charset="0"/>
                  </a:rPr>
                  <a:t>VDA</a:t>
                </a:r>
                <a:endParaRPr lang="en-US" sz="1400" spc="-113" dirty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endParaRPr>
              </a:p>
            </p:txBody>
          </p:sp>
          <p:sp>
            <p:nvSpPr>
              <p:cNvPr id="32" name="TextBox 38"/>
              <p:cNvSpPr txBox="1"/>
              <p:nvPr/>
            </p:nvSpPr>
            <p:spPr>
              <a:xfrm>
                <a:off x="1507248" y="2208193"/>
                <a:ext cx="904512" cy="284703"/>
              </a:xfrm>
              <a:prstGeom prst="rect">
                <a:avLst/>
              </a:prstGeom>
              <a:noFill/>
            </p:spPr>
            <p:txBody>
              <a:bodyPr wrap="square" lIns="68589" tIns="34295" rIns="68589" bIns="34295" rtlCol="0">
                <a:spAutoFit/>
              </a:bodyPr>
              <a:lstStyle/>
              <a:p>
                <a:pPr algn="ctr"/>
                <a:r>
                  <a:rPr lang="en-US" sz="1400" spc="-113" dirty="0" smtClean="0">
                    <a:solidFill>
                      <a:schemeClr val="bg1">
                        <a:lumMod val="95000"/>
                      </a:schemeClr>
                    </a:solidFill>
                    <a:latin typeface="Arial" pitchFamily="34" charset="0"/>
                  </a:rPr>
                  <a:t>VDA</a:t>
                </a:r>
                <a:endParaRPr lang="en-US" sz="1400" spc="-113" dirty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endParaRPr>
              </a:p>
            </p:txBody>
          </p:sp>
          <p:sp>
            <p:nvSpPr>
              <p:cNvPr id="33" name="Left-Right Arrow 32"/>
              <p:cNvSpPr/>
              <p:nvPr/>
            </p:nvSpPr>
            <p:spPr>
              <a:xfrm>
                <a:off x="2335036" y="2295365"/>
                <a:ext cx="281880" cy="115998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6" name="Left-Right Arrow 35"/>
              <p:cNvSpPr/>
              <p:nvPr/>
            </p:nvSpPr>
            <p:spPr>
              <a:xfrm>
                <a:off x="2339752" y="2592922"/>
                <a:ext cx="281880" cy="115998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1825829" y="836712"/>
            <a:ext cx="4906412" cy="5503271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50000"/>
                  <a:tint val="66000"/>
                  <a:satMod val="160000"/>
                </a:schemeClr>
              </a:gs>
              <a:gs pos="50000">
                <a:schemeClr val="tx2">
                  <a:lumMod val="50000"/>
                  <a:tint val="44500"/>
                  <a:satMod val="160000"/>
                </a:schemeClr>
              </a:gs>
              <a:gs pos="100000">
                <a:schemeClr val="tx2">
                  <a:lumMod val="5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 smtClean="0"/>
              <a:t>FlexCast</a:t>
            </a:r>
            <a:r>
              <a:rPr lang="de-CH" b="1" dirty="0" smtClean="0"/>
              <a:t> </a:t>
            </a:r>
            <a:r>
              <a:rPr lang="de-CH" b="1" dirty="0" err="1" smtClean="0"/>
              <a:t>Delivery</a:t>
            </a:r>
            <a:r>
              <a:rPr lang="de-CH" b="1" dirty="0" smtClean="0"/>
              <a:t> Models</a:t>
            </a:r>
            <a:endParaRPr lang="de-CH" b="1" dirty="0">
              <a:latin typeface="+mn-lt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7D70-7681-4A87-A859-3B9B45FE7DE3}" type="datetime1">
              <a:rPr lang="de-DE" smtClean="0"/>
              <a:pPr/>
              <a:t>25.04.2013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CH" dirty="0" smtClean="0"/>
              <a:t>© INSERTO AG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8240-BD8C-4E14-80BC-A0A41B4AFD50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13" name="Rounded Rectangle 34"/>
          <p:cNvSpPr/>
          <p:nvPr/>
        </p:nvSpPr>
        <p:spPr>
          <a:xfrm>
            <a:off x="387939" y="3300298"/>
            <a:ext cx="1328206" cy="1800200"/>
          </a:xfrm>
          <a:prstGeom prst="roundRect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GB" sz="1600" dirty="0">
                <a:solidFill>
                  <a:prstClr val="white"/>
                </a:solidFill>
              </a:rPr>
              <a:t>XenApp</a:t>
            </a:r>
          </a:p>
        </p:txBody>
      </p:sp>
      <p:sp>
        <p:nvSpPr>
          <p:cNvPr id="14" name="Rounded Rectangle 35"/>
          <p:cNvSpPr/>
          <p:nvPr/>
        </p:nvSpPr>
        <p:spPr>
          <a:xfrm>
            <a:off x="6804248" y="3416982"/>
            <a:ext cx="1328206" cy="1252792"/>
          </a:xfrm>
          <a:prstGeom prst="roundRect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GB" sz="1600" dirty="0">
                <a:solidFill>
                  <a:prstClr val="white"/>
                </a:solidFill>
              </a:rPr>
              <a:t>XenDesktop</a:t>
            </a:r>
          </a:p>
        </p:txBody>
      </p:sp>
      <p:sp>
        <p:nvSpPr>
          <p:cNvPr id="15" name="Rounded Rectangle 35"/>
          <p:cNvSpPr/>
          <p:nvPr/>
        </p:nvSpPr>
        <p:spPr>
          <a:xfrm>
            <a:off x="6801561" y="1961363"/>
            <a:ext cx="1328206" cy="1252792"/>
          </a:xfrm>
          <a:prstGeom prst="roundRect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GB" sz="1600" dirty="0">
                <a:solidFill>
                  <a:prstClr val="white"/>
                </a:solidFill>
              </a:rPr>
              <a:t>XenDesktop</a:t>
            </a:r>
          </a:p>
        </p:txBody>
      </p:sp>
      <p:sp>
        <p:nvSpPr>
          <p:cNvPr id="16" name="Rounded Rectangle 35"/>
          <p:cNvSpPr/>
          <p:nvPr/>
        </p:nvSpPr>
        <p:spPr>
          <a:xfrm>
            <a:off x="6801561" y="505744"/>
            <a:ext cx="1328206" cy="1252792"/>
          </a:xfrm>
          <a:prstGeom prst="roundRect">
            <a:avLst/>
          </a:prstGeom>
          <a:gradFill>
            <a:gsLst>
              <a:gs pos="0">
                <a:schemeClr val="dk1">
                  <a:shade val="51000"/>
                  <a:satMod val="130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 w="57150">
            <a:solidFill>
              <a:schemeClr val="bg1">
                <a:lumMod val="6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GB" sz="1600" dirty="0">
                <a:solidFill>
                  <a:prstClr val="white"/>
                </a:solidFill>
              </a:rPr>
              <a:t>XenDesktop</a:t>
            </a:r>
          </a:p>
        </p:txBody>
      </p:sp>
      <p:sp>
        <p:nvSpPr>
          <p:cNvPr id="17" name="Rounded Rectangle 34"/>
          <p:cNvSpPr/>
          <p:nvPr/>
        </p:nvSpPr>
        <p:spPr>
          <a:xfrm>
            <a:off x="6889600" y="4868918"/>
            <a:ext cx="1152128" cy="1800200"/>
          </a:xfrm>
          <a:prstGeom prst="roundRect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GB" sz="1600" dirty="0">
                <a:solidFill>
                  <a:prstClr val="white"/>
                </a:solidFill>
              </a:rPr>
              <a:t>XenApp</a:t>
            </a:r>
          </a:p>
        </p:txBody>
      </p:sp>
      <p:sp>
        <p:nvSpPr>
          <p:cNvPr id="18" name="Rounded Rectangle 35"/>
          <p:cNvSpPr/>
          <p:nvPr/>
        </p:nvSpPr>
        <p:spPr>
          <a:xfrm>
            <a:off x="387939" y="1790914"/>
            <a:ext cx="1328206" cy="1252792"/>
          </a:xfrm>
          <a:prstGeom prst="roundRect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GB" sz="1600" dirty="0">
                <a:solidFill>
                  <a:prstClr val="white"/>
                </a:solidFill>
              </a:rPr>
              <a:t>XenDesktop</a:t>
            </a:r>
          </a:p>
        </p:txBody>
      </p:sp>
      <p:pic>
        <p:nvPicPr>
          <p:cNvPr id="4102" name="Picture 6" descr="http://www.ensyst.com.au/wp-content/uploads/2012/08/XenDeskt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717" y="589308"/>
            <a:ext cx="388490" cy="3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http://www.ensyst.com.au/wp-content/uploads/2012/08/XenDeskt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717" y="2029154"/>
            <a:ext cx="388490" cy="3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ttp://www.ensyst.com.au/wp-content/uploads/2012/08/XenDeskt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959" y="3492268"/>
            <a:ext cx="388490" cy="3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http://www.ensyst.com.au/wp-content/uploads/2012/08/XenDeskt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926235"/>
            <a:ext cx="388490" cy="3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http://www.ensyst.com.au/wp-content/uploads/2012/08/XenDeskt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372" y="4926235"/>
            <a:ext cx="388490" cy="3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://www.ensyst.com.au/wp-content/uploads/2012/08/XenDeskt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6292731"/>
            <a:ext cx="388490" cy="3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http://www.ensyst.com.au/wp-content/uploads/2012/08/XenDeskt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372" y="6292730"/>
            <a:ext cx="388490" cy="3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22" y="1913066"/>
            <a:ext cx="315575" cy="318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006" y="1913066"/>
            <a:ext cx="333202" cy="318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6017" y="1913066"/>
            <a:ext cx="336227" cy="31871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81" y="3475597"/>
            <a:ext cx="315575" cy="31871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865" y="3475597"/>
            <a:ext cx="333202" cy="31871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876" y="3475597"/>
            <a:ext cx="336227" cy="3187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86" y="4352254"/>
            <a:ext cx="427112" cy="42711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042" y="5912871"/>
            <a:ext cx="427112" cy="4271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3059" y="2564575"/>
            <a:ext cx="283096" cy="28309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13169" y="4245664"/>
            <a:ext cx="283096" cy="28309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39509" y="1277385"/>
            <a:ext cx="402536" cy="40253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39902" y="2749244"/>
            <a:ext cx="402536" cy="402536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3917659" y="2596219"/>
            <a:ext cx="2513586" cy="349546"/>
            <a:chOff x="2638221" y="1330376"/>
            <a:chExt cx="2722813" cy="349546"/>
          </a:xfrm>
        </p:grpSpPr>
        <p:sp>
          <p:nvSpPr>
            <p:cNvPr id="46" name="StoreFront block"/>
            <p:cNvSpPr/>
            <p:nvPr/>
          </p:nvSpPr>
          <p:spPr bwMode="auto">
            <a:xfrm rot="5400000">
              <a:off x="3824855" y="143742"/>
              <a:ext cx="349546" cy="2722813"/>
            </a:xfrm>
            <a:prstGeom prst="roundRect">
              <a:avLst>
                <a:gd name="adj" fmla="val 6582"/>
              </a:avLst>
            </a:prstGeom>
            <a:gradFill flip="none" rotWithShape="1">
              <a:gsLst>
                <a:gs pos="0">
                  <a:schemeClr val="accent1">
                    <a:lumMod val="50000"/>
                    <a:shade val="30000"/>
                    <a:satMod val="115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vert270" wrap="none" lIns="68681" tIns="34340" rIns="68681" bIns="34340" anchor="ctr"/>
            <a:lstStyle/>
            <a:p>
              <a:pPr algn="ctr">
                <a:lnSpc>
                  <a:spcPct val="80000"/>
                </a:lnSpc>
                <a:spcAft>
                  <a:spcPts val="451"/>
                </a:spcAft>
                <a:defRPr/>
              </a:pPr>
              <a:endParaRPr lang="en-US" sz="1400" kern="0" dirty="0">
                <a:solidFill>
                  <a:srgbClr val="FFFFFF"/>
                </a:solidFill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47" name="TextBox 38"/>
            <p:cNvSpPr txBox="1"/>
            <p:nvPr/>
          </p:nvSpPr>
          <p:spPr>
            <a:xfrm>
              <a:off x="2691680" y="1340768"/>
              <a:ext cx="2554572" cy="315481"/>
            </a:xfrm>
            <a:prstGeom prst="rect">
              <a:avLst/>
            </a:prstGeom>
            <a:noFill/>
          </p:spPr>
          <p:txBody>
            <a:bodyPr wrap="square" lIns="68589" tIns="34295" rIns="68589" bIns="34295" rtlCol="0">
              <a:spAutoFit/>
            </a:bodyPr>
            <a:lstStyle/>
            <a:p>
              <a:pPr algn="ctr"/>
              <a:r>
                <a:rPr lang="en-US" sz="1600" spc="-113" dirty="0" smtClean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Dedicated </a:t>
              </a:r>
              <a:r>
                <a:rPr lang="en-US" sz="1200" spc="-113" dirty="0" smtClean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(on first use)</a:t>
              </a:r>
              <a:endParaRPr lang="en-US" sz="1200" spc="-113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930621" y="3682906"/>
            <a:ext cx="2513586" cy="349546"/>
            <a:chOff x="2638221" y="1330376"/>
            <a:chExt cx="2722813" cy="349546"/>
          </a:xfrm>
        </p:grpSpPr>
        <p:sp>
          <p:nvSpPr>
            <p:cNvPr id="49" name="StoreFront block"/>
            <p:cNvSpPr/>
            <p:nvPr/>
          </p:nvSpPr>
          <p:spPr bwMode="auto">
            <a:xfrm rot="5400000">
              <a:off x="3824855" y="143742"/>
              <a:ext cx="349546" cy="2722813"/>
            </a:xfrm>
            <a:prstGeom prst="roundRect">
              <a:avLst>
                <a:gd name="adj" fmla="val 6582"/>
              </a:avLst>
            </a:prstGeom>
            <a:gradFill flip="none" rotWithShape="1">
              <a:gsLst>
                <a:gs pos="0">
                  <a:schemeClr val="accent1">
                    <a:lumMod val="50000"/>
                    <a:shade val="30000"/>
                    <a:satMod val="115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vert270" wrap="none" lIns="68681" tIns="34340" rIns="68681" bIns="34340" anchor="ctr"/>
            <a:lstStyle/>
            <a:p>
              <a:pPr algn="ctr">
                <a:lnSpc>
                  <a:spcPct val="80000"/>
                </a:lnSpc>
                <a:spcAft>
                  <a:spcPts val="451"/>
                </a:spcAft>
                <a:defRPr/>
              </a:pPr>
              <a:endParaRPr lang="en-US" sz="1400" kern="0" dirty="0">
                <a:solidFill>
                  <a:srgbClr val="FFFFFF"/>
                </a:solidFill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50" name="TextBox 38"/>
            <p:cNvSpPr txBox="1"/>
            <p:nvPr/>
          </p:nvSpPr>
          <p:spPr>
            <a:xfrm>
              <a:off x="2691680" y="1340768"/>
              <a:ext cx="2554572" cy="284703"/>
            </a:xfrm>
            <a:prstGeom prst="rect">
              <a:avLst/>
            </a:prstGeom>
            <a:noFill/>
          </p:spPr>
          <p:txBody>
            <a:bodyPr wrap="square" lIns="68589" tIns="34295" rIns="68589" bIns="34295" rtlCol="0">
              <a:spAutoFit/>
            </a:bodyPr>
            <a:lstStyle/>
            <a:p>
              <a:pPr algn="ctr"/>
              <a:r>
                <a:rPr lang="en-US" sz="1400" spc="-113" dirty="0" smtClean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Pooled Random </a:t>
              </a:r>
              <a:r>
                <a:rPr lang="en-US" sz="1200" spc="-113" dirty="0" smtClean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(MCS)</a:t>
              </a:r>
              <a:endParaRPr lang="en-US" sz="1200" spc="-113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930622" y="4057503"/>
            <a:ext cx="2513586" cy="349546"/>
            <a:chOff x="2638221" y="1330376"/>
            <a:chExt cx="2722813" cy="349546"/>
          </a:xfrm>
        </p:grpSpPr>
        <p:sp>
          <p:nvSpPr>
            <p:cNvPr id="52" name="StoreFront block"/>
            <p:cNvSpPr/>
            <p:nvPr/>
          </p:nvSpPr>
          <p:spPr bwMode="auto">
            <a:xfrm rot="5400000">
              <a:off x="3824855" y="143742"/>
              <a:ext cx="349546" cy="2722813"/>
            </a:xfrm>
            <a:prstGeom prst="roundRect">
              <a:avLst>
                <a:gd name="adj" fmla="val 6582"/>
              </a:avLst>
            </a:prstGeom>
            <a:gradFill flip="none" rotWithShape="1">
              <a:gsLst>
                <a:gs pos="0">
                  <a:schemeClr val="accent1">
                    <a:lumMod val="50000"/>
                    <a:shade val="30000"/>
                    <a:satMod val="115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vert270" wrap="none" lIns="68681" tIns="34340" rIns="68681" bIns="34340" anchor="ctr"/>
            <a:lstStyle/>
            <a:p>
              <a:pPr algn="ctr">
                <a:lnSpc>
                  <a:spcPct val="80000"/>
                </a:lnSpc>
                <a:spcAft>
                  <a:spcPts val="451"/>
                </a:spcAft>
                <a:defRPr/>
              </a:pPr>
              <a:endParaRPr lang="en-US" sz="1400" kern="0" dirty="0">
                <a:solidFill>
                  <a:srgbClr val="FFFFFF"/>
                </a:solidFill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53" name="TextBox 38"/>
            <p:cNvSpPr txBox="1"/>
            <p:nvPr/>
          </p:nvSpPr>
          <p:spPr>
            <a:xfrm>
              <a:off x="2691680" y="1340768"/>
              <a:ext cx="2554572" cy="315481"/>
            </a:xfrm>
            <a:prstGeom prst="rect">
              <a:avLst/>
            </a:prstGeom>
            <a:noFill/>
          </p:spPr>
          <p:txBody>
            <a:bodyPr wrap="square" lIns="68589" tIns="34295" rIns="68589" bIns="34295" rtlCol="0">
              <a:spAutoFit/>
            </a:bodyPr>
            <a:lstStyle/>
            <a:p>
              <a:pPr algn="ctr"/>
              <a:r>
                <a:rPr lang="en-US" sz="1600" spc="-113" dirty="0" smtClean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Pooled Random </a:t>
              </a:r>
              <a:r>
                <a:rPr lang="en-US" sz="1200" spc="-113" dirty="0" smtClean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(streamed)</a:t>
              </a:r>
              <a:endParaRPr lang="en-US" sz="1200" spc="-113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930622" y="5085184"/>
            <a:ext cx="2541383" cy="349546"/>
            <a:chOff x="2638221" y="1330376"/>
            <a:chExt cx="2752924" cy="349546"/>
          </a:xfrm>
        </p:grpSpPr>
        <p:sp>
          <p:nvSpPr>
            <p:cNvPr id="58" name="StoreFront block"/>
            <p:cNvSpPr/>
            <p:nvPr/>
          </p:nvSpPr>
          <p:spPr bwMode="auto">
            <a:xfrm rot="5400000">
              <a:off x="3824855" y="143742"/>
              <a:ext cx="349546" cy="2722813"/>
            </a:xfrm>
            <a:prstGeom prst="roundRect">
              <a:avLst>
                <a:gd name="adj" fmla="val 6582"/>
              </a:avLst>
            </a:prstGeom>
            <a:gradFill flip="none" rotWithShape="1">
              <a:gsLst>
                <a:gs pos="0">
                  <a:schemeClr val="accent1">
                    <a:lumMod val="50000"/>
                    <a:shade val="30000"/>
                    <a:satMod val="115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vert270" wrap="none" lIns="68681" tIns="34340" rIns="68681" bIns="34340" anchor="ctr"/>
            <a:lstStyle/>
            <a:p>
              <a:pPr algn="ctr">
                <a:lnSpc>
                  <a:spcPct val="80000"/>
                </a:lnSpc>
                <a:spcAft>
                  <a:spcPts val="451"/>
                </a:spcAft>
                <a:defRPr/>
              </a:pPr>
              <a:endParaRPr lang="en-US" sz="1400" kern="0" dirty="0">
                <a:solidFill>
                  <a:srgbClr val="FFFFFF"/>
                </a:solidFill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59" name="TextBox 38"/>
            <p:cNvSpPr txBox="1"/>
            <p:nvPr/>
          </p:nvSpPr>
          <p:spPr>
            <a:xfrm>
              <a:off x="2691680" y="1340768"/>
              <a:ext cx="2699465" cy="315481"/>
            </a:xfrm>
            <a:prstGeom prst="rect">
              <a:avLst/>
            </a:prstGeom>
            <a:noFill/>
          </p:spPr>
          <p:txBody>
            <a:bodyPr wrap="square" lIns="68589" tIns="34295" rIns="68589" bIns="34295" rtlCol="0">
              <a:spAutoFit/>
            </a:bodyPr>
            <a:lstStyle/>
            <a:p>
              <a:pPr algn="ctr"/>
              <a:r>
                <a:rPr lang="en-US" sz="1600" spc="-113" dirty="0" smtClean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Hosted shared </a:t>
              </a:r>
              <a:r>
                <a:rPr lang="en-US" sz="1200" spc="-113" dirty="0" smtClean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(existing) </a:t>
              </a:r>
              <a:endParaRPr lang="en-US" sz="1200" spc="-113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925520" y="5833939"/>
            <a:ext cx="2513586" cy="349546"/>
            <a:chOff x="2638221" y="1330376"/>
            <a:chExt cx="2722813" cy="349546"/>
          </a:xfrm>
        </p:grpSpPr>
        <p:sp>
          <p:nvSpPr>
            <p:cNvPr id="61" name="StoreFront block"/>
            <p:cNvSpPr/>
            <p:nvPr/>
          </p:nvSpPr>
          <p:spPr bwMode="auto">
            <a:xfrm rot="5400000">
              <a:off x="3824855" y="143742"/>
              <a:ext cx="349546" cy="2722813"/>
            </a:xfrm>
            <a:prstGeom prst="roundRect">
              <a:avLst>
                <a:gd name="adj" fmla="val 6582"/>
              </a:avLst>
            </a:prstGeom>
            <a:gradFill flip="none" rotWithShape="1">
              <a:gsLst>
                <a:gs pos="0">
                  <a:schemeClr val="accent1">
                    <a:lumMod val="50000"/>
                    <a:shade val="30000"/>
                    <a:satMod val="115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vert270" wrap="none" lIns="68681" tIns="34340" rIns="68681" bIns="34340" anchor="ctr"/>
            <a:lstStyle/>
            <a:p>
              <a:pPr algn="ctr">
                <a:lnSpc>
                  <a:spcPct val="80000"/>
                </a:lnSpc>
                <a:spcAft>
                  <a:spcPts val="451"/>
                </a:spcAft>
                <a:defRPr/>
              </a:pPr>
              <a:endParaRPr lang="en-US" sz="1400" kern="0" dirty="0">
                <a:solidFill>
                  <a:srgbClr val="FFFFFF"/>
                </a:solidFill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62" name="TextBox 38"/>
            <p:cNvSpPr txBox="1"/>
            <p:nvPr/>
          </p:nvSpPr>
          <p:spPr>
            <a:xfrm>
              <a:off x="2691680" y="1340768"/>
              <a:ext cx="2554572" cy="315481"/>
            </a:xfrm>
            <a:prstGeom prst="rect">
              <a:avLst/>
            </a:prstGeom>
            <a:noFill/>
          </p:spPr>
          <p:txBody>
            <a:bodyPr wrap="square" lIns="68589" tIns="34295" rIns="68589" bIns="34295" rtlCol="0">
              <a:spAutoFit/>
            </a:bodyPr>
            <a:lstStyle/>
            <a:p>
              <a:pPr algn="ctr"/>
              <a:r>
                <a:rPr lang="en-US" sz="1600" spc="-113" dirty="0" smtClean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Hosted shared (</a:t>
              </a:r>
              <a:r>
                <a:rPr lang="en-US" sz="1200" spc="-113" dirty="0" smtClean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streamed)</a:t>
              </a:r>
              <a:endParaRPr lang="en-US" sz="1200" spc="-113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923928" y="2232216"/>
            <a:ext cx="2513586" cy="349546"/>
            <a:chOff x="2638221" y="1330376"/>
            <a:chExt cx="2722813" cy="349546"/>
          </a:xfrm>
        </p:grpSpPr>
        <p:sp>
          <p:nvSpPr>
            <p:cNvPr id="64" name="StoreFront block"/>
            <p:cNvSpPr/>
            <p:nvPr/>
          </p:nvSpPr>
          <p:spPr bwMode="auto">
            <a:xfrm rot="5400000">
              <a:off x="3824855" y="143742"/>
              <a:ext cx="349546" cy="2722813"/>
            </a:xfrm>
            <a:prstGeom prst="roundRect">
              <a:avLst>
                <a:gd name="adj" fmla="val 6582"/>
              </a:avLst>
            </a:prstGeom>
            <a:gradFill flip="none" rotWithShape="1">
              <a:gsLst>
                <a:gs pos="0">
                  <a:schemeClr val="accent1">
                    <a:lumMod val="50000"/>
                    <a:shade val="30000"/>
                    <a:satMod val="115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vert270" wrap="none" lIns="68681" tIns="34340" rIns="68681" bIns="34340" anchor="ctr"/>
            <a:lstStyle/>
            <a:p>
              <a:pPr algn="ctr">
                <a:lnSpc>
                  <a:spcPct val="80000"/>
                </a:lnSpc>
                <a:spcAft>
                  <a:spcPts val="451"/>
                </a:spcAft>
                <a:defRPr/>
              </a:pPr>
              <a:endParaRPr lang="en-US" sz="1400" kern="0" dirty="0">
                <a:solidFill>
                  <a:srgbClr val="FFFFFF"/>
                </a:solidFill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65" name="TextBox 38"/>
            <p:cNvSpPr txBox="1"/>
            <p:nvPr/>
          </p:nvSpPr>
          <p:spPr>
            <a:xfrm>
              <a:off x="2691680" y="1340768"/>
              <a:ext cx="2554572" cy="315481"/>
            </a:xfrm>
            <a:prstGeom prst="rect">
              <a:avLst/>
            </a:prstGeom>
            <a:noFill/>
          </p:spPr>
          <p:txBody>
            <a:bodyPr wrap="square" lIns="68589" tIns="34295" rIns="68589" bIns="34295" rtlCol="0">
              <a:spAutoFit/>
            </a:bodyPr>
            <a:lstStyle/>
            <a:p>
              <a:pPr algn="ctr"/>
              <a:r>
                <a:rPr lang="en-US" sz="1600" spc="-113" dirty="0" smtClean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Dedicated </a:t>
              </a:r>
              <a:r>
                <a:rPr lang="en-US" sz="1200" spc="-113" dirty="0" smtClean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(pre assigned)</a:t>
              </a:r>
              <a:endParaRPr lang="en-US" sz="1200" spc="-113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074886" y="4032792"/>
            <a:ext cx="1633018" cy="349546"/>
            <a:chOff x="2638221" y="1330376"/>
            <a:chExt cx="2722813" cy="349546"/>
          </a:xfrm>
        </p:grpSpPr>
        <p:sp>
          <p:nvSpPr>
            <p:cNvPr id="76" name="StoreFront block"/>
            <p:cNvSpPr/>
            <p:nvPr/>
          </p:nvSpPr>
          <p:spPr bwMode="auto">
            <a:xfrm rot="5400000">
              <a:off x="3824855" y="143742"/>
              <a:ext cx="349546" cy="2722813"/>
            </a:xfrm>
            <a:prstGeom prst="roundRect">
              <a:avLst>
                <a:gd name="adj" fmla="val 6582"/>
              </a:avLst>
            </a:prstGeom>
            <a:gradFill flip="none" rotWithShape="1">
              <a:gsLst>
                <a:gs pos="0">
                  <a:schemeClr val="accent1">
                    <a:lumMod val="50000"/>
                    <a:shade val="30000"/>
                    <a:satMod val="115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vert270" wrap="none" lIns="68681" tIns="34340" rIns="68681" bIns="34340" anchor="ctr"/>
            <a:lstStyle/>
            <a:p>
              <a:pPr algn="ctr">
                <a:lnSpc>
                  <a:spcPct val="80000"/>
                </a:lnSpc>
                <a:spcAft>
                  <a:spcPts val="451"/>
                </a:spcAft>
                <a:defRPr/>
              </a:pPr>
              <a:endParaRPr lang="en-US" sz="1400" kern="0" dirty="0">
                <a:solidFill>
                  <a:srgbClr val="FFFFFF"/>
                </a:solidFill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77" name="TextBox 38"/>
            <p:cNvSpPr txBox="1"/>
            <p:nvPr/>
          </p:nvSpPr>
          <p:spPr>
            <a:xfrm>
              <a:off x="2691680" y="1340768"/>
              <a:ext cx="2554572" cy="315481"/>
            </a:xfrm>
            <a:prstGeom prst="rect">
              <a:avLst/>
            </a:prstGeom>
            <a:noFill/>
          </p:spPr>
          <p:txBody>
            <a:bodyPr wrap="square" lIns="68589" tIns="34295" rIns="68589" bIns="34295" rtlCol="0">
              <a:spAutoFit/>
            </a:bodyPr>
            <a:lstStyle/>
            <a:p>
              <a:pPr algn="ctr"/>
              <a:r>
                <a:rPr lang="en-US" sz="1600" spc="-113" dirty="0" smtClean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Published App</a:t>
              </a:r>
              <a:endParaRPr lang="en-US" sz="1400" spc="-113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054639" y="2212089"/>
            <a:ext cx="1640479" cy="349546"/>
            <a:chOff x="2638221" y="1330376"/>
            <a:chExt cx="2722813" cy="349546"/>
          </a:xfrm>
        </p:grpSpPr>
        <p:sp>
          <p:nvSpPr>
            <p:cNvPr id="79" name="StoreFront block"/>
            <p:cNvSpPr/>
            <p:nvPr/>
          </p:nvSpPr>
          <p:spPr bwMode="auto">
            <a:xfrm rot="5400000">
              <a:off x="3824855" y="143742"/>
              <a:ext cx="349546" cy="2722813"/>
            </a:xfrm>
            <a:prstGeom prst="roundRect">
              <a:avLst>
                <a:gd name="adj" fmla="val 6582"/>
              </a:avLst>
            </a:prstGeom>
            <a:gradFill flip="none" rotWithShape="1">
              <a:gsLst>
                <a:gs pos="0">
                  <a:schemeClr val="accent1">
                    <a:lumMod val="50000"/>
                    <a:shade val="30000"/>
                    <a:satMod val="115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vert270" wrap="none" lIns="68681" tIns="34340" rIns="68681" bIns="34340" anchor="ctr"/>
            <a:lstStyle/>
            <a:p>
              <a:pPr algn="ctr">
                <a:lnSpc>
                  <a:spcPct val="80000"/>
                </a:lnSpc>
                <a:spcAft>
                  <a:spcPts val="451"/>
                </a:spcAft>
                <a:defRPr/>
              </a:pPr>
              <a:endParaRPr lang="en-US" sz="1400" kern="0" dirty="0">
                <a:solidFill>
                  <a:srgbClr val="FFFFFF"/>
                </a:solidFill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80" name="TextBox 38"/>
            <p:cNvSpPr txBox="1"/>
            <p:nvPr/>
          </p:nvSpPr>
          <p:spPr>
            <a:xfrm>
              <a:off x="2691680" y="1340768"/>
              <a:ext cx="2554572" cy="315481"/>
            </a:xfrm>
            <a:prstGeom prst="rect">
              <a:avLst/>
            </a:prstGeom>
            <a:noFill/>
          </p:spPr>
          <p:txBody>
            <a:bodyPr wrap="square" lIns="68589" tIns="34295" rIns="68589" bIns="34295" rtlCol="0">
              <a:spAutoFit/>
            </a:bodyPr>
            <a:lstStyle/>
            <a:p>
              <a:pPr algn="ctr"/>
              <a:r>
                <a:rPr lang="en-US" sz="1600" spc="-113" dirty="0" smtClean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Remote App</a:t>
              </a:r>
              <a:endParaRPr lang="en-US" sz="1400" spc="-113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203848" y="77345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Citrix Studio</a:t>
            </a:r>
            <a:endParaRPr lang="de-CH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099" name="Straight Connector 4098"/>
          <p:cNvCxnSpPr/>
          <p:nvPr/>
        </p:nvCxnSpPr>
        <p:spPr>
          <a:xfrm>
            <a:off x="6473009" y="2400348"/>
            <a:ext cx="293135" cy="0"/>
          </a:xfrm>
          <a:prstGeom prst="line">
            <a:avLst/>
          </a:prstGeom>
          <a:ln w="3492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472786" y="2780928"/>
            <a:ext cx="293135" cy="0"/>
          </a:xfrm>
          <a:prstGeom prst="line">
            <a:avLst/>
          </a:prstGeom>
          <a:ln w="3492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468023" y="3882612"/>
            <a:ext cx="293135" cy="0"/>
          </a:xfrm>
          <a:prstGeom prst="line">
            <a:avLst/>
          </a:prstGeom>
          <a:ln w="3492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477772" y="4262267"/>
            <a:ext cx="293135" cy="0"/>
          </a:xfrm>
          <a:prstGeom prst="line">
            <a:avLst/>
          </a:prstGeom>
          <a:ln w="3492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491313" y="5259957"/>
            <a:ext cx="293135" cy="0"/>
          </a:xfrm>
          <a:prstGeom prst="line">
            <a:avLst/>
          </a:prstGeom>
          <a:ln w="3492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491313" y="6008712"/>
            <a:ext cx="293135" cy="0"/>
          </a:xfrm>
          <a:prstGeom prst="line">
            <a:avLst/>
          </a:prstGeom>
          <a:ln w="3492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1807286" y="4200398"/>
            <a:ext cx="210839" cy="4458"/>
          </a:xfrm>
          <a:prstGeom prst="line">
            <a:avLst/>
          </a:prstGeom>
          <a:ln w="3492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1779574" y="2380221"/>
            <a:ext cx="210839" cy="4458"/>
          </a:xfrm>
          <a:prstGeom prst="line">
            <a:avLst/>
          </a:prstGeom>
          <a:ln w="3492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3916474" y="1201256"/>
            <a:ext cx="2513586" cy="349546"/>
            <a:chOff x="2638221" y="1330376"/>
            <a:chExt cx="2722813" cy="349546"/>
          </a:xfrm>
        </p:grpSpPr>
        <p:sp>
          <p:nvSpPr>
            <p:cNvPr id="101" name="StoreFront block"/>
            <p:cNvSpPr/>
            <p:nvPr/>
          </p:nvSpPr>
          <p:spPr bwMode="auto">
            <a:xfrm rot="5400000">
              <a:off x="3824855" y="143742"/>
              <a:ext cx="349546" cy="2722813"/>
            </a:xfrm>
            <a:prstGeom prst="roundRect">
              <a:avLst>
                <a:gd name="adj" fmla="val 6582"/>
              </a:avLst>
            </a:prstGeom>
            <a:gradFill flip="none" rotWithShape="1">
              <a:gsLst>
                <a:gs pos="0">
                  <a:schemeClr val="accent1">
                    <a:lumMod val="50000"/>
                    <a:shade val="30000"/>
                    <a:satMod val="115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vert270" wrap="none" lIns="68681" tIns="34340" rIns="68681" bIns="34340" anchor="ctr"/>
            <a:lstStyle/>
            <a:p>
              <a:pPr algn="ctr">
                <a:lnSpc>
                  <a:spcPct val="80000"/>
                </a:lnSpc>
                <a:spcAft>
                  <a:spcPts val="451"/>
                </a:spcAft>
                <a:defRPr/>
              </a:pPr>
              <a:endParaRPr lang="en-US" sz="1400" kern="0" dirty="0">
                <a:solidFill>
                  <a:srgbClr val="FFFFFF"/>
                </a:solidFill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02" name="TextBox 38"/>
            <p:cNvSpPr txBox="1"/>
            <p:nvPr/>
          </p:nvSpPr>
          <p:spPr>
            <a:xfrm>
              <a:off x="2691680" y="1340768"/>
              <a:ext cx="2554572" cy="315481"/>
            </a:xfrm>
            <a:prstGeom prst="rect">
              <a:avLst/>
            </a:prstGeom>
            <a:noFill/>
          </p:spPr>
          <p:txBody>
            <a:bodyPr wrap="square" lIns="68589" tIns="34295" rIns="68589" bIns="34295" rtlCol="0">
              <a:spAutoFit/>
            </a:bodyPr>
            <a:lstStyle/>
            <a:p>
              <a:pPr algn="ctr"/>
              <a:r>
                <a:rPr lang="en-US" sz="1600" spc="-113" dirty="0" smtClean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Existing physical</a:t>
              </a:r>
              <a:endParaRPr lang="en-US" sz="1200" spc="-113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927180" y="1596637"/>
            <a:ext cx="2513586" cy="349546"/>
            <a:chOff x="2638221" y="1330376"/>
            <a:chExt cx="2722813" cy="349546"/>
          </a:xfrm>
        </p:grpSpPr>
        <p:sp>
          <p:nvSpPr>
            <p:cNvPr id="104" name="StoreFront block"/>
            <p:cNvSpPr/>
            <p:nvPr/>
          </p:nvSpPr>
          <p:spPr bwMode="auto">
            <a:xfrm rot="5400000">
              <a:off x="3824855" y="143742"/>
              <a:ext cx="349546" cy="2722813"/>
            </a:xfrm>
            <a:prstGeom prst="roundRect">
              <a:avLst>
                <a:gd name="adj" fmla="val 6582"/>
              </a:avLst>
            </a:prstGeom>
            <a:gradFill flip="none" rotWithShape="1">
              <a:gsLst>
                <a:gs pos="0">
                  <a:schemeClr val="accent1">
                    <a:lumMod val="50000"/>
                    <a:shade val="30000"/>
                    <a:satMod val="115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vert270" wrap="none" lIns="68681" tIns="34340" rIns="68681" bIns="34340" anchor="ctr"/>
            <a:lstStyle/>
            <a:p>
              <a:pPr algn="ctr">
                <a:lnSpc>
                  <a:spcPct val="80000"/>
                </a:lnSpc>
                <a:spcAft>
                  <a:spcPts val="451"/>
                </a:spcAft>
                <a:defRPr/>
              </a:pPr>
              <a:endParaRPr lang="en-US" sz="1400" kern="0" dirty="0">
                <a:solidFill>
                  <a:srgbClr val="FFFFFF"/>
                </a:solidFill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05" name="TextBox 38"/>
            <p:cNvSpPr txBox="1"/>
            <p:nvPr/>
          </p:nvSpPr>
          <p:spPr>
            <a:xfrm>
              <a:off x="2691680" y="1340768"/>
              <a:ext cx="2554572" cy="315481"/>
            </a:xfrm>
            <a:prstGeom prst="rect">
              <a:avLst/>
            </a:prstGeom>
            <a:noFill/>
          </p:spPr>
          <p:txBody>
            <a:bodyPr wrap="square" lIns="68589" tIns="34295" rIns="68589" bIns="34295" rtlCol="0">
              <a:spAutoFit/>
            </a:bodyPr>
            <a:lstStyle/>
            <a:p>
              <a:pPr algn="ctr"/>
              <a:r>
                <a:rPr lang="en-US" sz="1600" spc="-113" dirty="0" smtClean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Existing virtual</a:t>
              </a:r>
              <a:endParaRPr lang="en-US" sz="1200" spc="-113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endParaRPr>
            </a:p>
          </p:txBody>
        </p:sp>
      </p:grpSp>
      <p:cxnSp>
        <p:nvCxnSpPr>
          <p:cNvPr id="4104" name="Elbow Connector 4103"/>
          <p:cNvCxnSpPr>
            <a:endCxn id="16" idx="1"/>
          </p:cNvCxnSpPr>
          <p:nvPr/>
        </p:nvCxnSpPr>
        <p:spPr>
          <a:xfrm flipV="1">
            <a:off x="6491313" y="1132140"/>
            <a:ext cx="310248" cy="237248"/>
          </a:xfrm>
          <a:prstGeom prst="bentConnector3">
            <a:avLst/>
          </a:prstGeom>
          <a:ln w="3492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/>
          <p:nvPr/>
        </p:nvCxnSpPr>
        <p:spPr>
          <a:xfrm rot="5400000" flipH="1" flipV="1">
            <a:off x="6409998" y="1367770"/>
            <a:ext cx="502920" cy="280205"/>
          </a:xfrm>
          <a:prstGeom prst="bentConnector3">
            <a:avLst/>
          </a:prstGeom>
          <a:ln w="3492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3932317" y="5458509"/>
            <a:ext cx="2541383" cy="349546"/>
            <a:chOff x="2638221" y="1330376"/>
            <a:chExt cx="2752924" cy="349546"/>
          </a:xfrm>
        </p:grpSpPr>
        <p:sp>
          <p:nvSpPr>
            <p:cNvPr id="90" name="StoreFront block"/>
            <p:cNvSpPr/>
            <p:nvPr/>
          </p:nvSpPr>
          <p:spPr bwMode="auto">
            <a:xfrm rot="5400000">
              <a:off x="3824855" y="143742"/>
              <a:ext cx="349546" cy="2722813"/>
            </a:xfrm>
            <a:prstGeom prst="roundRect">
              <a:avLst>
                <a:gd name="adj" fmla="val 6582"/>
              </a:avLst>
            </a:prstGeom>
            <a:gradFill flip="none" rotWithShape="1">
              <a:gsLst>
                <a:gs pos="0">
                  <a:schemeClr val="accent1">
                    <a:lumMod val="50000"/>
                    <a:shade val="30000"/>
                    <a:satMod val="115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vert270" wrap="none" lIns="68681" tIns="34340" rIns="68681" bIns="34340" anchor="ctr"/>
            <a:lstStyle/>
            <a:p>
              <a:pPr algn="ctr">
                <a:lnSpc>
                  <a:spcPct val="80000"/>
                </a:lnSpc>
                <a:spcAft>
                  <a:spcPts val="451"/>
                </a:spcAft>
                <a:defRPr/>
              </a:pPr>
              <a:endParaRPr lang="en-US" sz="1400" kern="0" dirty="0">
                <a:solidFill>
                  <a:srgbClr val="FFFFFF"/>
                </a:solidFill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8" name="TextBox 38"/>
            <p:cNvSpPr txBox="1"/>
            <p:nvPr/>
          </p:nvSpPr>
          <p:spPr>
            <a:xfrm>
              <a:off x="2691680" y="1340768"/>
              <a:ext cx="2699465" cy="315481"/>
            </a:xfrm>
            <a:prstGeom prst="rect">
              <a:avLst/>
            </a:prstGeom>
            <a:noFill/>
          </p:spPr>
          <p:txBody>
            <a:bodyPr wrap="square" lIns="68589" tIns="34295" rIns="68589" bIns="34295" rtlCol="0">
              <a:spAutoFit/>
            </a:bodyPr>
            <a:lstStyle/>
            <a:p>
              <a:pPr algn="ctr"/>
              <a:r>
                <a:rPr lang="en-US" sz="1600" spc="-113" dirty="0" smtClean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Hosted shared </a:t>
              </a:r>
              <a:r>
                <a:rPr lang="en-US" sz="1200" spc="-113" dirty="0" smtClean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(existing) </a:t>
              </a:r>
              <a:endParaRPr lang="en-US" sz="1200" spc="-113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endParaRPr>
            </a:p>
          </p:txBody>
        </p:sp>
      </p:grpSp>
      <p:cxnSp>
        <p:nvCxnSpPr>
          <p:cNvPr id="106" name="Straight Connector 105"/>
          <p:cNvCxnSpPr/>
          <p:nvPr/>
        </p:nvCxnSpPr>
        <p:spPr>
          <a:xfrm>
            <a:off x="6493008" y="5633282"/>
            <a:ext cx="293135" cy="0"/>
          </a:xfrm>
          <a:prstGeom prst="line">
            <a:avLst/>
          </a:prstGeom>
          <a:ln w="3492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14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632543" y="4923780"/>
            <a:ext cx="2995913" cy="143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Machine</a:t>
            </a:r>
            <a:r>
              <a:rPr lang="de-CH" dirty="0" smtClean="0"/>
              <a:t> </a:t>
            </a:r>
            <a:r>
              <a:rPr lang="de-CH" dirty="0" err="1" smtClean="0"/>
              <a:t>Creation</a:t>
            </a:r>
            <a:r>
              <a:rPr lang="de-CH" dirty="0" smtClean="0"/>
              <a:t> Services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7D70-7681-4A87-A859-3B9B45FE7DE3}" type="datetime1">
              <a:rPr lang="de-DE" smtClean="0"/>
              <a:pPr/>
              <a:t>25.04.2013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CH" smtClean="0"/>
              <a:t>© INSERTO AG 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8240-BD8C-4E14-80BC-A0A41B4AFD50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6" name="StoreFront block"/>
          <p:cNvSpPr/>
          <p:nvPr/>
        </p:nvSpPr>
        <p:spPr bwMode="auto">
          <a:xfrm rot="5400000">
            <a:off x="2878462" y="2600902"/>
            <a:ext cx="2304267" cy="1656184"/>
          </a:xfrm>
          <a:prstGeom prst="roundRect">
            <a:avLst>
              <a:gd name="adj" fmla="val 6582"/>
            </a:avLst>
          </a:prstGeom>
          <a:gradFill rotWithShape="1">
            <a:gsLst>
              <a:gs pos="6000">
                <a:srgbClr val="4D4F53">
                  <a:lumMod val="60000"/>
                  <a:lumOff val="40000"/>
                </a:srgbClr>
              </a:gs>
              <a:gs pos="82000">
                <a:srgbClr val="4D4F53">
                  <a:lumMod val="75000"/>
                </a:srgbClr>
              </a:gs>
            </a:gsLst>
            <a:lin ang="16200000" scaled="0"/>
          </a:gra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vert270" wrap="none" lIns="68681" tIns="34340" rIns="68681" bIns="34340" anchor="ctr"/>
          <a:lstStyle/>
          <a:p>
            <a:pPr algn="ctr">
              <a:lnSpc>
                <a:spcPct val="80000"/>
              </a:lnSpc>
              <a:spcAft>
                <a:spcPts val="451"/>
              </a:spcAft>
              <a:defRPr/>
            </a:pPr>
            <a:endParaRPr lang="en-US" sz="1400" kern="0" dirty="0">
              <a:solidFill>
                <a:srgbClr val="FFFFFF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extBox 38"/>
          <p:cNvSpPr txBox="1"/>
          <p:nvPr/>
        </p:nvSpPr>
        <p:spPr>
          <a:xfrm>
            <a:off x="3371234" y="2297307"/>
            <a:ext cx="1307596" cy="392425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en-US" sz="2100" spc="-113" dirty="0" err="1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XenServer</a:t>
            </a:r>
            <a:endParaRPr lang="en-US" sz="2100" spc="-113" dirty="0">
              <a:solidFill>
                <a:schemeClr val="bg1">
                  <a:lumMod val="95000"/>
                </a:schemeClr>
              </a:solidFill>
              <a:latin typeface="Arial" pitchFamily="34" charset="0"/>
            </a:endParaRPr>
          </a:p>
        </p:txBody>
      </p:sp>
      <p:sp>
        <p:nvSpPr>
          <p:cNvPr id="8" name="StoreFront block"/>
          <p:cNvSpPr/>
          <p:nvPr/>
        </p:nvSpPr>
        <p:spPr bwMode="auto">
          <a:xfrm rot="5400000">
            <a:off x="3638025" y="233315"/>
            <a:ext cx="746001" cy="2722813"/>
          </a:xfrm>
          <a:prstGeom prst="roundRect">
            <a:avLst>
              <a:gd name="adj" fmla="val 6582"/>
            </a:avLst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vert270" wrap="none" lIns="68681" tIns="34340" rIns="68681" bIns="34340" anchor="ctr"/>
          <a:lstStyle/>
          <a:p>
            <a:pPr algn="ctr">
              <a:lnSpc>
                <a:spcPct val="80000"/>
              </a:lnSpc>
              <a:spcAft>
                <a:spcPts val="451"/>
              </a:spcAft>
              <a:defRPr/>
            </a:pPr>
            <a:endParaRPr lang="en-US" sz="1400" kern="0" dirty="0">
              <a:solidFill>
                <a:srgbClr val="FFFFFF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TextBox 38"/>
          <p:cNvSpPr txBox="1"/>
          <p:nvPr/>
        </p:nvSpPr>
        <p:spPr>
          <a:xfrm>
            <a:off x="2703077" y="1402049"/>
            <a:ext cx="2554572" cy="392425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en-US" sz="2100" spc="-113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Delivery Controller</a:t>
            </a:r>
            <a:endParaRPr lang="en-US" sz="2100" spc="-113" dirty="0">
              <a:solidFill>
                <a:schemeClr val="bg1">
                  <a:lumMod val="95000"/>
                </a:schemeClr>
              </a:solidFill>
              <a:latin typeface="Arial" pitchFamily="34" charset="0"/>
            </a:endParaRPr>
          </a:p>
        </p:txBody>
      </p:sp>
      <p:sp>
        <p:nvSpPr>
          <p:cNvPr id="11" name="Rounded Rectangle 35"/>
          <p:cNvSpPr/>
          <p:nvPr/>
        </p:nvSpPr>
        <p:spPr>
          <a:xfrm>
            <a:off x="3706449" y="2772386"/>
            <a:ext cx="573169" cy="356931"/>
          </a:xfrm>
          <a:prstGeom prst="roundRect">
            <a:avLst/>
          </a:prstGeom>
          <a:solidFill>
            <a:srgbClr val="CC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VM</a:t>
            </a:r>
          </a:p>
        </p:txBody>
      </p:sp>
      <p:sp>
        <p:nvSpPr>
          <p:cNvPr id="12" name="StoreFront block"/>
          <p:cNvSpPr/>
          <p:nvPr/>
        </p:nvSpPr>
        <p:spPr bwMode="auto">
          <a:xfrm rot="5400000">
            <a:off x="5096526" y="1616120"/>
            <a:ext cx="322245" cy="741615"/>
          </a:xfrm>
          <a:prstGeom prst="roundRect">
            <a:avLst>
              <a:gd name="adj" fmla="val 6582"/>
            </a:avLst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vert270" wrap="none" lIns="68681" tIns="34340" rIns="68681" bIns="34340" anchor="ctr"/>
          <a:lstStyle/>
          <a:p>
            <a:pPr algn="ctr">
              <a:lnSpc>
                <a:spcPct val="80000"/>
              </a:lnSpc>
              <a:spcAft>
                <a:spcPts val="451"/>
              </a:spcAft>
              <a:defRPr/>
            </a:pPr>
            <a:r>
              <a:rPr lang="en-US" sz="1400" kern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MCS</a:t>
            </a:r>
            <a:endParaRPr lang="en-US" sz="1400" kern="0" dirty="0">
              <a:solidFill>
                <a:srgbClr val="FFFFFF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6" name="Isosceles Triangle 15"/>
          <p:cNvSpPr/>
          <p:nvPr/>
        </p:nvSpPr>
        <p:spPr>
          <a:xfrm>
            <a:off x="6586880" y="980728"/>
            <a:ext cx="1390472" cy="11521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AD</a:t>
            </a:r>
            <a:endParaRPr lang="de-CH" dirty="0"/>
          </a:p>
        </p:txBody>
      </p:sp>
      <p:sp>
        <p:nvSpPr>
          <p:cNvPr id="20" name="Oval 19"/>
          <p:cNvSpPr/>
          <p:nvPr/>
        </p:nvSpPr>
        <p:spPr>
          <a:xfrm>
            <a:off x="1915740" y="1781732"/>
            <a:ext cx="1267906" cy="410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Catalog</a:t>
            </a:r>
            <a:endParaRPr lang="de-CH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2801274" y="5073950"/>
            <a:ext cx="432048" cy="433978"/>
          </a:xfrm>
          <a:prstGeom prst="flowChartMagneticDisk">
            <a:avLst/>
          </a:prstGeom>
          <a:solidFill>
            <a:srgbClr val="CC99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Right Arrow 33"/>
          <p:cNvSpPr/>
          <p:nvPr/>
        </p:nvSpPr>
        <p:spPr>
          <a:xfrm>
            <a:off x="2949760" y="5566298"/>
            <a:ext cx="528770" cy="144981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Flowchart: Magnetic Disk 34"/>
          <p:cNvSpPr/>
          <p:nvPr/>
        </p:nvSpPr>
        <p:spPr>
          <a:xfrm>
            <a:off x="6073824" y="5032715"/>
            <a:ext cx="226368" cy="235849"/>
          </a:xfrm>
          <a:prstGeom prst="flowChartMagneticDisk">
            <a:avLst/>
          </a:prstGeom>
          <a:solidFill>
            <a:srgbClr val="CC99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" name="Flowchart: Magnetic Disk 36"/>
          <p:cNvSpPr/>
          <p:nvPr/>
        </p:nvSpPr>
        <p:spPr>
          <a:xfrm>
            <a:off x="6075930" y="5328985"/>
            <a:ext cx="226368" cy="23584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Flowchart: Magnetic Disk 37"/>
          <p:cNvSpPr/>
          <p:nvPr/>
        </p:nvSpPr>
        <p:spPr>
          <a:xfrm>
            <a:off x="6073824" y="5625255"/>
            <a:ext cx="226368" cy="23584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Flowchart: Magnetic Disk 38"/>
          <p:cNvSpPr/>
          <p:nvPr/>
        </p:nvSpPr>
        <p:spPr>
          <a:xfrm>
            <a:off x="6079757" y="5919820"/>
            <a:ext cx="226368" cy="23584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TextBox 39"/>
          <p:cNvSpPr txBox="1"/>
          <p:nvPr/>
        </p:nvSpPr>
        <p:spPr>
          <a:xfrm>
            <a:off x="6382225" y="4996750"/>
            <a:ext cx="1516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Golden Image</a:t>
            </a:r>
            <a:endParaRPr lang="de-CH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382225" y="5293020"/>
            <a:ext cx="1516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Master Disk</a:t>
            </a:r>
            <a:endParaRPr lang="de-CH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380119" y="5577386"/>
            <a:ext cx="244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/>
              <a:t>Differencial</a:t>
            </a:r>
            <a:r>
              <a:rPr lang="de-CH" sz="1400" dirty="0" smtClean="0"/>
              <a:t> Disk </a:t>
            </a:r>
            <a:r>
              <a:rPr lang="de-CH" sz="1100" dirty="0" smtClean="0"/>
              <a:t>(</a:t>
            </a:r>
            <a:r>
              <a:rPr lang="de-CH" sz="1100" dirty="0" err="1" smtClean="0"/>
              <a:t>linked</a:t>
            </a:r>
            <a:r>
              <a:rPr lang="de-CH" sz="1100" dirty="0"/>
              <a:t> </a:t>
            </a:r>
            <a:r>
              <a:rPr lang="de-CH" sz="1100" dirty="0" err="1" smtClean="0"/>
              <a:t>to</a:t>
            </a:r>
            <a:r>
              <a:rPr lang="de-CH" sz="1100" dirty="0" smtClean="0"/>
              <a:t> </a:t>
            </a:r>
            <a:r>
              <a:rPr lang="de-CH" sz="1100" dirty="0" err="1" smtClean="0"/>
              <a:t>master</a:t>
            </a:r>
            <a:r>
              <a:rPr lang="de-CH" sz="1100" dirty="0" smtClean="0"/>
              <a:t>)</a:t>
            </a:r>
            <a:endParaRPr lang="de-CH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6380119" y="5883855"/>
            <a:ext cx="1864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Identity Disk </a:t>
            </a:r>
            <a:r>
              <a:rPr lang="de-CH" sz="1200" dirty="0" smtClean="0"/>
              <a:t>(16MB)</a:t>
            </a:r>
            <a:endParaRPr lang="de-CH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011194" y="5829978"/>
            <a:ext cx="2074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Storage </a:t>
            </a:r>
            <a:r>
              <a:rPr lang="de-CH" sz="1400" dirty="0" smtClean="0">
                <a:solidFill>
                  <a:schemeClr val="bg1"/>
                </a:solidFill>
              </a:rPr>
              <a:t>(</a:t>
            </a:r>
            <a:r>
              <a:rPr lang="de-CH" sz="1400" dirty="0" err="1" smtClean="0">
                <a:solidFill>
                  <a:schemeClr val="bg1"/>
                </a:solidFill>
              </a:rPr>
              <a:t>DAS,FC,iSCSI,NFS,SMB</a:t>
            </a:r>
            <a:r>
              <a:rPr lang="de-CH" sz="1400" dirty="0" smtClean="0">
                <a:solidFill>
                  <a:schemeClr val="bg1"/>
                </a:solidFill>
              </a:rPr>
              <a:t>)</a:t>
            </a:r>
            <a:endParaRPr lang="de-CH" sz="14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5722784" y="1967722"/>
            <a:ext cx="864096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257649" y="2276860"/>
            <a:ext cx="0" cy="1202419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886841" y="3479279"/>
            <a:ext cx="37080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6842904" y="1825805"/>
            <a:ext cx="138713" cy="24336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3" name="Right Arrow 52"/>
          <p:cNvSpPr/>
          <p:nvPr/>
        </p:nvSpPr>
        <p:spPr>
          <a:xfrm>
            <a:off x="4017052" y="5578310"/>
            <a:ext cx="290026" cy="13297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0" name="Group 9"/>
          <p:cNvGrpSpPr/>
          <p:nvPr/>
        </p:nvGrpSpPr>
        <p:grpSpPr>
          <a:xfrm>
            <a:off x="3500275" y="5371286"/>
            <a:ext cx="504056" cy="433978"/>
            <a:chOff x="3500275" y="5371286"/>
            <a:chExt cx="504056" cy="433978"/>
          </a:xfrm>
        </p:grpSpPr>
        <p:sp>
          <p:nvSpPr>
            <p:cNvPr id="23" name="Flowchart: Magnetic Disk 22"/>
            <p:cNvSpPr/>
            <p:nvPr/>
          </p:nvSpPr>
          <p:spPr>
            <a:xfrm>
              <a:off x="3519513" y="5371286"/>
              <a:ext cx="432048" cy="433978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00275" y="5525487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b="1" dirty="0" err="1" smtClean="0">
                  <a:solidFill>
                    <a:schemeClr val="bg1"/>
                  </a:solidFill>
                </a:rPr>
                <a:t>reads</a:t>
              </a:r>
              <a:endParaRPr lang="de-CH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282624" y="5073950"/>
            <a:ext cx="720080" cy="875330"/>
            <a:chOff x="4282624" y="5073950"/>
            <a:chExt cx="720080" cy="875330"/>
          </a:xfrm>
        </p:grpSpPr>
        <p:sp>
          <p:nvSpPr>
            <p:cNvPr id="27" name="Rounded Rectangle 26"/>
            <p:cNvSpPr/>
            <p:nvPr/>
          </p:nvSpPr>
          <p:spPr>
            <a:xfrm>
              <a:off x="4282624" y="5073950"/>
              <a:ext cx="720080" cy="87533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364591" y="5150639"/>
              <a:ext cx="176327" cy="216989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364591" y="5441467"/>
              <a:ext cx="436957" cy="358209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330211" y="5547873"/>
              <a:ext cx="5395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b="1" dirty="0" err="1" smtClean="0"/>
                <a:t>writes</a:t>
              </a:r>
              <a:endParaRPr lang="de-CH" sz="1000" b="1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413967" y="5183783"/>
            <a:ext cx="720080" cy="875330"/>
            <a:chOff x="4282624" y="5073950"/>
            <a:chExt cx="720080" cy="875330"/>
          </a:xfrm>
        </p:grpSpPr>
        <p:sp>
          <p:nvSpPr>
            <p:cNvPr id="58" name="Rounded Rectangle 57"/>
            <p:cNvSpPr/>
            <p:nvPr/>
          </p:nvSpPr>
          <p:spPr>
            <a:xfrm>
              <a:off x="4282624" y="5073950"/>
              <a:ext cx="720080" cy="87533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9" name="Flowchart: Magnetic Disk 58"/>
            <p:cNvSpPr/>
            <p:nvPr/>
          </p:nvSpPr>
          <p:spPr>
            <a:xfrm>
              <a:off x="4364591" y="5150639"/>
              <a:ext cx="176327" cy="216989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0" name="Flowchart: Magnetic Disk 59"/>
            <p:cNvSpPr/>
            <p:nvPr/>
          </p:nvSpPr>
          <p:spPr>
            <a:xfrm>
              <a:off x="4364591" y="5441467"/>
              <a:ext cx="436957" cy="358209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330211" y="5547873"/>
              <a:ext cx="5395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b="1" dirty="0" err="1" smtClean="0"/>
                <a:t>writes</a:t>
              </a:r>
              <a:endParaRPr lang="de-CH" sz="1000" b="1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560917" y="5259133"/>
            <a:ext cx="720080" cy="875330"/>
            <a:chOff x="4282624" y="5073950"/>
            <a:chExt cx="720080" cy="875330"/>
          </a:xfrm>
        </p:grpSpPr>
        <p:sp>
          <p:nvSpPr>
            <p:cNvPr id="63" name="Rounded Rectangle 62"/>
            <p:cNvSpPr/>
            <p:nvPr/>
          </p:nvSpPr>
          <p:spPr>
            <a:xfrm>
              <a:off x="4282624" y="5073950"/>
              <a:ext cx="720080" cy="87533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4" name="Flowchart: Magnetic Disk 63"/>
            <p:cNvSpPr/>
            <p:nvPr/>
          </p:nvSpPr>
          <p:spPr>
            <a:xfrm>
              <a:off x="4364591" y="5150639"/>
              <a:ext cx="176327" cy="216989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5" name="Flowchart: Magnetic Disk 64"/>
            <p:cNvSpPr/>
            <p:nvPr/>
          </p:nvSpPr>
          <p:spPr>
            <a:xfrm>
              <a:off x="4364591" y="5441467"/>
              <a:ext cx="436957" cy="358209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330211" y="5547873"/>
              <a:ext cx="5395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b="1" dirty="0" err="1" smtClean="0"/>
                <a:t>writes</a:t>
              </a:r>
              <a:endParaRPr lang="de-CH" sz="1000" b="1" dirty="0"/>
            </a:p>
          </p:txBody>
        </p:sp>
      </p:grpSp>
      <p:sp>
        <p:nvSpPr>
          <p:cNvPr id="70" name="Rounded Rectangle 35"/>
          <p:cNvSpPr/>
          <p:nvPr/>
        </p:nvSpPr>
        <p:spPr>
          <a:xfrm>
            <a:off x="3709097" y="3159327"/>
            <a:ext cx="573169" cy="3569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VM</a:t>
            </a:r>
          </a:p>
        </p:txBody>
      </p:sp>
      <p:sp>
        <p:nvSpPr>
          <p:cNvPr id="71" name="Rounded Rectangle 35"/>
          <p:cNvSpPr/>
          <p:nvPr/>
        </p:nvSpPr>
        <p:spPr>
          <a:xfrm>
            <a:off x="3709455" y="3563519"/>
            <a:ext cx="573169" cy="3569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VM</a:t>
            </a:r>
          </a:p>
        </p:txBody>
      </p:sp>
      <p:sp>
        <p:nvSpPr>
          <p:cNvPr id="72" name="Rounded Rectangle 35"/>
          <p:cNvSpPr/>
          <p:nvPr/>
        </p:nvSpPr>
        <p:spPr>
          <a:xfrm>
            <a:off x="3713143" y="3966427"/>
            <a:ext cx="573169" cy="3569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VM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6953567" y="1700808"/>
            <a:ext cx="138713" cy="24336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7" name="Rounded Rectangle 66"/>
          <p:cNvSpPr/>
          <p:nvPr/>
        </p:nvSpPr>
        <p:spPr>
          <a:xfrm>
            <a:off x="7022923" y="1573342"/>
            <a:ext cx="138713" cy="24336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016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1" grpId="0" animBg="1"/>
      <p:bldP spid="53" grpId="0" animBg="1"/>
      <p:bldP spid="70" grpId="0" animBg="1"/>
      <p:bldP spid="71" grpId="0" animBg="1"/>
      <p:bldP spid="72" grpId="0" animBg="1"/>
      <p:bldP spid="52" grpId="0" animBg="1"/>
      <p:bldP spid="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de-CH" sz="2800" b="1" dirty="0" smtClean="0">
                <a:latin typeface="+mn-lt"/>
              </a:rPr>
              <a:t>Architektur (</a:t>
            </a:r>
            <a:r>
              <a:rPr lang="de-CH" sz="2800" b="1" dirty="0" err="1" smtClean="0">
                <a:latin typeface="+mn-lt"/>
              </a:rPr>
              <a:t>highlights</a:t>
            </a:r>
            <a:r>
              <a:rPr lang="de-CH" sz="2800" b="1" dirty="0" smtClean="0">
                <a:latin typeface="+mn-lt"/>
              </a:rPr>
              <a:t>)</a:t>
            </a:r>
            <a:endParaRPr lang="de-CH" sz="2800" b="1" dirty="0">
              <a:latin typeface="+mn-lt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7D70-7681-4A87-A859-3B9B45FE7DE3}" type="datetime1">
              <a:rPr lang="de-DE" smtClean="0"/>
              <a:pPr/>
              <a:t>25.04.2013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CH" smtClean="0"/>
              <a:t>© INSERTO AG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8240-BD8C-4E14-80BC-A0A41B4AFD50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457200" y="1340768"/>
            <a:ext cx="8229600" cy="35719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58775" lvl="0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600" dirty="0" err="1" smtClean="0">
                <a:cs typeface="Arial" pitchFamily="34" charset="0"/>
              </a:rPr>
              <a:t>XenApp</a:t>
            </a:r>
            <a:r>
              <a:rPr lang="de-CH" sz="2600" dirty="0" smtClean="0">
                <a:cs typeface="Arial" pitchFamily="34" charset="0"/>
              </a:rPr>
              <a:t> ist Teil der </a:t>
            </a:r>
            <a:r>
              <a:rPr lang="de-CH" sz="2600" dirty="0" err="1" smtClean="0">
                <a:cs typeface="Arial" pitchFamily="34" charset="0"/>
              </a:rPr>
              <a:t>XenDesktop</a:t>
            </a:r>
            <a:r>
              <a:rPr lang="de-CH" sz="2600" dirty="0" smtClean="0">
                <a:cs typeface="Arial" pitchFamily="34" charset="0"/>
              </a:rPr>
              <a:t> 7 Architektur</a:t>
            </a:r>
          </a:p>
          <a:p>
            <a:pPr marL="358775" lvl="0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600" dirty="0" smtClean="0">
                <a:cs typeface="Arial" pitchFamily="34" charset="0"/>
              </a:rPr>
              <a:t>Support für Windows 8 / Server 2012 / Hyper-V 3 / SCVMM 2012 SP1</a:t>
            </a:r>
          </a:p>
          <a:p>
            <a:pPr marL="358775" lvl="0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600" dirty="0" err="1" smtClean="0">
                <a:cs typeface="Arial" pitchFamily="34" charset="0"/>
              </a:rPr>
              <a:t>Delivery</a:t>
            </a:r>
            <a:r>
              <a:rPr lang="de-CH" sz="2600" dirty="0" smtClean="0">
                <a:cs typeface="Arial" pitchFamily="34" charset="0"/>
              </a:rPr>
              <a:t> Controller und </a:t>
            </a:r>
            <a:r>
              <a:rPr lang="de-CH" sz="2600" dirty="0" err="1" smtClean="0">
                <a:cs typeface="Arial" pitchFamily="34" charset="0"/>
              </a:rPr>
              <a:t>Delivery</a:t>
            </a:r>
            <a:r>
              <a:rPr lang="de-CH" sz="2600" dirty="0" smtClean="0">
                <a:cs typeface="Arial" pitchFamily="34" charset="0"/>
              </a:rPr>
              <a:t> Agent ersetzen IMA</a:t>
            </a:r>
          </a:p>
          <a:p>
            <a:pPr marL="358775" lvl="0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600" dirty="0" smtClean="0">
                <a:cs typeface="Arial" pitchFamily="34" charset="0"/>
              </a:rPr>
              <a:t>Keine lokale Datenhaltung (LHC)</a:t>
            </a:r>
          </a:p>
          <a:p>
            <a:pPr marL="358775" lvl="0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600" dirty="0" smtClean="0">
                <a:cs typeface="Arial" pitchFamily="34" charset="0"/>
              </a:rPr>
              <a:t>SQL DB muss hochverfügbar sein</a:t>
            </a:r>
          </a:p>
          <a:p>
            <a:pPr marL="358775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600" dirty="0" smtClean="0">
                <a:cs typeface="Arial" pitchFamily="34" charset="0"/>
              </a:rPr>
              <a:t>MCS für </a:t>
            </a:r>
            <a:r>
              <a:rPr lang="de-CH" sz="2600" dirty="0" err="1" smtClean="0">
                <a:cs typeface="Arial" pitchFamily="34" charset="0"/>
              </a:rPr>
              <a:t>XenApp</a:t>
            </a:r>
            <a:r>
              <a:rPr lang="de-CH" sz="2600" dirty="0" smtClean="0">
                <a:cs typeface="Arial" pitchFamily="34" charset="0"/>
              </a:rPr>
              <a:t> </a:t>
            </a:r>
            <a:r>
              <a:rPr lang="de-CH" sz="2600" dirty="0" err="1" smtClean="0">
                <a:cs typeface="Arial" pitchFamily="34" charset="0"/>
              </a:rPr>
              <a:t>workloads</a:t>
            </a:r>
            <a:endParaRPr lang="de-CH" sz="2600" dirty="0" smtClean="0">
              <a:cs typeface="Arial" pitchFamily="34" charset="0"/>
            </a:endParaRPr>
          </a:p>
          <a:p>
            <a:pPr marL="358775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600" dirty="0" smtClean="0">
                <a:cs typeface="Arial" pitchFamily="34" charset="0"/>
              </a:rPr>
              <a:t>UPM und personal </a:t>
            </a:r>
            <a:r>
              <a:rPr lang="de-CH" sz="2600" dirty="0" err="1" smtClean="0">
                <a:cs typeface="Arial" pitchFamily="34" charset="0"/>
              </a:rPr>
              <a:t>vDisk</a:t>
            </a:r>
            <a:r>
              <a:rPr lang="de-CH" sz="2600" dirty="0" smtClean="0">
                <a:cs typeface="Arial" pitchFamily="34" charset="0"/>
              </a:rPr>
              <a:t> integriert</a:t>
            </a:r>
          </a:p>
          <a:p>
            <a:pPr marL="358775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r>
              <a:rPr lang="de-CH" sz="2600" dirty="0" smtClean="0">
                <a:cs typeface="Arial" pitchFamily="34" charset="0"/>
              </a:rPr>
              <a:t>Performance </a:t>
            </a:r>
            <a:r>
              <a:rPr lang="de-CH" sz="2600" dirty="0">
                <a:cs typeface="Arial" pitchFamily="34" charset="0"/>
              </a:rPr>
              <a:t>/ </a:t>
            </a:r>
            <a:r>
              <a:rPr lang="de-CH" sz="2600" dirty="0" smtClean="0">
                <a:cs typeface="Arial" pitchFamily="34" charset="0"/>
              </a:rPr>
              <a:t>Skalierung</a:t>
            </a:r>
          </a:p>
          <a:p>
            <a:pPr lvl="1" defTabSz="957263">
              <a:spcBef>
                <a:spcPct val="20000"/>
              </a:spcBef>
              <a:buSzPct val="110000"/>
              <a:defRPr/>
            </a:pPr>
            <a:endParaRPr lang="de-CH" sz="2000" dirty="0" smtClean="0">
              <a:cs typeface="Arial" pitchFamily="34" charset="0"/>
            </a:endParaRPr>
          </a:p>
          <a:p>
            <a:pPr marL="358775" indent="-358775" defTabSz="957263">
              <a:spcBef>
                <a:spcPct val="20000"/>
              </a:spcBef>
              <a:buSzPct val="110000"/>
              <a:buFont typeface="Arial" pitchFamily="34" charset="0"/>
              <a:buChar char="•"/>
              <a:defRPr/>
            </a:pPr>
            <a:endParaRPr lang="de-CH" sz="2000" dirty="0" smtClean="0">
              <a:cs typeface="Arial" pitchFamily="34" charset="0"/>
            </a:endParaRPr>
          </a:p>
          <a:p>
            <a:pPr lvl="1" defTabSz="957263">
              <a:spcBef>
                <a:spcPct val="20000"/>
              </a:spcBef>
              <a:buSzPct val="110000"/>
              <a:defRPr/>
            </a:pPr>
            <a:endParaRPr lang="de-CH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25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serto-Layout-08-Tech-v7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Inserto-Layout-08-Tech-v8</Template>
  <TotalTime>0</TotalTime>
  <Words>688</Words>
  <Application>Microsoft Office PowerPoint</Application>
  <PresentationFormat>On-screen Show (4:3)</PresentationFormat>
  <Paragraphs>282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 CENA</vt:lpstr>
      <vt:lpstr>Arial</vt:lpstr>
      <vt:lpstr>Calibri</vt:lpstr>
      <vt:lpstr>Futura LT Bold</vt:lpstr>
      <vt:lpstr>Wingdings</vt:lpstr>
      <vt:lpstr>Inserto-Layout-08-Tech-v7</vt:lpstr>
      <vt:lpstr>PowerPoint Presentation</vt:lpstr>
      <vt:lpstr>Agenda</vt:lpstr>
      <vt:lpstr>PowerPoint Presentation</vt:lpstr>
      <vt:lpstr>PowerPoint Presentation</vt:lpstr>
      <vt:lpstr>Architektur</vt:lpstr>
      <vt:lpstr>FlexCast Management Architecture</vt:lpstr>
      <vt:lpstr>FlexCast Delivery Models</vt:lpstr>
      <vt:lpstr>Machine Creation Services</vt:lpstr>
      <vt:lpstr>Architektur (highlights)</vt:lpstr>
      <vt:lpstr>Neue Features (top shots)</vt:lpstr>
      <vt:lpstr>Ein kleines Lexikon…</vt:lpstr>
      <vt:lpstr>PowerPoint Presentation</vt:lpstr>
      <vt:lpstr>Management (1/3)</vt:lpstr>
      <vt:lpstr>Management (2/3)</vt:lpstr>
      <vt:lpstr>Management (3/3)</vt:lpstr>
      <vt:lpstr>PowerPoint Presentation</vt:lpstr>
      <vt:lpstr>Kompatibilität</vt:lpstr>
      <vt:lpstr>Migrationspfad</vt:lpstr>
      <vt:lpstr>Integrationen</vt:lpstr>
      <vt:lpstr>PowerPoint Presentation</vt:lpstr>
      <vt:lpstr>Zusammenfassung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Eckart Gutzeit</dc:creator>
  <cp:lastModifiedBy>Michael Rueefli</cp:lastModifiedBy>
  <cp:revision>109</cp:revision>
  <dcterms:created xsi:type="dcterms:W3CDTF">2013-04-03T23:39:49Z</dcterms:created>
  <dcterms:modified xsi:type="dcterms:W3CDTF">2013-04-25T06:05:46Z</dcterms:modified>
</cp:coreProperties>
</file>