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93" r:id="rId3"/>
    <p:sldId id="257" r:id="rId4"/>
    <p:sldId id="259" r:id="rId5"/>
    <p:sldId id="258" r:id="rId6"/>
    <p:sldId id="260" r:id="rId7"/>
    <p:sldId id="261" r:id="rId8"/>
    <p:sldId id="262" r:id="rId9"/>
    <p:sldId id="279" r:id="rId10"/>
    <p:sldId id="28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83" r:id="rId28"/>
    <p:sldId id="284" r:id="rId29"/>
    <p:sldId id="263" r:id="rId30"/>
    <p:sldId id="290" r:id="rId31"/>
    <p:sldId id="273" r:id="rId32"/>
    <p:sldId id="264" r:id="rId33"/>
    <p:sldId id="272" r:id="rId34"/>
    <p:sldId id="265" r:id="rId35"/>
    <p:sldId id="274" r:id="rId36"/>
    <p:sldId id="275" r:id="rId37"/>
    <p:sldId id="276" r:id="rId38"/>
    <p:sldId id="267" r:id="rId39"/>
    <p:sldId id="277" r:id="rId40"/>
    <p:sldId id="292" r:id="rId41"/>
    <p:sldId id="287" r:id="rId42"/>
    <p:sldId id="291" r:id="rId43"/>
    <p:sldId id="289" r:id="rId44"/>
    <p:sldId id="28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731E0-0132-4D25-AD66-33300E18D54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2E480918-5305-4CF4-9A4D-1398CAE61580}">
      <dgm:prSet phldrT="[Text]" custT="1"/>
      <dgm:spPr>
        <a:solidFill>
          <a:srgbClr val="7030A0"/>
        </a:solidFill>
      </dgm:spPr>
      <dgm:t>
        <a:bodyPr/>
        <a:lstStyle/>
        <a:p>
          <a:r>
            <a:rPr lang="de-CH" sz="2400" b="1" dirty="0" smtClean="0"/>
            <a:t>SCVMM</a:t>
          </a:r>
          <a:endParaRPr lang="de-CH" sz="2400" b="1" dirty="0"/>
        </a:p>
      </dgm:t>
    </dgm:pt>
    <dgm:pt modelId="{109364B6-C3EE-4C8A-9113-AB0E574C3010}" type="parTrans" cxnId="{F2650AE5-F9CB-4CAD-9132-D2FA780F2ABB}">
      <dgm:prSet/>
      <dgm:spPr/>
      <dgm:t>
        <a:bodyPr/>
        <a:lstStyle/>
        <a:p>
          <a:endParaRPr lang="de-CH"/>
        </a:p>
      </dgm:t>
    </dgm:pt>
    <dgm:pt modelId="{1B649234-3E6D-4921-9D94-511E207F4B9A}" type="sibTrans" cxnId="{F2650AE5-F9CB-4CAD-9132-D2FA780F2ABB}">
      <dgm:prSet/>
      <dgm:spPr/>
      <dgm:t>
        <a:bodyPr/>
        <a:lstStyle/>
        <a:p>
          <a:endParaRPr lang="de-CH"/>
        </a:p>
      </dgm:t>
    </dgm:pt>
    <dgm:pt modelId="{353C458B-4478-403E-AE91-008F2869B5DB}">
      <dgm:prSet phldrT="[Text]"/>
      <dgm:spPr>
        <a:solidFill>
          <a:srgbClr val="0070C0"/>
        </a:solidFill>
      </dgm:spPr>
      <dgm:t>
        <a:bodyPr/>
        <a:lstStyle/>
        <a:p>
          <a:r>
            <a:rPr lang="de-CH" dirty="0" smtClean="0"/>
            <a:t>VDI</a:t>
          </a:r>
          <a:endParaRPr lang="de-CH" dirty="0"/>
        </a:p>
      </dgm:t>
    </dgm:pt>
    <dgm:pt modelId="{AE4D6C87-C781-4791-A55C-BC022817C340}" type="parTrans" cxnId="{379655C1-D166-40F2-8026-796D6D53705E}">
      <dgm:prSet/>
      <dgm:spPr/>
      <dgm:t>
        <a:bodyPr/>
        <a:lstStyle/>
        <a:p>
          <a:endParaRPr lang="de-CH"/>
        </a:p>
      </dgm:t>
    </dgm:pt>
    <dgm:pt modelId="{E26F7A9B-79BC-463C-A5B5-F8B4D9074916}" type="sibTrans" cxnId="{379655C1-D166-40F2-8026-796D6D53705E}">
      <dgm:prSet/>
      <dgm:spPr/>
      <dgm:t>
        <a:bodyPr/>
        <a:lstStyle/>
        <a:p>
          <a:endParaRPr lang="de-CH"/>
        </a:p>
      </dgm:t>
    </dgm:pt>
    <dgm:pt modelId="{C0327828-DAF8-46D7-A5B3-363486B7D3FB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de-CH" dirty="0" err="1" smtClean="0"/>
            <a:t>Self</a:t>
          </a:r>
          <a:r>
            <a:rPr lang="de-CH" dirty="0" smtClean="0"/>
            <a:t> Service</a:t>
          </a:r>
          <a:endParaRPr lang="de-CH" dirty="0"/>
        </a:p>
      </dgm:t>
    </dgm:pt>
    <dgm:pt modelId="{6844C93F-D35F-4699-B374-C87590C58373}" type="parTrans" cxnId="{20092BEF-0822-4416-97FC-3565AD96FFE6}">
      <dgm:prSet/>
      <dgm:spPr/>
      <dgm:t>
        <a:bodyPr/>
        <a:lstStyle/>
        <a:p>
          <a:endParaRPr lang="de-CH"/>
        </a:p>
      </dgm:t>
    </dgm:pt>
    <dgm:pt modelId="{E11EFE09-73D4-4ABD-B0F0-4202EE7F8724}" type="sibTrans" cxnId="{20092BEF-0822-4416-97FC-3565AD96FFE6}">
      <dgm:prSet/>
      <dgm:spPr/>
      <dgm:t>
        <a:bodyPr/>
        <a:lstStyle/>
        <a:p>
          <a:endParaRPr lang="de-CH"/>
        </a:p>
      </dgm:t>
    </dgm:pt>
    <dgm:pt modelId="{1FC0CD43-7C24-46B9-B249-DC1336CE954C}">
      <dgm:prSet phldrT="[Text]"/>
      <dgm:spPr>
        <a:solidFill>
          <a:srgbClr val="00B050"/>
        </a:solidFill>
      </dgm:spPr>
      <dgm:t>
        <a:bodyPr/>
        <a:lstStyle/>
        <a:p>
          <a:r>
            <a:rPr lang="de-CH" dirty="0" smtClean="0"/>
            <a:t>Operation &amp; Monitoring</a:t>
          </a:r>
          <a:endParaRPr lang="de-CH" dirty="0"/>
        </a:p>
      </dgm:t>
    </dgm:pt>
    <dgm:pt modelId="{81F4E69F-7BBE-401C-B0F9-724937250367}" type="parTrans" cxnId="{8CA1D7D6-F82E-48A3-B3A0-2DC5A6861C8D}">
      <dgm:prSet/>
      <dgm:spPr/>
      <dgm:t>
        <a:bodyPr/>
        <a:lstStyle/>
        <a:p>
          <a:endParaRPr lang="de-CH"/>
        </a:p>
      </dgm:t>
    </dgm:pt>
    <dgm:pt modelId="{BE7A91B6-3B1D-4F18-AF6C-59D4FC6047B4}" type="sibTrans" cxnId="{8CA1D7D6-F82E-48A3-B3A0-2DC5A6861C8D}">
      <dgm:prSet/>
      <dgm:spPr/>
      <dgm:t>
        <a:bodyPr/>
        <a:lstStyle/>
        <a:p>
          <a:endParaRPr lang="de-CH"/>
        </a:p>
      </dgm:t>
    </dgm:pt>
    <dgm:pt modelId="{C0326E15-2A63-4207-9C19-5A2C3BD9BF84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de-CH" dirty="0" smtClean="0"/>
            <a:t>VM Management</a:t>
          </a:r>
          <a:endParaRPr lang="de-CH" dirty="0"/>
        </a:p>
      </dgm:t>
    </dgm:pt>
    <dgm:pt modelId="{FE2CF21B-CF5C-4DDC-A323-3FFE5BE08B0A}" type="parTrans" cxnId="{468E5F96-D646-48F8-B7B7-4E59FC036322}">
      <dgm:prSet/>
      <dgm:spPr/>
      <dgm:t>
        <a:bodyPr/>
        <a:lstStyle/>
        <a:p>
          <a:endParaRPr lang="de-CH"/>
        </a:p>
      </dgm:t>
    </dgm:pt>
    <dgm:pt modelId="{0A7CC86A-9126-4E3A-8972-1B053807E6D3}" type="sibTrans" cxnId="{468E5F96-D646-48F8-B7B7-4E59FC036322}">
      <dgm:prSet/>
      <dgm:spPr/>
      <dgm:t>
        <a:bodyPr/>
        <a:lstStyle/>
        <a:p>
          <a:endParaRPr lang="de-CH"/>
        </a:p>
      </dgm:t>
    </dgm:pt>
    <dgm:pt modelId="{6EA8FEB6-1327-415F-865C-02551FA53CE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de-CH" dirty="0" err="1" smtClean="0"/>
            <a:t>Fabric</a:t>
          </a:r>
          <a:r>
            <a:rPr lang="de-CH" dirty="0" smtClean="0"/>
            <a:t> Management</a:t>
          </a:r>
          <a:endParaRPr lang="de-CH" dirty="0"/>
        </a:p>
      </dgm:t>
    </dgm:pt>
    <dgm:pt modelId="{9937E1C5-B947-4576-8F3C-E0D85E0D42ED}" type="parTrans" cxnId="{9BA6EFEE-F659-4531-BBD8-749B6F141E76}">
      <dgm:prSet/>
      <dgm:spPr/>
      <dgm:t>
        <a:bodyPr/>
        <a:lstStyle/>
        <a:p>
          <a:endParaRPr lang="de-CH"/>
        </a:p>
      </dgm:t>
    </dgm:pt>
    <dgm:pt modelId="{73E8490D-007D-4729-97FF-0BA545AEA2D9}" type="sibTrans" cxnId="{9BA6EFEE-F659-4531-BBD8-749B6F141E76}">
      <dgm:prSet/>
      <dgm:spPr/>
      <dgm:t>
        <a:bodyPr/>
        <a:lstStyle/>
        <a:p>
          <a:endParaRPr lang="de-CH"/>
        </a:p>
      </dgm:t>
    </dgm:pt>
    <dgm:pt modelId="{38CAD985-200D-4B87-B660-E431F74C9EB7}">
      <dgm:prSet phldrT="[Text]"/>
      <dgm:spPr>
        <a:solidFill>
          <a:srgbClr val="002060"/>
        </a:solidFill>
      </dgm:spPr>
      <dgm:t>
        <a:bodyPr/>
        <a:lstStyle/>
        <a:p>
          <a:r>
            <a:rPr lang="de-CH" dirty="0" smtClean="0"/>
            <a:t>Orchestration</a:t>
          </a:r>
          <a:endParaRPr lang="de-CH" dirty="0"/>
        </a:p>
      </dgm:t>
    </dgm:pt>
    <dgm:pt modelId="{6551C958-2E22-4282-A197-4EA83463710C}" type="parTrans" cxnId="{00486B68-4936-42FD-9259-9BD2A27C533D}">
      <dgm:prSet/>
      <dgm:spPr/>
      <dgm:t>
        <a:bodyPr/>
        <a:lstStyle/>
        <a:p>
          <a:endParaRPr lang="de-CH"/>
        </a:p>
      </dgm:t>
    </dgm:pt>
    <dgm:pt modelId="{7B87CAD7-F8BB-4D05-A694-EBF6C5559811}" type="sibTrans" cxnId="{00486B68-4936-42FD-9259-9BD2A27C533D}">
      <dgm:prSet/>
      <dgm:spPr/>
      <dgm:t>
        <a:bodyPr/>
        <a:lstStyle/>
        <a:p>
          <a:endParaRPr lang="de-CH"/>
        </a:p>
      </dgm:t>
    </dgm:pt>
    <dgm:pt modelId="{A471E4E1-3159-4491-BBE2-2EB7708FEB20}" type="pres">
      <dgm:prSet presAssocID="{766731E0-0132-4D25-AD66-33300E18D54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CH"/>
        </a:p>
      </dgm:t>
    </dgm:pt>
    <dgm:pt modelId="{15A0EC5F-0DC5-4EF4-AE71-9826ED9FE8EC}" type="pres">
      <dgm:prSet presAssocID="{2E480918-5305-4CF4-9A4D-1398CAE61580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de-CH"/>
        </a:p>
      </dgm:t>
    </dgm:pt>
    <dgm:pt modelId="{E9FD6D4B-E0C2-4CB0-AB6C-3362015C8B10}" type="pres">
      <dgm:prSet presAssocID="{353C458B-4478-403E-AE91-008F2869B5DB}" presName="Accent1" presStyleCnt="0"/>
      <dgm:spPr/>
    </dgm:pt>
    <dgm:pt modelId="{FF876699-B661-4BCE-A20C-787212741ED4}" type="pres">
      <dgm:prSet presAssocID="{353C458B-4478-403E-AE91-008F2869B5DB}" presName="Accent" presStyleLbl="bgShp" presStyleIdx="0" presStyleCnt="6"/>
      <dgm:spPr/>
    </dgm:pt>
    <dgm:pt modelId="{8878D53F-C8EB-4BE0-B89A-82DCC3D9A443}" type="pres">
      <dgm:prSet presAssocID="{353C458B-4478-403E-AE91-008F2869B5D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5135618-CD10-4F84-A642-A30C68830C79}" type="pres">
      <dgm:prSet presAssocID="{C0327828-DAF8-46D7-A5B3-363486B7D3FB}" presName="Accent2" presStyleCnt="0"/>
      <dgm:spPr/>
    </dgm:pt>
    <dgm:pt modelId="{23AE00EB-0A5B-44D1-ACB6-49B8B6E40F15}" type="pres">
      <dgm:prSet presAssocID="{C0327828-DAF8-46D7-A5B3-363486B7D3FB}" presName="Accent" presStyleLbl="bgShp" presStyleIdx="1" presStyleCnt="6" custLinFactY="39842" custLinFactNeighborX="24099" custLinFactNeighborY="100000"/>
      <dgm:spPr>
        <a:noFill/>
      </dgm:spPr>
    </dgm:pt>
    <dgm:pt modelId="{3864E4F3-D7B8-413A-8709-72620851CBD2}" type="pres">
      <dgm:prSet presAssocID="{C0327828-DAF8-46D7-A5B3-363486B7D3F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14BEE6E8-5EEE-418B-8951-4E16CDAD1EBC}" type="pres">
      <dgm:prSet presAssocID="{1FC0CD43-7C24-46B9-B249-DC1336CE954C}" presName="Accent3" presStyleCnt="0"/>
      <dgm:spPr/>
    </dgm:pt>
    <dgm:pt modelId="{810E5789-D8CB-4BD5-BF8B-C624EC7CA715}" type="pres">
      <dgm:prSet presAssocID="{1FC0CD43-7C24-46B9-B249-DC1336CE954C}" presName="Accent" presStyleLbl="bgShp" presStyleIdx="2" presStyleCnt="6" custLinFactX="-83910" custLinFactY="41314" custLinFactNeighborX="-100000" custLinFactNeighborY="100000"/>
      <dgm:spPr>
        <a:noFill/>
      </dgm:spPr>
      <dgm:t>
        <a:bodyPr/>
        <a:lstStyle/>
        <a:p>
          <a:endParaRPr lang="de-CH"/>
        </a:p>
      </dgm:t>
    </dgm:pt>
    <dgm:pt modelId="{958118EF-7E97-4881-86C8-8C89FFABD4EA}" type="pres">
      <dgm:prSet presAssocID="{1FC0CD43-7C24-46B9-B249-DC1336CE954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323813DC-E7A2-4ABE-A3F6-AA7DD2E1B4F8}" type="pres">
      <dgm:prSet presAssocID="{C0326E15-2A63-4207-9C19-5A2C3BD9BF84}" presName="Accent4" presStyleCnt="0"/>
      <dgm:spPr/>
    </dgm:pt>
    <dgm:pt modelId="{CFC0FE75-18EE-4095-A3AA-DC0B72ED93BE}" type="pres">
      <dgm:prSet presAssocID="{C0326E15-2A63-4207-9C19-5A2C3BD9BF84}" presName="Accent" presStyleLbl="bgShp" presStyleIdx="3" presStyleCnt="6" custLinFactY="-17762" custLinFactNeighborX="-15221" custLinFactNeighborY="-100000"/>
      <dgm:spPr>
        <a:noFill/>
      </dgm:spPr>
    </dgm:pt>
    <dgm:pt modelId="{E5C625F6-6EA2-4446-8BD1-A16ED64D8228}" type="pres">
      <dgm:prSet presAssocID="{C0326E15-2A63-4207-9C19-5A2C3BD9BF8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C35A760-BCBA-4B84-B8FE-EAB19F5351BD}" type="pres">
      <dgm:prSet presAssocID="{6EA8FEB6-1327-415F-865C-02551FA53CE8}" presName="Accent5" presStyleCnt="0"/>
      <dgm:spPr/>
    </dgm:pt>
    <dgm:pt modelId="{63945643-DD1D-4B63-94A6-5174C9108947}" type="pres">
      <dgm:prSet presAssocID="{6EA8FEB6-1327-415F-865C-02551FA53CE8}" presName="Accent" presStyleLbl="bgShp" presStyleIdx="4" presStyleCnt="6" custLinFactY="-36898" custLinFactNeighborX="-24098" custLinFactNeighborY="-100000"/>
      <dgm:spPr>
        <a:noFill/>
      </dgm:spPr>
    </dgm:pt>
    <dgm:pt modelId="{E1748760-7C4D-4EA7-BFC6-9617979FF1EC}" type="pres">
      <dgm:prSet presAssocID="{6EA8FEB6-1327-415F-865C-02551FA53CE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C4E8A93-4A76-43CD-9630-DB758DD5B1D6}" type="pres">
      <dgm:prSet presAssocID="{38CAD985-200D-4B87-B660-E431F74C9EB7}" presName="Accent6" presStyleCnt="0"/>
      <dgm:spPr/>
    </dgm:pt>
    <dgm:pt modelId="{BF10E10A-F427-43AA-8022-F1CC7391DC5A}" type="pres">
      <dgm:prSet presAssocID="{38CAD985-200D-4B87-B660-E431F74C9EB7}" presName="Accent" presStyleLbl="bgShp" presStyleIdx="5" presStyleCnt="6" custLinFactNeighborX="93858" custLinFactNeighborY="-94210"/>
      <dgm:spPr>
        <a:noFill/>
      </dgm:spPr>
    </dgm:pt>
    <dgm:pt modelId="{61A314B5-BC03-491A-8D29-66F75FA2E7C9}" type="pres">
      <dgm:prSet presAssocID="{38CAD985-200D-4B87-B660-E431F74C9EB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9BA6EFEE-F659-4531-BBD8-749B6F141E76}" srcId="{2E480918-5305-4CF4-9A4D-1398CAE61580}" destId="{6EA8FEB6-1327-415F-865C-02551FA53CE8}" srcOrd="4" destOrd="0" parTransId="{9937E1C5-B947-4576-8F3C-E0D85E0D42ED}" sibTransId="{73E8490D-007D-4729-97FF-0BA545AEA2D9}"/>
    <dgm:cxn modelId="{5B636514-CA01-4717-87CF-9AD89F723586}" type="presOf" srcId="{C0327828-DAF8-46D7-A5B3-363486B7D3FB}" destId="{3864E4F3-D7B8-413A-8709-72620851CBD2}" srcOrd="0" destOrd="0" presId="urn:microsoft.com/office/officeart/2011/layout/HexagonRadial"/>
    <dgm:cxn modelId="{00486B68-4936-42FD-9259-9BD2A27C533D}" srcId="{2E480918-5305-4CF4-9A4D-1398CAE61580}" destId="{38CAD985-200D-4B87-B660-E431F74C9EB7}" srcOrd="5" destOrd="0" parTransId="{6551C958-2E22-4282-A197-4EA83463710C}" sibTransId="{7B87CAD7-F8BB-4D05-A694-EBF6C5559811}"/>
    <dgm:cxn modelId="{0802AA10-D009-4C69-9C17-FDDF7A03815E}" type="presOf" srcId="{1FC0CD43-7C24-46B9-B249-DC1336CE954C}" destId="{958118EF-7E97-4881-86C8-8C89FFABD4EA}" srcOrd="0" destOrd="0" presId="urn:microsoft.com/office/officeart/2011/layout/HexagonRadial"/>
    <dgm:cxn modelId="{F2650AE5-F9CB-4CAD-9132-D2FA780F2ABB}" srcId="{766731E0-0132-4D25-AD66-33300E18D547}" destId="{2E480918-5305-4CF4-9A4D-1398CAE61580}" srcOrd="0" destOrd="0" parTransId="{109364B6-C3EE-4C8A-9113-AB0E574C3010}" sibTransId="{1B649234-3E6D-4921-9D94-511E207F4B9A}"/>
    <dgm:cxn modelId="{379655C1-D166-40F2-8026-796D6D53705E}" srcId="{2E480918-5305-4CF4-9A4D-1398CAE61580}" destId="{353C458B-4478-403E-AE91-008F2869B5DB}" srcOrd="0" destOrd="0" parTransId="{AE4D6C87-C781-4791-A55C-BC022817C340}" sibTransId="{E26F7A9B-79BC-463C-A5B5-F8B4D9074916}"/>
    <dgm:cxn modelId="{468E5F96-D646-48F8-B7B7-4E59FC036322}" srcId="{2E480918-5305-4CF4-9A4D-1398CAE61580}" destId="{C0326E15-2A63-4207-9C19-5A2C3BD9BF84}" srcOrd="3" destOrd="0" parTransId="{FE2CF21B-CF5C-4DDC-A323-3FFE5BE08B0A}" sibTransId="{0A7CC86A-9126-4E3A-8972-1B053807E6D3}"/>
    <dgm:cxn modelId="{D89444D1-77FD-401D-A221-F0799D43D1D9}" type="presOf" srcId="{6EA8FEB6-1327-415F-865C-02551FA53CE8}" destId="{E1748760-7C4D-4EA7-BFC6-9617979FF1EC}" srcOrd="0" destOrd="0" presId="urn:microsoft.com/office/officeart/2011/layout/HexagonRadial"/>
    <dgm:cxn modelId="{20092BEF-0822-4416-97FC-3565AD96FFE6}" srcId="{2E480918-5305-4CF4-9A4D-1398CAE61580}" destId="{C0327828-DAF8-46D7-A5B3-363486B7D3FB}" srcOrd="1" destOrd="0" parTransId="{6844C93F-D35F-4699-B374-C87590C58373}" sibTransId="{E11EFE09-73D4-4ABD-B0F0-4202EE7F8724}"/>
    <dgm:cxn modelId="{A1183CD8-8F0F-4E0D-9D79-2230531F330A}" type="presOf" srcId="{C0326E15-2A63-4207-9C19-5A2C3BD9BF84}" destId="{E5C625F6-6EA2-4446-8BD1-A16ED64D8228}" srcOrd="0" destOrd="0" presId="urn:microsoft.com/office/officeart/2011/layout/HexagonRadial"/>
    <dgm:cxn modelId="{F974A524-0B30-44DB-AE33-36AC8ADFBE6F}" type="presOf" srcId="{38CAD985-200D-4B87-B660-E431F74C9EB7}" destId="{61A314B5-BC03-491A-8D29-66F75FA2E7C9}" srcOrd="0" destOrd="0" presId="urn:microsoft.com/office/officeart/2011/layout/HexagonRadial"/>
    <dgm:cxn modelId="{358F5D16-C635-49E2-9CD7-A7EA8B276AD4}" type="presOf" srcId="{2E480918-5305-4CF4-9A4D-1398CAE61580}" destId="{15A0EC5F-0DC5-4EF4-AE71-9826ED9FE8EC}" srcOrd="0" destOrd="0" presId="urn:microsoft.com/office/officeart/2011/layout/HexagonRadial"/>
    <dgm:cxn modelId="{480CDFC2-6C09-4D12-9947-32E2AC321822}" type="presOf" srcId="{766731E0-0132-4D25-AD66-33300E18D547}" destId="{A471E4E1-3159-4491-BBE2-2EB7708FEB20}" srcOrd="0" destOrd="0" presId="urn:microsoft.com/office/officeart/2011/layout/HexagonRadial"/>
    <dgm:cxn modelId="{8CA1D7D6-F82E-48A3-B3A0-2DC5A6861C8D}" srcId="{2E480918-5305-4CF4-9A4D-1398CAE61580}" destId="{1FC0CD43-7C24-46B9-B249-DC1336CE954C}" srcOrd="2" destOrd="0" parTransId="{81F4E69F-7BBE-401C-B0F9-724937250367}" sibTransId="{BE7A91B6-3B1D-4F18-AF6C-59D4FC6047B4}"/>
    <dgm:cxn modelId="{DB020299-4370-4136-AC9A-6E31B34ED8D1}" type="presOf" srcId="{353C458B-4478-403E-AE91-008F2869B5DB}" destId="{8878D53F-C8EB-4BE0-B89A-82DCC3D9A443}" srcOrd="0" destOrd="0" presId="urn:microsoft.com/office/officeart/2011/layout/HexagonRadial"/>
    <dgm:cxn modelId="{29D9195D-1A11-4198-8EB0-7CEFAB37A8CA}" type="presParOf" srcId="{A471E4E1-3159-4491-BBE2-2EB7708FEB20}" destId="{15A0EC5F-0DC5-4EF4-AE71-9826ED9FE8EC}" srcOrd="0" destOrd="0" presId="urn:microsoft.com/office/officeart/2011/layout/HexagonRadial"/>
    <dgm:cxn modelId="{16FAEB16-C3EF-484C-94BC-0B3668093B5B}" type="presParOf" srcId="{A471E4E1-3159-4491-BBE2-2EB7708FEB20}" destId="{E9FD6D4B-E0C2-4CB0-AB6C-3362015C8B10}" srcOrd="1" destOrd="0" presId="urn:microsoft.com/office/officeart/2011/layout/HexagonRadial"/>
    <dgm:cxn modelId="{0E008530-14F8-4695-A251-D032F7E5ED18}" type="presParOf" srcId="{E9FD6D4B-E0C2-4CB0-AB6C-3362015C8B10}" destId="{FF876699-B661-4BCE-A20C-787212741ED4}" srcOrd="0" destOrd="0" presId="urn:microsoft.com/office/officeart/2011/layout/HexagonRadial"/>
    <dgm:cxn modelId="{A98E9040-E1E2-47EA-97EA-C56C9A3D93B3}" type="presParOf" srcId="{A471E4E1-3159-4491-BBE2-2EB7708FEB20}" destId="{8878D53F-C8EB-4BE0-B89A-82DCC3D9A443}" srcOrd="2" destOrd="0" presId="urn:microsoft.com/office/officeart/2011/layout/HexagonRadial"/>
    <dgm:cxn modelId="{1F088BB7-91E3-4227-BE92-8E65574F6475}" type="presParOf" srcId="{A471E4E1-3159-4491-BBE2-2EB7708FEB20}" destId="{C5135618-CD10-4F84-A642-A30C68830C79}" srcOrd="3" destOrd="0" presId="urn:microsoft.com/office/officeart/2011/layout/HexagonRadial"/>
    <dgm:cxn modelId="{83589654-CB14-4BF8-9C3F-6C1154D2E5B6}" type="presParOf" srcId="{C5135618-CD10-4F84-A642-A30C68830C79}" destId="{23AE00EB-0A5B-44D1-ACB6-49B8B6E40F15}" srcOrd="0" destOrd="0" presId="urn:microsoft.com/office/officeart/2011/layout/HexagonRadial"/>
    <dgm:cxn modelId="{99E0B154-6C08-4C0C-8173-966BFB896156}" type="presParOf" srcId="{A471E4E1-3159-4491-BBE2-2EB7708FEB20}" destId="{3864E4F3-D7B8-413A-8709-72620851CBD2}" srcOrd="4" destOrd="0" presId="urn:microsoft.com/office/officeart/2011/layout/HexagonRadial"/>
    <dgm:cxn modelId="{05BB0AF7-F0E7-49FA-BDCB-067A1C83F9B2}" type="presParOf" srcId="{A471E4E1-3159-4491-BBE2-2EB7708FEB20}" destId="{14BEE6E8-5EEE-418B-8951-4E16CDAD1EBC}" srcOrd="5" destOrd="0" presId="urn:microsoft.com/office/officeart/2011/layout/HexagonRadial"/>
    <dgm:cxn modelId="{415CC23B-DAD9-4D3C-98FF-944C25C85BF0}" type="presParOf" srcId="{14BEE6E8-5EEE-418B-8951-4E16CDAD1EBC}" destId="{810E5789-D8CB-4BD5-BF8B-C624EC7CA715}" srcOrd="0" destOrd="0" presId="urn:microsoft.com/office/officeart/2011/layout/HexagonRadial"/>
    <dgm:cxn modelId="{AA6FBAF1-B835-40FA-AB30-0FD6A3CD6F2C}" type="presParOf" srcId="{A471E4E1-3159-4491-BBE2-2EB7708FEB20}" destId="{958118EF-7E97-4881-86C8-8C89FFABD4EA}" srcOrd="6" destOrd="0" presId="urn:microsoft.com/office/officeart/2011/layout/HexagonRadial"/>
    <dgm:cxn modelId="{6CABD864-A518-484F-8218-0D2D585DC481}" type="presParOf" srcId="{A471E4E1-3159-4491-BBE2-2EB7708FEB20}" destId="{323813DC-E7A2-4ABE-A3F6-AA7DD2E1B4F8}" srcOrd="7" destOrd="0" presId="urn:microsoft.com/office/officeart/2011/layout/HexagonRadial"/>
    <dgm:cxn modelId="{8175B9F5-B9E6-4CE0-BF4A-FE1D7048D024}" type="presParOf" srcId="{323813DC-E7A2-4ABE-A3F6-AA7DD2E1B4F8}" destId="{CFC0FE75-18EE-4095-A3AA-DC0B72ED93BE}" srcOrd="0" destOrd="0" presId="urn:microsoft.com/office/officeart/2011/layout/HexagonRadial"/>
    <dgm:cxn modelId="{78927F78-812D-4B08-B9B9-B751D4C43BCD}" type="presParOf" srcId="{A471E4E1-3159-4491-BBE2-2EB7708FEB20}" destId="{E5C625F6-6EA2-4446-8BD1-A16ED64D8228}" srcOrd="8" destOrd="0" presId="urn:microsoft.com/office/officeart/2011/layout/HexagonRadial"/>
    <dgm:cxn modelId="{37462992-419E-4554-9B9C-7A342209F6BB}" type="presParOf" srcId="{A471E4E1-3159-4491-BBE2-2EB7708FEB20}" destId="{AC35A760-BCBA-4B84-B8FE-EAB19F5351BD}" srcOrd="9" destOrd="0" presId="urn:microsoft.com/office/officeart/2011/layout/HexagonRadial"/>
    <dgm:cxn modelId="{F2727ABA-292E-4962-97FE-9A0668C44A2E}" type="presParOf" srcId="{AC35A760-BCBA-4B84-B8FE-EAB19F5351BD}" destId="{63945643-DD1D-4B63-94A6-5174C9108947}" srcOrd="0" destOrd="0" presId="urn:microsoft.com/office/officeart/2011/layout/HexagonRadial"/>
    <dgm:cxn modelId="{DE2B9E40-4167-4432-ACD3-4A99B7FA79EC}" type="presParOf" srcId="{A471E4E1-3159-4491-BBE2-2EB7708FEB20}" destId="{E1748760-7C4D-4EA7-BFC6-9617979FF1EC}" srcOrd="10" destOrd="0" presId="urn:microsoft.com/office/officeart/2011/layout/HexagonRadial"/>
    <dgm:cxn modelId="{FA2118E8-116F-460D-9696-050D9D4DC92F}" type="presParOf" srcId="{A471E4E1-3159-4491-BBE2-2EB7708FEB20}" destId="{BC4E8A93-4A76-43CD-9630-DB758DD5B1D6}" srcOrd="11" destOrd="0" presId="urn:microsoft.com/office/officeart/2011/layout/HexagonRadial"/>
    <dgm:cxn modelId="{3B566082-8DBB-4904-92A1-067DF0EC1991}" type="presParOf" srcId="{BC4E8A93-4A76-43CD-9630-DB758DD5B1D6}" destId="{BF10E10A-F427-43AA-8022-F1CC7391DC5A}" srcOrd="0" destOrd="0" presId="urn:microsoft.com/office/officeart/2011/layout/HexagonRadial"/>
    <dgm:cxn modelId="{E5E0F18C-51EE-4F1B-BDC0-345D59290E27}" type="presParOf" srcId="{A471E4E1-3159-4491-BBE2-2EB7708FEB20}" destId="{61A314B5-BC03-491A-8D29-66F75FA2E7C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0EC5F-0DC5-4EF4-AE71-9826ED9FE8EC}">
      <dsp:nvSpPr>
        <dsp:cNvPr id="0" name=""/>
        <dsp:cNvSpPr/>
      </dsp:nvSpPr>
      <dsp:spPr>
        <a:xfrm>
          <a:off x="2245043" y="1351444"/>
          <a:ext cx="1717745" cy="1485919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b="1" kern="1200" dirty="0" smtClean="0"/>
            <a:t>SCVMM</a:t>
          </a:r>
          <a:endParaRPr lang="de-CH" sz="2400" b="1" kern="1200" dirty="0"/>
        </a:p>
      </dsp:txBody>
      <dsp:txXfrm>
        <a:off x="2529697" y="1597682"/>
        <a:ext cx="1148437" cy="993443"/>
      </dsp:txXfrm>
    </dsp:sp>
    <dsp:sp modelId="{23AE00EB-0A5B-44D1-ACB6-49B8B6E40F15}">
      <dsp:nvSpPr>
        <dsp:cNvPr id="0" name=""/>
        <dsp:cNvSpPr/>
      </dsp:nvSpPr>
      <dsp:spPr>
        <a:xfrm>
          <a:off x="3476867" y="1421444"/>
          <a:ext cx="648100" cy="558424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8D53F-C8EB-4BE0-B89A-82DCC3D9A443}">
      <dsp:nvSpPr>
        <dsp:cNvPr id="0" name=""/>
        <dsp:cNvSpPr/>
      </dsp:nvSpPr>
      <dsp:spPr>
        <a:xfrm>
          <a:off x="2403272" y="0"/>
          <a:ext cx="1407680" cy="1217808"/>
        </a:xfrm>
        <a:prstGeom prst="hexagon">
          <a:avLst>
            <a:gd name="adj" fmla="val 28570"/>
            <a:gd name="vf" fmla="val 1154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VDI</a:t>
          </a:r>
          <a:endParaRPr lang="de-CH" sz="1200" kern="1200" dirty="0"/>
        </a:p>
      </dsp:txBody>
      <dsp:txXfrm>
        <a:off x="2636555" y="201817"/>
        <a:ext cx="941114" cy="814174"/>
      </dsp:txXfrm>
    </dsp:sp>
    <dsp:sp modelId="{810E5789-D8CB-4BD5-BF8B-C624EC7CA715}">
      <dsp:nvSpPr>
        <dsp:cNvPr id="0" name=""/>
        <dsp:cNvSpPr/>
      </dsp:nvSpPr>
      <dsp:spPr>
        <a:xfrm>
          <a:off x="2885144" y="2473620"/>
          <a:ext cx="648100" cy="558424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4E4F3-D7B8-413A-8709-72620851CBD2}">
      <dsp:nvSpPr>
        <dsp:cNvPr id="0" name=""/>
        <dsp:cNvSpPr/>
      </dsp:nvSpPr>
      <dsp:spPr>
        <a:xfrm>
          <a:off x="3694278" y="749033"/>
          <a:ext cx="1407680" cy="1217808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/>
            <a:t>Self</a:t>
          </a:r>
          <a:r>
            <a:rPr lang="de-CH" sz="1200" kern="1200" dirty="0" smtClean="0"/>
            <a:t> Service</a:t>
          </a:r>
          <a:endParaRPr lang="de-CH" sz="1200" kern="1200" dirty="0"/>
        </a:p>
      </dsp:txBody>
      <dsp:txXfrm>
        <a:off x="3927561" y="950850"/>
        <a:ext cx="941114" cy="814174"/>
      </dsp:txXfrm>
    </dsp:sp>
    <dsp:sp modelId="{CFC0FE75-18EE-4095-A3AA-DC0B72ED93BE}">
      <dsp:nvSpPr>
        <dsp:cNvPr id="0" name=""/>
        <dsp:cNvSpPr/>
      </dsp:nvSpPr>
      <dsp:spPr>
        <a:xfrm>
          <a:off x="3452985" y="2205307"/>
          <a:ext cx="648100" cy="558424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118EF-7E97-4881-86C8-8C89FFABD4EA}">
      <dsp:nvSpPr>
        <dsp:cNvPr id="0" name=""/>
        <dsp:cNvSpPr/>
      </dsp:nvSpPr>
      <dsp:spPr>
        <a:xfrm>
          <a:off x="3694278" y="2221547"/>
          <a:ext cx="1407680" cy="1217808"/>
        </a:xfrm>
        <a:prstGeom prst="hexagon">
          <a:avLst>
            <a:gd name="adj" fmla="val 28570"/>
            <a:gd name="vf" fmla="val 11547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Operation &amp; Monitoring</a:t>
          </a:r>
          <a:endParaRPr lang="de-CH" sz="1200" kern="1200" dirty="0"/>
        </a:p>
      </dsp:txBody>
      <dsp:txXfrm>
        <a:off x="3927561" y="2423364"/>
        <a:ext cx="941114" cy="814174"/>
      </dsp:txXfrm>
    </dsp:sp>
    <dsp:sp modelId="{63945643-DD1D-4B63-94A6-5174C9108947}">
      <dsp:nvSpPr>
        <dsp:cNvPr id="0" name=""/>
        <dsp:cNvSpPr/>
      </dsp:nvSpPr>
      <dsp:spPr>
        <a:xfrm>
          <a:off x="2092060" y="2220772"/>
          <a:ext cx="648100" cy="558424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625F6-6EA2-4446-8BD1-A16ED64D8228}">
      <dsp:nvSpPr>
        <dsp:cNvPr id="0" name=""/>
        <dsp:cNvSpPr/>
      </dsp:nvSpPr>
      <dsp:spPr>
        <a:xfrm>
          <a:off x="2403272" y="2971419"/>
          <a:ext cx="1407680" cy="1217808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VM Management</a:t>
          </a:r>
          <a:endParaRPr lang="de-CH" sz="1200" kern="1200" dirty="0"/>
        </a:p>
      </dsp:txBody>
      <dsp:txXfrm>
        <a:off x="2636555" y="3173236"/>
        <a:ext cx="941114" cy="814174"/>
      </dsp:txXfrm>
    </dsp:sp>
    <dsp:sp modelId="{BF10E10A-F427-43AA-8022-F1CC7391DC5A}">
      <dsp:nvSpPr>
        <dsp:cNvPr id="0" name=""/>
        <dsp:cNvSpPr/>
      </dsp:nvSpPr>
      <dsp:spPr>
        <a:xfrm>
          <a:off x="2087764" y="1415615"/>
          <a:ext cx="648100" cy="558424"/>
        </a:xfrm>
        <a:prstGeom prst="hexagon">
          <a:avLst>
            <a:gd name="adj" fmla="val 28900"/>
            <a:gd name="vf" fmla="val 11547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48760-7C4D-4EA7-BFC6-9617979FF1EC}">
      <dsp:nvSpPr>
        <dsp:cNvPr id="0" name=""/>
        <dsp:cNvSpPr/>
      </dsp:nvSpPr>
      <dsp:spPr>
        <a:xfrm>
          <a:off x="1106273" y="2222385"/>
          <a:ext cx="1407680" cy="121780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err="1" smtClean="0"/>
            <a:t>Fabric</a:t>
          </a:r>
          <a:r>
            <a:rPr lang="de-CH" sz="1200" kern="1200" dirty="0" smtClean="0"/>
            <a:t> Management</a:t>
          </a:r>
          <a:endParaRPr lang="de-CH" sz="1200" kern="1200" dirty="0"/>
        </a:p>
      </dsp:txBody>
      <dsp:txXfrm>
        <a:off x="1339556" y="2424202"/>
        <a:ext cx="941114" cy="814174"/>
      </dsp:txXfrm>
    </dsp:sp>
    <dsp:sp modelId="{61A314B5-BC03-491A-8D29-66F75FA2E7C9}">
      <dsp:nvSpPr>
        <dsp:cNvPr id="0" name=""/>
        <dsp:cNvSpPr/>
      </dsp:nvSpPr>
      <dsp:spPr>
        <a:xfrm>
          <a:off x="1106273" y="747358"/>
          <a:ext cx="1407680" cy="1217808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200" kern="1200" dirty="0" smtClean="0"/>
            <a:t>Orchestration</a:t>
          </a:r>
          <a:endParaRPr lang="de-CH" sz="1200" kern="1200" dirty="0"/>
        </a:p>
      </dsp:txBody>
      <dsp:txXfrm>
        <a:off x="1339556" y="949175"/>
        <a:ext cx="941114" cy="814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1F398-EFE6-4C24-B1DA-BFB6465A422B}" type="datetimeFigureOut">
              <a:rPr lang="de-CH" smtClean="0"/>
              <a:t>01.06.2013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99151-CA3C-4938-B5C6-40E208767B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03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10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1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88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Michel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8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7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Thomas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4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Thomas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1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Thomas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0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6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Thomas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9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8768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tvce.com/?p=1746" TargetMode="External"/><Relationship Id="rId2" Type="http://schemas.openxmlformats.org/officeDocument/2006/relationships/hyperlink" Target="http://go.microsoft.com/fwlink/?LinkID=21317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3oTind" TargetMode="External"/><Relationship Id="rId2" Type="http://schemas.openxmlformats.org/officeDocument/2006/relationships/hyperlink" Target="http://bit.ly/176Zcyw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hFrq4T" TargetMode="External"/><Relationship Id="rId2" Type="http://schemas.openxmlformats.org/officeDocument/2006/relationships/hyperlink" Target="http://bit.ly/MkSIi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upport.microsoft.com/kb/2802159" TargetMode="External"/><Relationship Id="rId4" Type="http://schemas.openxmlformats.org/officeDocument/2006/relationships/hyperlink" Target="http://bit.ly/WNEH0Z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omasmaurer.ch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ru.ch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SCVMM - </a:t>
            </a:r>
            <a:r>
              <a:rPr lang="de-CH" dirty="0" err="1" smtClean="0"/>
              <a:t>Mania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 Powerful Management Framework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Private Cloud(s)</a:t>
            </a:r>
            <a:endParaRPr lang="de-CH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30926" y="6323282"/>
            <a:ext cx="9144000" cy="5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© 2013 Thomas Maurer (MVP), Michael Rüefli</a:t>
            </a:r>
            <a:endParaRPr lang="de-CH" dirty="0"/>
          </a:p>
        </p:txBody>
      </p:sp>
      <p:pic>
        <p:nvPicPr>
          <p:cNvPr id="4100" name="Picture 4" descr="http://systemcenter2012.com/resized-image.ashx/__size/550x0/__key/CommunityServer.Blogs.Components.WeblogFiles/vnextteam/scvmm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40" y="2556164"/>
            <a:ext cx="2426384" cy="7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www.archy.net/wp-content/uploads/2011/10/e2e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2680817"/>
            <a:ext cx="2033586" cy="595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9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Encapsulated</a:t>
            </a:r>
            <a:r>
              <a:rPr lang="de-CH" dirty="0" smtClean="0"/>
              <a:t> | </a:t>
            </a:r>
            <a:r>
              <a:rPr lang="de-CH" dirty="0" err="1" smtClean="0"/>
              <a:t>replicated</a:t>
            </a:r>
            <a:endParaRPr lang="de-CH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088392" y="2854072"/>
            <a:ext cx="5144718" cy="34002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Virtual, </a:t>
            </a:r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DB on </a:t>
            </a:r>
            <a:r>
              <a:rPr lang="de-CH" dirty="0" err="1" smtClean="0"/>
              <a:t>single</a:t>
            </a:r>
            <a:r>
              <a:rPr lang="de-CH" dirty="0" smtClean="0"/>
              <a:t> VM</a:t>
            </a:r>
          </a:p>
          <a:p>
            <a:r>
              <a:rPr lang="de-CH" dirty="0" smtClean="0"/>
              <a:t>VM </a:t>
            </a:r>
            <a:r>
              <a:rPr lang="de-CH" dirty="0" err="1" smtClean="0"/>
              <a:t>replicated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Hyper-V </a:t>
            </a:r>
            <a:r>
              <a:rPr lang="de-CH" dirty="0" err="1" smtClean="0"/>
              <a:t>Replica</a:t>
            </a:r>
            <a:endParaRPr lang="de-CH" dirty="0"/>
          </a:p>
          <a:p>
            <a:r>
              <a:rPr lang="de-CH" dirty="0" smtClean="0"/>
              <a:t>Manual Failover</a:t>
            </a:r>
            <a:endParaRPr lang="de-CH" dirty="0"/>
          </a:p>
          <a:p>
            <a:endParaRPr lang="de-CH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8" y="2854072"/>
            <a:ext cx="2786175" cy="35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r>
              <a:rPr lang="de-CH" dirty="0" err="1" smtClean="0"/>
              <a:t>defined</a:t>
            </a:r>
            <a:r>
              <a:rPr lang="de-CH" dirty="0" smtClean="0"/>
              <a:t> </a:t>
            </a:r>
            <a:r>
              <a:rPr lang="de-CH" dirty="0" err="1" smtClean="0"/>
              <a:t>networks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01" y="2011363"/>
            <a:ext cx="5596811" cy="4206875"/>
          </a:xfrm>
        </p:spPr>
      </p:pic>
    </p:spTree>
    <p:extLst>
      <p:ext uri="{BB962C8B-B14F-4D97-AF65-F5344CB8AC3E}">
        <p14:creationId xmlns:p14="http://schemas.microsoft.com/office/powerpoint/2010/main" val="31597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SCMM 2012 Networking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24418" y="2092960"/>
            <a:ext cx="10560148" cy="4024208"/>
          </a:xfrm>
        </p:spPr>
        <p:txBody>
          <a:bodyPr>
            <a:normAutofit/>
          </a:bodyPr>
          <a:lstStyle/>
          <a:p>
            <a:pPr marL="535504" indent="-535504"/>
            <a:r>
              <a:rPr lang="en-US" sz="3800" dirty="0" smtClean="0"/>
              <a:t>Logical Networks</a:t>
            </a:r>
            <a:endParaRPr lang="en-US" sz="38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Physical Network Infrastructure</a:t>
            </a:r>
          </a:p>
          <a:p>
            <a:pPr marL="1062541" lvl="1" indent="-535504"/>
            <a:endParaRPr lang="en-US" dirty="0"/>
          </a:p>
          <a:p>
            <a:pPr marL="535504" indent="-535504"/>
            <a:r>
              <a:rPr lang="en-US" sz="3800" dirty="0" smtClean="0"/>
              <a:t>Network Sites</a:t>
            </a:r>
            <a:endParaRPr lang="en-US" sz="38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Network Sites / VLANs</a:t>
            </a:r>
          </a:p>
          <a:p>
            <a:pPr marL="1062541" lvl="1" indent="-535504"/>
            <a:endParaRPr lang="en-US" dirty="0"/>
          </a:p>
          <a:p>
            <a:pPr marL="535504" indent="-535504"/>
            <a:r>
              <a:rPr lang="en-US" sz="3800" dirty="0" smtClean="0"/>
              <a:t>IP Pools</a:t>
            </a:r>
            <a:endParaRPr lang="en-US" sz="38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IP Address Pools for deployment</a:t>
            </a:r>
          </a:p>
          <a:p>
            <a:pPr marL="1062541" lvl="1" indent="-535504"/>
            <a:endParaRPr lang="en-US" dirty="0" smtClean="0"/>
          </a:p>
          <a:p>
            <a:pPr marL="0" lvl="2"/>
            <a:endParaRPr lang="en-US" sz="2133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Networking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24418" y="1930400"/>
            <a:ext cx="10560148" cy="4186768"/>
          </a:xfrm>
        </p:spPr>
        <p:txBody>
          <a:bodyPr>
            <a:normAutofit/>
          </a:bodyPr>
          <a:lstStyle/>
          <a:p>
            <a:pPr marL="535504" indent="-535504"/>
            <a:r>
              <a:rPr lang="en-US" sz="3600" dirty="0" smtClean="0"/>
              <a:t>Logical Networks</a:t>
            </a:r>
            <a:endParaRPr lang="en-US" sz="36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70" dirty="0">
                <a:latin typeface="+mj-lt"/>
              </a:rPr>
              <a:t>Physical Network Infrastructure / Sites / IP Pools</a:t>
            </a:r>
          </a:p>
          <a:p>
            <a:pPr marL="535504" indent="-535504"/>
            <a:r>
              <a:rPr lang="en-US" sz="3600" dirty="0" smtClean="0"/>
              <a:t>VM Networks</a:t>
            </a:r>
            <a:endParaRPr lang="en-US" sz="36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Virtual Networks for VMs</a:t>
            </a:r>
            <a:endParaRPr lang="en-US" sz="2200" dirty="0">
              <a:latin typeface="+mj-lt"/>
            </a:endParaRPr>
          </a:p>
          <a:p>
            <a:pPr marL="535504" indent="-535504"/>
            <a:r>
              <a:rPr lang="en-US" sz="3600" dirty="0" smtClean="0"/>
              <a:t>Port Profiles</a:t>
            </a:r>
            <a:endParaRPr lang="en-US" sz="36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New Features from Windows Server 2012 Hyper-V</a:t>
            </a:r>
          </a:p>
          <a:p>
            <a:pPr marL="535504" indent="-535504"/>
            <a:r>
              <a:rPr lang="en-US" sz="3600" dirty="0"/>
              <a:t>Logical Switch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Logical Network Switch which combines all features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SCVMM 2012 Networking (Old Days…)</a:t>
            </a:r>
            <a:endParaRPr lang="de-CH" dirty="0"/>
          </a:p>
        </p:txBody>
      </p:sp>
      <p:cxnSp>
        <p:nvCxnSpPr>
          <p:cNvPr id="14" name="Straight Connector 13"/>
          <p:cNvCxnSpPr>
            <a:stCxn id="18" idx="2"/>
            <a:endCxn id="17" idx="0"/>
          </p:cNvCxnSpPr>
          <p:nvPr/>
        </p:nvCxnSpPr>
        <p:spPr>
          <a:xfrm>
            <a:off x="2029990" y="2438657"/>
            <a:ext cx="1" cy="14000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4115" y="6117299"/>
            <a:ext cx="9352243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1108419" y="3838709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NW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08418" y="1087363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755" y="6242447"/>
            <a:ext cx="3344963" cy="615618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667" dirty="0">
                <a:solidFill>
                  <a:srgbClr val="4D4D4D">
                    <a:alpha val="99000"/>
                  </a:srgbClr>
                </a:solidFill>
              </a:rPr>
              <a:t>Physical Network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042585" y="4249971"/>
            <a:ext cx="1" cy="184177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55573" y="5316062"/>
            <a:ext cx="1979672" cy="738664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1600" dirty="0">
                <a:solidFill>
                  <a:srgbClr val="4D4D4D">
                    <a:alpha val="99000"/>
                  </a:srgbClr>
                </a:solidFill>
              </a:rPr>
              <a:t>VLAN 25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1600" dirty="0">
                <a:solidFill>
                  <a:srgbClr val="4D4D4D">
                    <a:alpha val="99000"/>
                  </a:srgbClr>
                </a:solidFill>
              </a:rPr>
              <a:t>Subnet 10.0.0.0/26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10534" y="3538737"/>
            <a:ext cx="5959829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471505" y="454806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Fabric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1505" y="200942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Virtual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10533" y="3538737"/>
            <a:ext cx="8181744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SCMM 2012 SP1 Networking</a:t>
            </a:r>
            <a:endParaRPr lang="de-CH" dirty="0"/>
          </a:p>
        </p:txBody>
      </p:sp>
      <p:cxnSp>
        <p:nvCxnSpPr>
          <p:cNvPr id="14" name="Straight Connector 13"/>
          <p:cNvCxnSpPr>
            <a:stCxn id="18" idx="2"/>
            <a:endCxn id="17" idx="0"/>
          </p:cNvCxnSpPr>
          <p:nvPr/>
        </p:nvCxnSpPr>
        <p:spPr>
          <a:xfrm>
            <a:off x="2029990" y="2438657"/>
            <a:ext cx="1" cy="14000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4115" y="6117299"/>
            <a:ext cx="9352243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1096462" y="2820287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VM Network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108419" y="3838709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NW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08418" y="1087363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755" y="6242447"/>
            <a:ext cx="3344963" cy="615618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667" dirty="0">
                <a:solidFill>
                  <a:srgbClr val="4D4D4D">
                    <a:alpha val="99000"/>
                  </a:srgbClr>
                </a:solidFill>
              </a:rPr>
              <a:t>Physical Network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042585" y="4249971"/>
            <a:ext cx="1" cy="184177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534" y="3538737"/>
            <a:ext cx="5959829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471505" y="454806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Fabric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1505" y="200942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Virtual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0533" y="3538737"/>
            <a:ext cx="8181744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SCVMM 2012 SP1 Networking</a:t>
            </a:r>
            <a:endParaRPr lang="de-CH" dirty="0"/>
          </a:p>
        </p:txBody>
      </p:sp>
      <p:cxnSp>
        <p:nvCxnSpPr>
          <p:cNvPr id="14" name="Straight Connector 13"/>
          <p:cNvCxnSpPr>
            <a:stCxn id="18" idx="2"/>
            <a:endCxn id="17" idx="0"/>
          </p:cNvCxnSpPr>
          <p:nvPr/>
        </p:nvCxnSpPr>
        <p:spPr>
          <a:xfrm>
            <a:off x="2029990" y="2438657"/>
            <a:ext cx="1" cy="14000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4115" y="6117299"/>
            <a:ext cx="9352243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1096462" y="2820287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VM Network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108419" y="3838709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NW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08418" y="1087363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755" y="6242447"/>
            <a:ext cx="3344963" cy="615618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667" dirty="0">
                <a:solidFill>
                  <a:srgbClr val="4D4D4D">
                    <a:alpha val="99000"/>
                  </a:srgbClr>
                </a:solidFill>
              </a:rPr>
              <a:t>Physical Network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042585" y="4249971"/>
            <a:ext cx="1" cy="184177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533" y="3538737"/>
            <a:ext cx="8181744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471505" y="454806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Fabric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1505" y="200942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Virtual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460635" y="5845450"/>
            <a:ext cx="0" cy="209276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9" idx="2"/>
            <a:endCxn id="28" idx="0"/>
          </p:cNvCxnSpPr>
          <p:nvPr/>
        </p:nvCxnSpPr>
        <p:spPr>
          <a:xfrm>
            <a:off x="5460634" y="2438656"/>
            <a:ext cx="1" cy="29991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 bwMode="auto">
          <a:xfrm>
            <a:off x="4527106" y="2820287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VM Network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539063" y="5437833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NW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39062" y="1087363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cxnSp>
        <p:nvCxnSpPr>
          <p:cNvPr id="30" name="Straight Connector 29"/>
          <p:cNvCxnSpPr>
            <a:stCxn id="31" idx="2"/>
            <a:endCxn id="28" idx="0"/>
          </p:cNvCxnSpPr>
          <p:nvPr/>
        </p:nvCxnSpPr>
        <p:spPr>
          <a:xfrm flipH="1">
            <a:off x="5460635" y="3234728"/>
            <a:ext cx="1981943" cy="22031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6521006" y="2823466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VM Network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6521007" y="1085768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cxnSp>
        <p:nvCxnSpPr>
          <p:cNvPr id="33" name="Straight Connector 32"/>
          <p:cNvCxnSpPr>
            <a:stCxn id="32" idx="2"/>
            <a:endCxn id="31" idx="0"/>
          </p:cNvCxnSpPr>
          <p:nvPr/>
        </p:nvCxnSpPr>
        <p:spPr>
          <a:xfrm flipH="1">
            <a:off x="7442578" y="2437062"/>
            <a:ext cx="1" cy="3864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SCVMM 2012 SP1 Networking</a:t>
            </a:r>
            <a:endParaRPr lang="de-CH" dirty="0"/>
          </a:p>
        </p:txBody>
      </p:sp>
      <p:cxnSp>
        <p:nvCxnSpPr>
          <p:cNvPr id="14" name="Straight Connector 13"/>
          <p:cNvCxnSpPr>
            <a:stCxn id="18" idx="2"/>
            <a:endCxn id="17" idx="0"/>
          </p:cNvCxnSpPr>
          <p:nvPr/>
        </p:nvCxnSpPr>
        <p:spPr>
          <a:xfrm>
            <a:off x="2029990" y="2438657"/>
            <a:ext cx="1" cy="14000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4115" y="6117299"/>
            <a:ext cx="9352243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1096462" y="2820287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VM Network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108419" y="3838709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NW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108418" y="1087363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7755" y="6242447"/>
            <a:ext cx="3344963" cy="615618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667" dirty="0">
                <a:solidFill>
                  <a:srgbClr val="4D4D4D">
                    <a:alpha val="99000"/>
                  </a:srgbClr>
                </a:solidFill>
              </a:rPr>
              <a:t>Physical Network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042585" y="4249971"/>
            <a:ext cx="1" cy="184177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533" y="3538737"/>
            <a:ext cx="626153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471505" y="454806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Fabric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471505" y="2009427"/>
            <a:ext cx="1468797" cy="578620"/>
          </a:xfrm>
          <a:prstGeom prst="rect">
            <a:avLst/>
          </a:prstGeom>
          <a:noFill/>
        </p:spPr>
        <p:txBody>
          <a:bodyPr wrap="square" lIns="121920" tIns="121920" rIns="121920" bIns="12192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2400" dirty="0">
                <a:solidFill>
                  <a:srgbClr val="4D4D4D">
                    <a:alpha val="99000"/>
                  </a:srgbClr>
                </a:solidFill>
              </a:rPr>
              <a:t>Virtual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460635" y="5845450"/>
            <a:ext cx="0" cy="209276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9" idx="2"/>
            <a:endCxn id="28" idx="0"/>
          </p:cNvCxnSpPr>
          <p:nvPr/>
        </p:nvCxnSpPr>
        <p:spPr>
          <a:xfrm>
            <a:off x="5460634" y="2438656"/>
            <a:ext cx="1" cy="29991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 bwMode="auto">
          <a:xfrm>
            <a:off x="4527106" y="2820287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VM Network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539063" y="5437833"/>
            <a:ext cx="1843143" cy="41126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rgbClr val="FFFFFF">
                    <a:alpha val="98824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NW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39062" y="1087363"/>
            <a:ext cx="1843143" cy="1351293"/>
          </a:xfrm>
          <a:prstGeom prst="roundRect">
            <a:avLst/>
          </a:prstGeom>
          <a:solidFill>
            <a:srgbClr val="8D2E8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2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Machine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4537985" y="3745675"/>
            <a:ext cx="1843143" cy="1351293"/>
          </a:xfrm>
          <a:prstGeom prst="roundRect">
            <a:avLst/>
          </a:prstGeom>
          <a:solidFill>
            <a:srgbClr val="83B8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r>
              <a:rPr lang="en-US" sz="1600" dirty="0">
                <a:solidFill>
                  <a:schemeClr val="bg1">
                    <a:alpha val="98824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Logical Switch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4294967295"/>
          </p:nvPr>
        </p:nvSpPr>
        <p:spPr>
          <a:xfrm>
            <a:off x="7391439" y="1412776"/>
            <a:ext cx="4553943" cy="48013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3200" dirty="0"/>
              <a:t>Software Defined Networking </a:t>
            </a:r>
          </a:p>
          <a:p>
            <a:pPr marL="527037" lvl="1"/>
            <a:r>
              <a:rPr lang="en-US" sz="2400" dirty="0">
                <a:latin typeface="+mj-lt"/>
              </a:rPr>
              <a:t>Hyper-V Network Virtualization</a:t>
            </a:r>
          </a:p>
          <a:p>
            <a:pPr marL="527037" lvl="1"/>
            <a:r>
              <a:rPr lang="en-US" sz="2400" dirty="0">
                <a:latin typeface="+mj-lt"/>
              </a:rPr>
              <a:t>Extensible Virtual Switch</a:t>
            </a:r>
          </a:p>
          <a:p>
            <a:pPr marL="527037" lvl="1"/>
            <a:endParaRPr lang="en-US" sz="2133" dirty="0"/>
          </a:p>
          <a:p>
            <a:r>
              <a:rPr lang="en-US" sz="3200" dirty="0"/>
              <a:t>Network Policy/Offloads</a:t>
            </a:r>
          </a:p>
          <a:p>
            <a:pPr marL="527037" lvl="1"/>
            <a:r>
              <a:rPr lang="en-US" sz="2400" dirty="0">
                <a:latin typeface="+mj-lt"/>
              </a:rPr>
              <a:t>SR-IOV</a:t>
            </a:r>
          </a:p>
          <a:p>
            <a:pPr marL="527037" lvl="1"/>
            <a:r>
              <a:rPr lang="en-US" sz="2400" dirty="0">
                <a:latin typeface="+mj-lt"/>
              </a:rPr>
              <a:t>DHCP Guard</a:t>
            </a:r>
          </a:p>
          <a:p>
            <a:pPr marL="527037" lvl="1"/>
            <a:r>
              <a:rPr lang="en-US" sz="2400" dirty="0" err="1">
                <a:latin typeface="+mj-lt"/>
              </a:rPr>
              <a:t>IPSec</a:t>
            </a:r>
            <a:r>
              <a:rPr lang="en-US" sz="2400" dirty="0">
                <a:latin typeface="+mj-lt"/>
              </a:rPr>
              <a:t> Task Offload</a:t>
            </a:r>
          </a:p>
          <a:p>
            <a:pPr marL="527037" lvl="1"/>
            <a:r>
              <a:rPr lang="en-US" sz="2400" dirty="0">
                <a:latin typeface="+mj-lt"/>
              </a:rPr>
              <a:t>Bandwidth Control</a:t>
            </a:r>
          </a:p>
          <a:p>
            <a:pPr marL="527037" lvl="1"/>
            <a:r>
              <a:rPr lang="en-US" sz="2400" dirty="0">
                <a:latin typeface="+mj-lt"/>
              </a:rPr>
              <a:t>Trunk Mode</a:t>
            </a:r>
          </a:p>
          <a:p>
            <a:pPr lvl="1"/>
            <a:endParaRPr lang="en-US" sz="2133" dirty="0"/>
          </a:p>
          <a:p>
            <a:pPr lvl="1"/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34565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4418" y="228600"/>
            <a:ext cx="10943167" cy="590931"/>
          </a:xfrm>
        </p:spPr>
        <p:txBody>
          <a:bodyPr>
            <a:normAutofit fontScale="90000"/>
          </a:bodyPr>
          <a:lstStyle/>
          <a:p>
            <a:r>
              <a:rPr lang="en-US" sz="4267" dirty="0"/>
              <a:t>Automated Bare-Metal Hyper-V Deploy</a:t>
            </a:r>
            <a:endParaRPr lang="de-CH" sz="4267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91" y="1318274"/>
            <a:ext cx="5911619" cy="49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+mj-lt"/>
              </a:rPr>
              <a:t>Enhanced Bare </a:t>
            </a:r>
            <a:r>
              <a:rPr lang="de-CH" dirty="0" err="1">
                <a:latin typeface="+mj-lt"/>
              </a:rPr>
              <a:t>Metal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Deployment</a:t>
            </a:r>
            <a:endParaRPr lang="de-CH" dirty="0"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24418" y="1797051"/>
            <a:ext cx="6719721" cy="4896312"/>
          </a:xfrm>
        </p:spPr>
        <p:txBody>
          <a:bodyPr>
            <a:normAutofit/>
          </a:bodyPr>
          <a:lstStyle/>
          <a:p>
            <a:pPr marL="535504" indent="-535504"/>
            <a:r>
              <a:rPr lang="en-US" sz="3800" dirty="0" smtClean="0">
                <a:solidFill>
                  <a:srgbClr val="0F3E9D"/>
                </a:solidFill>
              </a:rPr>
              <a:t>Deep Discovery</a:t>
            </a:r>
            <a:endParaRPr lang="en-US" sz="3800" dirty="0" smtClean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Deep Discovery when running WinPE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 of Consistent Device Naming (CDN)</a:t>
            </a:r>
            <a:endParaRPr lang="en-US" dirty="0" smtClean="0">
              <a:latin typeface="+mj-lt"/>
            </a:endParaRPr>
          </a:p>
          <a:p>
            <a:pPr marL="535504" indent="-535504"/>
            <a:r>
              <a:rPr lang="en-US" sz="3800" dirty="0" smtClean="0">
                <a:solidFill>
                  <a:srgbClr val="0F3E9D"/>
                </a:solidFill>
              </a:rPr>
              <a:t>Logical Switch</a:t>
            </a:r>
            <a:endParaRPr lang="en-US" sz="3800" dirty="0" smtClean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Configure Logical switch (single management construct for multiple virtual switch instance)</a:t>
            </a:r>
            <a:endParaRPr lang="en-US" dirty="0" smtClean="0">
              <a:latin typeface="+mj-lt"/>
            </a:endParaRPr>
          </a:p>
          <a:p>
            <a:pPr marL="535504" indent="-535504"/>
            <a:r>
              <a:rPr lang="en-US" sz="3800" dirty="0" smtClean="0">
                <a:solidFill>
                  <a:srgbClr val="0F3E9D"/>
                </a:solidFill>
              </a:rPr>
              <a:t>Converged Fabric</a:t>
            </a:r>
            <a:endParaRPr lang="en-US" sz="3800" dirty="0" smtClean="0"/>
          </a:p>
          <a:p>
            <a:pPr marL="1062541" lvl="1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Host Teaming and </a:t>
            </a:r>
            <a:r>
              <a:rPr lang="en-US" sz="2400" dirty="0" err="1">
                <a:latin typeface="+mj-lt"/>
              </a:rPr>
              <a:t>vNIC</a:t>
            </a:r>
            <a:r>
              <a:rPr lang="en-US" sz="2400" dirty="0">
                <a:latin typeface="+mj-lt"/>
              </a:rPr>
              <a:t> Configuration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22" y="3943391"/>
            <a:ext cx="3511373" cy="187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8"/>
          <a:stretch/>
        </p:blipFill>
        <p:spPr bwMode="auto">
          <a:xfrm rot="120000">
            <a:off x="9163436" y="1907139"/>
            <a:ext cx="1811356" cy="73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9785987" y="2748185"/>
            <a:ext cx="384043" cy="864096"/>
          </a:xfrm>
          <a:prstGeom prst="downArrow">
            <a:avLst/>
          </a:prstGeom>
          <a:solidFill>
            <a:srgbClr val="0F3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Who's</a:t>
            </a:r>
            <a:r>
              <a:rPr lang="de-CH" dirty="0" smtClean="0"/>
              <a:t> </a:t>
            </a:r>
            <a:r>
              <a:rPr lang="de-CH" dirty="0" err="1" smtClean="0"/>
              <a:t>talking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2902689" y="4476308"/>
            <a:ext cx="4561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Michael Rüefli</a:t>
            </a:r>
          </a:p>
          <a:p>
            <a:r>
              <a:rPr lang="de-CH" dirty="0" smtClean="0"/>
              <a:t>MCSE </a:t>
            </a:r>
            <a:r>
              <a:rPr lang="de-CH" dirty="0"/>
              <a:t>Private Cloud, CCIA, </a:t>
            </a:r>
            <a:r>
              <a:rPr lang="de-CH" dirty="0" smtClean="0"/>
              <a:t>VCP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Senior Consultant / </a:t>
            </a:r>
            <a:r>
              <a:rPr lang="de-CH" dirty="0" err="1" smtClean="0"/>
              <a:t>Virtualization</a:t>
            </a:r>
            <a:r>
              <a:rPr lang="de-CH" dirty="0" smtClean="0"/>
              <a:t>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smtClean="0"/>
              <a:t>INSERTO AG, </a:t>
            </a:r>
            <a:r>
              <a:rPr lang="de-CH" dirty="0" err="1" smtClean="0"/>
              <a:t>Switzerland</a:t>
            </a:r>
            <a:endParaRPr lang="de-CH" dirty="0" smtClean="0"/>
          </a:p>
          <a:p>
            <a:r>
              <a:rPr lang="de-CH" dirty="0" smtClean="0"/>
              <a:t>www.miru.ch</a:t>
            </a:r>
          </a:p>
          <a:p>
            <a:r>
              <a:rPr lang="de-CH" dirty="0" smtClean="0"/>
              <a:t>@</a:t>
            </a:r>
            <a:r>
              <a:rPr lang="de-CH" dirty="0" err="1" smtClean="0"/>
              <a:t>drmiru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2902689" y="2544727"/>
            <a:ext cx="5519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Thomas Maurer</a:t>
            </a:r>
          </a:p>
          <a:p>
            <a:r>
              <a:rPr lang="de-CH" dirty="0" smtClean="0"/>
              <a:t>MVP, MCSE Private Cloud, MCSE Server Infrastructure</a:t>
            </a:r>
          </a:p>
          <a:p>
            <a:r>
              <a:rPr lang="de-CH" dirty="0" smtClean="0"/>
              <a:t>Cloud </a:t>
            </a:r>
            <a:r>
              <a:rPr lang="de-CH" dirty="0" err="1" smtClean="0"/>
              <a:t>Architect</a:t>
            </a:r>
            <a:endParaRPr lang="de-CH" dirty="0" smtClean="0"/>
          </a:p>
          <a:p>
            <a:r>
              <a:rPr lang="de-CH" dirty="0" err="1" smtClean="0"/>
              <a:t>Iitnetx</a:t>
            </a:r>
            <a:r>
              <a:rPr lang="de-CH" dirty="0" smtClean="0"/>
              <a:t> </a:t>
            </a:r>
            <a:r>
              <a:rPr lang="de-CH" dirty="0" err="1" smtClean="0"/>
              <a:t>gmbh</a:t>
            </a:r>
            <a:r>
              <a:rPr lang="de-CH" dirty="0" smtClean="0"/>
              <a:t>, Switzerland</a:t>
            </a:r>
            <a:br>
              <a:rPr lang="de-CH" dirty="0" smtClean="0"/>
            </a:br>
            <a:r>
              <a:rPr lang="de-CH" dirty="0"/>
              <a:t>www.thomasmaurer.ch</a:t>
            </a:r>
          </a:p>
          <a:p>
            <a:r>
              <a:rPr lang="de-CH" dirty="0" smtClean="0"/>
              <a:t>@</a:t>
            </a:r>
            <a:r>
              <a:rPr lang="de-CH" dirty="0" err="1" smtClean="0"/>
              <a:t>ThomasMaurer</a:t>
            </a:r>
            <a:endParaRPr lang="de-CH" dirty="0"/>
          </a:p>
        </p:txBody>
      </p:sp>
      <p:pic>
        <p:nvPicPr>
          <p:cNvPr id="2050" name="Picture 2" descr="Thomas Mau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66" y="2652823"/>
            <a:ext cx="1509823" cy="11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6" y="4562657"/>
            <a:ext cx="1215252" cy="1571447"/>
          </a:xfrm>
        </p:spPr>
      </p:pic>
    </p:spTree>
    <p:extLst>
      <p:ext uri="{BB962C8B-B14F-4D97-AF65-F5344CB8AC3E}">
        <p14:creationId xmlns:p14="http://schemas.microsoft.com/office/powerpoint/2010/main" val="26708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Teaming and </a:t>
            </a:r>
            <a:r>
              <a:rPr lang="en-US" dirty="0" err="1"/>
              <a:t>vNIC</a:t>
            </a:r>
            <a:r>
              <a:rPr lang="en-US" dirty="0"/>
              <a:t> Configuration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2543605" y="1412776"/>
            <a:ext cx="6048672" cy="345638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639616" y="1508787"/>
            <a:ext cx="6048672" cy="345638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094721" y="4744167"/>
            <a:ext cx="826809" cy="597391"/>
            <a:chOff x="2933395" y="2574950"/>
            <a:chExt cx="775411" cy="434477"/>
          </a:xfrm>
          <a:solidFill>
            <a:srgbClr val="8CC600"/>
          </a:solidFill>
        </p:grpSpPr>
        <p:sp>
          <p:nvSpPr>
            <p:cNvPr id="101" name="Rectangle 100"/>
            <p:cNvSpPr/>
            <p:nvPr/>
          </p:nvSpPr>
          <p:spPr>
            <a:xfrm>
              <a:off x="2933395" y="2574950"/>
              <a:ext cx="775411" cy="29992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endParaRPr lang="en-US" sz="1400" b="1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33396" y="2874873"/>
              <a:ext cx="460858" cy="134554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400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400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957742" y="4578423"/>
            <a:ext cx="1803367" cy="773495"/>
            <a:chOff x="2933395" y="2574950"/>
            <a:chExt cx="775411" cy="434477"/>
          </a:xfrm>
          <a:solidFill>
            <a:srgbClr val="8CC600"/>
          </a:solidFill>
        </p:grpSpPr>
        <p:sp>
          <p:nvSpPr>
            <p:cNvPr id="110" name="Rectangle 109"/>
            <p:cNvSpPr/>
            <p:nvPr/>
          </p:nvSpPr>
          <p:spPr>
            <a:xfrm>
              <a:off x="2933395" y="2574950"/>
              <a:ext cx="775411" cy="29992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endParaRPr lang="en-US" sz="1400" b="1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933396" y="2874873"/>
              <a:ext cx="460858" cy="134554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400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400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149456" y="4837679"/>
            <a:ext cx="704904" cy="205121"/>
          </a:xfrm>
          <a:prstGeom prst="rect">
            <a:avLst/>
          </a:prstGeom>
          <a:solidFill>
            <a:srgbClr val="8CC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33" b="1" dirty="0">
                <a:latin typeface="Segoe UI" panose="020B0502040204020203" pitchFamily="34" charset="0"/>
                <a:cs typeface="Segoe UI" panose="020B0502040204020203" pitchFamily="34" charset="0"/>
              </a:rPr>
              <a:t>1 GbE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039716" y="4706993"/>
            <a:ext cx="1630272" cy="215444"/>
          </a:xfrm>
          <a:prstGeom prst="rect">
            <a:avLst/>
          </a:prstGeom>
          <a:solidFill>
            <a:srgbClr val="8CC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1GbE / 10GbE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 flipV="1">
            <a:off x="2891337" y="5830035"/>
            <a:ext cx="6568811" cy="12904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503812" y="5510478"/>
            <a:ext cx="0" cy="31955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722081" y="5917628"/>
            <a:ext cx="10379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Network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248853" y="5523382"/>
            <a:ext cx="0" cy="31955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297384" y="5510478"/>
            <a:ext cx="0" cy="31955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314533" y="5523382"/>
            <a:ext cx="0" cy="31955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729694" y="1602273"/>
            <a:ext cx="20719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Hyper-V Server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6607607" y="2973450"/>
            <a:ext cx="1826660" cy="1174180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Hyper-V</a:t>
            </a:r>
            <a:b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Extensible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803331" y="1741263"/>
            <a:ext cx="1406135" cy="1264245"/>
            <a:chOff x="6705600" y="1135825"/>
            <a:chExt cx="1288007" cy="2556928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6705600" y="1135825"/>
              <a:ext cx="915350" cy="8540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473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VM 1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6921216" y="1964018"/>
              <a:ext cx="442719" cy="332738"/>
              <a:chOff x="0" y="0"/>
              <a:chExt cx="248717" cy="198934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0" y="0"/>
                <a:ext cx="248717" cy="13451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Calibri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0" y="137532"/>
                <a:ext cx="193075" cy="6140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Times New Roman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7840572" y="3546702"/>
              <a:ext cx="153035" cy="14605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600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600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stCxn id="127" idx="0"/>
              <a:endCxn id="130" idx="2"/>
            </p:cNvCxnSpPr>
            <p:nvPr/>
          </p:nvCxnSpPr>
          <p:spPr>
            <a:xfrm flipH="1" flipV="1">
              <a:off x="7093055" y="2296755"/>
              <a:ext cx="824035" cy="12499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7301357" y="1725736"/>
            <a:ext cx="999300" cy="1275745"/>
            <a:chOff x="7848600" y="1123950"/>
            <a:chExt cx="915350" cy="2580187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7848600" y="1123950"/>
              <a:ext cx="915350" cy="8540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473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VM 2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8049735" y="1952143"/>
              <a:ext cx="442719" cy="332738"/>
              <a:chOff x="0" y="0"/>
              <a:chExt cx="248717" cy="19893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0" y="0"/>
                <a:ext cx="248717" cy="13451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Calibri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0" y="137532"/>
                <a:ext cx="193075" cy="6140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Times New Roman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8182801" y="3558086"/>
              <a:ext cx="153035" cy="14605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600" kern="0" dirty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600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cxnSp>
          <p:nvCxnSpPr>
            <p:cNvPr id="135" name="Straight Connector 134"/>
            <p:cNvCxnSpPr>
              <a:stCxn id="134" idx="0"/>
              <a:endCxn id="137" idx="2"/>
            </p:cNvCxnSpPr>
            <p:nvPr/>
          </p:nvCxnSpPr>
          <p:spPr>
            <a:xfrm flipH="1" flipV="1">
              <a:off x="8221573" y="2284880"/>
              <a:ext cx="37746" cy="127320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 bwMode="auto">
          <a:xfrm>
            <a:off x="3098481" y="2551373"/>
            <a:ext cx="823049" cy="137013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Live Migration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056194" y="2557729"/>
            <a:ext cx="823049" cy="137013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030329" y="2557729"/>
            <a:ext cx="823049" cy="137013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cxnSp>
        <p:nvCxnSpPr>
          <p:cNvPr id="145" name="Straight Connector 144"/>
          <p:cNvCxnSpPr>
            <a:stCxn id="142" idx="2"/>
            <a:endCxn id="101" idx="0"/>
          </p:cNvCxnSpPr>
          <p:nvPr/>
        </p:nvCxnSpPr>
        <p:spPr>
          <a:xfrm flipH="1">
            <a:off x="3508125" y="3921510"/>
            <a:ext cx="1880" cy="82265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62" idx="0"/>
          </p:cNvCxnSpPr>
          <p:nvPr/>
        </p:nvCxnSpPr>
        <p:spPr>
          <a:xfrm flipH="1">
            <a:off x="4465839" y="3927866"/>
            <a:ext cx="1880" cy="8145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66" idx="0"/>
          </p:cNvCxnSpPr>
          <p:nvPr/>
        </p:nvCxnSpPr>
        <p:spPr>
          <a:xfrm>
            <a:off x="5423981" y="3927866"/>
            <a:ext cx="19752" cy="8145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23" idx="2"/>
            <a:endCxn id="110" idx="0"/>
          </p:cNvCxnSpPr>
          <p:nvPr/>
        </p:nvCxnSpPr>
        <p:spPr>
          <a:xfrm>
            <a:off x="7520937" y="4147630"/>
            <a:ext cx="338488" cy="4307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7443227" y="4040536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7049300" y="2883087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657180" y="2898762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4052434" y="4742417"/>
            <a:ext cx="826809" cy="597391"/>
            <a:chOff x="2933395" y="2574950"/>
            <a:chExt cx="775411" cy="434477"/>
          </a:xfrm>
          <a:solidFill>
            <a:srgbClr val="8CC600"/>
          </a:solidFill>
        </p:grpSpPr>
        <p:sp>
          <p:nvSpPr>
            <p:cNvPr id="162" name="Rectangle 161"/>
            <p:cNvSpPr/>
            <p:nvPr/>
          </p:nvSpPr>
          <p:spPr>
            <a:xfrm>
              <a:off x="2933395" y="2574950"/>
              <a:ext cx="775411" cy="29992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endParaRPr lang="en-US" sz="1400" b="1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33396" y="2874873"/>
              <a:ext cx="460858" cy="134554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400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400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134409" y="4857865"/>
            <a:ext cx="704904" cy="205121"/>
          </a:xfrm>
          <a:prstGeom prst="rect">
            <a:avLst/>
          </a:prstGeom>
          <a:solidFill>
            <a:srgbClr val="8CC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33" b="1" dirty="0">
                <a:latin typeface="Segoe UI" panose="020B0502040204020203" pitchFamily="34" charset="0"/>
                <a:cs typeface="Segoe UI" panose="020B0502040204020203" pitchFamily="34" charset="0"/>
              </a:rPr>
              <a:t>1 GbE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5030329" y="4742417"/>
            <a:ext cx="826809" cy="597391"/>
            <a:chOff x="2933395" y="2574950"/>
            <a:chExt cx="775411" cy="434477"/>
          </a:xfrm>
          <a:solidFill>
            <a:srgbClr val="8CC600"/>
          </a:solidFill>
        </p:grpSpPr>
        <p:sp>
          <p:nvSpPr>
            <p:cNvPr id="166" name="Rectangle 165"/>
            <p:cNvSpPr/>
            <p:nvPr/>
          </p:nvSpPr>
          <p:spPr>
            <a:xfrm>
              <a:off x="2933395" y="2574950"/>
              <a:ext cx="775411" cy="29992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endParaRPr lang="en-US" sz="1400" b="1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933396" y="2874873"/>
              <a:ext cx="460858" cy="134554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400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400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5112304" y="4857865"/>
            <a:ext cx="704904" cy="205121"/>
          </a:xfrm>
          <a:prstGeom prst="rect">
            <a:avLst/>
          </a:prstGeom>
          <a:solidFill>
            <a:srgbClr val="8CC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333" b="1" dirty="0">
                <a:latin typeface="Segoe UI" panose="020B0502040204020203" pitchFamily="34" charset="0"/>
                <a:cs typeface="Segoe UI" panose="020B0502040204020203" pitchFamily="34" charset="0"/>
              </a:rPr>
              <a:t>1 GbE</a:t>
            </a:r>
          </a:p>
        </p:txBody>
      </p:sp>
    </p:spTree>
    <p:extLst>
      <p:ext uri="{BB962C8B-B14F-4D97-AF65-F5344CB8AC3E}">
        <p14:creationId xmlns:p14="http://schemas.microsoft.com/office/powerpoint/2010/main" val="212888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Teaming and </a:t>
            </a:r>
            <a:r>
              <a:rPr lang="en-US" dirty="0" err="1"/>
              <a:t>vNIC</a:t>
            </a:r>
            <a:r>
              <a:rPr lang="en-US" dirty="0"/>
              <a:t> Configuration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2543605" y="1412776"/>
            <a:ext cx="6048672" cy="345638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659443" y="1498136"/>
            <a:ext cx="6048672" cy="345638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endParaRPr lang="en-US" sz="2533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29694" y="1602273"/>
            <a:ext cx="20719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Hyper-V Server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6607607" y="2973450"/>
            <a:ext cx="1826660" cy="1174180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Hyper-V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Extensible Switch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5803331" y="1741263"/>
            <a:ext cx="1406135" cy="1264245"/>
            <a:chOff x="6705600" y="1135825"/>
            <a:chExt cx="1288007" cy="2556928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6705600" y="1135825"/>
              <a:ext cx="915350" cy="8540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473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VM 1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6921216" y="1964018"/>
              <a:ext cx="442719" cy="332738"/>
              <a:chOff x="0" y="0"/>
              <a:chExt cx="248717" cy="198934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0" y="0"/>
                <a:ext cx="248717" cy="134511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Calibri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0" y="137532"/>
                <a:ext cx="193075" cy="6140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Times New Roman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7840572" y="3546702"/>
              <a:ext cx="153035" cy="14605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600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600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cxnSp>
          <p:nvCxnSpPr>
            <p:cNvPr id="128" name="Straight Connector 127"/>
            <p:cNvCxnSpPr>
              <a:stCxn id="127" idx="0"/>
              <a:endCxn id="130" idx="2"/>
            </p:cNvCxnSpPr>
            <p:nvPr/>
          </p:nvCxnSpPr>
          <p:spPr>
            <a:xfrm flipH="1" flipV="1">
              <a:off x="7093055" y="2296755"/>
              <a:ext cx="824035" cy="124994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7301357" y="1725736"/>
            <a:ext cx="999300" cy="1275745"/>
            <a:chOff x="7848600" y="1123950"/>
            <a:chExt cx="915350" cy="2580187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7848600" y="1123950"/>
              <a:ext cx="915350" cy="8540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473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VM 2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8049735" y="1962369"/>
              <a:ext cx="442719" cy="322512"/>
              <a:chOff x="0" y="6114"/>
              <a:chExt cx="248717" cy="19282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0" y="6114"/>
                <a:ext cx="248717" cy="122283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Calibri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0" y="137532"/>
                <a:ext cx="193075" cy="61402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625275">
                  <a:lnSpc>
                    <a:spcPct val="115000"/>
                  </a:lnSpc>
                  <a:spcAft>
                    <a:spcPts val="1777"/>
                  </a:spcAft>
                  <a:defRPr/>
                </a:pPr>
                <a:r>
                  <a:rPr lang="en-US" sz="1600" kern="0">
                    <a:solidFill>
                      <a:schemeClr val="tx1"/>
                    </a:solidFill>
                    <a:latin typeface="Segoe UI" panose="020B0502040204020203" pitchFamily="34" charset="0"/>
                    <a:ea typeface="Times New Roman"/>
                    <a:cs typeface="Segoe UI" panose="020B0502040204020203" pitchFamily="34" charset="0"/>
                  </a:rPr>
                  <a:t> </a:t>
                </a:r>
                <a:endParaRPr lang="en-US" sz="1733" kern="0">
                  <a:solidFill>
                    <a:schemeClr val="tx1"/>
                  </a:solidFill>
                  <a:latin typeface="Segoe UI" panose="020B0502040204020203" pitchFamily="34" charset="0"/>
                  <a:ea typeface="SimSun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8182801" y="3558086"/>
              <a:ext cx="153035" cy="14605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600" kern="0" dirty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600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cxnSp>
          <p:nvCxnSpPr>
            <p:cNvPr id="135" name="Straight Connector 134"/>
            <p:cNvCxnSpPr>
              <a:stCxn id="134" idx="0"/>
              <a:endCxn id="137" idx="2"/>
            </p:cNvCxnSpPr>
            <p:nvPr/>
          </p:nvCxnSpPr>
          <p:spPr>
            <a:xfrm flipH="1" flipV="1">
              <a:off x="8221573" y="2284880"/>
              <a:ext cx="37746" cy="127320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/>
          <p:cNvSpPr/>
          <p:nvPr/>
        </p:nvSpPr>
        <p:spPr bwMode="auto">
          <a:xfrm>
            <a:off x="2928882" y="2282025"/>
            <a:ext cx="823049" cy="137013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Live Migration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3886596" y="2288381"/>
            <a:ext cx="823049" cy="137013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Cluster 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860730" y="2288381"/>
            <a:ext cx="823049" cy="137013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695731" y="4996742"/>
            <a:ext cx="828051" cy="731940"/>
            <a:chOff x="2933395" y="2574950"/>
            <a:chExt cx="775411" cy="434477"/>
          </a:xfrm>
          <a:solidFill>
            <a:srgbClr val="8CC600"/>
          </a:solidFill>
        </p:grpSpPr>
        <p:sp>
          <p:nvSpPr>
            <p:cNvPr id="51" name="Rectangle 50"/>
            <p:cNvSpPr/>
            <p:nvPr/>
          </p:nvSpPr>
          <p:spPr>
            <a:xfrm>
              <a:off x="2933395" y="2574950"/>
              <a:ext cx="775411" cy="29992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endParaRPr lang="en-US" sz="1467" b="1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33396" y="2874873"/>
              <a:ext cx="460858" cy="134554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467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467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>
            <a:off x="6507512" y="5964131"/>
            <a:ext cx="2579157" cy="0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36073" y="5631670"/>
            <a:ext cx="0" cy="31955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48603" y="6038820"/>
            <a:ext cx="10379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Network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42614" y="5024078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10GbE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590235" y="4996742"/>
            <a:ext cx="828051" cy="731940"/>
            <a:chOff x="2933395" y="2574950"/>
            <a:chExt cx="775411" cy="434477"/>
          </a:xfrm>
          <a:solidFill>
            <a:srgbClr val="8CC600"/>
          </a:solidFill>
        </p:grpSpPr>
        <p:sp>
          <p:nvSpPr>
            <p:cNvPr id="58" name="Rectangle 57"/>
            <p:cNvSpPr/>
            <p:nvPr/>
          </p:nvSpPr>
          <p:spPr>
            <a:xfrm>
              <a:off x="2933395" y="2574950"/>
              <a:ext cx="775411" cy="299923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endParaRPr lang="en-US" sz="1467" b="1" kern="0" dirty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33396" y="2874873"/>
              <a:ext cx="460858" cy="134554"/>
            </a:xfrm>
            <a:prstGeom prst="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angle"/>
            </a:sp3d>
          </p:spPr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625275">
                <a:lnSpc>
                  <a:spcPct val="115000"/>
                </a:lnSpc>
                <a:spcAft>
                  <a:spcPts val="1777"/>
                </a:spcAft>
                <a:defRPr/>
              </a:pPr>
              <a:r>
                <a:rPr lang="en-US" sz="1467" kern="0">
                  <a:latin typeface="Segoe UI" panose="020B0502040204020203" pitchFamily="34" charset="0"/>
                  <a:ea typeface="Times New Roman"/>
                  <a:cs typeface="Segoe UI" panose="020B0502040204020203" pitchFamily="34" charset="0"/>
                </a:rPr>
                <a:t> </a:t>
              </a:r>
              <a:endParaRPr lang="en-US" sz="1467" kern="0">
                <a:latin typeface="Segoe UI" panose="020B0502040204020203" pitchFamily="34" charset="0"/>
                <a:ea typeface="Calibri"/>
                <a:cs typeface="Segoe UI" panose="020B0502040204020203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7537118" y="5024078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10GbE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506956" y="4514987"/>
            <a:ext cx="2027963" cy="325915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62524" tIns="81263" rIns="162524" bIns="81263" numCol="1" rtlCol="0" anchor="ctr" anchorCtr="0" compatLnSpc="1">
            <a:prstTxWarp prst="textNoShape">
              <a:avLst/>
            </a:prstTxWarp>
          </a:bodyPr>
          <a:lstStyle/>
          <a:p>
            <a:pPr algn="ctr" defTabSz="1624739" fontAlgn="base">
              <a:spcBef>
                <a:spcPct val="0"/>
              </a:spcBef>
              <a:spcAft>
                <a:spcPct val="0"/>
              </a:spcAft>
            </a:pPr>
            <a:r>
              <a:rPr lang="en-US" sz="1867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</a:p>
        </p:txBody>
      </p:sp>
      <p:cxnSp>
        <p:nvCxnSpPr>
          <p:cNvPr id="62" name="Straight Connector 61"/>
          <p:cNvCxnSpPr>
            <a:endCxn id="61" idx="0"/>
          </p:cNvCxnSpPr>
          <p:nvPr/>
        </p:nvCxnSpPr>
        <p:spPr>
          <a:xfrm>
            <a:off x="7506526" y="4147630"/>
            <a:ext cx="14412" cy="36735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413961" y="4048902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3363265" y="3652162"/>
            <a:ext cx="0" cy="396740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318284" y="3652162"/>
            <a:ext cx="0" cy="26457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72253" y="3658518"/>
            <a:ext cx="0" cy="154525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40406" y="4044653"/>
            <a:ext cx="3267201" cy="4248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298119" y="3923095"/>
            <a:ext cx="2294645" cy="13483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325331" y="3813043"/>
            <a:ext cx="1213957" cy="0"/>
          </a:xfrm>
          <a:prstGeom prst="lin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522044" y="3949272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522044" y="3846215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524001" y="3712758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31465" y="2865907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7657179" y="2879903"/>
            <a:ext cx="185128" cy="180725"/>
          </a:xfrm>
          <a:prstGeom prst="ellipse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162532" tIns="81265" rIns="162532" bIns="81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275">
              <a:lnSpc>
                <a:spcPct val="115000"/>
              </a:lnSpc>
              <a:spcAft>
                <a:spcPts val="1777"/>
              </a:spcAft>
              <a:defRPr/>
            </a:pPr>
            <a:r>
              <a:rPr lang="en-US" sz="1467" kern="0" dirty="0">
                <a:latin typeface="Segoe UI" panose="020B0502040204020203" pitchFamily="34" charset="0"/>
                <a:ea typeface="Times New Roman"/>
                <a:cs typeface="Segoe UI" panose="020B0502040204020203" pitchFamily="34" charset="0"/>
              </a:rPr>
              <a:t> </a:t>
            </a:r>
            <a:endParaRPr lang="en-US" sz="1467" kern="0" dirty="0">
              <a:latin typeface="Segoe UI" panose="020B0502040204020203" pitchFamily="34" charset="0"/>
              <a:ea typeface="Calibri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NETWORKING| </a:t>
            </a:r>
            <a:r>
              <a:rPr lang="de-CH" dirty="0" err="1"/>
              <a:t>baremetal</a:t>
            </a:r>
            <a:r>
              <a:rPr lang="de-CH" dirty="0"/>
              <a:t> </a:t>
            </a:r>
            <a:r>
              <a:rPr lang="de-CH" dirty="0" err="1"/>
              <a:t>deploy</a:t>
            </a:r>
            <a:endParaRPr lang="de-CH" dirty="0"/>
          </a:p>
        </p:txBody>
      </p:sp>
      <p:pic>
        <p:nvPicPr>
          <p:cNvPr id="1026" name="Picture 2" descr="http://autocoptrackpro.com/images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84" y="2975233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Services </a:t>
            </a:r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52" y="1263452"/>
            <a:ext cx="6469297" cy="4100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1739900"/>
            <a:ext cx="11328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Services </a:t>
            </a:r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24418" y="2133600"/>
            <a:ext cx="10560148" cy="3983568"/>
          </a:xfrm>
        </p:spPr>
        <p:txBody>
          <a:bodyPr>
            <a:normAutofit lnSpcReduction="10000"/>
          </a:bodyPr>
          <a:lstStyle/>
          <a:p>
            <a:pPr marL="535504" indent="-535504"/>
            <a:r>
              <a:rPr lang="de-CH" sz="3800" dirty="0" err="1" smtClean="0"/>
              <a:t>Why</a:t>
            </a:r>
            <a:r>
              <a:rPr lang="de-CH" sz="3800" dirty="0" smtClean="0"/>
              <a:t> Services</a:t>
            </a:r>
            <a:endParaRPr lang="de-CH" dirty="0"/>
          </a:p>
          <a:p>
            <a:pPr marL="1062541" lvl="1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Manage multi-tier applications across multiple servers as a single unit</a:t>
            </a:r>
          </a:p>
          <a:p>
            <a:pPr marL="1062541" lvl="1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Scale out based on demand</a:t>
            </a:r>
          </a:p>
          <a:p>
            <a:pPr marL="1062541" lvl="1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Composibility</a:t>
            </a:r>
            <a:r>
              <a:rPr lang="en-US" sz="2400" dirty="0">
                <a:latin typeface="+mj-lt"/>
              </a:rPr>
              <a:t> of OS and Applications, allows users to manage fewer OS images</a:t>
            </a:r>
          </a:p>
          <a:p>
            <a:pPr marL="535504" indent="-535504"/>
            <a:r>
              <a:rPr lang="en-US" sz="3800" dirty="0"/>
              <a:t>Template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Specifies machine and connectivity requirements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Starting point for services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Deployed services are always linked to their templates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Enables servicing of the instances</a:t>
            </a:r>
          </a:p>
          <a:p>
            <a:pPr marL="1062541" lvl="1" indent="-535504"/>
            <a:endParaRPr lang="en-US" dirty="0" smtClean="0"/>
          </a:p>
          <a:p>
            <a:pPr marL="0" lvl="2"/>
            <a:endParaRPr lang="en-US" sz="2133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Services </a:t>
            </a:r>
            <a:r>
              <a:rPr lang="de-CH" dirty="0" err="1" smtClean="0"/>
              <a:t>Changes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24418" y="2143760"/>
            <a:ext cx="10560148" cy="3973408"/>
          </a:xfrm>
        </p:spPr>
        <p:txBody>
          <a:bodyPr>
            <a:normAutofit/>
          </a:bodyPr>
          <a:lstStyle/>
          <a:p>
            <a:pPr marL="535504" indent="-535504"/>
            <a:r>
              <a:rPr lang="en-US" sz="3800" dirty="0"/>
              <a:t>Service Deployment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667" dirty="0">
                <a:latin typeface="+mj-lt"/>
              </a:rPr>
              <a:t>Support for Service deployment to untrusted domains and workgroups</a:t>
            </a:r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667" dirty="0">
                <a:latin typeface="+mj-lt"/>
              </a:rPr>
              <a:t>Support for Service deployment to disconnected VMs</a:t>
            </a:r>
            <a:endParaRPr lang="en-US" dirty="0" smtClean="0">
              <a:latin typeface="+mj-lt"/>
            </a:endParaRPr>
          </a:p>
          <a:p>
            <a:pPr marL="535504" indent="-535504"/>
            <a:r>
              <a:rPr lang="en-US" sz="3800" dirty="0" smtClean="0"/>
              <a:t>Linux Guest support</a:t>
            </a:r>
            <a:endParaRPr lang="en-US" sz="38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667" dirty="0">
                <a:latin typeface="+mj-lt"/>
              </a:rPr>
              <a:t>Supporting Linux Operating Systems</a:t>
            </a:r>
          </a:p>
          <a:p>
            <a:pPr marL="535504" indent="-535504"/>
            <a:r>
              <a:rPr lang="en-US" sz="3800" dirty="0" smtClean="0"/>
              <a:t>SQL Server 2012</a:t>
            </a:r>
            <a:endParaRPr lang="en-US" sz="3800" dirty="0"/>
          </a:p>
          <a:p>
            <a:pPr marL="1062541" lvl="1" indent="-535504">
              <a:buFont typeface="Arial" panose="020B0604020202020204" pitchFamily="34" charset="0"/>
              <a:buChar char="•"/>
            </a:pPr>
            <a:r>
              <a:rPr lang="en-US" sz="2667" dirty="0">
                <a:latin typeface="+mj-lt"/>
              </a:rPr>
              <a:t>Complete installation of prepared SQL 2012 instances</a:t>
            </a:r>
          </a:p>
          <a:p>
            <a:pPr marL="0" lvl="2"/>
            <a:endParaRPr lang="en-US" sz="2133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Microsoft Private </a:t>
            </a:r>
            <a:r>
              <a:rPr lang="de-CH" dirty="0" err="1"/>
              <a:t>Cloud</a:t>
            </a:r>
            <a:r>
              <a:rPr lang="de-CH" dirty="0"/>
              <a:t> </a:t>
            </a:r>
            <a:r>
              <a:rPr lang="de-CH" dirty="0" err="1" smtClean="0"/>
              <a:t>Accelerator</a:t>
            </a:r>
            <a:r>
              <a:rPr lang="de-CH" dirty="0" smtClean="0"/>
              <a:t>*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24418" y="1797051"/>
            <a:ext cx="10560148" cy="5060949"/>
          </a:xfrm>
        </p:spPr>
        <p:txBody>
          <a:bodyPr>
            <a:normAutofit/>
          </a:bodyPr>
          <a:lstStyle/>
          <a:p>
            <a:pPr marL="535504" indent="-535504"/>
            <a:r>
              <a:rPr lang="en-US" sz="4267" dirty="0"/>
              <a:t>Service templates for Microsoft workloads</a:t>
            </a:r>
          </a:p>
          <a:p>
            <a:pPr marL="1062541" lvl="1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533" dirty="0">
                <a:latin typeface="+mj-lt"/>
              </a:rPr>
              <a:t>SCVMM explorer add-in to help discover service templates within VMM console</a:t>
            </a:r>
          </a:p>
          <a:p>
            <a:pPr marL="1062541" lvl="1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CH" sz="2533" dirty="0">
              <a:latin typeface="+mj-lt"/>
            </a:endParaRPr>
          </a:p>
          <a:p>
            <a:pPr marL="535504" indent="-535504"/>
            <a:r>
              <a:rPr lang="en-US" sz="4267" dirty="0"/>
              <a:t>Service Templates </a:t>
            </a:r>
            <a:endParaRPr lang="en-US" sz="4267" dirty="0" smtClean="0"/>
          </a:p>
          <a:p>
            <a:pPr marL="535504" indent="-535504"/>
            <a:r>
              <a:rPr lang="en-US" sz="4267" dirty="0">
                <a:latin typeface="+mj-lt"/>
              </a:rPr>
              <a:t>	</a:t>
            </a:r>
            <a:r>
              <a:rPr lang="en-US" sz="2533" dirty="0" smtClean="0">
                <a:latin typeface="+mj-lt"/>
              </a:rPr>
              <a:t>Windows </a:t>
            </a:r>
            <a:r>
              <a:rPr lang="en-US" sz="2533" dirty="0">
                <a:latin typeface="+mj-lt"/>
              </a:rPr>
              <a:t>Server 2012 / 2008 R2 SP1:</a:t>
            </a:r>
          </a:p>
          <a:p>
            <a:pPr marL="2545427" lvl="3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67" dirty="0">
                <a:latin typeface="+mj-lt"/>
              </a:rPr>
              <a:t>Domain Controller </a:t>
            </a:r>
          </a:p>
          <a:p>
            <a:pPr marL="2545427" lvl="3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67" dirty="0">
                <a:latin typeface="+mj-lt"/>
              </a:rPr>
              <a:t>DNS, DHCP </a:t>
            </a:r>
          </a:p>
          <a:p>
            <a:pPr marL="2545427" lvl="3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67" dirty="0">
                <a:latin typeface="+mj-lt"/>
              </a:rPr>
              <a:t>IIS </a:t>
            </a:r>
          </a:p>
          <a:p>
            <a:pPr marL="2545427" lvl="3" indent="-535504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67" dirty="0">
                <a:latin typeface="+mj-lt"/>
              </a:rPr>
              <a:t>File Server </a:t>
            </a:r>
            <a:endParaRPr lang="en-US" sz="2133" dirty="0">
              <a:latin typeface="+mj-lt"/>
            </a:endParaRPr>
          </a:p>
          <a:p>
            <a:pPr lvl="2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6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Hybrid </a:t>
            </a:r>
            <a:r>
              <a:rPr lang="de-CH" dirty="0" err="1" smtClean="0"/>
              <a:t>cloud</a:t>
            </a:r>
            <a:r>
              <a:rPr lang="de-CH" dirty="0" smtClean="0"/>
              <a:t> | </a:t>
            </a:r>
            <a:r>
              <a:rPr lang="de-CH" dirty="0" err="1" smtClean="0"/>
              <a:t>app</a:t>
            </a:r>
            <a:r>
              <a:rPr lang="de-CH" dirty="0" smtClean="0"/>
              <a:t> </a:t>
            </a:r>
            <a:r>
              <a:rPr lang="de-CH" dirty="0" err="1" smtClean="0"/>
              <a:t>controller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6" y="2660072"/>
            <a:ext cx="6277766" cy="3779693"/>
          </a:xfrm>
        </p:spPr>
      </p:pic>
    </p:spTree>
    <p:extLst>
      <p:ext uri="{BB962C8B-B14F-4D97-AF65-F5344CB8AC3E}">
        <p14:creationId xmlns:p14="http://schemas.microsoft.com/office/powerpoint/2010/main" val="135758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Hybrid </a:t>
            </a:r>
            <a:r>
              <a:rPr lang="de-CH" dirty="0" err="1"/>
              <a:t>cloud</a:t>
            </a:r>
            <a:r>
              <a:rPr lang="de-CH" dirty="0"/>
              <a:t> |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controller</a:t>
            </a:r>
            <a:endParaRPr lang="de-CH" dirty="0"/>
          </a:p>
        </p:txBody>
      </p:sp>
      <p:pic>
        <p:nvPicPr>
          <p:cNvPr id="1026" name="Picture 2" descr="http://autocoptrackpro.com/images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84" y="2975233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 Integration  |  </a:t>
            </a:r>
            <a:r>
              <a:rPr lang="de-CH" dirty="0" err="1" smtClean="0"/>
              <a:t>firewall</a:t>
            </a: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0220" y="2500778"/>
            <a:ext cx="5144718" cy="34002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 smtClean="0"/>
              <a:t>AD </a:t>
            </a:r>
            <a:r>
              <a:rPr lang="de-CH" b="1" dirty="0" err="1" smtClean="0"/>
              <a:t>Boundaries</a:t>
            </a:r>
            <a:endParaRPr lang="de-CH" b="1" dirty="0" smtClean="0"/>
          </a:p>
          <a:p>
            <a:r>
              <a:rPr lang="de-CH" dirty="0" smtClean="0"/>
              <a:t>Hosts </a:t>
            </a:r>
            <a:r>
              <a:rPr lang="de-CH" dirty="0" err="1" smtClean="0"/>
              <a:t>and</a:t>
            </a:r>
            <a:r>
              <a:rPr lang="de-CH" dirty="0" smtClean="0"/>
              <a:t> Clusters in same </a:t>
            </a:r>
            <a:r>
              <a:rPr lang="de-CH" dirty="0" err="1" smtClean="0"/>
              <a:t>Forest</a:t>
            </a:r>
            <a:endParaRPr lang="de-CH" dirty="0" smtClean="0"/>
          </a:p>
          <a:p>
            <a:r>
              <a:rPr lang="de-CH" dirty="0"/>
              <a:t>Hosts </a:t>
            </a:r>
            <a:r>
              <a:rPr lang="de-CH" dirty="0" err="1"/>
              <a:t>and</a:t>
            </a:r>
            <a:r>
              <a:rPr lang="de-CH" dirty="0"/>
              <a:t> Clusters in </a:t>
            </a:r>
            <a:r>
              <a:rPr lang="de-CH" dirty="0" err="1" smtClean="0"/>
              <a:t>trusted</a:t>
            </a:r>
            <a:r>
              <a:rPr lang="de-CH" dirty="0" smtClean="0"/>
              <a:t> </a:t>
            </a:r>
            <a:r>
              <a:rPr lang="de-CH" dirty="0" err="1"/>
              <a:t>Forest</a:t>
            </a:r>
            <a:endParaRPr lang="de-CH" dirty="0"/>
          </a:p>
          <a:p>
            <a:r>
              <a:rPr lang="de-CH" dirty="0"/>
              <a:t>Hosts </a:t>
            </a:r>
            <a:r>
              <a:rPr lang="de-CH" dirty="0" err="1"/>
              <a:t>and</a:t>
            </a:r>
            <a:r>
              <a:rPr lang="de-CH" dirty="0"/>
              <a:t> Clusters in </a:t>
            </a:r>
            <a:r>
              <a:rPr lang="de-CH" dirty="0" err="1" smtClean="0"/>
              <a:t>untrusted</a:t>
            </a:r>
            <a:r>
              <a:rPr lang="de-CH" dirty="0" smtClean="0"/>
              <a:t> </a:t>
            </a:r>
            <a:r>
              <a:rPr lang="de-CH" dirty="0" err="1"/>
              <a:t>Forest</a:t>
            </a:r>
            <a:endParaRPr lang="de-CH" dirty="0"/>
          </a:p>
          <a:p>
            <a:endParaRPr lang="de-CH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0220" y="4673364"/>
            <a:ext cx="5144718" cy="225906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 smtClean="0"/>
              <a:t>Firewall </a:t>
            </a:r>
            <a:r>
              <a:rPr lang="de-CH" b="1" dirty="0" err="1" smtClean="0"/>
              <a:t>Boundaries</a:t>
            </a:r>
            <a:endParaRPr lang="de-CH" b="1" dirty="0" smtClean="0"/>
          </a:p>
          <a:p>
            <a:r>
              <a:rPr lang="de-CH" dirty="0" smtClean="0"/>
              <a:t>Single Hosts in Perimeter </a:t>
            </a:r>
            <a:r>
              <a:rPr lang="de-CH" dirty="0" err="1" smtClean="0"/>
              <a:t>Neworks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-&gt; </a:t>
            </a:r>
            <a:r>
              <a:rPr lang="de-CH" dirty="0" err="1" smtClean="0"/>
              <a:t>WinRM</a:t>
            </a:r>
            <a:r>
              <a:rPr lang="de-CH" dirty="0" smtClean="0"/>
              <a:t> Port </a:t>
            </a:r>
            <a:r>
              <a:rPr lang="de-CH" dirty="0" err="1" smtClean="0"/>
              <a:t>required</a:t>
            </a:r>
            <a:endParaRPr lang="de-CH" dirty="0" smtClean="0"/>
          </a:p>
          <a:p>
            <a:r>
              <a:rPr lang="de-CH" dirty="0" err="1" smtClean="0"/>
              <a:t>Adding</a:t>
            </a:r>
            <a:r>
              <a:rPr lang="de-CH" dirty="0" smtClean="0"/>
              <a:t> </a:t>
            </a:r>
            <a:r>
              <a:rPr lang="de-CH" dirty="0" err="1" smtClean="0"/>
              <a:t>host</a:t>
            </a:r>
            <a:r>
              <a:rPr lang="de-CH" dirty="0" smtClean="0"/>
              <a:t> </a:t>
            </a:r>
            <a:r>
              <a:rPr lang="de-CH" dirty="0" err="1" smtClean="0"/>
              <a:t>pushes</a:t>
            </a:r>
            <a:r>
              <a:rPr lang="de-CH" dirty="0" smtClean="0"/>
              <a:t> </a:t>
            </a:r>
            <a:r>
              <a:rPr lang="de-CH" dirty="0" err="1" smtClean="0"/>
              <a:t>agent</a:t>
            </a:r>
            <a:r>
              <a:rPr lang="de-CH" dirty="0" smtClean="0"/>
              <a:t> via SMB!</a:t>
            </a:r>
          </a:p>
          <a:p>
            <a:r>
              <a:rPr lang="de-CH" dirty="0" smtClean="0"/>
              <a:t>VMM </a:t>
            </a:r>
            <a:r>
              <a:rPr lang="de-CH" dirty="0" err="1" smtClean="0"/>
              <a:t>checks</a:t>
            </a:r>
            <a:r>
              <a:rPr lang="de-CH" dirty="0" smtClean="0"/>
              <a:t> SMB </a:t>
            </a:r>
            <a:r>
              <a:rPr lang="de-CH" dirty="0" err="1" smtClean="0"/>
              <a:t>shares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!</a:t>
            </a:r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150940"/>
            <a:ext cx="3702892" cy="42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err="1" smtClean="0"/>
              <a:t>Why</a:t>
            </a:r>
            <a:r>
              <a:rPr lang="de-CH" dirty="0" smtClean="0"/>
              <a:t> SCVMM?</a:t>
            </a:r>
          </a:p>
          <a:p>
            <a:r>
              <a:rPr lang="de-CH" dirty="0" err="1" smtClean="0"/>
              <a:t>Architecture</a:t>
            </a:r>
            <a:endParaRPr lang="de-CH" dirty="0" smtClean="0"/>
          </a:p>
          <a:p>
            <a:r>
              <a:rPr lang="de-CH" dirty="0" smtClean="0"/>
              <a:t>High </a:t>
            </a:r>
            <a:r>
              <a:rPr lang="de-CH" dirty="0" err="1" smtClean="0"/>
              <a:t>Availability</a:t>
            </a:r>
            <a:endParaRPr lang="de-CH" dirty="0" smtClean="0"/>
          </a:p>
          <a:p>
            <a:r>
              <a:rPr lang="de-CH" dirty="0"/>
              <a:t>Advantages </a:t>
            </a:r>
            <a:r>
              <a:rPr lang="de-CH" dirty="0" err="1"/>
              <a:t>of</a:t>
            </a:r>
            <a:r>
              <a:rPr lang="de-CH" dirty="0"/>
              <a:t> Software </a:t>
            </a:r>
            <a:r>
              <a:rPr lang="de-CH" dirty="0" err="1"/>
              <a:t>defined</a:t>
            </a:r>
            <a:r>
              <a:rPr lang="de-CH" dirty="0"/>
              <a:t> </a:t>
            </a:r>
            <a:r>
              <a:rPr lang="de-CH" dirty="0" smtClean="0"/>
              <a:t>Networks</a:t>
            </a:r>
          </a:p>
          <a:p>
            <a:r>
              <a:rPr lang="de-CH" dirty="0" err="1" smtClean="0"/>
              <a:t>Baremetal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endParaRPr lang="de-CH" dirty="0"/>
          </a:p>
          <a:p>
            <a:r>
              <a:rPr lang="de-CH" dirty="0"/>
              <a:t>Working </a:t>
            </a:r>
            <a:r>
              <a:rPr lang="de-CH" dirty="0" err="1"/>
              <a:t>with</a:t>
            </a:r>
            <a:r>
              <a:rPr lang="de-CH" dirty="0"/>
              <a:t> VM </a:t>
            </a:r>
            <a:r>
              <a:rPr lang="de-CH" dirty="0" err="1"/>
              <a:t>and</a:t>
            </a:r>
            <a:r>
              <a:rPr lang="de-CH" dirty="0"/>
              <a:t> Service </a:t>
            </a:r>
            <a:r>
              <a:rPr lang="de-CH" dirty="0" smtClean="0"/>
              <a:t>Templates</a:t>
            </a:r>
          </a:p>
          <a:p>
            <a:r>
              <a:rPr lang="de-CH" dirty="0" err="1" smtClean="0"/>
              <a:t>Appcontroller</a:t>
            </a:r>
            <a:r>
              <a:rPr lang="de-CH" dirty="0" smtClean="0"/>
              <a:t> / Hybrid Clouds</a:t>
            </a:r>
            <a:endParaRPr lang="de-CH" dirty="0"/>
          </a:p>
          <a:p>
            <a:r>
              <a:rPr lang="de-CH" dirty="0" err="1" smtClean="0"/>
              <a:t>About</a:t>
            </a:r>
            <a:r>
              <a:rPr lang="de-CH" dirty="0" smtClean="0"/>
              <a:t> AD </a:t>
            </a:r>
            <a:r>
              <a:rPr lang="de-CH" dirty="0" err="1" smtClean="0"/>
              <a:t>and</a:t>
            </a:r>
            <a:r>
              <a:rPr lang="de-CH" dirty="0" smtClean="0"/>
              <a:t> Firewall Integration</a:t>
            </a:r>
          </a:p>
          <a:p>
            <a:r>
              <a:rPr lang="de-CH" dirty="0" smtClean="0"/>
              <a:t>Manage 3rd Party </a:t>
            </a:r>
            <a:r>
              <a:rPr lang="de-CH" dirty="0" err="1" smtClean="0"/>
              <a:t>Hypervisors</a:t>
            </a:r>
            <a:endParaRPr lang="de-CH" dirty="0" smtClean="0"/>
          </a:p>
          <a:p>
            <a:r>
              <a:rPr lang="de-CH" dirty="0" err="1" smtClean="0"/>
              <a:t>Recap</a:t>
            </a:r>
            <a:r>
              <a:rPr lang="de-CH" dirty="0" smtClean="0"/>
              <a:t> 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5377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Hyper-v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3200" dirty="0" smtClean="0"/>
              <a:t>GUI </a:t>
            </a:r>
            <a:r>
              <a:rPr lang="de-CH" sz="3200" dirty="0" err="1" smtClean="0"/>
              <a:t>Limitations</a:t>
            </a:r>
            <a:r>
              <a:rPr lang="de-CH" sz="3200" dirty="0" smtClean="0"/>
              <a:t>  -&gt; Workarounds</a:t>
            </a:r>
          </a:p>
          <a:p>
            <a:r>
              <a:rPr lang="de-CH" dirty="0" smtClean="0"/>
              <a:t>Cluster </a:t>
            </a:r>
            <a:r>
              <a:rPr lang="de-CH" dirty="0" err="1" smtClean="0"/>
              <a:t>Configuration</a:t>
            </a:r>
            <a:r>
              <a:rPr lang="de-CH" dirty="0" smtClean="0"/>
              <a:t>  -&gt; Failover Cluster </a:t>
            </a:r>
            <a:r>
              <a:rPr lang="de-CH" dirty="0" err="1" smtClean="0"/>
              <a:t>Mgmt</a:t>
            </a:r>
            <a:r>
              <a:rPr lang="de-CH" dirty="0" smtClean="0"/>
              <a:t> </a:t>
            </a:r>
            <a:r>
              <a:rPr lang="de-CH" dirty="0" err="1" smtClean="0"/>
              <a:t>Console</a:t>
            </a:r>
            <a:endParaRPr lang="de-CH" dirty="0" smtClean="0"/>
          </a:p>
          <a:p>
            <a:r>
              <a:rPr lang="de-CH" dirty="0" smtClean="0"/>
              <a:t>Hyper-V </a:t>
            </a:r>
            <a:r>
              <a:rPr lang="de-CH" dirty="0" err="1" smtClean="0"/>
              <a:t>Replica</a:t>
            </a:r>
            <a:r>
              <a:rPr lang="de-CH" dirty="0" smtClean="0"/>
              <a:t>  -&gt; Hyper-V </a:t>
            </a:r>
            <a:r>
              <a:rPr lang="de-CH" dirty="0" err="1" smtClean="0"/>
              <a:t>Console</a:t>
            </a:r>
            <a:endParaRPr lang="de-CH" dirty="0" smtClean="0"/>
          </a:p>
          <a:p>
            <a:r>
              <a:rPr lang="de-CH" dirty="0" smtClean="0"/>
              <a:t>Import / Export VMs  -&gt; Hyper-V </a:t>
            </a:r>
            <a:r>
              <a:rPr lang="de-CH" dirty="0" err="1" smtClean="0"/>
              <a:t>Console</a:t>
            </a:r>
            <a:endParaRPr lang="de-CH" dirty="0" smtClean="0"/>
          </a:p>
          <a:p>
            <a:r>
              <a:rPr lang="de-CH" dirty="0" smtClean="0"/>
              <a:t>VM HW </a:t>
            </a:r>
            <a:r>
              <a:rPr lang="de-CH" dirty="0" err="1" smtClean="0"/>
              <a:t>mods</a:t>
            </a:r>
            <a:r>
              <a:rPr lang="de-CH" dirty="0" smtClean="0"/>
              <a:t> </a:t>
            </a:r>
            <a:r>
              <a:rPr lang="de-CH" dirty="0" err="1" smtClean="0"/>
              <a:t>while</a:t>
            </a:r>
            <a:r>
              <a:rPr lang="de-CH" dirty="0" smtClean="0"/>
              <a:t> </a:t>
            </a:r>
            <a:r>
              <a:rPr lang="de-CH" dirty="0" err="1" smtClean="0"/>
              <a:t>running</a:t>
            </a:r>
            <a:r>
              <a:rPr lang="de-CH" dirty="0" smtClean="0"/>
              <a:t>  -&gt; None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i="1" dirty="0" smtClean="0"/>
              <a:t>As </a:t>
            </a:r>
            <a:r>
              <a:rPr lang="de-CH" i="1" dirty="0" err="1" smtClean="0"/>
              <a:t>usual</a:t>
            </a:r>
            <a:r>
              <a:rPr lang="de-CH" i="1" dirty="0" smtClean="0"/>
              <a:t> …. </a:t>
            </a:r>
            <a:r>
              <a:rPr lang="de-CH" i="1" dirty="0" err="1" smtClean="0"/>
              <a:t>Powershell</a:t>
            </a:r>
            <a:r>
              <a:rPr lang="de-CH" i="1" dirty="0" smtClean="0"/>
              <a:t> </a:t>
            </a:r>
            <a:r>
              <a:rPr lang="de-CH" i="1" dirty="0" err="1" smtClean="0"/>
              <a:t>should</a:t>
            </a:r>
            <a:r>
              <a:rPr lang="de-CH" i="1" dirty="0" smtClean="0"/>
              <a:t> </a:t>
            </a:r>
            <a:r>
              <a:rPr lang="de-CH" i="1" dirty="0" err="1" smtClean="0"/>
              <a:t>be</a:t>
            </a:r>
            <a:r>
              <a:rPr lang="de-CH" i="1" dirty="0" smtClean="0"/>
              <a:t> </a:t>
            </a:r>
            <a:r>
              <a:rPr lang="de-CH" i="1" dirty="0" err="1" smtClean="0"/>
              <a:t>your</a:t>
            </a:r>
            <a:r>
              <a:rPr lang="de-CH" i="1" dirty="0" smtClean="0"/>
              <a:t> </a:t>
            </a:r>
            <a:r>
              <a:rPr lang="de-CH" i="1" dirty="0" err="1" smtClean="0"/>
              <a:t>best</a:t>
            </a:r>
            <a:r>
              <a:rPr lang="de-CH" i="1" dirty="0" smtClean="0"/>
              <a:t> </a:t>
            </a:r>
            <a:r>
              <a:rPr lang="de-CH" i="1" dirty="0" err="1" smtClean="0"/>
              <a:t>friend</a:t>
            </a:r>
            <a:r>
              <a:rPr lang="de-CH" i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16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/>
              <a:t>VMware</a:t>
            </a:r>
            <a:r>
              <a:rPr lang="de-CH" dirty="0"/>
              <a:t> </a:t>
            </a:r>
            <a:r>
              <a:rPr lang="de-CH" dirty="0" err="1"/>
              <a:t>vsphere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Integrates</a:t>
            </a:r>
            <a:r>
              <a:rPr lang="de-CH" dirty="0" smtClean="0"/>
              <a:t> native on </a:t>
            </a:r>
            <a:r>
              <a:rPr lang="de-CH" dirty="0" err="1" smtClean="0"/>
              <a:t>vCenter</a:t>
            </a:r>
            <a:r>
              <a:rPr lang="de-CH" dirty="0" smtClean="0"/>
              <a:t> Level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 smtClean="0"/>
              <a:t>Multiple </a:t>
            </a:r>
            <a:r>
              <a:rPr lang="de-CH" dirty="0" err="1" smtClean="0"/>
              <a:t>vCenter</a:t>
            </a:r>
            <a:r>
              <a:rPr lang="de-CH" dirty="0" smtClean="0"/>
              <a:t> </a:t>
            </a:r>
            <a:r>
              <a:rPr lang="de-CH" dirty="0" err="1" smtClean="0"/>
              <a:t>hosts</a:t>
            </a:r>
            <a:r>
              <a:rPr lang="de-CH" dirty="0" smtClean="0"/>
              <a:t> / </a:t>
            </a:r>
            <a:r>
              <a:rPr lang="de-CH" dirty="0" err="1" smtClean="0"/>
              <a:t>appliances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connected</a:t>
            </a:r>
            <a:endParaRPr lang="de-CH" dirty="0" smtClean="0"/>
          </a:p>
          <a:p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VMware</a:t>
            </a:r>
            <a:r>
              <a:rPr lang="de-CH" dirty="0" smtClean="0"/>
              <a:t> </a:t>
            </a:r>
            <a:r>
              <a:rPr lang="de-CH" dirty="0" err="1" smtClean="0"/>
              <a:t>vSphere</a:t>
            </a:r>
            <a:r>
              <a:rPr lang="de-CH" dirty="0" smtClean="0"/>
              <a:t> Web Services API</a:t>
            </a:r>
          </a:p>
          <a:p>
            <a:r>
              <a:rPr lang="de-CH" dirty="0" err="1" smtClean="0"/>
              <a:t>Requires</a:t>
            </a:r>
            <a:r>
              <a:rPr lang="de-CH" dirty="0" smtClean="0"/>
              <a:t> </a:t>
            </a:r>
            <a:r>
              <a:rPr lang="de-CH" dirty="0" err="1" smtClean="0"/>
              <a:t>RunAs</a:t>
            </a:r>
            <a:r>
              <a:rPr lang="de-CH" dirty="0" smtClean="0"/>
              <a:t> Account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apropriate</a:t>
            </a:r>
            <a:r>
              <a:rPr lang="de-CH" dirty="0" smtClean="0"/>
              <a:t> </a:t>
            </a:r>
            <a:r>
              <a:rPr lang="de-CH" dirty="0" err="1" smtClean="0"/>
              <a:t>Permissions</a:t>
            </a:r>
            <a:r>
              <a:rPr lang="de-CH" dirty="0" smtClean="0"/>
              <a:t> on </a:t>
            </a:r>
            <a:r>
              <a:rPr lang="de-CH" dirty="0" err="1" smtClean="0"/>
              <a:t>vCenter</a:t>
            </a:r>
            <a:endParaRPr lang="de-CH" dirty="0" smtClean="0"/>
          </a:p>
          <a:p>
            <a:r>
              <a:rPr lang="de-CH" dirty="0" err="1" smtClean="0"/>
              <a:t>Two</a:t>
            </a:r>
            <a:r>
              <a:rPr lang="de-CH" dirty="0" smtClean="0"/>
              <a:t> Host Support Modes (OK (limited) | OK)</a:t>
            </a:r>
          </a:p>
          <a:p>
            <a:r>
              <a:rPr lang="de-CH" dirty="0" smtClean="0"/>
              <a:t>NFS Storage </a:t>
            </a:r>
            <a:r>
              <a:rPr lang="de-CH" dirty="0" err="1" smtClean="0"/>
              <a:t>cannot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managed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5751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 smtClean="0"/>
              <a:t>VMware</a:t>
            </a:r>
            <a:r>
              <a:rPr lang="de-CH" dirty="0" smtClean="0"/>
              <a:t> </a:t>
            </a:r>
            <a:r>
              <a:rPr lang="de-CH" dirty="0" err="1" smtClean="0"/>
              <a:t>vsphere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039877"/>
              </p:ext>
            </p:extLst>
          </p:nvPr>
        </p:nvGraphicFramePr>
        <p:xfrm>
          <a:off x="1299018" y="2745010"/>
          <a:ext cx="9783762" cy="33375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61254"/>
                <a:gridCol w="3261254"/>
                <a:gridCol w="326125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VM </a:t>
                      </a:r>
                      <a:r>
                        <a:rPr lang="de-CH" dirty="0" err="1" smtClean="0"/>
                        <a:t>Operations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OK (Limited)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OK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Power State (</a:t>
                      </a:r>
                      <a:r>
                        <a:rPr lang="de-CH" dirty="0" err="1" smtClean="0"/>
                        <a:t>Start,Stop,Pause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VM </a:t>
                      </a:r>
                      <a:r>
                        <a:rPr lang="de-CH" dirty="0" err="1" smtClean="0"/>
                        <a:t>Mofifications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VMotion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Snapshot (</a:t>
                      </a:r>
                      <a:r>
                        <a:rPr lang="de-CH" dirty="0" err="1" smtClean="0"/>
                        <a:t>New,Manage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Clone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VC,Host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Migrate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VC,to</a:t>
                      </a:r>
                      <a:r>
                        <a:rPr lang="de-CH" baseline="0" dirty="0" smtClean="0"/>
                        <a:t> SCVMM </a:t>
                      </a:r>
                      <a:r>
                        <a:rPr lang="de-CH" baseline="0" dirty="0" err="1" smtClean="0"/>
                        <a:t>library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No</a:t>
                      </a:r>
                      <a:endParaRPr lang="de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Convert</a:t>
                      </a:r>
                      <a:r>
                        <a:rPr lang="de-CH" dirty="0" smtClean="0"/>
                        <a:t> (V2V)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No</a:t>
                      </a:r>
                      <a:endParaRPr lang="de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Deploy</a:t>
                      </a:r>
                      <a:r>
                        <a:rPr lang="de-CH" dirty="0" smtClean="0"/>
                        <a:t> VM </a:t>
                      </a:r>
                      <a:r>
                        <a:rPr lang="de-CH" dirty="0" err="1" smtClean="0"/>
                        <a:t>from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template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No</a:t>
                      </a:r>
                      <a:endParaRPr lang="de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2919" y="2030818"/>
            <a:ext cx="305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Virtual Machines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6876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 smtClean="0"/>
              <a:t>VMware</a:t>
            </a:r>
            <a:r>
              <a:rPr lang="de-CH" dirty="0" smtClean="0"/>
              <a:t> </a:t>
            </a:r>
            <a:r>
              <a:rPr lang="de-CH" dirty="0" err="1" smtClean="0"/>
              <a:t>vsphere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842111"/>
              </p:ext>
            </p:extLst>
          </p:nvPr>
        </p:nvGraphicFramePr>
        <p:xfrm>
          <a:off x="1299018" y="2745010"/>
          <a:ext cx="9783762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61254"/>
                <a:gridCol w="3261254"/>
                <a:gridCol w="326125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Host </a:t>
                      </a:r>
                      <a:r>
                        <a:rPr lang="de-CH" dirty="0" err="1" smtClean="0"/>
                        <a:t>Operations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OK (Limited)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OK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Restart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Register VM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Start / </a:t>
                      </a:r>
                      <a:r>
                        <a:rPr lang="de-CH" dirty="0" err="1" smtClean="0"/>
                        <a:t>Stop</a:t>
                      </a:r>
                      <a:r>
                        <a:rPr lang="de-CH" baseline="0" dirty="0" smtClean="0"/>
                        <a:t> Maintenance Mode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2919" y="2030818"/>
            <a:ext cx="305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Hosts / Clusters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7688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/>
              <a:t>Vmware</a:t>
            </a:r>
            <a:r>
              <a:rPr lang="de-CH" dirty="0"/>
              <a:t> ESX </a:t>
            </a:r>
            <a:r>
              <a:rPr lang="de-CH" dirty="0" err="1"/>
              <a:t>hosts</a:t>
            </a:r>
            <a:endParaRPr lang="de-CH" dirty="0"/>
          </a:p>
        </p:txBody>
      </p:sp>
      <p:pic>
        <p:nvPicPr>
          <p:cNvPr id="1026" name="Picture 2" descr="http://autocoptrackpro.com/images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84" y="2975233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2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CITRIX </a:t>
            </a:r>
            <a:r>
              <a:rPr lang="de-CH" dirty="0" err="1" smtClean="0"/>
              <a:t>XENServer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de-CH" dirty="0" err="1" smtClean="0"/>
              <a:t>Integrates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XenAPI</a:t>
            </a:r>
            <a:endParaRPr lang="de-CH" dirty="0" smtClean="0"/>
          </a:p>
          <a:p>
            <a:r>
              <a:rPr lang="de-CH" dirty="0" err="1" smtClean="0"/>
              <a:t>Requirements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XenServer</a:t>
            </a:r>
            <a:r>
              <a:rPr lang="de-CH" dirty="0" smtClean="0"/>
              <a:t> 6.x</a:t>
            </a:r>
          </a:p>
          <a:p>
            <a:pPr lvl="1"/>
            <a:r>
              <a:rPr lang="de-CH" dirty="0" err="1" smtClean="0"/>
              <a:t>RunAs</a:t>
            </a:r>
            <a:r>
              <a:rPr lang="de-CH" dirty="0" smtClean="0"/>
              <a:t> Account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root</a:t>
            </a:r>
            <a:r>
              <a:rPr lang="de-CH" dirty="0" smtClean="0"/>
              <a:t> </a:t>
            </a:r>
            <a:r>
              <a:rPr lang="de-CH" dirty="0" err="1" smtClean="0"/>
              <a:t>permissions</a:t>
            </a:r>
            <a:r>
              <a:rPr lang="de-CH" dirty="0" smtClean="0"/>
              <a:t> on </a:t>
            </a:r>
            <a:r>
              <a:rPr lang="de-CH" dirty="0" err="1" smtClean="0"/>
              <a:t>host</a:t>
            </a:r>
            <a:r>
              <a:rPr lang="de-CH" dirty="0" smtClean="0"/>
              <a:t> / </a:t>
            </a:r>
            <a:r>
              <a:rPr lang="de-CH" dirty="0" err="1" smtClean="0"/>
              <a:t>pool</a:t>
            </a:r>
            <a:endParaRPr lang="de-CH" dirty="0" smtClean="0"/>
          </a:p>
          <a:p>
            <a:pPr lvl="1"/>
            <a:r>
              <a:rPr lang="de-CH" dirty="0" smtClean="0"/>
              <a:t>SCVMM Integration Suite </a:t>
            </a:r>
            <a:r>
              <a:rPr lang="de-CH" dirty="0" err="1" smtClean="0"/>
              <a:t>Supplemental</a:t>
            </a:r>
            <a:r>
              <a:rPr lang="de-CH" dirty="0"/>
              <a:t> Pack</a:t>
            </a:r>
            <a:br>
              <a:rPr lang="de-CH" dirty="0"/>
            </a:br>
            <a:r>
              <a:rPr lang="de-CH" dirty="0">
                <a:hlinkClick r:id="rId2"/>
              </a:rPr>
              <a:t>http://go.microsoft.com/fwlink/?</a:t>
            </a:r>
            <a:r>
              <a:rPr lang="de-CH" dirty="0" smtClean="0">
                <a:hlinkClick r:id="rId2"/>
              </a:rPr>
              <a:t>LinkID=213177</a:t>
            </a:r>
            <a:endParaRPr lang="de-CH" dirty="0" smtClean="0"/>
          </a:p>
          <a:p>
            <a:pPr lvl="1"/>
            <a:r>
              <a:rPr lang="de-CH" dirty="0">
                <a:hlinkClick r:id="rId3"/>
              </a:rPr>
              <a:t>http://blog.itvce.com/?p=1746</a:t>
            </a:r>
            <a:endParaRPr lang="de-CH" dirty="0" smtClean="0"/>
          </a:p>
          <a:p>
            <a:pPr lvl="1"/>
            <a:r>
              <a:rPr lang="de-CH" dirty="0" smtClean="0"/>
              <a:t>NFS Storage </a:t>
            </a:r>
            <a:r>
              <a:rPr lang="de-CH" dirty="0" err="1" smtClean="0"/>
              <a:t>cannot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managed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276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 smtClean="0"/>
              <a:t>citrix</a:t>
            </a:r>
            <a:r>
              <a:rPr lang="de-CH" dirty="0" smtClean="0"/>
              <a:t> </a:t>
            </a:r>
            <a:r>
              <a:rPr lang="de-CH" dirty="0" err="1" smtClean="0"/>
              <a:t>xenserver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968520"/>
              </p:ext>
            </p:extLst>
          </p:nvPr>
        </p:nvGraphicFramePr>
        <p:xfrm>
          <a:off x="1299018" y="2745010"/>
          <a:ext cx="6522508" cy="3337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61254"/>
                <a:gridCol w="326125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VM </a:t>
                      </a:r>
                      <a:r>
                        <a:rPr lang="de-CH" dirty="0" err="1" smtClean="0"/>
                        <a:t>Operations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OK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Power State (</a:t>
                      </a:r>
                      <a:r>
                        <a:rPr lang="de-CH" dirty="0" err="1" smtClean="0"/>
                        <a:t>Start,Stop,Pause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VM </a:t>
                      </a:r>
                      <a:r>
                        <a:rPr lang="de-CH" dirty="0" err="1" smtClean="0"/>
                        <a:t>Modifications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 (Limited)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XenMotion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 (Limited)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Snapshot (</a:t>
                      </a:r>
                      <a:r>
                        <a:rPr lang="de-CH" dirty="0" err="1" smtClean="0"/>
                        <a:t>New,Manage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Clone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VC,Host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Migrate</a:t>
                      </a:r>
                      <a:r>
                        <a:rPr lang="de-CH" dirty="0" smtClean="0"/>
                        <a:t> (</a:t>
                      </a:r>
                      <a:r>
                        <a:rPr lang="de-CH" dirty="0" err="1" smtClean="0"/>
                        <a:t>VC,to</a:t>
                      </a:r>
                      <a:r>
                        <a:rPr lang="de-CH" baseline="0" dirty="0" smtClean="0"/>
                        <a:t> SCVMM </a:t>
                      </a:r>
                      <a:r>
                        <a:rPr lang="de-CH" baseline="0" dirty="0" err="1" smtClean="0"/>
                        <a:t>library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dk1"/>
                          </a:solidFill>
                        </a:rPr>
                        <a:t>Yes</a:t>
                      </a:r>
                      <a:endParaRPr lang="de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Convert</a:t>
                      </a:r>
                      <a:r>
                        <a:rPr lang="de-CH" dirty="0" smtClean="0"/>
                        <a:t> (V2V)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dk1"/>
                          </a:solidFill>
                        </a:rPr>
                        <a:t>No</a:t>
                      </a:r>
                      <a:endParaRPr lang="de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Deploy</a:t>
                      </a:r>
                      <a:r>
                        <a:rPr lang="de-CH" dirty="0" smtClean="0"/>
                        <a:t> VM </a:t>
                      </a:r>
                      <a:r>
                        <a:rPr lang="de-CH" dirty="0" err="1" smtClean="0"/>
                        <a:t>from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template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dk1"/>
                          </a:solidFill>
                        </a:rPr>
                        <a:t>Yes</a:t>
                      </a:r>
                      <a:endParaRPr lang="de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2919" y="2030818"/>
            <a:ext cx="305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Virtual Machines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222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 smtClean="0"/>
              <a:t>citrix</a:t>
            </a:r>
            <a:r>
              <a:rPr lang="de-CH" dirty="0" smtClean="0"/>
              <a:t> </a:t>
            </a:r>
            <a:r>
              <a:rPr lang="de-CH" dirty="0" err="1" smtClean="0"/>
              <a:t>xenserver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9578"/>
              </p:ext>
            </p:extLst>
          </p:nvPr>
        </p:nvGraphicFramePr>
        <p:xfrm>
          <a:off x="1299018" y="2745010"/>
          <a:ext cx="6522508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61254"/>
                <a:gridCol w="326125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Host </a:t>
                      </a:r>
                      <a:r>
                        <a:rPr lang="de-CH" dirty="0" err="1" smtClean="0"/>
                        <a:t>Operations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OK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Restart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Dynamic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Optimization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Power </a:t>
                      </a:r>
                      <a:r>
                        <a:rPr lang="de-CH" dirty="0" err="1" smtClean="0"/>
                        <a:t>Optimization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Support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for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logical</a:t>
                      </a:r>
                      <a:r>
                        <a:rPr lang="de-CH" baseline="0" dirty="0" smtClean="0"/>
                        <a:t> Networks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Start / </a:t>
                      </a:r>
                      <a:r>
                        <a:rPr lang="de-CH" dirty="0" err="1" smtClean="0"/>
                        <a:t>Stop</a:t>
                      </a:r>
                      <a:r>
                        <a:rPr lang="de-CH" baseline="0" dirty="0" smtClean="0"/>
                        <a:t> Maintenance Mode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Yes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02919" y="2030818"/>
            <a:ext cx="3051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Hosts / Clusters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6168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Managing </a:t>
            </a:r>
            <a:r>
              <a:rPr lang="de-CH" dirty="0" err="1" smtClean="0"/>
              <a:t>xenserver</a:t>
            </a:r>
            <a:r>
              <a:rPr lang="de-CH" dirty="0" smtClean="0"/>
              <a:t> </a:t>
            </a:r>
            <a:r>
              <a:rPr lang="de-CH" dirty="0" err="1" smtClean="0"/>
              <a:t>hosts</a:t>
            </a:r>
            <a:endParaRPr lang="de-CH" dirty="0"/>
          </a:p>
        </p:txBody>
      </p:sp>
      <p:pic>
        <p:nvPicPr>
          <p:cNvPr id="1026" name="Picture 2" descr="http://autocoptrackpro.com/images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84" y="2975233"/>
            <a:ext cx="37909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9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 </a:t>
            </a:r>
            <a:r>
              <a:rPr lang="de-CH" dirty="0" err="1" smtClean="0"/>
              <a:t>world</a:t>
            </a:r>
            <a:r>
              <a:rPr lang="de-CH" dirty="0" smtClean="0"/>
              <a:t> </a:t>
            </a:r>
            <a:r>
              <a:rPr lang="de-CH" dirty="0" err="1" smtClean="0"/>
              <a:t>experiences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540134"/>
          </a:xfrm>
        </p:spPr>
        <p:txBody>
          <a:bodyPr/>
          <a:lstStyle/>
          <a:p>
            <a:pPr marL="0" indent="0">
              <a:buNone/>
            </a:pPr>
            <a:r>
              <a:rPr lang="de-CH" b="1" dirty="0" err="1" smtClean="0"/>
              <a:t>Should</a:t>
            </a:r>
            <a:r>
              <a:rPr lang="de-CH" b="1" dirty="0" smtClean="0"/>
              <a:t> </a:t>
            </a:r>
            <a:r>
              <a:rPr lang="de-CH" b="1" dirty="0" err="1" smtClean="0"/>
              <a:t>or</a:t>
            </a:r>
            <a:r>
              <a:rPr lang="de-CH" b="1" dirty="0" smtClean="0"/>
              <a:t> </a:t>
            </a:r>
            <a:r>
              <a:rPr lang="de-CH" b="1" dirty="0" err="1" smtClean="0"/>
              <a:t>should</a:t>
            </a:r>
            <a:r>
              <a:rPr lang="de-CH" b="1" dirty="0" smtClean="0"/>
              <a:t> I not </a:t>
            </a:r>
            <a:r>
              <a:rPr lang="de-CH" b="1" dirty="0" err="1" smtClean="0"/>
              <a:t>use</a:t>
            </a:r>
            <a:r>
              <a:rPr lang="de-CH" b="1" dirty="0" smtClean="0"/>
              <a:t> SCVMM </a:t>
            </a:r>
            <a:r>
              <a:rPr lang="de-CH" b="1" dirty="0" err="1" smtClean="0"/>
              <a:t>for</a:t>
            </a:r>
            <a:r>
              <a:rPr lang="de-CH" b="1" dirty="0" smtClean="0"/>
              <a:t> all </a:t>
            </a:r>
            <a:r>
              <a:rPr lang="de-CH" b="1" dirty="0" err="1" smtClean="0"/>
              <a:t>my</a:t>
            </a:r>
            <a:r>
              <a:rPr lang="de-CH" b="1" dirty="0" smtClean="0"/>
              <a:t> </a:t>
            </a:r>
            <a:r>
              <a:rPr lang="de-CH" b="1" dirty="0" err="1" smtClean="0"/>
              <a:t>Hypervisors</a:t>
            </a:r>
            <a:r>
              <a:rPr lang="de-CH" b="1" dirty="0" smtClean="0"/>
              <a:t>?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2919" y="2562447"/>
            <a:ext cx="9784080" cy="1095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1200" dirty="0" smtClean="0"/>
              <a:t>+++</a:t>
            </a:r>
          </a:p>
          <a:p>
            <a:r>
              <a:rPr lang="de-CH" sz="9600" dirty="0" smtClean="0"/>
              <a:t>Daily VM </a:t>
            </a:r>
            <a:r>
              <a:rPr lang="de-CH" sz="9600" dirty="0" err="1" smtClean="0"/>
              <a:t>level</a:t>
            </a:r>
            <a:r>
              <a:rPr lang="de-CH" sz="9600" dirty="0" smtClean="0"/>
              <a:t> </a:t>
            </a:r>
            <a:r>
              <a:rPr lang="de-CH" sz="9600" dirty="0" err="1" smtClean="0"/>
              <a:t>operations</a:t>
            </a:r>
            <a:endParaRPr lang="de-CH" sz="9600" dirty="0" smtClean="0"/>
          </a:p>
          <a:p>
            <a:r>
              <a:rPr lang="de-CH" sz="9600" dirty="0" err="1" smtClean="0"/>
              <a:t>Self</a:t>
            </a:r>
            <a:r>
              <a:rPr lang="de-CH" sz="9600" dirty="0" smtClean="0"/>
              <a:t> Service (App Controller)</a:t>
            </a:r>
          </a:p>
          <a:p>
            <a:r>
              <a:rPr lang="de-CH" sz="9600" dirty="0" smtClean="0"/>
              <a:t>VM </a:t>
            </a:r>
            <a:r>
              <a:rPr lang="de-CH" sz="9600" dirty="0" err="1" smtClean="0"/>
              <a:t>and</a:t>
            </a:r>
            <a:r>
              <a:rPr lang="de-CH" sz="9600" dirty="0" smtClean="0"/>
              <a:t> Service </a:t>
            </a:r>
            <a:r>
              <a:rPr lang="de-CH" sz="9600" dirty="0" err="1" smtClean="0"/>
              <a:t>Deployment</a:t>
            </a:r>
            <a:r>
              <a:rPr lang="de-CH" sz="9600" dirty="0" smtClean="0"/>
              <a:t> </a:t>
            </a:r>
            <a:r>
              <a:rPr lang="de-CH" sz="9600" dirty="0" err="1" smtClean="0"/>
              <a:t>from</a:t>
            </a:r>
            <a:r>
              <a:rPr lang="de-CH" sz="9600" dirty="0" smtClean="0"/>
              <a:t> </a:t>
            </a:r>
            <a:r>
              <a:rPr lang="de-CH" sz="9600" dirty="0" err="1" smtClean="0"/>
              <a:t>templates</a:t>
            </a:r>
            <a:endParaRPr lang="de-CH" sz="9600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02919" y="4968951"/>
            <a:ext cx="9784080" cy="1314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4100" b="1" dirty="0" smtClean="0"/>
              <a:t>- - -</a:t>
            </a:r>
            <a:endParaRPr lang="de-CH" sz="4100" b="1" dirty="0"/>
          </a:p>
          <a:p>
            <a:r>
              <a:rPr lang="de-CH" sz="4400" dirty="0" smtClean="0"/>
              <a:t>Host / Cluster Management</a:t>
            </a:r>
          </a:p>
          <a:p>
            <a:r>
              <a:rPr lang="de-CH" sz="4400" dirty="0" smtClean="0"/>
              <a:t>General Infrastructure </a:t>
            </a:r>
            <a:r>
              <a:rPr lang="de-CH" sz="4400" dirty="0" err="1" smtClean="0"/>
              <a:t>Configurations</a:t>
            </a:r>
            <a:endParaRPr lang="de-CH" sz="4400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 smtClean="0"/>
          </a:p>
          <a:p>
            <a:pPr marL="0" indent="0">
              <a:buFont typeface="Wingdings" pitchFamily="2" charset="2"/>
              <a:buNone/>
            </a:pPr>
            <a:endParaRPr lang="de-CH" dirty="0"/>
          </a:p>
        </p:txBody>
      </p:sp>
      <p:pic>
        <p:nvPicPr>
          <p:cNvPr id="5124" name="Picture 4" descr="http://www.sqlsoldier.com/wp/wp-content/uploads/2011/04/ITDepe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69" y="2594381"/>
            <a:ext cx="3635430" cy="36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0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/>
              <a:t> </a:t>
            </a:r>
            <a:r>
              <a:rPr lang="de-CH" dirty="0" err="1" smtClean="0"/>
              <a:t>scvmm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dirty="0" smtClean="0"/>
              <a:t>Central Cloud- </a:t>
            </a:r>
            <a:r>
              <a:rPr lang="de-CH" sz="3200" dirty="0" err="1" smtClean="0"/>
              <a:t>and</a:t>
            </a:r>
            <a:r>
              <a:rPr lang="de-CH" sz="3200" dirty="0" smtClean="0"/>
              <a:t> Datacenter Management</a:t>
            </a:r>
          </a:p>
          <a:p>
            <a:r>
              <a:rPr lang="de-CH" dirty="0" smtClean="0"/>
              <a:t>Software </a:t>
            </a:r>
            <a:r>
              <a:rPr lang="de-CH" dirty="0" err="1" smtClean="0"/>
              <a:t>based</a:t>
            </a:r>
            <a:r>
              <a:rPr lang="de-CH" dirty="0" smtClean="0"/>
              <a:t> Networks / Network </a:t>
            </a:r>
            <a:r>
              <a:rPr lang="de-CH" dirty="0" err="1" smtClean="0"/>
              <a:t>Virtualization</a:t>
            </a:r>
            <a:endParaRPr lang="de-CH" dirty="0" smtClean="0"/>
          </a:p>
          <a:p>
            <a:r>
              <a:rPr lang="de-CH" dirty="0" smtClean="0"/>
              <a:t>Multi </a:t>
            </a:r>
            <a:r>
              <a:rPr lang="de-CH" dirty="0" err="1" smtClean="0"/>
              <a:t>Tenancy</a:t>
            </a:r>
            <a:endParaRPr lang="de-CH" dirty="0" smtClean="0"/>
          </a:p>
          <a:p>
            <a:r>
              <a:rPr lang="de-CH" dirty="0" smtClean="0"/>
              <a:t>VM Templates</a:t>
            </a:r>
          </a:p>
          <a:p>
            <a:r>
              <a:rPr lang="de-CH" dirty="0" smtClean="0"/>
              <a:t>Service Templates</a:t>
            </a:r>
          </a:p>
          <a:p>
            <a:r>
              <a:rPr lang="de-CH" dirty="0" err="1" smtClean="0"/>
              <a:t>Restartable</a:t>
            </a:r>
            <a:r>
              <a:rPr lang="de-CH" dirty="0" smtClean="0"/>
              <a:t> Tasks / Workflows</a:t>
            </a:r>
          </a:p>
          <a:p>
            <a:r>
              <a:rPr lang="de-CH" dirty="0" err="1" smtClean="0"/>
              <a:t>Role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Access / </a:t>
            </a:r>
            <a:r>
              <a:rPr lang="de-CH" dirty="0" err="1" smtClean="0"/>
              <a:t>Self</a:t>
            </a:r>
            <a:r>
              <a:rPr lang="de-CH" dirty="0" smtClean="0"/>
              <a:t> Service</a:t>
            </a:r>
          </a:p>
          <a:p>
            <a:r>
              <a:rPr lang="de-CH" dirty="0" smtClean="0"/>
              <a:t>Hyper-V </a:t>
            </a:r>
            <a:r>
              <a:rPr lang="de-CH" dirty="0" err="1" smtClean="0"/>
              <a:t>Baremetal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7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costs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List Prices</a:t>
            </a:r>
          </a:p>
          <a:p>
            <a:r>
              <a:rPr lang="de-CH" dirty="0" smtClean="0"/>
              <a:t>3'607 $ </a:t>
            </a:r>
            <a:r>
              <a:rPr lang="de-CH" dirty="0" err="1" smtClean="0"/>
              <a:t>for</a:t>
            </a:r>
            <a:r>
              <a:rPr lang="de-CH" dirty="0" smtClean="0"/>
              <a:t> Datacenter Edition</a:t>
            </a:r>
          </a:p>
          <a:p>
            <a:r>
              <a:rPr lang="de-CH" dirty="0" smtClean="0"/>
              <a:t>1'323 $ </a:t>
            </a:r>
            <a:r>
              <a:rPr lang="de-CH" dirty="0" err="1" smtClean="0"/>
              <a:t>for</a:t>
            </a:r>
            <a:r>
              <a:rPr lang="de-CH" dirty="0" smtClean="0"/>
              <a:t> Standard Version (1 Host / 2 VMs)</a:t>
            </a:r>
          </a:p>
          <a:p>
            <a:pPr marL="0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http</a:t>
            </a:r>
            <a:r>
              <a:rPr lang="de-CH" dirty="0"/>
              <a:t>://bit.ly/10OSdTM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367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Complete</a:t>
            </a:r>
            <a:r>
              <a:rPr lang="de-CH" dirty="0" smtClean="0"/>
              <a:t> Management Solution </a:t>
            </a:r>
            <a:r>
              <a:rPr lang="de-CH" dirty="0" err="1" smtClean="0"/>
              <a:t>for</a:t>
            </a:r>
            <a:r>
              <a:rPr lang="de-CH" dirty="0" smtClean="0"/>
              <a:t> a IAAS / Private Cloud</a:t>
            </a:r>
          </a:p>
          <a:p>
            <a:r>
              <a:rPr lang="de-CH" dirty="0" err="1" smtClean="0"/>
              <a:t>Integrates</a:t>
            </a:r>
            <a:r>
              <a:rPr lang="de-CH" dirty="0" smtClean="0"/>
              <a:t> </a:t>
            </a:r>
            <a:r>
              <a:rPr lang="de-CH" dirty="0" err="1" smtClean="0"/>
              <a:t>well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SysCtr</a:t>
            </a:r>
            <a:r>
              <a:rPr lang="de-CH" dirty="0" smtClean="0"/>
              <a:t> 2012 </a:t>
            </a:r>
            <a:r>
              <a:rPr lang="de-CH" dirty="0" err="1" smtClean="0"/>
              <a:t>products</a:t>
            </a:r>
            <a:endParaRPr lang="de-CH" dirty="0" smtClean="0"/>
          </a:p>
          <a:p>
            <a:r>
              <a:rPr lang="de-CH" dirty="0" smtClean="0"/>
              <a:t>Not </a:t>
            </a:r>
            <a:r>
              <a:rPr lang="de-CH" dirty="0" err="1" smtClean="0"/>
              <a:t>everything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GUI</a:t>
            </a:r>
          </a:p>
          <a:p>
            <a:r>
              <a:rPr lang="de-CH" dirty="0" smtClean="0"/>
              <a:t>Runs </a:t>
            </a:r>
            <a:r>
              <a:rPr lang="de-CH" dirty="0" err="1" smtClean="0"/>
              <a:t>best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Hyper-V 2012</a:t>
            </a:r>
          </a:p>
          <a:p>
            <a:r>
              <a:rPr lang="de-CH" dirty="0" smtClean="0"/>
              <a:t>OK </a:t>
            </a:r>
            <a:r>
              <a:rPr lang="de-CH" dirty="0" err="1" smtClean="0"/>
              <a:t>for</a:t>
            </a:r>
            <a:r>
              <a:rPr lang="de-CH" dirty="0" smtClean="0"/>
              <a:t> 3rd </a:t>
            </a:r>
            <a:r>
              <a:rPr lang="de-CH" dirty="0" err="1" smtClean="0"/>
              <a:t>party</a:t>
            </a:r>
            <a:r>
              <a:rPr lang="de-CH" dirty="0" smtClean="0"/>
              <a:t> VM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/>
              <a:t>L</a:t>
            </a:r>
            <a:r>
              <a:rPr lang="de-CH" dirty="0" smtClean="0"/>
              <a:t>imited </a:t>
            </a:r>
            <a:r>
              <a:rPr lang="de-CH" dirty="0" err="1" smtClean="0"/>
              <a:t>for</a:t>
            </a:r>
            <a:r>
              <a:rPr lang="de-CH" dirty="0" smtClean="0"/>
              <a:t> 3rd </a:t>
            </a:r>
            <a:r>
              <a:rPr lang="de-CH" dirty="0" err="1" smtClean="0"/>
              <a:t>party</a:t>
            </a:r>
            <a:r>
              <a:rPr lang="de-CH" dirty="0" smtClean="0"/>
              <a:t> </a:t>
            </a:r>
            <a:r>
              <a:rPr lang="de-CH" dirty="0" err="1" smtClean="0"/>
              <a:t>Hypervisor</a:t>
            </a:r>
            <a:r>
              <a:rPr lang="de-CH" dirty="0" smtClean="0"/>
              <a:t> </a:t>
            </a:r>
            <a:r>
              <a:rPr lang="de-CH" dirty="0" err="1" smtClean="0"/>
              <a:t>management</a:t>
            </a:r>
            <a:endParaRPr lang="de-CH" dirty="0"/>
          </a:p>
        </p:txBody>
      </p:sp>
      <p:pic>
        <p:nvPicPr>
          <p:cNvPr id="2050" name="Picture 2" descr="http://invasivespeciesireland.com/wp-content/uploads/2010/08/what-can-I-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19" y="2119601"/>
            <a:ext cx="3159126" cy="315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something</a:t>
            </a:r>
            <a:r>
              <a:rPr lang="de-CH" dirty="0" smtClean="0"/>
              <a:t> </a:t>
            </a:r>
            <a:r>
              <a:rPr lang="de-CH" dirty="0" err="1" smtClean="0"/>
              <a:t>goes</a:t>
            </a:r>
            <a:r>
              <a:rPr lang="de-CH" dirty="0" smtClean="0"/>
              <a:t> </a:t>
            </a:r>
            <a:r>
              <a:rPr lang="de-CH" dirty="0" err="1" smtClean="0"/>
              <a:t>wrong</a:t>
            </a:r>
            <a:r>
              <a:rPr lang="de-CH" dirty="0" smtClean="0"/>
              <a:t>….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err="1" smtClean="0"/>
              <a:t>Enable</a:t>
            </a:r>
            <a:r>
              <a:rPr lang="de-CH" dirty="0" smtClean="0"/>
              <a:t> </a:t>
            </a:r>
            <a:r>
              <a:rPr lang="de-CH" dirty="0" err="1" smtClean="0"/>
              <a:t>Debug</a:t>
            </a:r>
            <a:r>
              <a:rPr lang="de-CH" dirty="0" smtClean="0"/>
              <a:t> </a:t>
            </a:r>
            <a:r>
              <a:rPr lang="de-CH" dirty="0" err="1" smtClean="0"/>
              <a:t>Logging</a:t>
            </a:r>
            <a:r>
              <a:rPr lang="de-CH" dirty="0" smtClean="0"/>
              <a:t> </a:t>
            </a:r>
            <a:r>
              <a:rPr lang="de-CH" dirty="0"/>
              <a:t>in SCVMM</a:t>
            </a:r>
            <a:br>
              <a:rPr lang="de-CH" dirty="0"/>
            </a:b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bit.ly/176Zcyw</a:t>
            </a:r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/>
              <a:t>Troubleshooting Guide</a:t>
            </a:r>
            <a:br>
              <a:rPr lang="de-CH" dirty="0"/>
            </a:b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bit.ly/13oTind</a:t>
            </a: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431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SCVMM </a:t>
            </a:r>
            <a:r>
              <a:rPr lang="de-CH" dirty="0" err="1" smtClean="0"/>
              <a:t>Deployment</a:t>
            </a:r>
            <a:r>
              <a:rPr lang="de-CH" dirty="0" smtClean="0"/>
              <a:t> &amp; </a:t>
            </a:r>
            <a:r>
              <a:rPr lang="de-CH" dirty="0" err="1" smtClean="0"/>
              <a:t>Sizing</a:t>
            </a:r>
            <a:r>
              <a:rPr lang="de-CH" dirty="0"/>
              <a:t> Guide</a:t>
            </a:r>
            <a:br>
              <a:rPr lang="de-CH" dirty="0"/>
            </a:br>
            <a:r>
              <a:rPr lang="de-CH" dirty="0">
                <a:hlinkClick r:id="rId2"/>
              </a:rPr>
              <a:t>http://</a:t>
            </a:r>
            <a:r>
              <a:rPr lang="de-CH" dirty="0" smtClean="0">
                <a:hlinkClick r:id="rId2"/>
              </a:rPr>
              <a:t>bit.ly/MkSIij</a:t>
            </a:r>
            <a:endParaRPr lang="de-CH" dirty="0" smtClean="0"/>
          </a:p>
          <a:p>
            <a:r>
              <a:rPr lang="de-CH" dirty="0" smtClean="0"/>
              <a:t>SCVMM </a:t>
            </a:r>
            <a:r>
              <a:rPr lang="de-CH" dirty="0"/>
              <a:t>on TechNet</a:t>
            </a:r>
            <a:br>
              <a:rPr lang="de-CH" dirty="0"/>
            </a:b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bit.ly/hFrq4T</a:t>
            </a:r>
            <a:endParaRPr lang="de-CH" dirty="0" smtClean="0"/>
          </a:p>
          <a:p>
            <a:r>
              <a:rPr lang="de-CH" dirty="0" smtClean="0"/>
              <a:t>List o </a:t>
            </a:r>
            <a:r>
              <a:rPr lang="de-CH" dirty="0" err="1" smtClean="0"/>
              <a:t>public</a:t>
            </a:r>
            <a:r>
              <a:rPr lang="de-CH" dirty="0" smtClean="0"/>
              <a:t> KB </a:t>
            </a:r>
            <a:r>
              <a:rPr lang="de-CH" dirty="0" err="1" smtClean="0"/>
              <a:t>articles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/>
              <a:t> SCVMM 2012 SP1</a:t>
            </a:r>
            <a:br>
              <a:rPr lang="de-CH" dirty="0"/>
            </a:br>
            <a:r>
              <a:rPr lang="de-CH" dirty="0">
                <a:hlinkClick r:id="rId4"/>
              </a:rPr>
              <a:t>http://</a:t>
            </a:r>
            <a:r>
              <a:rPr lang="de-CH" dirty="0" smtClean="0">
                <a:hlinkClick r:id="rId4"/>
              </a:rPr>
              <a:t>bit.ly/WNEH0Z</a:t>
            </a:r>
            <a:endParaRPr lang="de-CH" dirty="0" smtClean="0"/>
          </a:p>
          <a:p>
            <a:r>
              <a:rPr lang="de-CH" dirty="0" err="1" smtClean="0"/>
              <a:t>Rollup</a:t>
            </a:r>
            <a:r>
              <a:rPr lang="de-CH" dirty="0" smtClean="0"/>
              <a:t> 2 </a:t>
            </a:r>
            <a:r>
              <a:rPr lang="de-CH" dirty="0" err="1" smtClean="0"/>
              <a:t>for</a:t>
            </a:r>
            <a:r>
              <a:rPr lang="de-CH" dirty="0" smtClean="0"/>
              <a:t> System </a:t>
            </a:r>
            <a:r>
              <a:rPr lang="de-CH" dirty="0"/>
              <a:t>Center SP1</a:t>
            </a:r>
            <a:br>
              <a:rPr lang="de-CH" dirty="0"/>
            </a:br>
            <a:r>
              <a:rPr lang="de-CH" dirty="0">
                <a:hlinkClick r:id="rId5"/>
              </a:rPr>
              <a:t>http://</a:t>
            </a:r>
            <a:r>
              <a:rPr lang="de-CH" dirty="0" smtClean="0">
                <a:hlinkClick r:id="rId5"/>
              </a:rPr>
              <a:t>support.microsoft.com/kb/2802159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2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attention</a:t>
            </a:r>
            <a:r>
              <a:rPr lang="de-CH" dirty="0" smtClean="0"/>
              <a:t>!</a:t>
            </a:r>
            <a:endParaRPr lang="de-CH" dirty="0"/>
          </a:p>
        </p:txBody>
      </p:sp>
      <p:pic>
        <p:nvPicPr>
          <p:cNvPr id="1028" name="Picture 4" descr="http://skills-alliance.typepad.fr/.a/6a010535e82add970c0120a590153e970b-8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21" y="2500745"/>
            <a:ext cx="56292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398" y="2451209"/>
            <a:ext cx="301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Thomas Maurer</a:t>
            </a:r>
          </a:p>
          <a:p>
            <a:r>
              <a:rPr lang="de-CH" dirty="0" smtClean="0"/>
              <a:t>@</a:t>
            </a:r>
            <a:r>
              <a:rPr lang="de-CH" dirty="0" err="1" smtClean="0"/>
              <a:t>ThomasMaurer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www.thomasmaurer.ch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9563263" y="2451208"/>
            <a:ext cx="2157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Michael Rüefli</a:t>
            </a:r>
          </a:p>
          <a:p>
            <a:r>
              <a:rPr lang="de-CH" dirty="0" smtClean="0"/>
              <a:t>@</a:t>
            </a:r>
            <a:r>
              <a:rPr lang="de-CH" dirty="0" err="1" smtClean="0"/>
              <a:t>drmiru</a:t>
            </a:r>
            <a:endParaRPr lang="de-CH" dirty="0" smtClean="0"/>
          </a:p>
          <a:p>
            <a:r>
              <a:rPr lang="de-CH" dirty="0" smtClean="0">
                <a:hlinkClick r:id="rId4"/>
              </a:rPr>
              <a:t>www.miru.ch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85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Architecture</a:t>
            </a:r>
            <a:r>
              <a:rPr lang="de-CH" dirty="0" smtClean="0"/>
              <a:t>  |  </a:t>
            </a:r>
            <a:r>
              <a:rPr lang="de-CH" dirty="0" err="1" smtClean="0"/>
              <a:t>integration</a:t>
            </a:r>
            <a:endParaRPr lang="de-CH" dirty="0"/>
          </a:p>
        </p:txBody>
      </p:sp>
      <p:sp>
        <p:nvSpPr>
          <p:cNvPr id="3" name="Rounded Rectangle 2"/>
          <p:cNvSpPr/>
          <p:nvPr/>
        </p:nvSpPr>
        <p:spPr>
          <a:xfrm>
            <a:off x="3772409" y="3518161"/>
            <a:ext cx="5727828" cy="1276865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SCVMM 2012 SP1</a:t>
            </a:r>
            <a:endParaRPr lang="de-CH" dirty="0"/>
          </a:p>
        </p:txBody>
      </p:sp>
      <p:sp>
        <p:nvSpPr>
          <p:cNvPr id="6" name="Rounded Rectangle 5"/>
          <p:cNvSpPr/>
          <p:nvPr/>
        </p:nvSpPr>
        <p:spPr>
          <a:xfrm>
            <a:off x="8206782" y="5354100"/>
            <a:ext cx="1282025" cy="7625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vCenter</a:t>
            </a:r>
            <a:endParaRPr lang="de-CH" dirty="0"/>
          </a:p>
        </p:txBody>
      </p:sp>
      <p:sp>
        <p:nvSpPr>
          <p:cNvPr id="13" name="Rounded Rectangle 12"/>
          <p:cNvSpPr/>
          <p:nvPr/>
        </p:nvSpPr>
        <p:spPr>
          <a:xfrm>
            <a:off x="3801218" y="2100534"/>
            <a:ext cx="1351004" cy="127686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App Controller</a:t>
            </a:r>
            <a:endParaRPr lang="de-CH" dirty="0"/>
          </a:p>
        </p:txBody>
      </p:sp>
      <p:sp>
        <p:nvSpPr>
          <p:cNvPr id="24" name="Rounded Rectangle 23"/>
          <p:cNvSpPr/>
          <p:nvPr/>
        </p:nvSpPr>
        <p:spPr>
          <a:xfrm>
            <a:off x="5476619" y="5351086"/>
            <a:ext cx="1186750" cy="76560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Hyper-V 2012</a:t>
            </a:r>
            <a:endParaRPr lang="de-CH" dirty="0"/>
          </a:p>
        </p:txBody>
      </p:sp>
      <p:sp>
        <p:nvSpPr>
          <p:cNvPr id="25" name="Rounded Rectangle 24"/>
          <p:cNvSpPr/>
          <p:nvPr/>
        </p:nvSpPr>
        <p:spPr>
          <a:xfrm>
            <a:off x="6732889" y="5351086"/>
            <a:ext cx="1186750" cy="76560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Hyper-V 2008 R2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477120" y="4946559"/>
            <a:ext cx="2442519" cy="34162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WinRM</a:t>
            </a:r>
            <a:endParaRPr lang="de-CH" dirty="0"/>
          </a:p>
        </p:txBody>
      </p:sp>
      <p:sp>
        <p:nvSpPr>
          <p:cNvPr id="28" name="Rounded Rectangle 27"/>
          <p:cNvSpPr/>
          <p:nvPr/>
        </p:nvSpPr>
        <p:spPr>
          <a:xfrm>
            <a:off x="8206782" y="4955970"/>
            <a:ext cx="1282025" cy="34162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 API</a:t>
            </a:r>
            <a:endParaRPr lang="de-CH" dirty="0"/>
          </a:p>
        </p:txBody>
      </p:sp>
      <p:sp>
        <p:nvSpPr>
          <p:cNvPr id="30" name="Rounded Rectangle 29"/>
          <p:cNvSpPr/>
          <p:nvPr/>
        </p:nvSpPr>
        <p:spPr>
          <a:xfrm>
            <a:off x="9599639" y="4922164"/>
            <a:ext cx="1282025" cy="1194531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ESX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843404" y="4955970"/>
            <a:ext cx="1282025" cy="34162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Xen</a:t>
            </a:r>
            <a:r>
              <a:rPr lang="de-CH" dirty="0" smtClean="0"/>
              <a:t> API</a:t>
            </a:r>
            <a:endParaRPr lang="de-CH" dirty="0"/>
          </a:p>
        </p:txBody>
      </p:sp>
      <p:sp>
        <p:nvSpPr>
          <p:cNvPr id="32" name="Rounded Rectangle 31"/>
          <p:cNvSpPr/>
          <p:nvPr/>
        </p:nvSpPr>
        <p:spPr>
          <a:xfrm>
            <a:off x="3843403" y="5351086"/>
            <a:ext cx="1282025" cy="570214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XenServer</a:t>
            </a:r>
            <a:endParaRPr lang="de-CH" dirty="0"/>
          </a:p>
        </p:txBody>
      </p:sp>
      <p:sp>
        <p:nvSpPr>
          <p:cNvPr id="33" name="Rounded Rectangle 32"/>
          <p:cNvSpPr/>
          <p:nvPr/>
        </p:nvSpPr>
        <p:spPr>
          <a:xfrm>
            <a:off x="5242320" y="2100533"/>
            <a:ext cx="1351004" cy="127686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SCOM</a:t>
            </a:r>
            <a:endParaRPr lang="de-CH" dirty="0"/>
          </a:p>
        </p:txBody>
      </p:sp>
      <p:sp>
        <p:nvSpPr>
          <p:cNvPr id="34" name="Rounded Rectangle 33"/>
          <p:cNvSpPr/>
          <p:nvPr/>
        </p:nvSpPr>
        <p:spPr>
          <a:xfrm>
            <a:off x="6692178" y="2100533"/>
            <a:ext cx="1351004" cy="127686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SCSM</a:t>
            </a:r>
            <a:endParaRPr lang="de-CH" dirty="0"/>
          </a:p>
        </p:txBody>
      </p:sp>
      <p:sp>
        <p:nvSpPr>
          <p:cNvPr id="35" name="Rounded Rectangle 34"/>
          <p:cNvSpPr/>
          <p:nvPr/>
        </p:nvSpPr>
        <p:spPr>
          <a:xfrm>
            <a:off x="8149233" y="2100533"/>
            <a:ext cx="1351004" cy="127686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SCOR</a:t>
            </a:r>
            <a:endParaRPr lang="de-CH" dirty="0"/>
          </a:p>
        </p:txBody>
      </p:sp>
      <p:sp>
        <p:nvSpPr>
          <p:cNvPr id="36" name="Rounded Rectangle 35"/>
          <p:cNvSpPr/>
          <p:nvPr/>
        </p:nvSpPr>
        <p:spPr>
          <a:xfrm>
            <a:off x="2311531" y="3682917"/>
            <a:ext cx="1351004" cy="47719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Console</a:t>
            </a:r>
            <a:endParaRPr lang="de-CH" dirty="0"/>
          </a:p>
        </p:txBody>
      </p:sp>
      <p:sp>
        <p:nvSpPr>
          <p:cNvPr id="37" name="Rounded Rectangle 36"/>
          <p:cNvSpPr/>
          <p:nvPr/>
        </p:nvSpPr>
        <p:spPr>
          <a:xfrm>
            <a:off x="2311531" y="4181307"/>
            <a:ext cx="1351004" cy="4771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Powershell</a:t>
            </a:r>
            <a:endParaRPr lang="de-CH" dirty="0"/>
          </a:p>
        </p:txBody>
      </p:sp>
      <p:sp>
        <p:nvSpPr>
          <p:cNvPr id="38" name="Rounded Rectangle 37"/>
          <p:cNvSpPr/>
          <p:nvPr/>
        </p:nvSpPr>
        <p:spPr>
          <a:xfrm>
            <a:off x="2348476" y="2258976"/>
            <a:ext cx="1351004" cy="477192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Browser</a:t>
            </a:r>
            <a:endParaRPr lang="de-CH" dirty="0"/>
          </a:p>
        </p:txBody>
      </p:sp>
      <p:sp>
        <p:nvSpPr>
          <p:cNvPr id="39" name="Rounded Rectangle 38"/>
          <p:cNvSpPr/>
          <p:nvPr/>
        </p:nvSpPr>
        <p:spPr>
          <a:xfrm>
            <a:off x="2348476" y="2757366"/>
            <a:ext cx="1351004" cy="47719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Powershell</a:t>
            </a:r>
            <a:endParaRPr lang="de-CH" dirty="0"/>
          </a:p>
        </p:txBody>
      </p:sp>
      <p:sp>
        <p:nvSpPr>
          <p:cNvPr id="40" name="Up-Down Arrow 39"/>
          <p:cNvSpPr/>
          <p:nvPr/>
        </p:nvSpPr>
        <p:spPr>
          <a:xfrm>
            <a:off x="8570735" y="3379615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Up-Down Arrow 40"/>
          <p:cNvSpPr/>
          <p:nvPr/>
        </p:nvSpPr>
        <p:spPr>
          <a:xfrm>
            <a:off x="7113680" y="3375646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Up-Down Arrow 41"/>
          <p:cNvSpPr/>
          <p:nvPr/>
        </p:nvSpPr>
        <p:spPr>
          <a:xfrm>
            <a:off x="5672411" y="3387537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Up-Down Arrow 42"/>
          <p:cNvSpPr/>
          <p:nvPr/>
        </p:nvSpPr>
        <p:spPr>
          <a:xfrm>
            <a:off x="4213964" y="3385111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Up-Down Arrow 43"/>
          <p:cNvSpPr/>
          <p:nvPr/>
        </p:nvSpPr>
        <p:spPr>
          <a:xfrm rot="5400000">
            <a:off x="7842207" y="2671514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Up-Down Arrow 44"/>
          <p:cNvSpPr/>
          <p:nvPr/>
        </p:nvSpPr>
        <p:spPr>
          <a:xfrm rot="5400000">
            <a:off x="6385152" y="2671514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Rounded Rectangle 45"/>
          <p:cNvSpPr/>
          <p:nvPr/>
        </p:nvSpPr>
        <p:spPr>
          <a:xfrm>
            <a:off x="906106" y="2189435"/>
            <a:ext cx="1351004" cy="5260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Azure</a:t>
            </a:r>
            <a:endParaRPr lang="de-CH" dirty="0"/>
          </a:p>
        </p:txBody>
      </p:sp>
      <p:sp>
        <p:nvSpPr>
          <p:cNvPr id="47" name="Rounded Rectangle 46"/>
          <p:cNvSpPr/>
          <p:nvPr/>
        </p:nvSpPr>
        <p:spPr>
          <a:xfrm>
            <a:off x="906106" y="2772083"/>
            <a:ext cx="1351004" cy="5260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Provider</a:t>
            </a:r>
            <a:endParaRPr lang="de-CH" dirty="0"/>
          </a:p>
        </p:txBody>
      </p:sp>
      <p:sp>
        <p:nvSpPr>
          <p:cNvPr id="50" name="Up-Down Arrow 49"/>
          <p:cNvSpPr/>
          <p:nvPr/>
        </p:nvSpPr>
        <p:spPr>
          <a:xfrm rot="5400000">
            <a:off x="2903060" y="1897537"/>
            <a:ext cx="217566" cy="1689581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ight Arrow 51"/>
          <p:cNvSpPr/>
          <p:nvPr/>
        </p:nvSpPr>
        <p:spPr>
          <a:xfrm>
            <a:off x="2311531" y="4046216"/>
            <a:ext cx="1524000" cy="2166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Up-Down Arrow 52"/>
          <p:cNvSpPr/>
          <p:nvPr/>
        </p:nvSpPr>
        <p:spPr>
          <a:xfrm>
            <a:off x="4223200" y="4792855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Up-Down Arrow 53"/>
          <p:cNvSpPr/>
          <p:nvPr/>
        </p:nvSpPr>
        <p:spPr>
          <a:xfrm>
            <a:off x="6437929" y="4784437"/>
            <a:ext cx="508000" cy="137728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Up-Down Arrow 54"/>
          <p:cNvSpPr/>
          <p:nvPr/>
        </p:nvSpPr>
        <p:spPr>
          <a:xfrm>
            <a:off x="8570735" y="4804263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Up-Down Arrow 55"/>
          <p:cNvSpPr/>
          <p:nvPr/>
        </p:nvSpPr>
        <p:spPr>
          <a:xfrm rot="5400000">
            <a:off x="9280983" y="5645902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Up-Down Arrow 56"/>
          <p:cNvSpPr/>
          <p:nvPr/>
        </p:nvSpPr>
        <p:spPr>
          <a:xfrm rot="5400000">
            <a:off x="9290222" y="5051057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Up-Down Arrow 57"/>
          <p:cNvSpPr/>
          <p:nvPr/>
        </p:nvSpPr>
        <p:spPr>
          <a:xfrm>
            <a:off x="7062390" y="5280215"/>
            <a:ext cx="508000" cy="894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Up-Down Arrow 58"/>
          <p:cNvSpPr/>
          <p:nvPr/>
        </p:nvSpPr>
        <p:spPr>
          <a:xfrm>
            <a:off x="5794754" y="5282733"/>
            <a:ext cx="508000" cy="894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Up-Down Arrow 59"/>
          <p:cNvSpPr/>
          <p:nvPr/>
        </p:nvSpPr>
        <p:spPr>
          <a:xfrm>
            <a:off x="4213964" y="5286651"/>
            <a:ext cx="508000" cy="894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Up-Down Arrow 60"/>
          <p:cNvSpPr/>
          <p:nvPr/>
        </p:nvSpPr>
        <p:spPr>
          <a:xfrm flipV="1">
            <a:off x="8579971" y="5305314"/>
            <a:ext cx="508000" cy="87965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ounded Rectangle 47"/>
          <p:cNvSpPr/>
          <p:nvPr/>
        </p:nvSpPr>
        <p:spPr>
          <a:xfrm>
            <a:off x="9667547" y="3587621"/>
            <a:ext cx="1351004" cy="5260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WSUS</a:t>
            </a:r>
            <a:endParaRPr lang="de-CH" dirty="0"/>
          </a:p>
        </p:txBody>
      </p:sp>
      <p:sp>
        <p:nvSpPr>
          <p:cNvPr id="49" name="Rounded Rectangle 48"/>
          <p:cNvSpPr/>
          <p:nvPr/>
        </p:nvSpPr>
        <p:spPr>
          <a:xfrm>
            <a:off x="9667547" y="4177239"/>
            <a:ext cx="1351004" cy="526053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WDS</a:t>
            </a:r>
            <a:endParaRPr lang="de-CH" dirty="0"/>
          </a:p>
        </p:txBody>
      </p:sp>
      <p:sp>
        <p:nvSpPr>
          <p:cNvPr id="51" name="Up-Down Arrow 50"/>
          <p:cNvSpPr/>
          <p:nvPr/>
        </p:nvSpPr>
        <p:spPr>
          <a:xfrm rot="5400000">
            <a:off x="9328536" y="3796074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Up-Down Arrow 61"/>
          <p:cNvSpPr/>
          <p:nvPr/>
        </p:nvSpPr>
        <p:spPr>
          <a:xfrm rot="5400000">
            <a:off x="9328536" y="4381275"/>
            <a:ext cx="508000" cy="129309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ounded Rectangle 63"/>
          <p:cNvSpPr/>
          <p:nvPr/>
        </p:nvSpPr>
        <p:spPr>
          <a:xfrm rot="16200000">
            <a:off x="5273903" y="5672287"/>
            <a:ext cx="589526" cy="174539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Agent</a:t>
            </a:r>
            <a:endParaRPr lang="de-CH" sz="1200" dirty="0"/>
          </a:p>
        </p:txBody>
      </p:sp>
      <p:sp>
        <p:nvSpPr>
          <p:cNvPr id="65" name="Rounded Rectangle 64"/>
          <p:cNvSpPr/>
          <p:nvPr/>
        </p:nvSpPr>
        <p:spPr>
          <a:xfrm rot="16200000">
            <a:off x="6525395" y="5671031"/>
            <a:ext cx="589526" cy="174539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Agent</a:t>
            </a:r>
            <a:endParaRPr lang="de-CH" sz="1200" dirty="0"/>
          </a:p>
        </p:txBody>
      </p:sp>
      <p:sp>
        <p:nvSpPr>
          <p:cNvPr id="66" name="Rounded Rectangle 65"/>
          <p:cNvSpPr/>
          <p:nvPr/>
        </p:nvSpPr>
        <p:spPr>
          <a:xfrm rot="16200000">
            <a:off x="9519738" y="3773459"/>
            <a:ext cx="589526" cy="174539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Agent</a:t>
            </a:r>
            <a:endParaRPr lang="de-CH" sz="1200" dirty="0"/>
          </a:p>
        </p:txBody>
      </p:sp>
      <p:sp>
        <p:nvSpPr>
          <p:cNvPr id="67" name="Rounded Rectangle 66"/>
          <p:cNvSpPr/>
          <p:nvPr/>
        </p:nvSpPr>
        <p:spPr>
          <a:xfrm rot="16200000">
            <a:off x="9519739" y="4381713"/>
            <a:ext cx="589526" cy="174539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Agent</a:t>
            </a:r>
            <a:endParaRPr lang="de-CH" sz="12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505011" y="3723966"/>
            <a:ext cx="641638" cy="915301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SQL DB</a:t>
            </a:r>
            <a:endParaRPr lang="de-CH" dirty="0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4133102" y="3790498"/>
            <a:ext cx="1019120" cy="735781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Library</a:t>
            </a:r>
            <a:endParaRPr lang="de-CH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332409" y="5685563"/>
            <a:ext cx="1267690" cy="498763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Storage</a:t>
            </a:r>
            <a:endParaRPr lang="de-CH" dirty="0"/>
          </a:p>
        </p:txBody>
      </p:sp>
      <p:sp>
        <p:nvSpPr>
          <p:cNvPr id="69" name="Rounded Rectangle 68"/>
          <p:cNvSpPr/>
          <p:nvPr/>
        </p:nvSpPr>
        <p:spPr>
          <a:xfrm>
            <a:off x="2312718" y="5222467"/>
            <a:ext cx="1282025" cy="34162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SMI-S / WMI</a:t>
            </a:r>
            <a:endParaRPr lang="de-CH" sz="1400" dirty="0"/>
          </a:p>
        </p:txBody>
      </p:sp>
      <p:sp>
        <p:nvSpPr>
          <p:cNvPr id="68" name="Up-Down Arrow 67"/>
          <p:cNvSpPr/>
          <p:nvPr/>
        </p:nvSpPr>
        <p:spPr>
          <a:xfrm rot="3392661">
            <a:off x="3251417" y="4486820"/>
            <a:ext cx="307627" cy="1044594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Up-Down Arrow 69"/>
          <p:cNvSpPr/>
          <p:nvPr/>
        </p:nvSpPr>
        <p:spPr>
          <a:xfrm>
            <a:off x="2724602" y="5563743"/>
            <a:ext cx="508000" cy="89497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3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Supported</a:t>
            </a:r>
            <a:r>
              <a:rPr lang="de-CH" dirty="0" smtClean="0"/>
              <a:t> </a:t>
            </a:r>
            <a:r>
              <a:rPr lang="de-CH" dirty="0" err="1" smtClean="0"/>
              <a:t>Platforms</a:t>
            </a:r>
            <a:endParaRPr lang="de-CH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9786" y="2887801"/>
            <a:ext cx="3539201" cy="2549687"/>
          </a:xfrm>
          <a:prstGeom prst="rect">
            <a:avLst/>
          </a:prstGeom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400" b="1" dirty="0" err="1" smtClean="0"/>
              <a:t>Hypervisors</a:t>
            </a:r>
            <a:endParaRPr lang="de-CH" sz="2400" b="1" dirty="0" smtClean="0"/>
          </a:p>
          <a:p>
            <a:r>
              <a:rPr lang="de-CH" dirty="0" smtClean="0"/>
              <a:t>Server 2008 R2</a:t>
            </a:r>
          </a:p>
          <a:p>
            <a:r>
              <a:rPr lang="de-CH" dirty="0" smtClean="0"/>
              <a:t>Server 2012</a:t>
            </a:r>
          </a:p>
          <a:p>
            <a:r>
              <a:rPr lang="de-CH" dirty="0" smtClean="0"/>
              <a:t>ESX 4.1 / 5.0 U1 / 5.1</a:t>
            </a:r>
          </a:p>
          <a:p>
            <a:r>
              <a:rPr lang="de-CH" dirty="0" err="1" smtClean="0"/>
              <a:t>XenServer</a:t>
            </a:r>
            <a:r>
              <a:rPr lang="de-CH" dirty="0" smtClean="0"/>
              <a:t> 5.6 FP1 &amp;SP2 / 6.02 / 6.1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3442" y="3419430"/>
            <a:ext cx="3539201" cy="1486431"/>
          </a:xfrm>
          <a:prstGeom prst="rect">
            <a:avLst/>
          </a:prstGeom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800" b="1" dirty="0" smtClean="0"/>
              <a:t>Database </a:t>
            </a:r>
          </a:p>
          <a:p>
            <a:r>
              <a:rPr lang="de-CH" dirty="0" smtClean="0"/>
              <a:t>SQL 2008 R2 Sp1 / Sp2</a:t>
            </a:r>
          </a:p>
          <a:p>
            <a:r>
              <a:rPr lang="de-CH" dirty="0" smtClean="0"/>
              <a:t>SQL 2012 SP1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25358" y="3591676"/>
            <a:ext cx="3539201" cy="1141936"/>
          </a:xfrm>
          <a:prstGeom prst="rect">
            <a:avLst/>
          </a:prstGeom>
          <a:solidFill>
            <a:srgbClr val="7030A0"/>
          </a:solidFill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800" b="1" dirty="0" smtClean="0"/>
              <a:t>SCVMM 2012 SP1</a:t>
            </a:r>
          </a:p>
          <a:p>
            <a:r>
              <a:rPr lang="de-CH" dirty="0" smtClean="0"/>
              <a:t>Server 2012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25348" y="4992759"/>
            <a:ext cx="3539201" cy="1673849"/>
          </a:xfrm>
          <a:prstGeom prst="rect">
            <a:avLst/>
          </a:prstGeom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400" b="1" dirty="0" err="1" smtClean="0"/>
              <a:t>Load</a:t>
            </a:r>
            <a:r>
              <a:rPr lang="de-CH" sz="2400" b="1" dirty="0" smtClean="0"/>
              <a:t> </a:t>
            </a:r>
            <a:r>
              <a:rPr lang="de-CH" sz="2400" b="1" dirty="0" err="1" smtClean="0"/>
              <a:t>Balancer</a:t>
            </a:r>
            <a:endParaRPr lang="de-CH" sz="2400" b="1" dirty="0" smtClean="0"/>
          </a:p>
          <a:p>
            <a:r>
              <a:rPr lang="de-CH" sz="1800" dirty="0" smtClean="0"/>
              <a:t>Citrix </a:t>
            </a:r>
            <a:r>
              <a:rPr lang="de-CH" sz="1800" dirty="0" err="1" smtClean="0"/>
              <a:t>Netscaler</a:t>
            </a:r>
            <a:r>
              <a:rPr lang="de-CH" sz="1800" dirty="0" smtClean="0"/>
              <a:t> 9.3.x</a:t>
            </a:r>
          </a:p>
          <a:p>
            <a:r>
              <a:rPr lang="de-CH" sz="1800" dirty="0" smtClean="0"/>
              <a:t>F5 Networks</a:t>
            </a:r>
          </a:p>
          <a:p>
            <a:r>
              <a:rPr lang="de-CH" sz="1800" dirty="0" err="1" smtClean="0"/>
              <a:t>Brocade</a:t>
            </a:r>
            <a:r>
              <a:rPr lang="de-CH" sz="1800" dirty="0" smtClean="0"/>
              <a:t> </a:t>
            </a:r>
            <a:r>
              <a:rPr lang="de-CH" sz="1800" dirty="0" err="1" smtClean="0"/>
              <a:t>ServerIron</a:t>
            </a:r>
            <a:r>
              <a:rPr lang="de-CH" sz="1800" dirty="0" smtClean="0"/>
              <a:t> ADX</a:t>
            </a:r>
          </a:p>
        </p:txBody>
      </p:sp>
      <p:cxnSp>
        <p:nvCxnSpPr>
          <p:cNvPr id="9" name="Straight Connector 8"/>
          <p:cNvCxnSpPr>
            <a:stCxn id="3" idx="3"/>
            <a:endCxn id="6" idx="1"/>
          </p:cNvCxnSpPr>
          <p:nvPr/>
        </p:nvCxnSpPr>
        <p:spPr>
          <a:xfrm flipV="1">
            <a:off x="3848987" y="4162644"/>
            <a:ext cx="476371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4" idx="1"/>
          </p:cNvCxnSpPr>
          <p:nvPr/>
        </p:nvCxnSpPr>
        <p:spPr>
          <a:xfrm>
            <a:off x="7864559" y="4162644"/>
            <a:ext cx="518883" cy="2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flipH="1">
            <a:off x="6094949" y="4733612"/>
            <a:ext cx="10" cy="25914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325347" y="1952561"/>
            <a:ext cx="3539201" cy="1360537"/>
          </a:xfrm>
          <a:prstGeom prst="rect">
            <a:avLst/>
          </a:prstGeom>
          <a:ln w="28575"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400" b="1" dirty="0" smtClean="0"/>
              <a:t>Gateways</a:t>
            </a:r>
            <a:r>
              <a:rPr lang="de-CH" sz="2800" b="1" dirty="0" smtClean="0"/>
              <a:t> </a:t>
            </a:r>
          </a:p>
          <a:p>
            <a:r>
              <a:rPr lang="de-CH" dirty="0" err="1" smtClean="0"/>
              <a:t>Nappliance</a:t>
            </a:r>
            <a:endParaRPr lang="de-CH" dirty="0" smtClean="0"/>
          </a:p>
          <a:p>
            <a:r>
              <a:rPr lang="de-CH" dirty="0" err="1" smtClean="0"/>
              <a:t>IronNetworks</a:t>
            </a:r>
            <a:endParaRPr lang="de-CH" dirty="0" smtClean="0"/>
          </a:p>
        </p:txBody>
      </p:sp>
      <p:cxnSp>
        <p:nvCxnSpPr>
          <p:cNvPr id="18" name="Straight Connector 17"/>
          <p:cNvCxnSpPr>
            <a:stCxn id="17" idx="2"/>
            <a:endCxn id="6" idx="0"/>
          </p:cNvCxnSpPr>
          <p:nvPr/>
        </p:nvCxnSpPr>
        <p:spPr>
          <a:xfrm>
            <a:off x="6094948" y="3313098"/>
            <a:ext cx="11" cy="27857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Single </a:t>
            </a:r>
            <a:r>
              <a:rPr lang="de-CH" dirty="0" err="1" smtClean="0"/>
              <a:t>point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management</a:t>
            </a:r>
            <a:endParaRPr lang="de-CH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87330516"/>
              </p:ext>
            </p:extLst>
          </p:nvPr>
        </p:nvGraphicFramePr>
        <p:xfrm>
          <a:off x="247170" y="2286000"/>
          <a:ext cx="6208232" cy="4189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6455402" y="3457708"/>
            <a:ext cx="5144718" cy="34002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 smtClean="0"/>
              <a:t>General </a:t>
            </a:r>
            <a:r>
              <a:rPr lang="de-CH" b="1" dirty="0" err="1" smtClean="0"/>
              <a:t>Considerations</a:t>
            </a:r>
            <a:endParaRPr lang="de-CH" b="1" dirty="0" smtClean="0"/>
          </a:p>
          <a:p>
            <a:r>
              <a:rPr lang="de-CH" dirty="0" err="1" smtClean="0"/>
              <a:t>Availability</a:t>
            </a:r>
            <a:r>
              <a:rPr lang="de-CH" dirty="0" smtClean="0"/>
              <a:t> </a:t>
            </a:r>
            <a:r>
              <a:rPr lang="de-CH" dirty="0" err="1" smtClean="0"/>
              <a:t>becomes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critical</a:t>
            </a:r>
            <a:endParaRPr lang="de-CH" dirty="0" smtClean="0"/>
          </a:p>
          <a:p>
            <a:r>
              <a:rPr lang="de-CH" dirty="0" err="1" smtClean="0"/>
              <a:t>Scalability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challenging</a:t>
            </a:r>
            <a:endParaRPr lang="de-CH" dirty="0" smtClean="0"/>
          </a:p>
          <a:p>
            <a:r>
              <a:rPr lang="de-CH" dirty="0" err="1" smtClean="0"/>
              <a:t>Dependency</a:t>
            </a:r>
            <a:r>
              <a:rPr lang="de-CH" dirty="0" smtClean="0"/>
              <a:t> on </a:t>
            </a:r>
            <a:r>
              <a:rPr lang="de-CH" dirty="0" err="1" smtClean="0"/>
              <a:t>basic</a:t>
            </a:r>
            <a:r>
              <a:rPr lang="de-CH" dirty="0" smtClean="0"/>
              <a:t> </a:t>
            </a:r>
            <a:r>
              <a:rPr lang="de-CH" dirty="0" err="1" smtClean="0"/>
              <a:t>infrastrucure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767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High </a:t>
            </a:r>
            <a:r>
              <a:rPr lang="de-CH" dirty="0" err="1" smtClean="0"/>
              <a:t>availability</a:t>
            </a:r>
            <a:r>
              <a:rPr lang="de-CH" dirty="0" smtClean="0"/>
              <a:t> </a:t>
            </a:r>
            <a:r>
              <a:rPr lang="de-CH" dirty="0" err="1" smtClean="0"/>
              <a:t>options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519" y="2578157"/>
            <a:ext cx="6673390" cy="4206240"/>
          </a:xfrm>
        </p:spPr>
        <p:txBody>
          <a:bodyPr>
            <a:normAutofit/>
          </a:bodyPr>
          <a:lstStyle/>
          <a:p>
            <a:r>
              <a:rPr lang="de-CH" sz="2400" dirty="0" err="1" smtClean="0"/>
              <a:t>Virtualize</a:t>
            </a:r>
            <a:r>
              <a:rPr lang="de-CH" sz="2400" dirty="0" smtClean="0"/>
              <a:t> SCVMM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leverage</a:t>
            </a:r>
            <a:r>
              <a:rPr lang="de-CH" sz="2400" dirty="0" smtClean="0"/>
              <a:t> Hyper-V </a:t>
            </a:r>
            <a:r>
              <a:rPr lang="de-CH" sz="2400" dirty="0" err="1" smtClean="0"/>
              <a:t>Replica</a:t>
            </a:r>
            <a:endParaRPr lang="de-CH" sz="2400" dirty="0" smtClean="0"/>
          </a:p>
          <a:p>
            <a:r>
              <a:rPr lang="de-CH" sz="2400" dirty="0" err="1" smtClean="0"/>
              <a:t>Install</a:t>
            </a:r>
            <a:r>
              <a:rPr lang="de-CH" sz="2400" dirty="0" smtClean="0"/>
              <a:t> an </a:t>
            </a:r>
            <a:r>
              <a:rPr lang="de-CH" sz="2400" dirty="0" err="1" smtClean="0"/>
              <a:t>active</a:t>
            </a:r>
            <a:r>
              <a:rPr lang="de-CH" sz="2400" dirty="0" smtClean="0"/>
              <a:t>-passive SCVMM Failover Cluster</a:t>
            </a:r>
          </a:p>
          <a:p>
            <a:r>
              <a:rPr lang="de-CH" sz="2400" dirty="0" smtClean="0"/>
              <a:t>User SQL Cluster </a:t>
            </a:r>
            <a:r>
              <a:rPr lang="de-CH" sz="2400" dirty="0" err="1" smtClean="0"/>
              <a:t>or</a:t>
            </a:r>
            <a:r>
              <a:rPr lang="de-CH" sz="2400" dirty="0" smtClean="0"/>
              <a:t> 2012 </a:t>
            </a:r>
            <a:r>
              <a:rPr lang="de-CH" sz="2400" dirty="0" err="1" smtClean="0"/>
              <a:t>Always</a:t>
            </a:r>
            <a:r>
              <a:rPr lang="de-CH" sz="2400" dirty="0"/>
              <a:t> </a:t>
            </a:r>
            <a:r>
              <a:rPr lang="de-CH" sz="2400" dirty="0" smtClean="0"/>
              <a:t>On Feature</a:t>
            </a:r>
            <a:endParaRPr lang="de-CH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2177935"/>
            <a:ext cx="3810000" cy="2638425"/>
          </a:xfrm>
          <a:prstGeom prst="rect">
            <a:avLst/>
          </a:prstGeom>
        </p:spPr>
      </p:pic>
      <p:pic>
        <p:nvPicPr>
          <p:cNvPr id="3074" name="Picture 2" descr="https://encrypted-tbn1.gstatic.com/images?q=tbn:ANd9GcSDA7fNizSnLtCIQRGMEmj3ilv-2KIf1NGpHrcobG9pT9wjQQpT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02" y="4597761"/>
            <a:ext cx="3013652" cy="22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evron 4"/>
          <p:cNvSpPr/>
          <p:nvPr/>
        </p:nvSpPr>
        <p:spPr>
          <a:xfrm>
            <a:off x="4269450" y="2909453"/>
            <a:ext cx="519545" cy="743124"/>
          </a:xfrm>
          <a:prstGeom prst="chevr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7565879" y="3874854"/>
            <a:ext cx="519545" cy="743124"/>
          </a:xfrm>
          <a:prstGeom prst="chevr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Clustering | </a:t>
            </a:r>
            <a:r>
              <a:rPr lang="de-CH" dirty="0" err="1" smtClean="0"/>
              <a:t>always</a:t>
            </a:r>
            <a:r>
              <a:rPr lang="de-CH" dirty="0" smtClean="0"/>
              <a:t> on</a:t>
            </a:r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9" y="2862946"/>
            <a:ext cx="2786175" cy="3542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88392" y="2854072"/>
            <a:ext cx="5144718" cy="340029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Active</a:t>
            </a:r>
            <a:r>
              <a:rPr lang="de-CH" dirty="0" smtClean="0"/>
              <a:t> / Passive on </a:t>
            </a:r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r>
              <a:rPr lang="de-CH" dirty="0" err="1" smtClean="0"/>
              <a:t>Active</a:t>
            </a:r>
            <a:r>
              <a:rPr lang="de-CH" dirty="0" smtClean="0"/>
              <a:t> / Passive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Always</a:t>
            </a:r>
            <a:r>
              <a:rPr lang="de-CH" dirty="0" smtClean="0"/>
              <a:t> On </a:t>
            </a:r>
            <a:r>
              <a:rPr lang="de-CH" dirty="0" err="1" smtClean="0"/>
              <a:t>on</a:t>
            </a:r>
            <a:r>
              <a:rPr lang="de-CH" dirty="0" smtClean="0"/>
              <a:t> DB Level</a:t>
            </a:r>
            <a:endParaRPr lang="de-CH" dirty="0"/>
          </a:p>
          <a:p>
            <a:r>
              <a:rPr lang="de-CH" dirty="0" err="1" smtClean="0"/>
              <a:t>Requires</a:t>
            </a:r>
            <a:r>
              <a:rPr lang="de-CH" dirty="0" smtClean="0"/>
              <a:t> SCVMM </a:t>
            </a:r>
            <a:r>
              <a:rPr lang="de-CH" dirty="0" err="1" smtClean="0"/>
              <a:t>encryption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in AD Container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Failover</a:t>
            </a:r>
          </a:p>
          <a:p>
            <a:r>
              <a:rPr lang="de-CH" dirty="0" smtClean="0"/>
              <a:t>Virtual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physical</a:t>
            </a:r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2032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0</TotalTime>
  <Words>1188</Words>
  <Application>Microsoft Office PowerPoint</Application>
  <PresentationFormat>Widescreen</PresentationFormat>
  <Paragraphs>454</Paragraphs>
  <Slides>44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SimSun</vt:lpstr>
      <vt:lpstr>Arial</vt:lpstr>
      <vt:lpstr>Calibri</vt:lpstr>
      <vt:lpstr>Corbel</vt:lpstr>
      <vt:lpstr>Segoe UI</vt:lpstr>
      <vt:lpstr>Times New Roman</vt:lpstr>
      <vt:lpstr>Wingdings</vt:lpstr>
      <vt:lpstr>Banded</vt:lpstr>
      <vt:lpstr>SCVMM - Mania</vt:lpstr>
      <vt:lpstr>Who's talking to you</vt:lpstr>
      <vt:lpstr>Agenda</vt:lpstr>
      <vt:lpstr>why scvmm?</vt:lpstr>
      <vt:lpstr>Architecture  |  integration</vt:lpstr>
      <vt:lpstr>Supported Platforms</vt:lpstr>
      <vt:lpstr>Single point of management</vt:lpstr>
      <vt:lpstr>High availability options</vt:lpstr>
      <vt:lpstr>Clustering | always on</vt:lpstr>
      <vt:lpstr>Encapsulated | replicated</vt:lpstr>
      <vt:lpstr>Software defined networks</vt:lpstr>
      <vt:lpstr>SCMM 2012 Networking</vt:lpstr>
      <vt:lpstr>Networking</vt:lpstr>
      <vt:lpstr>SCVMM 2012 Networking (Old Days…)</vt:lpstr>
      <vt:lpstr>SCMM 2012 SP1 Networking</vt:lpstr>
      <vt:lpstr>SCVMM 2012 SP1 Networking</vt:lpstr>
      <vt:lpstr>SCVMM 2012 SP1 Networking</vt:lpstr>
      <vt:lpstr>Automated Bare-Metal Hyper-V Deploy</vt:lpstr>
      <vt:lpstr>Enhanced Bare Metal Deployment</vt:lpstr>
      <vt:lpstr>Host Teaming and vNIC Configuration</vt:lpstr>
      <vt:lpstr>Host Teaming and vNIC Configuration</vt:lpstr>
      <vt:lpstr>NETWORKING| baremetal deploy</vt:lpstr>
      <vt:lpstr>Services Overview</vt:lpstr>
      <vt:lpstr>Services Overview</vt:lpstr>
      <vt:lpstr>Services Changes</vt:lpstr>
      <vt:lpstr>Microsoft Private Cloud Accelerator*</vt:lpstr>
      <vt:lpstr>Hybrid cloud | app controller</vt:lpstr>
      <vt:lpstr>Hybrid cloud | app controller</vt:lpstr>
      <vt:lpstr>AD Integration  |  firewall</vt:lpstr>
      <vt:lpstr>Managing Hyper-v</vt:lpstr>
      <vt:lpstr>Managing VMware vsphere</vt:lpstr>
      <vt:lpstr>Managing VMware vsphere</vt:lpstr>
      <vt:lpstr>Managing VMware vsphere</vt:lpstr>
      <vt:lpstr>Managing Vmware ESX hosts</vt:lpstr>
      <vt:lpstr>Managing CITRIX XENServer </vt:lpstr>
      <vt:lpstr>Managing citrix xenserver</vt:lpstr>
      <vt:lpstr>Managing citrix xenserver</vt:lpstr>
      <vt:lpstr>Managing xenserver hosts</vt:lpstr>
      <vt:lpstr>Real world experiences</vt:lpstr>
      <vt:lpstr>What about costs?</vt:lpstr>
      <vt:lpstr>Recap</vt:lpstr>
      <vt:lpstr>If something goes wrong….</vt:lpstr>
      <vt:lpstr>Other Resources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SCVMM 2012 SP1</dc:title>
  <dc:creator>Michael Rueefli</dc:creator>
  <cp:lastModifiedBy>Michael Rueefli</cp:lastModifiedBy>
  <cp:revision>86</cp:revision>
  <dcterms:created xsi:type="dcterms:W3CDTF">2013-05-08T15:23:12Z</dcterms:created>
  <dcterms:modified xsi:type="dcterms:W3CDTF">2013-06-01T14:14:23Z</dcterms:modified>
</cp:coreProperties>
</file>