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61" r:id="rId3"/>
    <p:sldId id="297" r:id="rId4"/>
    <p:sldId id="307" r:id="rId5"/>
    <p:sldId id="333" r:id="rId6"/>
    <p:sldId id="321" r:id="rId7"/>
    <p:sldId id="322" r:id="rId8"/>
    <p:sldId id="324" r:id="rId9"/>
    <p:sldId id="325" r:id="rId10"/>
    <p:sldId id="327" r:id="rId11"/>
    <p:sldId id="331" r:id="rId12"/>
    <p:sldId id="320" r:id="rId13"/>
    <p:sldId id="319" r:id="rId14"/>
    <p:sldId id="318" r:id="rId15"/>
    <p:sldId id="332" r:id="rId16"/>
    <p:sldId id="334" r:id="rId17"/>
    <p:sldId id="314" r:id="rId18"/>
    <p:sldId id="317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84930" autoAdjust="0"/>
  </p:normalViewPr>
  <p:slideViewPr>
    <p:cSldViewPr>
      <p:cViewPr>
        <p:scale>
          <a:sx n="100" d="100"/>
          <a:sy n="100" d="100"/>
        </p:scale>
        <p:origin x="-73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7014E-E319-4670-AB10-A6F1D3DFA05A}" type="datetimeFigureOut">
              <a:rPr lang="de-DE" smtClean="0"/>
              <a:pPr/>
              <a:t>26.05.2012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3A193-A69C-4282-9388-005D4AF8053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37940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</a:t>
            </a:fld>
            <a:endParaRPr lang="de-CH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3354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11</a:t>
            </a:fld>
            <a:endParaRPr lang="de-CH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12</a:t>
            </a:fld>
            <a:endParaRPr lang="de-CH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13</a:t>
            </a:fld>
            <a:endParaRPr lang="de-CH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14</a:t>
            </a:fld>
            <a:endParaRPr lang="de-CH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15</a:t>
            </a:fld>
            <a:endParaRPr lang="de-CH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16</a:t>
            </a:fld>
            <a:endParaRPr lang="de-CH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17</a:t>
            </a:fld>
            <a:endParaRPr lang="de-CH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2</a:t>
            </a:fld>
            <a:endParaRPr lang="de-CH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3</a:t>
            </a:fld>
            <a:endParaRPr lang="de-CH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4</a:t>
            </a:fld>
            <a:endParaRPr lang="de-CH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User launches Receiver</a:t>
            </a:r>
            <a:r>
              <a:rPr lang="en-GB" baseline="0" dirty="0" smtClean="0"/>
              <a:t> or web browser and authenticates on WI (IIS) with username and password</a:t>
            </a:r>
            <a:endParaRPr lang="en-GB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WI passes the username and password (CTX encoded) to the XML Service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XML</a:t>
            </a:r>
            <a:r>
              <a:rPr lang="en-GB" baseline="0" dirty="0" smtClean="0"/>
              <a:t> Service forwards request to IMA (local host cache) to enumerate available resources</a:t>
            </a:r>
            <a:endParaRPr lang="en-GB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WI receives a ticket from the XML Service, which is placed in the ICA files generated at launch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WI sends</a:t>
            </a:r>
            <a:r>
              <a:rPr lang="en-GB" baseline="0" dirty="0" smtClean="0"/>
              <a:t> ticket back to browser</a:t>
            </a:r>
            <a:endParaRPr lang="en-GB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User launches</a:t>
            </a:r>
            <a:r>
              <a:rPr lang="en-GB" baseline="0" dirty="0" smtClean="0"/>
              <a:t> published resource</a:t>
            </a:r>
            <a:endParaRPr lang="en-GB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XA authenticates the credentials against</a:t>
            </a:r>
            <a:r>
              <a:rPr lang="en-GB" baseline="0" dirty="0" smtClean="0"/>
              <a:t> AD</a:t>
            </a:r>
            <a:endParaRPr lang="en-GB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endParaRPr lang="en-GB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3354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User authenticates</a:t>
            </a:r>
            <a:r>
              <a:rPr lang="en-GB" baseline="0" dirty="0" smtClean="0"/>
              <a:t> at client using his domain credentials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PNSSON (SSONSVR.EXE)</a:t>
            </a:r>
            <a:r>
              <a:rPr lang="en-GB" baseline="0" dirty="0" smtClean="0"/>
              <a:t> gets spawned as a credential provider and caches username / password in memory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baseline="0" dirty="0" smtClean="0"/>
              <a:t>User launches Receiver or web browser 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baseline="0" dirty="0" smtClean="0"/>
              <a:t>WI (IIS) performs an Integrated Windows Authentication, windows identity is passed to WI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WI passes the user's SIDs to the XML Service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 smtClean="0"/>
              <a:t>XML</a:t>
            </a:r>
            <a:r>
              <a:rPr lang="en-GB" baseline="0" dirty="0" smtClean="0"/>
              <a:t> Service forwards request to IMA (local host cache) to enumerate available resources</a:t>
            </a:r>
            <a:endParaRPr lang="en-GB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WI receives a ticket from the XML Service, which is placed in the ICA files generated at launch (ticket does</a:t>
            </a:r>
            <a:r>
              <a:rPr lang="en-GB" baseline="0" dirty="0" smtClean="0"/>
              <a:t> contain "</a:t>
            </a:r>
            <a:r>
              <a:rPr lang="en-GB" baseline="0" dirty="0" err="1" smtClean="0"/>
              <a:t>useLocalUserNameandPassword</a:t>
            </a:r>
            <a:r>
              <a:rPr lang="en-GB" baseline="0" dirty="0" smtClean="0"/>
              <a:t>" flag instead of </a:t>
            </a:r>
            <a:br>
              <a:rPr lang="en-GB" baseline="0" dirty="0" smtClean="0"/>
            </a:br>
            <a:r>
              <a:rPr lang="en-GB" baseline="0" dirty="0" smtClean="0"/>
              <a:t>credentials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User launches</a:t>
            </a:r>
            <a:r>
              <a:rPr lang="en-GB" baseline="0" dirty="0" smtClean="0"/>
              <a:t> published resource. PNSSON forwards cached credentials to XA host for authentication</a:t>
            </a:r>
            <a:endParaRPr lang="en-GB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XA authenticates the credentials against</a:t>
            </a:r>
            <a:r>
              <a:rPr lang="en-GB" baseline="0" dirty="0" smtClean="0"/>
              <a:t> AD</a:t>
            </a:r>
            <a:endParaRPr lang="en-GB" dirty="0" smtClean="0"/>
          </a:p>
          <a:p>
            <a:pPr marL="0" lvl="1" indent="0" eaLnBrk="1" hangingPunct="1">
              <a:spcBef>
                <a:spcPct val="0"/>
              </a:spcBef>
              <a:buFontTx/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3354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User launches Receiver</a:t>
            </a:r>
            <a:r>
              <a:rPr lang="en-GB" baseline="0" dirty="0" smtClean="0"/>
              <a:t> or web browser</a:t>
            </a:r>
            <a:endParaRPr lang="en-GB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Browser or</a:t>
            </a:r>
            <a:r>
              <a:rPr lang="en-GB" baseline="0" dirty="0" smtClean="0"/>
              <a:t> Receiver call WI URL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baseline="0" dirty="0" smtClean="0"/>
              <a:t>WI (IIS) performs an Integrated Windows Authentication (certificate mapping), Windows identity is passed to WI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WI passes the user's SIDs to the XML Service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 smtClean="0"/>
              <a:t>XML</a:t>
            </a:r>
            <a:r>
              <a:rPr lang="en-GB" baseline="0" dirty="0" smtClean="0"/>
              <a:t> Service forwards request to IMA (local host cache) to enumerate available resources</a:t>
            </a:r>
            <a:endParaRPr lang="en-GB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WI receives a ticket from the XML Service, which is placed in the ICA files generated at launch (ticket does not</a:t>
            </a:r>
            <a:r>
              <a:rPr lang="en-GB" baseline="0" dirty="0" smtClean="0"/>
              <a:t> contain any auth. Info, instead it contains the flag "</a:t>
            </a:r>
            <a:r>
              <a:rPr lang="en-GB" baseline="0" dirty="0" err="1" smtClean="0"/>
              <a:t>DisableCtrlAltDelete</a:t>
            </a:r>
            <a:r>
              <a:rPr lang="en-GB" baseline="0" dirty="0" smtClean="0"/>
              <a:t> = off" which forces the XA host to show the Logon UI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User launches</a:t>
            </a:r>
            <a:r>
              <a:rPr lang="en-GB" baseline="0" dirty="0" smtClean="0"/>
              <a:t> published resource</a:t>
            </a:r>
            <a:endParaRPr lang="en-GB" dirty="0" smtClean="0"/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 smtClean="0"/>
              <a:t>XA / VDA initiates </a:t>
            </a:r>
            <a:r>
              <a:rPr lang="en-GB" baseline="0" dirty="0" smtClean="0"/>
              <a:t>authentication UI prompt, user enters PIN, XA performs a Smart Card authentication</a:t>
            </a:r>
            <a:endParaRPr lang="en-GB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endParaRPr lang="en-GB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endParaRPr lang="en-GB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3354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User logs on interactively</a:t>
            </a:r>
            <a:r>
              <a:rPr lang="en-GB" baseline="0" dirty="0" smtClean="0"/>
              <a:t> using his Smart Card on the client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PNSSON (SSONSVR.EXE)</a:t>
            </a:r>
            <a:r>
              <a:rPr lang="en-GB" baseline="0" dirty="0" smtClean="0"/>
              <a:t> gets spawned as a credential provider and caches the PIN in memory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Receiver</a:t>
            </a:r>
            <a:r>
              <a:rPr lang="en-GB" baseline="0" dirty="0" smtClean="0"/>
              <a:t> or browser is launched, calling WI URL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baseline="0" dirty="0" smtClean="0"/>
              <a:t>WI (IIS) performs an Integrated Windows Authentication (Kerberos), windows identity is passed to WI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WI passes the user's SIDs to the XML Service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 smtClean="0"/>
              <a:t>XML</a:t>
            </a:r>
            <a:r>
              <a:rPr lang="en-GB" baseline="0" dirty="0" smtClean="0"/>
              <a:t> Service forwards request to IMA (local host cache) to enumerate available resources</a:t>
            </a:r>
            <a:endParaRPr lang="en-GB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WI receives a ticket from the XML Service, which is placed in the ICA files generated at launch (ticket does not</a:t>
            </a:r>
            <a:r>
              <a:rPr lang="en-GB" baseline="0" dirty="0" smtClean="0"/>
              <a:t> contain any auth. Info, instead it contains the flags "</a:t>
            </a:r>
            <a:r>
              <a:rPr lang="en-GB" baseline="0" dirty="0" err="1" smtClean="0"/>
              <a:t>DisableCtrlAltDelete</a:t>
            </a:r>
            <a:r>
              <a:rPr lang="en-GB" baseline="0" dirty="0" smtClean="0"/>
              <a:t> = On" and "</a:t>
            </a:r>
            <a:r>
              <a:rPr lang="en-GB" baseline="0" dirty="0" err="1" smtClean="0"/>
              <a:t>UserLocalUserNameAndPassword</a:t>
            </a:r>
            <a:r>
              <a:rPr lang="en-GB" baseline="0" dirty="0" smtClean="0"/>
              <a:t>"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 smtClean="0"/>
              <a:t>User launches</a:t>
            </a:r>
            <a:r>
              <a:rPr lang="en-GB" baseline="0" dirty="0" smtClean="0"/>
              <a:t> published resource, PNSSON forwards cached credentials to XA host for authentication</a:t>
            </a:r>
            <a:endParaRPr lang="en-GB" dirty="0" smtClean="0"/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 smtClean="0"/>
              <a:t>XA / VDA initiates </a:t>
            </a:r>
            <a:r>
              <a:rPr lang="en-GB" baseline="0" dirty="0" smtClean="0"/>
              <a:t>authentication UI prompt, user enters PIN. XA performs a Smart Card authentication</a:t>
            </a:r>
            <a:endParaRPr lang="en-GB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endParaRPr lang="en-GB" baseline="0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endParaRPr lang="en-GB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3354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User authenticates</a:t>
            </a:r>
            <a:r>
              <a:rPr lang="en-GB" baseline="0" dirty="0" smtClean="0"/>
              <a:t> at client using his domain credentials or Smart Card, User receives TGT after successful authentication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baseline="0" dirty="0" smtClean="0"/>
              <a:t>User launches Receiver or web browser, requesting the WI URL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baseline="0" dirty="0" smtClean="0"/>
              <a:t>Client requests a service ticket for IIS, KDC provides svc ticket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baseline="0" dirty="0" smtClean="0"/>
              <a:t>Client uses IIS svc ticket to authenticate, WI (IIS) performs an Integrated Kerberos Authentication, windows identity is passed to WI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WI passes the user's SIDs to the XML Service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 smtClean="0"/>
              <a:t>XML</a:t>
            </a:r>
            <a:r>
              <a:rPr lang="en-GB" baseline="0" dirty="0" smtClean="0"/>
              <a:t> Service forwards request to IMA (local host cache) to enumerate available resources</a:t>
            </a:r>
            <a:endParaRPr lang="en-GB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WI receives a ticket from the XML Service, which is placed in the ICA files generated at launch (ticket does</a:t>
            </a:r>
            <a:r>
              <a:rPr lang="en-GB" baseline="0" dirty="0" smtClean="0"/>
              <a:t> contain "</a:t>
            </a:r>
            <a:r>
              <a:rPr lang="en-GB" baseline="0" dirty="0" err="1" smtClean="0"/>
              <a:t>useLocalUserNameandPassword</a:t>
            </a:r>
            <a:r>
              <a:rPr lang="en-GB" baseline="0" dirty="0" smtClean="0"/>
              <a:t>" flag instead of </a:t>
            </a:r>
            <a:br>
              <a:rPr lang="en-GB" baseline="0" dirty="0" smtClean="0"/>
            </a:br>
            <a:r>
              <a:rPr lang="en-GB" baseline="0" dirty="0" smtClean="0"/>
              <a:t>credentials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Client (</a:t>
            </a:r>
            <a:r>
              <a:rPr lang="en-GB" dirty="0" err="1" smtClean="0"/>
              <a:t>ica</a:t>
            </a:r>
            <a:r>
              <a:rPr lang="en-GB" dirty="0" smtClean="0"/>
              <a:t> engine)</a:t>
            </a:r>
            <a:r>
              <a:rPr lang="en-GB" baseline="0" dirty="0" smtClean="0"/>
              <a:t> requests a service ticket for XA host, KDC provides host svc ticket 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User launches</a:t>
            </a:r>
            <a:r>
              <a:rPr lang="en-GB" baseline="0" dirty="0" smtClean="0"/>
              <a:t> published resource. XA host uses svc ticket to authenticate the user (KRB SSON)</a:t>
            </a:r>
            <a:endParaRPr lang="en-GB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XA authenticates the credentials against</a:t>
            </a:r>
            <a:r>
              <a:rPr lang="en-GB" baseline="0" dirty="0" smtClean="0"/>
              <a:t> AD</a:t>
            </a:r>
            <a:endParaRPr lang="en-GB" dirty="0" smtClean="0"/>
          </a:p>
          <a:p>
            <a:pPr marL="0" lvl="1" indent="0" eaLnBrk="1" hangingPunct="1">
              <a:spcBef>
                <a:spcPct val="0"/>
              </a:spcBef>
              <a:buFontTx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3354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42985"/>
            <a:ext cx="8229600" cy="4983179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Futura LT Book" pitchFamily="2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7A5D4763-B5EF-4891-8757-4C62C1104F06}" type="slidenum">
              <a:rPr lang="de-CH" smtClean="0"/>
              <a:pPr algn="r"/>
              <a:t>‹Nr.›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5D4763-B5EF-4891-8757-4C62C1104F06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5D4763-B5EF-4891-8757-4C62C1104F06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Futura LT Book" pitchFamily="2" charset="0"/>
              </a:defRPr>
            </a:lvl1pPr>
          </a:lstStyle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Futura LT Book" pitchFamily="2" charset="0"/>
              </a:defRPr>
            </a:lvl1pPr>
          </a:lstStyle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Futura LT Book" pitchFamily="2" charset="0"/>
              </a:defRPr>
            </a:lvl1pPr>
          </a:lstStyle>
          <a:p>
            <a:fld id="{7A5D4763-B5EF-4891-8757-4C62C1104F06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7A5D4763-B5EF-4891-8757-4C62C1104F06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7A5D4763-B5EF-4891-8757-4C62C1104F06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Finaler-Vorschlag-20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  <p:sldLayoutId id="2147483658" r:id="rId6"/>
    <p:sldLayoutId id="2147483659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miru.ch/" TargetMode="External"/><Relationship Id="rId7" Type="http://schemas.openxmlformats.org/officeDocument/2006/relationships/hyperlink" Target="http://www.inserto.ch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e2evc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citrix.com/article/CTX11552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download/details.aspx?id=2182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upport.citrix.com/article/CTX111961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support.citrix.com/article/CTX123611" TargetMode="External"/><Relationship Id="rId13" Type="http://schemas.openxmlformats.org/officeDocument/2006/relationships/hyperlink" Target="http://msdn.microsoft.com/en-us/library/bb905527.aspx" TargetMode="External"/><Relationship Id="rId3" Type="http://schemas.openxmlformats.org/officeDocument/2006/relationships/hyperlink" Target="http://support.citrix.com/article/CTX124603" TargetMode="External"/><Relationship Id="rId7" Type="http://schemas.openxmlformats.org/officeDocument/2006/relationships/hyperlink" Target="http://support.citrix.com/article/CTX130480" TargetMode="External"/><Relationship Id="rId12" Type="http://schemas.openxmlformats.org/officeDocument/2006/relationships/hyperlink" Target="http://blogs.sepago.de/d/nicholas/2012/05/07/citrix-passthrough-authentication-explaine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upport.citrix.com/article/CTX121918" TargetMode="External"/><Relationship Id="rId11" Type="http://schemas.openxmlformats.org/officeDocument/2006/relationships/hyperlink" Target="http://support.citrix.com/article/CTX368624" TargetMode="External"/><Relationship Id="rId5" Type="http://schemas.openxmlformats.org/officeDocument/2006/relationships/hyperlink" Target="http://support.citrix.com/article/CTX129096" TargetMode="External"/><Relationship Id="rId10" Type="http://schemas.openxmlformats.org/officeDocument/2006/relationships/hyperlink" Target="http://support.microsoft.com/kb/327825/en-us" TargetMode="External"/><Relationship Id="rId4" Type="http://schemas.openxmlformats.org/officeDocument/2006/relationships/hyperlink" Target="http://blogs.citrix.com/2012/03/05/troubleshooting-smart-card-sso-with-access-gateway-enterprise-edition-%E2%80%93-part-2/" TargetMode="External"/><Relationship Id="rId9" Type="http://schemas.openxmlformats.org/officeDocument/2006/relationships/hyperlink" Target="http://support.microsoft.com/kb/244474/en-us" TargetMode="External"/><Relationship Id="rId14" Type="http://schemas.openxmlformats.org/officeDocument/2006/relationships/hyperlink" Target="http://support.citrix.com/article/CTX131908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iru.ch/" TargetMode="External"/><Relationship Id="rId4" Type="http://schemas.openxmlformats.org/officeDocument/2006/relationships/hyperlink" Target="mailto:michael.rueefli@inserto.c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</p:spPr>
        <p:txBody>
          <a:bodyPr/>
          <a:lstStyle/>
          <a:p>
            <a:pPr algn="ctr"/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INSERTO AG</a:t>
            </a:r>
            <a:b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www.inserto.ch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May, 2012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Inhaltsplatzhalter 2"/>
          <p:cNvSpPr>
            <a:spLocks noGrp="1"/>
          </p:cNvSpPr>
          <p:nvPr>
            <p:ph idx="1"/>
          </p:nvPr>
        </p:nvSpPr>
        <p:spPr>
          <a:xfrm>
            <a:off x="457200" y="3573016"/>
            <a:ext cx="3538736" cy="2367144"/>
          </a:xfrm>
        </p:spPr>
        <p:txBody>
          <a:bodyPr>
            <a:normAutofit/>
          </a:bodyPr>
          <a:lstStyle/>
          <a:p>
            <a:pPr>
              <a:buNone/>
            </a:pPr>
            <a:endParaRPr lang="de-CH" dirty="0"/>
          </a:p>
          <a:p>
            <a:pPr>
              <a:buNone/>
            </a:pPr>
            <a:endParaRPr lang="de-CH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de-CH" dirty="0"/>
          </a:p>
          <a:p>
            <a:pPr>
              <a:buNone/>
            </a:pPr>
            <a:endParaRPr lang="de-CH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de-CH" sz="1300" b="1" dirty="0" smtClean="0"/>
              <a:t>Michael Rüefli</a:t>
            </a:r>
          </a:p>
          <a:p>
            <a:pPr>
              <a:buNone/>
            </a:pPr>
            <a:r>
              <a:rPr lang="de-CH" sz="1300" dirty="0" smtClean="0"/>
              <a:t>Senior Consultant</a:t>
            </a:r>
          </a:p>
          <a:p>
            <a:pPr>
              <a:buNone/>
            </a:pPr>
            <a:r>
              <a:rPr lang="de-CH" sz="1300" dirty="0" smtClean="0"/>
              <a:t>MCSE, CCEA , CCIA,  VCP </a:t>
            </a:r>
            <a:endParaRPr lang="de-CH" sz="1500" dirty="0" smtClean="0">
              <a:hlinkClick r:id="rId3"/>
            </a:endParaRPr>
          </a:p>
          <a:p>
            <a:pPr>
              <a:buNone/>
            </a:pP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57200" y="1142985"/>
            <a:ext cx="3538736" cy="845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Futura LT Book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 smtClean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57200" y="980729"/>
            <a:ext cx="8229600" cy="514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Futura LT Book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pPr marL="0" indent="0" algn="ctr">
              <a:buNone/>
            </a:pPr>
            <a:r>
              <a:rPr lang="de-CH" sz="2800" b="1" dirty="0" err="1" smtClean="0"/>
              <a:t>CloudEntication</a:t>
            </a:r>
            <a:endParaRPr lang="de-CH" sz="2800" b="1" dirty="0" smtClean="0"/>
          </a:p>
          <a:p>
            <a:pPr marL="0" indent="0" algn="ctr">
              <a:buNone/>
            </a:pPr>
            <a:endParaRPr lang="de-CH" sz="2800" b="1" dirty="0"/>
          </a:p>
          <a:p>
            <a:pPr marL="0" lvl="1" indent="0" algn="ctr">
              <a:buNone/>
            </a:pPr>
            <a:r>
              <a:rPr lang="de-CH" dirty="0"/>
              <a:t>Authentication </a:t>
            </a:r>
            <a:r>
              <a:rPr lang="de-CH" dirty="0" err="1" smtClean="0"/>
              <a:t>methods</a:t>
            </a:r>
            <a:r>
              <a:rPr lang="de-CH" dirty="0" smtClean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Citrix private </a:t>
            </a:r>
            <a:r>
              <a:rPr lang="de-CH" dirty="0" err="1"/>
              <a:t>cloud</a:t>
            </a:r>
            <a:endParaRPr lang="de-CH" dirty="0"/>
          </a:p>
          <a:p>
            <a:pPr marL="0" indent="0" algn="ctr">
              <a:buNone/>
            </a:pP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dirty="0"/>
              <a:t/>
            </a:r>
            <a:br>
              <a:rPr lang="de-CH" dirty="0"/>
            </a:br>
            <a:endParaRPr lang="de-CH" dirty="0" smtClean="0"/>
          </a:p>
        </p:txBody>
      </p:sp>
      <p:pic>
        <p:nvPicPr>
          <p:cNvPr id="1026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2529"/>
            <a:ext cx="23860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76" y="3284984"/>
            <a:ext cx="1343647" cy="1343647"/>
          </a:xfrm>
          <a:prstGeom prst="rect">
            <a:avLst/>
          </a:prstGeom>
        </p:spPr>
      </p:pic>
      <p:pic>
        <p:nvPicPr>
          <p:cNvPr id="11" name="Grafik 10" descr="INSERTO_326.png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0232" y="333345"/>
            <a:ext cx="1440000" cy="3482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oben 3"/>
          <p:cNvSpPr/>
          <p:nvPr/>
        </p:nvSpPr>
        <p:spPr>
          <a:xfrm>
            <a:off x="602035" y="1594892"/>
            <a:ext cx="340990" cy="3240360"/>
          </a:xfrm>
          <a:prstGeom prst="upArrow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A5D4763-B5EF-4891-8757-4C62C1104F06}" type="slidenum">
              <a:rPr lang="de-CH" smtClean="0"/>
              <a:pPr algn="r"/>
              <a:t>10</a:t>
            </a:fld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42985"/>
            <a:ext cx="3898776" cy="557823"/>
          </a:xfrm>
        </p:spPr>
        <p:txBody>
          <a:bodyPr/>
          <a:lstStyle/>
          <a:p>
            <a:pPr marL="0" indent="0">
              <a:buNone/>
            </a:pPr>
            <a:r>
              <a:rPr lang="de-CH" b="1" dirty="0" err="1" smtClean="0"/>
              <a:t>Any</a:t>
            </a:r>
            <a:r>
              <a:rPr lang="de-CH" b="1" dirty="0" smtClean="0"/>
              <a:t> </a:t>
            </a:r>
            <a:r>
              <a:rPr lang="de-CH" b="1" dirty="0" err="1" smtClean="0"/>
              <a:t>known</a:t>
            </a:r>
            <a:r>
              <a:rPr lang="de-CH" b="1" dirty="0" smtClean="0"/>
              <a:t> </a:t>
            </a:r>
            <a:r>
              <a:rPr lang="de-CH" b="1" dirty="0" err="1" smtClean="0"/>
              <a:t>issues</a:t>
            </a:r>
            <a:r>
              <a:rPr lang="de-CH" b="1" dirty="0" smtClean="0"/>
              <a:t> / </a:t>
            </a:r>
            <a:r>
              <a:rPr lang="de-CH" b="1" dirty="0" err="1" smtClean="0"/>
              <a:t>pitfalls</a:t>
            </a:r>
            <a:r>
              <a:rPr lang="de-CH" b="1" dirty="0" smtClean="0"/>
              <a:t>?</a:t>
            </a:r>
            <a:endParaRPr lang="de-CH" b="1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661889" y="5085184"/>
            <a:ext cx="6120680" cy="55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Futura LT Book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CH" b="1" dirty="0" smtClean="0"/>
              <a:t>As </a:t>
            </a:r>
            <a:r>
              <a:rPr lang="de-CH" b="1" dirty="0" err="1" smtClean="0"/>
              <a:t>always</a:t>
            </a:r>
            <a:r>
              <a:rPr lang="de-CH" b="1" dirty="0" smtClean="0"/>
              <a:t> </a:t>
            </a:r>
            <a:r>
              <a:rPr lang="de-CH" b="1" dirty="0" err="1" smtClean="0"/>
              <a:t>it</a:t>
            </a:r>
            <a:r>
              <a:rPr lang="de-CH" b="1" dirty="0" smtClean="0"/>
              <a:t> </a:t>
            </a:r>
            <a:r>
              <a:rPr lang="de-CH" b="1" dirty="0" err="1" smtClean="0"/>
              <a:t>depends</a:t>
            </a:r>
            <a:r>
              <a:rPr lang="de-CH" b="1" dirty="0" smtClean="0"/>
              <a:t> on </a:t>
            </a:r>
            <a:r>
              <a:rPr lang="de-CH" b="1" dirty="0" err="1" smtClean="0"/>
              <a:t>the</a:t>
            </a:r>
            <a:r>
              <a:rPr lang="de-CH" b="1" dirty="0" smtClean="0"/>
              <a:t> </a:t>
            </a:r>
            <a:r>
              <a:rPr lang="de-CH" b="1" dirty="0" err="1" smtClean="0">
                <a:solidFill>
                  <a:srgbClr val="FF0000"/>
                </a:solidFill>
              </a:rPr>
              <a:t>architect</a:t>
            </a:r>
            <a:r>
              <a:rPr lang="de-CH" b="1" dirty="0" smtClean="0"/>
              <a:t>(</a:t>
            </a:r>
            <a:r>
              <a:rPr lang="de-CH" b="1" dirty="0" err="1" smtClean="0"/>
              <a:t>ure</a:t>
            </a:r>
            <a:r>
              <a:rPr lang="de-CH" b="1" dirty="0" smtClean="0"/>
              <a:t>)</a:t>
            </a:r>
            <a:endParaRPr lang="de-CH" b="1" dirty="0"/>
          </a:p>
        </p:txBody>
      </p:sp>
      <p:sp>
        <p:nvSpPr>
          <p:cNvPr id="2" name="Pfeil nach rechts 1"/>
          <p:cNvSpPr/>
          <p:nvPr/>
        </p:nvSpPr>
        <p:spPr>
          <a:xfrm>
            <a:off x="683568" y="4653136"/>
            <a:ext cx="6552728" cy="360040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6058644" y="467682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>
                <a:solidFill>
                  <a:schemeClr val="bg1"/>
                </a:solidFill>
              </a:rPr>
              <a:t>Complexity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 rot="16200000">
            <a:off x="364072" y="1942963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>
                <a:solidFill>
                  <a:schemeClr val="bg1"/>
                </a:solidFill>
              </a:rPr>
              <a:t>Issues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943025" y="4293096"/>
            <a:ext cx="288032" cy="2880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/>
          <p:cNvSpPr txBox="1"/>
          <p:nvPr/>
        </p:nvSpPr>
        <p:spPr>
          <a:xfrm>
            <a:off x="1231057" y="4252446"/>
            <a:ext cx="249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Explicit</a:t>
            </a:r>
            <a:endParaRPr lang="en-US" dirty="0"/>
          </a:p>
        </p:txBody>
      </p:sp>
      <p:sp>
        <p:nvSpPr>
          <p:cNvPr id="16" name="Ellipse 15"/>
          <p:cNvSpPr/>
          <p:nvPr/>
        </p:nvSpPr>
        <p:spPr>
          <a:xfrm>
            <a:off x="1383457" y="3938225"/>
            <a:ext cx="288032" cy="2880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/>
          <p:cNvSpPr txBox="1"/>
          <p:nvPr/>
        </p:nvSpPr>
        <p:spPr>
          <a:xfrm>
            <a:off x="1671489" y="3897575"/>
            <a:ext cx="249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Domain Pass-</a:t>
            </a:r>
            <a:r>
              <a:rPr lang="de-CH" dirty="0" err="1" smtClean="0"/>
              <a:t>through</a:t>
            </a:r>
            <a:endParaRPr lang="en-US" dirty="0"/>
          </a:p>
        </p:txBody>
      </p:sp>
      <p:sp>
        <p:nvSpPr>
          <p:cNvPr id="18" name="Ellipse 17"/>
          <p:cNvSpPr/>
          <p:nvPr/>
        </p:nvSpPr>
        <p:spPr>
          <a:xfrm>
            <a:off x="2476643" y="3071056"/>
            <a:ext cx="288032" cy="2880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2764675" y="3030406"/>
            <a:ext cx="249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Smart Card</a:t>
            </a:r>
            <a:endParaRPr lang="en-US" dirty="0"/>
          </a:p>
        </p:txBody>
      </p:sp>
      <p:sp>
        <p:nvSpPr>
          <p:cNvPr id="20" name="Ellipse 19"/>
          <p:cNvSpPr/>
          <p:nvPr/>
        </p:nvSpPr>
        <p:spPr>
          <a:xfrm>
            <a:off x="2595557" y="2706020"/>
            <a:ext cx="288032" cy="2880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2883588" y="2665370"/>
            <a:ext cx="30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Smart Card </a:t>
            </a:r>
            <a:r>
              <a:rPr lang="de-CH" dirty="0" err="1" smtClean="0"/>
              <a:t>with</a:t>
            </a:r>
            <a:r>
              <a:rPr lang="de-CH" dirty="0" smtClean="0"/>
              <a:t> Pass-</a:t>
            </a:r>
            <a:r>
              <a:rPr lang="de-CH" dirty="0" err="1" smtClean="0"/>
              <a:t>through</a:t>
            </a:r>
            <a:endParaRPr lang="en-US" dirty="0"/>
          </a:p>
        </p:txBody>
      </p:sp>
      <p:sp>
        <p:nvSpPr>
          <p:cNvPr id="22" name="Ellipse 21"/>
          <p:cNvSpPr/>
          <p:nvPr/>
        </p:nvSpPr>
        <p:spPr>
          <a:xfrm>
            <a:off x="1911253" y="2317522"/>
            <a:ext cx="288032" cy="2880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feld 22"/>
          <p:cNvSpPr txBox="1"/>
          <p:nvPr/>
        </p:nvSpPr>
        <p:spPr>
          <a:xfrm>
            <a:off x="2199284" y="2276872"/>
            <a:ext cx="30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Kerberos</a:t>
            </a:r>
            <a:endParaRPr lang="en-US" dirty="0"/>
          </a:p>
        </p:txBody>
      </p:sp>
      <p:sp>
        <p:nvSpPr>
          <p:cNvPr id="24" name="Ellipse 23"/>
          <p:cNvSpPr/>
          <p:nvPr/>
        </p:nvSpPr>
        <p:spPr>
          <a:xfrm>
            <a:off x="5419983" y="1777007"/>
            <a:ext cx="288032" cy="2880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5708014" y="1593482"/>
            <a:ext cx="3056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Smart Card </a:t>
            </a:r>
            <a:r>
              <a:rPr lang="de-CH" dirty="0" err="1" smtClean="0"/>
              <a:t>with</a:t>
            </a:r>
            <a:r>
              <a:rPr lang="de-CH" dirty="0" smtClean="0"/>
              <a:t> Kerberos</a:t>
            </a:r>
            <a:br>
              <a:rPr lang="de-CH" dirty="0" smtClean="0"/>
            </a:br>
            <a:r>
              <a:rPr lang="de-CH" dirty="0" smtClean="0"/>
              <a:t>Pass-</a:t>
            </a:r>
            <a:r>
              <a:rPr lang="de-CH" dirty="0" err="1" smtClean="0"/>
              <a:t>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8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11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Common Pass-</a:t>
            </a:r>
            <a:r>
              <a:rPr lang="de-CH" dirty="0" err="1" smtClean="0"/>
              <a:t>through</a:t>
            </a:r>
            <a:r>
              <a:rPr lang="de-CH" dirty="0" smtClean="0"/>
              <a:t> </a:t>
            </a:r>
            <a:r>
              <a:rPr lang="de-CH" dirty="0" err="1" smtClean="0"/>
              <a:t>issues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pitfalls</a:t>
            </a:r>
            <a:endParaRPr lang="de-CH" dirty="0" smtClean="0"/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>
            <a:normAutofit fontScale="92500" lnSpcReduction="10000"/>
          </a:bodyPr>
          <a:lstStyle/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ReceiverEnterprise</a:t>
            </a:r>
            <a:r>
              <a:rPr lang="de-CH" dirty="0" smtClean="0"/>
              <a:t> </a:t>
            </a:r>
            <a:r>
              <a:rPr lang="de-CH" dirty="0" err="1" smtClean="0"/>
              <a:t>installed</a:t>
            </a:r>
            <a:r>
              <a:rPr lang="de-CH" dirty="0" smtClean="0"/>
              <a:t> </a:t>
            </a:r>
            <a:r>
              <a:rPr lang="de-CH" dirty="0" err="1" smtClean="0"/>
              <a:t>without</a:t>
            </a:r>
            <a:r>
              <a:rPr lang="de-CH" dirty="0" smtClean="0"/>
              <a:t> SSON_ENABLE=</a:t>
            </a:r>
            <a:r>
              <a:rPr lang="de-CH" dirty="0" err="1" smtClean="0"/>
              <a:t>yes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ICA </a:t>
            </a:r>
            <a:r>
              <a:rPr lang="de-CH" dirty="0" err="1" smtClean="0"/>
              <a:t>client</a:t>
            </a:r>
            <a:r>
              <a:rPr lang="de-CH" dirty="0" smtClean="0"/>
              <a:t> </a:t>
            </a:r>
            <a:r>
              <a:rPr lang="de-CH" dirty="0" err="1" smtClean="0"/>
              <a:t>policy</a:t>
            </a:r>
            <a:r>
              <a:rPr lang="de-CH" dirty="0" smtClean="0"/>
              <a:t> not </a:t>
            </a:r>
            <a:r>
              <a:rPr lang="de-CH" dirty="0" err="1" smtClean="0"/>
              <a:t>configured</a:t>
            </a:r>
            <a:r>
              <a:rPr lang="de-CH" dirty="0" smtClean="0"/>
              <a:t> </a:t>
            </a:r>
            <a:r>
              <a:rPr lang="de-CH" dirty="0" err="1" smtClean="0"/>
              <a:t>properly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PNSSON </a:t>
            </a:r>
            <a:r>
              <a:rPr lang="de-CH" dirty="0" err="1" smtClean="0"/>
              <a:t>provider</a:t>
            </a:r>
            <a:r>
              <a:rPr lang="de-CH" dirty="0" smtClean="0"/>
              <a:t> </a:t>
            </a:r>
            <a:r>
              <a:rPr lang="de-CH" dirty="0" err="1" smtClean="0"/>
              <a:t>gets</a:t>
            </a:r>
            <a:r>
              <a:rPr lang="de-CH" dirty="0" smtClean="0"/>
              <a:t> </a:t>
            </a:r>
            <a:r>
              <a:rPr lang="de-CH" dirty="0" err="1" smtClean="0"/>
              <a:t>interfered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providers</a:t>
            </a:r>
            <a:r>
              <a:rPr lang="de-CH" dirty="0"/>
              <a:t/>
            </a:r>
            <a:br>
              <a:rPr lang="de-CH" dirty="0"/>
            </a:br>
            <a:r>
              <a:rPr lang="de-CH" sz="1200" dirty="0" smtClean="0"/>
              <a:t>HKLM\SYSTEM\</a:t>
            </a:r>
            <a:r>
              <a:rPr lang="de-CH" sz="1200" dirty="0" err="1" smtClean="0"/>
              <a:t>CurrentControlSet</a:t>
            </a:r>
            <a:r>
              <a:rPr lang="de-CH" sz="1200" dirty="0" smtClean="0"/>
              <a:t>\</a:t>
            </a:r>
            <a:r>
              <a:rPr lang="de-CH" sz="1200" dirty="0" err="1" smtClean="0"/>
              <a:t>Control</a:t>
            </a:r>
            <a:r>
              <a:rPr lang="de-CH" sz="1200" dirty="0" smtClean="0"/>
              <a:t>\</a:t>
            </a:r>
            <a:r>
              <a:rPr lang="de-CH" sz="1200" dirty="0" err="1" smtClean="0"/>
              <a:t>NetworkProvider</a:t>
            </a:r>
            <a:r>
              <a:rPr lang="de-CH" sz="1200" dirty="0" smtClean="0"/>
              <a:t>\Order\</a:t>
            </a:r>
            <a:r>
              <a:rPr lang="de-CH" sz="1200" dirty="0" err="1" smtClean="0"/>
              <a:t>ProviderOrder</a:t>
            </a:r>
            <a:endParaRPr lang="de-CH" sz="1200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WI </a:t>
            </a:r>
            <a:r>
              <a:rPr lang="de-CH" dirty="0" err="1" smtClean="0"/>
              <a:t>default</a:t>
            </a:r>
            <a:r>
              <a:rPr lang="de-CH" dirty="0" smtClean="0"/>
              <a:t> </a:t>
            </a:r>
            <a:r>
              <a:rPr lang="de-CH" dirty="0" err="1" smtClean="0"/>
              <a:t>logon</a:t>
            </a:r>
            <a:r>
              <a:rPr lang="de-CH" dirty="0" smtClean="0"/>
              <a:t> </a:t>
            </a:r>
            <a:r>
              <a:rPr lang="de-CH" dirty="0" err="1" smtClean="0"/>
              <a:t>method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not </a:t>
            </a:r>
            <a:r>
              <a:rPr lang="de-CH" dirty="0" err="1" smtClean="0"/>
              <a:t>set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"</a:t>
            </a:r>
            <a:r>
              <a:rPr lang="de-CH" dirty="0" err="1" smtClean="0"/>
              <a:t>Passthrough</a:t>
            </a:r>
            <a:r>
              <a:rPr lang="de-CH" dirty="0" smtClean="0"/>
              <a:t>" </a:t>
            </a:r>
            <a:r>
              <a:rPr lang="de-CH" dirty="0" err="1" smtClean="0"/>
              <a:t>if</a:t>
            </a:r>
            <a:r>
              <a:rPr lang="de-CH" dirty="0" smtClean="0"/>
              <a:t> multiple </a:t>
            </a:r>
            <a:r>
              <a:rPr lang="de-CH" dirty="0" err="1" smtClean="0"/>
              <a:t>methods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activated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WI </a:t>
            </a:r>
            <a:r>
              <a:rPr lang="de-CH" dirty="0" err="1" smtClean="0"/>
              <a:t>site</a:t>
            </a:r>
            <a:r>
              <a:rPr lang="de-CH" dirty="0" smtClean="0"/>
              <a:t> URL </a:t>
            </a:r>
            <a:r>
              <a:rPr lang="de-CH" dirty="0" err="1" smtClean="0"/>
              <a:t>is</a:t>
            </a:r>
            <a:r>
              <a:rPr lang="de-CH" dirty="0" smtClean="0"/>
              <a:t> not </a:t>
            </a:r>
            <a:r>
              <a:rPr lang="de-CH" dirty="0" err="1" smtClean="0"/>
              <a:t>listed</a:t>
            </a:r>
            <a:r>
              <a:rPr lang="de-CH" dirty="0" smtClean="0"/>
              <a:t> in "</a:t>
            </a:r>
            <a:r>
              <a:rPr lang="de-CH" dirty="0" err="1" smtClean="0"/>
              <a:t>Local</a:t>
            </a:r>
            <a:r>
              <a:rPr lang="de-CH" dirty="0" smtClean="0"/>
              <a:t> Intranet Zone"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PNAgent</a:t>
            </a:r>
            <a:r>
              <a:rPr lang="de-CH" dirty="0" smtClean="0"/>
              <a:t> pass-</a:t>
            </a:r>
            <a:r>
              <a:rPr lang="de-CH" dirty="0" err="1" smtClean="0"/>
              <a:t>through</a:t>
            </a:r>
            <a:r>
              <a:rPr lang="de-CH" dirty="0" smtClean="0"/>
              <a:t> on </a:t>
            </a:r>
            <a:r>
              <a:rPr lang="de-CH" dirty="0" err="1" smtClean="0"/>
              <a:t>XenApp</a:t>
            </a:r>
            <a:r>
              <a:rPr lang="de-CH" dirty="0" smtClean="0"/>
              <a:t> 6.5 </a:t>
            </a:r>
            <a:r>
              <a:rPr lang="de-CH" dirty="0" err="1" smtClean="0"/>
              <a:t>required</a:t>
            </a:r>
            <a:r>
              <a:rPr lang="de-CH" dirty="0" smtClean="0"/>
              <a:t> </a:t>
            </a:r>
            <a:r>
              <a:rPr lang="de-CH" dirty="0" err="1" smtClean="0"/>
              <a:t>hotfix</a:t>
            </a:r>
            <a:r>
              <a:rPr lang="de-CH" dirty="0" smtClean="0"/>
              <a:t> </a:t>
            </a:r>
            <a:r>
              <a:rPr lang="en-US" dirty="0" smtClean="0"/>
              <a:t>XA650W2K8R2X64001</a:t>
            </a:r>
            <a:endParaRPr lang="de-CH" dirty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kerberos</a:t>
            </a:r>
            <a:r>
              <a:rPr lang="de-CH" dirty="0" smtClean="0"/>
              <a:t> pass-</a:t>
            </a:r>
            <a:r>
              <a:rPr lang="de-CH" dirty="0" err="1" smtClean="0"/>
              <a:t>through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XenApp</a:t>
            </a:r>
            <a:r>
              <a:rPr lang="de-CH" dirty="0" smtClean="0"/>
              <a:t>, SSONSVR </a:t>
            </a:r>
            <a:r>
              <a:rPr lang="de-CH" dirty="0" err="1" smtClean="0"/>
              <a:t>does</a:t>
            </a:r>
            <a:r>
              <a:rPr lang="de-CH" dirty="0" smtClean="0"/>
              <a:t> not </a:t>
            </a:r>
            <a:r>
              <a:rPr lang="de-CH" dirty="0" err="1" smtClean="0"/>
              <a:t>get</a:t>
            </a:r>
            <a:r>
              <a:rPr lang="de-CH" dirty="0" smtClean="0"/>
              <a:t> </a:t>
            </a:r>
            <a:r>
              <a:rPr lang="de-CH" dirty="0" err="1" smtClean="0"/>
              <a:t>spawned</a:t>
            </a:r>
            <a:r>
              <a:rPr lang="de-CH" dirty="0" smtClean="0"/>
              <a:t> (</a:t>
            </a:r>
            <a:r>
              <a:rPr lang="de-CH" dirty="0" err="1" smtClean="0"/>
              <a:t>by</a:t>
            </a:r>
            <a:r>
              <a:rPr lang="de-CH" dirty="0" smtClean="0"/>
              <a:t> design)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If</a:t>
            </a:r>
            <a:r>
              <a:rPr lang="de-CH" dirty="0" smtClean="0"/>
              <a:t> Smart Card pass-</a:t>
            </a:r>
            <a:r>
              <a:rPr lang="de-CH" dirty="0" err="1" smtClean="0"/>
              <a:t>through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 on VDA / </a:t>
            </a:r>
            <a:r>
              <a:rPr lang="de-CH" dirty="0" err="1" smtClean="0"/>
              <a:t>XenApp</a:t>
            </a:r>
            <a:r>
              <a:rPr lang="de-CH" dirty="0" smtClean="0"/>
              <a:t> Receiver </a:t>
            </a:r>
            <a:r>
              <a:rPr lang="de-CH" dirty="0" err="1" smtClean="0"/>
              <a:t>shows</a:t>
            </a:r>
            <a:r>
              <a:rPr lang="de-CH" dirty="0" smtClean="0"/>
              <a:t> </a:t>
            </a:r>
            <a:r>
              <a:rPr lang="de-CH" dirty="0" err="1" smtClean="0"/>
              <a:t>error</a:t>
            </a:r>
            <a:r>
              <a:rPr lang="de-CH" dirty="0" smtClean="0"/>
              <a:t>: «</a:t>
            </a:r>
            <a:r>
              <a:rPr lang="en-US" dirty="0" smtClean="0"/>
              <a:t>Smartcard </a:t>
            </a:r>
            <a:r>
              <a:rPr lang="en-US" dirty="0"/>
              <a:t>support is not allowed on pass through </a:t>
            </a:r>
            <a:r>
              <a:rPr lang="en-US" dirty="0" smtClean="0"/>
              <a:t>servers” </a:t>
            </a:r>
            <a:r>
              <a:rPr lang="de-CH" u="sng" dirty="0" smtClean="0">
                <a:hlinkClick r:id="rId3"/>
              </a:rPr>
              <a:t>CTX115521</a:t>
            </a:r>
            <a:r>
              <a:rPr lang="de-CH" dirty="0" smtClean="0"/>
              <a:t> 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user</a:t>
            </a:r>
            <a:r>
              <a:rPr lang="de-CH" dirty="0" smtClean="0"/>
              <a:t> </a:t>
            </a:r>
            <a:r>
              <a:rPr lang="de-CH" dirty="0" err="1" smtClean="0"/>
              <a:t>logs</a:t>
            </a:r>
            <a:r>
              <a:rPr lang="de-CH" dirty="0" smtClean="0"/>
              <a:t> on </a:t>
            </a:r>
            <a:r>
              <a:rPr lang="de-CH" dirty="0" err="1" smtClean="0"/>
              <a:t>to</a:t>
            </a:r>
            <a:r>
              <a:rPr lang="de-CH" dirty="0" smtClean="0"/>
              <a:t> Vista / Windows 7 / 2008 R2 </a:t>
            </a:r>
            <a:r>
              <a:rPr lang="de-CH" dirty="0" err="1" smtClean="0"/>
              <a:t>using</a:t>
            </a:r>
            <a:r>
              <a:rPr lang="de-CH" dirty="0" smtClean="0"/>
              <a:t> Smart Card, SSONSVR </a:t>
            </a:r>
            <a:r>
              <a:rPr lang="de-CH" dirty="0" err="1" smtClean="0"/>
              <a:t>is</a:t>
            </a:r>
            <a:r>
              <a:rPr lang="de-CH" dirty="0" smtClean="0"/>
              <a:t> not </a:t>
            </a:r>
            <a:r>
              <a:rPr lang="de-CH" dirty="0" err="1" smtClean="0"/>
              <a:t>invoked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Winlogon</a:t>
            </a:r>
            <a:r>
              <a:rPr lang="de-CH" dirty="0" smtClean="0"/>
              <a:t>. Add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following</a:t>
            </a:r>
            <a:r>
              <a:rPr lang="de-CH" dirty="0" smtClean="0"/>
              <a:t> reg </a:t>
            </a:r>
            <a:r>
              <a:rPr lang="de-CH" dirty="0" err="1" smtClean="0"/>
              <a:t>key</a:t>
            </a:r>
            <a:r>
              <a:rPr lang="de-CH" dirty="0" smtClean="0"/>
              <a:t>…</a:t>
            </a:r>
            <a:r>
              <a:rPr lang="de-CH" dirty="0"/>
              <a:t/>
            </a:r>
            <a:br>
              <a:rPr lang="de-CH" dirty="0"/>
            </a:br>
            <a:r>
              <a:rPr lang="de-CH" sz="1200" dirty="0" smtClean="0"/>
              <a:t>HKLM\SOFTWARE\Microsoft\Windows NT\</a:t>
            </a:r>
            <a:r>
              <a:rPr lang="de-CH" sz="1200" dirty="0" err="1" smtClean="0"/>
              <a:t>CurrentVersion</a:t>
            </a:r>
            <a:r>
              <a:rPr lang="de-CH" sz="1200" dirty="0" smtClean="0"/>
              <a:t>\</a:t>
            </a:r>
            <a:r>
              <a:rPr lang="de-CH" sz="1200" dirty="0" err="1" smtClean="0"/>
              <a:t>Winlogon</a:t>
            </a:r>
            <a:r>
              <a:rPr lang="de-CH" sz="1200" dirty="0" smtClean="0"/>
              <a:t>\</a:t>
            </a:r>
            <a:r>
              <a:rPr lang="de-CH" sz="1200" dirty="0" err="1" smtClean="0"/>
              <a:t>Notify</a:t>
            </a:r>
            <a:r>
              <a:rPr lang="de-CH" sz="1200" dirty="0"/>
              <a:t/>
            </a:r>
            <a:br>
              <a:rPr lang="de-CH" sz="1200" dirty="0"/>
            </a:br>
            <a:r>
              <a:rPr lang="de-CH" sz="1200" dirty="0" err="1" smtClean="0"/>
              <a:t>SmartCardLogonNofity</a:t>
            </a:r>
            <a:r>
              <a:rPr lang="de-CH" sz="1200" dirty="0" smtClean="0"/>
              <a:t> = 1 (REG_DWORD)</a:t>
            </a:r>
          </a:p>
          <a:p>
            <a:pPr marL="400050" lvl="1" indent="0" defTabSz="957263">
              <a:buSzPct val="130000"/>
              <a:buNone/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10376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12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Common Smart Card </a:t>
            </a:r>
            <a:r>
              <a:rPr lang="de-CH" dirty="0" err="1" smtClean="0"/>
              <a:t>authentication</a:t>
            </a:r>
            <a:r>
              <a:rPr lang="de-CH" dirty="0" smtClean="0"/>
              <a:t> </a:t>
            </a:r>
            <a:r>
              <a:rPr lang="de-CH" dirty="0" err="1" smtClean="0"/>
              <a:t>issues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pitfalls</a:t>
            </a:r>
            <a:endParaRPr lang="de-CH" dirty="0" smtClean="0"/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>
            <a:normAutofit/>
          </a:bodyPr>
          <a:lstStyle/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Trust XML </a:t>
            </a:r>
            <a:r>
              <a:rPr lang="de-CH" dirty="0" err="1" smtClean="0"/>
              <a:t>requests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not </a:t>
            </a:r>
            <a:r>
              <a:rPr lang="de-CH" dirty="0" err="1" smtClean="0"/>
              <a:t>enabled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Smart Card </a:t>
            </a:r>
            <a:r>
              <a:rPr lang="de-CH" dirty="0" err="1" smtClean="0"/>
              <a:t>middleware</a:t>
            </a:r>
            <a:r>
              <a:rPr lang="de-CH" dirty="0" smtClean="0"/>
              <a:t> not </a:t>
            </a:r>
            <a:r>
              <a:rPr lang="de-CH" dirty="0" err="1" smtClean="0"/>
              <a:t>installed</a:t>
            </a:r>
            <a:r>
              <a:rPr lang="de-CH" dirty="0" smtClean="0"/>
              <a:t> on WI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XenApp</a:t>
            </a:r>
            <a:r>
              <a:rPr lang="de-CH" dirty="0" smtClean="0"/>
              <a:t> </a:t>
            </a:r>
            <a:r>
              <a:rPr lang="de-CH" dirty="0" err="1" smtClean="0"/>
              <a:t>boxes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Client </a:t>
            </a:r>
            <a:r>
              <a:rPr lang="de-CH" dirty="0" err="1" smtClean="0"/>
              <a:t>certificate</a:t>
            </a:r>
            <a:r>
              <a:rPr lang="de-CH" dirty="0" smtClean="0"/>
              <a:t> </a:t>
            </a:r>
            <a:r>
              <a:rPr lang="de-CH" dirty="0" err="1" smtClean="0"/>
              <a:t>authentication</a:t>
            </a:r>
            <a:r>
              <a:rPr lang="de-CH" dirty="0" smtClean="0"/>
              <a:t>  </a:t>
            </a:r>
            <a:r>
              <a:rPr lang="de-CH" dirty="0" err="1" smtClean="0"/>
              <a:t>option</a:t>
            </a:r>
            <a:r>
              <a:rPr lang="de-CH" dirty="0" smtClean="0"/>
              <a:t> not </a:t>
            </a:r>
            <a:r>
              <a:rPr lang="de-CH" dirty="0" err="1" smtClean="0"/>
              <a:t>installed</a:t>
            </a:r>
            <a:r>
              <a:rPr lang="de-CH" dirty="0" smtClean="0"/>
              <a:t> on IIS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WI </a:t>
            </a:r>
            <a:r>
              <a:rPr lang="de-CH" dirty="0" err="1" smtClean="0"/>
              <a:t>site</a:t>
            </a:r>
            <a:r>
              <a:rPr lang="de-CH" dirty="0" smtClean="0"/>
              <a:t> not </a:t>
            </a:r>
            <a:r>
              <a:rPr lang="de-CH" dirty="0" err="1" smtClean="0"/>
              <a:t>set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enforce</a:t>
            </a:r>
            <a:r>
              <a:rPr lang="de-CH" dirty="0" smtClean="0"/>
              <a:t> </a:t>
            </a:r>
            <a:r>
              <a:rPr lang="de-CH" dirty="0" smtClean="0"/>
              <a:t>SSL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Citrix Smart Card Service </a:t>
            </a:r>
            <a:r>
              <a:rPr lang="de-CH" dirty="0" err="1" smtClean="0"/>
              <a:t>is</a:t>
            </a:r>
            <a:r>
              <a:rPr lang="de-CH" dirty="0" smtClean="0"/>
              <a:t> not </a:t>
            </a:r>
            <a:r>
              <a:rPr lang="de-CH" dirty="0" err="1" smtClean="0"/>
              <a:t>running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Running</a:t>
            </a:r>
            <a:r>
              <a:rPr lang="de-CH" dirty="0" smtClean="0"/>
              <a:t> multiple remote </a:t>
            </a:r>
            <a:r>
              <a:rPr lang="de-CH" dirty="0" err="1" smtClean="0"/>
              <a:t>sessions</a:t>
            </a:r>
            <a:r>
              <a:rPr lang="de-CH" dirty="0" smtClean="0"/>
              <a:t> </a:t>
            </a:r>
            <a:r>
              <a:rPr lang="de-CH" dirty="0" err="1" smtClean="0"/>
              <a:t>including</a:t>
            </a:r>
            <a:r>
              <a:rPr lang="de-CH" dirty="0" smtClean="0"/>
              <a:t> mix </a:t>
            </a:r>
            <a:r>
              <a:rPr lang="de-CH" dirty="0" err="1" smtClean="0"/>
              <a:t>of</a:t>
            </a:r>
            <a:r>
              <a:rPr lang="de-CH" dirty="0" smtClean="0"/>
              <a:t> XA </a:t>
            </a:r>
            <a:r>
              <a:rPr lang="de-CH" dirty="0" err="1" smtClean="0"/>
              <a:t>and</a:t>
            </a:r>
            <a:r>
              <a:rPr lang="de-CH" dirty="0" smtClean="0"/>
              <a:t> XD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freeze</a:t>
            </a:r>
            <a:r>
              <a:rPr lang="de-CH" dirty="0" smtClean="0"/>
              <a:t> CSP on </a:t>
            </a:r>
            <a:r>
              <a:rPr lang="de-CH" dirty="0" err="1" smtClean="0"/>
              <a:t>client</a:t>
            </a:r>
            <a:r>
              <a:rPr lang="de-CH" dirty="0" smtClean="0"/>
              <a:t> </a:t>
            </a:r>
            <a:r>
              <a:rPr lang="de-CH" dirty="0" err="1" smtClean="0"/>
              <a:t>while</a:t>
            </a:r>
            <a:r>
              <a:rPr lang="de-CH" dirty="0" smtClean="0"/>
              <a:t> </a:t>
            </a:r>
            <a:r>
              <a:rPr lang="de-CH" dirty="0" err="1" smtClean="0"/>
              <a:t>re-inserting</a:t>
            </a:r>
            <a:r>
              <a:rPr lang="de-CH" dirty="0" smtClean="0"/>
              <a:t> </a:t>
            </a:r>
            <a:r>
              <a:rPr lang="de-CH" dirty="0" err="1" smtClean="0"/>
              <a:t>card</a:t>
            </a:r>
            <a:r>
              <a:rPr lang="de-CH" dirty="0" smtClean="0"/>
              <a:t> on </a:t>
            </a:r>
            <a:r>
              <a:rPr lang="de-CH" dirty="0" err="1" smtClean="0"/>
              <a:t>local</a:t>
            </a:r>
            <a:r>
              <a:rPr lang="de-CH" dirty="0" smtClean="0"/>
              <a:t> </a:t>
            </a:r>
            <a:r>
              <a:rPr lang="de-CH" dirty="0" err="1" smtClean="0"/>
              <a:t>client</a:t>
            </a:r>
            <a:r>
              <a:rPr lang="de-CH" dirty="0" smtClean="0"/>
              <a:t> (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today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seen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ActivIdentity</a:t>
            </a:r>
            <a:r>
              <a:rPr lang="de-CH" dirty="0" smtClean="0"/>
              <a:t> CSP </a:t>
            </a:r>
            <a:r>
              <a:rPr lang="de-CH" dirty="0" err="1" smtClean="0"/>
              <a:t>and</a:t>
            </a:r>
            <a:r>
              <a:rPr lang="de-CH" dirty="0" smtClean="0"/>
              <a:t> ATOS </a:t>
            </a:r>
            <a:r>
              <a:rPr lang="de-CH" dirty="0" err="1" smtClean="0"/>
              <a:t>CardOS</a:t>
            </a:r>
            <a:r>
              <a:rPr lang="de-CH" dirty="0" smtClean="0"/>
              <a:t> API)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Smart Card pass-</a:t>
            </a:r>
            <a:r>
              <a:rPr lang="de-CH" dirty="0" err="1" smtClean="0"/>
              <a:t>through</a:t>
            </a:r>
            <a:r>
              <a:rPr lang="de-CH" dirty="0" smtClean="0"/>
              <a:t> not </a:t>
            </a:r>
            <a:r>
              <a:rPr lang="de-CH" dirty="0" err="1" smtClean="0"/>
              <a:t>working</a:t>
            </a:r>
            <a:r>
              <a:rPr lang="de-CH" dirty="0" smtClean="0"/>
              <a:t> on Windows 7 / 2008 r2</a:t>
            </a:r>
            <a:br>
              <a:rPr lang="de-CH" dirty="0" smtClean="0"/>
            </a:br>
            <a:r>
              <a:rPr lang="de-CH" dirty="0" smtClean="0"/>
              <a:t>Add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key</a:t>
            </a:r>
            <a:r>
              <a:rPr lang="de-CH" dirty="0" smtClean="0"/>
              <a:t>: </a:t>
            </a:r>
            <a:br>
              <a:rPr lang="de-CH" dirty="0" smtClean="0"/>
            </a:br>
            <a:r>
              <a:rPr lang="de-CH" sz="1200" dirty="0" smtClean="0"/>
              <a:t>HKLM\Software\Microsoft\Windows NT\</a:t>
            </a:r>
            <a:r>
              <a:rPr lang="de-CH" sz="1200" dirty="0" err="1" smtClean="0"/>
              <a:t>CurrentVersion</a:t>
            </a:r>
            <a:r>
              <a:rPr lang="de-CH" sz="1200" dirty="0" smtClean="0"/>
              <a:t>\</a:t>
            </a:r>
            <a:r>
              <a:rPr lang="de-CH" sz="1200" dirty="0" err="1" smtClean="0"/>
              <a:t>Winlogon</a:t>
            </a:r>
            <a:r>
              <a:rPr lang="de-CH" sz="1200" dirty="0" smtClean="0"/>
              <a:t>\</a:t>
            </a:r>
            <a:r>
              <a:rPr lang="de-CH" sz="1200" dirty="0" err="1" smtClean="0"/>
              <a:t>Notify</a:t>
            </a:r>
            <a:r>
              <a:rPr lang="de-CH" sz="1200" dirty="0" smtClean="0"/>
              <a:t>\</a:t>
            </a:r>
            <a:r>
              <a:rPr lang="de-CH" sz="1200" dirty="0" err="1" smtClean="0"/>
              <a:t>SmartCardLogonNotify</a:t>
            </a:r>
            <a:r>
              <a:rPr lang="de-CH" sz="1200" dirty="0" smtClean="0"/>
              <a:t/>
            </a:r>
            <a:br>
              <a:rPr lang="de-CH" sz="1200" dirty="0" smtClean="0"/>
            </a:br>
            <a:r>
              <a:rPr lang="de-CH" sz="1200" dirty="0" err="1" smtClean="0"/>
              <a:t>Reg_Dword</a:t>
            </a:r>
            <a:r>
              <a:rPr lang="de-CH" sz="1200" dirty="0" smtClean="0"/>
              <a:t> = 1</a:t>
            </a:r>
          </a:p>
          <a:p>
            <a:pPr marL="400050" lvl="1" indent="0" defTabSz="957263">
              <a:buNone/>
              <a:defRPr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6831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13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err="1" smtClean="0"/>
              <a:t>Considerations</a:t>
            </a:r>
            <a:r>
              <a:rPr lang="de-CH" dirty="0" smtClean="0"/>
              <a:t> </a:t>
            </a:r>
            <a:r>
              <a:rPr lang="de-CH" dirty="0" err="1" smtClean="0"/>
              <a:t>when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</a:t>
            </a:r>
            <a:r>
              <a:rPr lang="de-CH" dirty="0" err="1" smtClean="0"/>
              <a:t>kerberos</a:t>
            </a:r>
            <a:r>
              <a:rPr lang="de-CH" dirty="0" smtClean="0"/>
              <a:t> </a:t>
            </a:r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>
            <a:normAutofit lnSpcReduction="10000"/>
          </a:bodyPr>
          <a:lstStyle/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XML </a:t>
            </a:r>
            <a:r>
              <a:rPr lang="de-CH" dirty="0" err="1" smtClean="0"/>
              <a:t>service</a:t>
            </a:r>
            <a:r>
              <a:rPr lang="de-CH" dirty="0" smtClean="0"/>
              <a:t> must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shared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IIS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Smart Card </a:t>
            </a:r>
            <a:r>
              <a:rPr lang="de-CH" dirty="0" err="1" smtClean="0"/>
              <a:t>with</a:t>
            </a:r>
            <a:r>
              <a:rPr lang="de-CH" dirty="0" smtClean="0"/>
              <a:t> KRB pass-</a:t>
            </a:r>
            <a:r>
              <a:rPr lang="de-CH" dirty="0" err="1" smtClean="0"/>
              <a:t>through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not </a:t>
            </a:r>
            <a:r>
              <a:rPr lang="de-CH" dirty="0" err="1" smtClean="0"/>
              <a:t>supported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XenDesktop</a:t>
            </a:r>
            <a:r>
              <a:rPr lang="de-CH" dirty="0" smtClean="0"/>
              <a:t> </a:t>
            </a:r>
            <a:r>
              <a:rPr lang="de-CH" dirty="0" err="1" smtClean="0"/>
              <a:t>environments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Apps on </a:t>
            </a:r>
            <a:r>
              <a:rPr lang="de-CH" dirty="0" err="1" smtClean="0"/>
              <a:t>XenApp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use</a:t>
            </a:r>
            <a:r>
              <a:rPr lang="de-CH" dirty="0" smtClean="0"/>
              <a:t> explicit NTLM </a:t>
            </a:r>
            <a:r>
              <a:rPr lang="de-CH" dirty="0" err="1" smtClean="0"/>
              <a:t>auth</a:t>
            </a:r>
            <a:r>
              <a:rPr lang="de-CH" dirty="0" smtClean="0"/>
              <a:t> </a:t>
            </a:r>
            <a:r>
              <a:rPr lang="de-CH" dirty="0" err="1" smtClean="0"/>
              <a:t>might</a:t>
            </a:r>
            <a:r>
              <a:rPr lang="de-CH" dirty="0" smtClean="0"/>
              <a:t> prompt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credentials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fail</a:t>
            </a:r>
            <a:r>
              <a:rPr lang="de-CH" dirty="0" smtClean="0"/>
              <a:t> (</a:t>
            </a:r>
            <a:r>
              <a:rPr lang="de-CH" dirty="0" err="1" smtClean="0"/>
              <a:t>no</a:t>
            </a:r>
            <a:r>
              <a:rPr lang="de-CH" dirty="0" smtClean="0"/>
              <a:t> NTLM </a:t>
            </a:r>
            <a:r>
              <a:rPr lang="de-CH" dirty="0" err="1" smtClean="0"/>
              <a:t>fallback</a:t>
            </a:r>
            <a:r>
              <a:rPr lang="de-CH" dirty="0" smtClean="0"/>
              <a:t>)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DNS Resolution must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enabled</a:t>
            </a:r>
            <a:r>
              <a:rPr lang="de-CH" dirty="0" smtClean="0"/>
              <a:t> in HDX </a:t>
            </a:r>
            <a:r>
              <a:rPr lang="de-CH" dirty="0" err="1" smtClean="0"/>
              <a:t>policy</a:t>
            </a:r>
            <a:r>
              <a:rPr lang="de-CH" dirty="0" smtClean="0"/>
              <a:t>, </a:t>
            </a:r>
            <a:r>
              <a:rPr lang="de-CH" dirty="0" err="1" smtClean="0"/>
              <a:t>reverse</a:t>
            </a:r>
            <a:r>
              <a:rPr lang="de-CH" dirty="0" smtClean="0"/>
              <a:t> </a:t>
            </a:r>
            <a:r>
              <a:rPr lang="de-CH" dirty="0" err="1" smtClean="0"/>
              <a:t>lookup</a:t>
            </a:r>
            <a:r>
              <a:rPr lang="de-CH" dirty="0" smtClean="0"/>
              <a:t> </a:t>
            </a:r>
            <a:r>
              <a:rPr lang="de-CH" dirty="0" err="1" smtClean="0"/>
              <a:t>zones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mandatory</a:t>
            </a:r>
            <a:r>
              <a:rPr lang="de-CH" dirty="0" smtClean="0"/>
              <a:t>!</a:t>
            </a:r>
            <a:endParaRPr lang="de-CH" dirty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Kerberos </a:t>
            </a:r>
            <a:r>
              <a:rPr lang="de-CH" dirty="0" err="1" smtClean="0"/>
              <a:t>delegation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XA,DDC,VDA , XML / WI box -&gt; </a:t>
            </a:r>
            <a:r>
              <a:rPr lang="de-CH" dirty="0" err="1" smtClean="0"/>
              <a:t>huge</a:t>
            </a:r>
            <a:r>
              <a:rPr lang="de-CH" dirty="0" smtClean="0"/>
              <a:t> </a:t>
            </a:r>
            <a:r>
              <a:rPr lang="de-CH" dirty="0" err="1" smtClean="0"/>
              <a:t>effort</a:t>
            </a:r>
            <a:r>
              <a:rPr lang="de-CH" dirty="0" smtClean="0"/>
              <a:t> on XD </a:t>
            </a:r>
            <a:r>
              <a:rPr lang="de-CH" dirty="0" err="1" smtClean="0"/>
              <a:t>environments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b="1" dirty="0" smtClean="0">
                <a:solidFill>
                  <a:srgbClr val="FF0000"/>
                </a:solidFill>
              </a:rPr>
              <a:t>HOT!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Kerberos pass-</a:t>
            </a:r>
            <a:r>
              <a:rPr lang="de-CH" dirty="0" err="1" smtClean="0"/>
              <a:t>through</a:t>
            </a:r>
            <a:r>
              <a:rPr lang="de-CH" dirty="0" smtClean="0"/>
              <a:t> </a:t>
            </a:r>
            <a:r>
              <a:rPr lang="de-CH" dirty="0" err="1" smtClean="0"/>
              <a:t>breaks</a:t>
            </a:r>
            <a:r>
              <a:rPr lang="de-CH" dirty="0" smtClean="0"/>
              <a:t> </a:t>
            </a:r>
            <a:r>
              <a:rPr lang="de-CH" dirty="0" err="1" smtClean="0"/>
              <a:t>Appsense</a:t>
            </a:r>
            <a:r>
              <a:rPr lang="de-CH" dirty="0" smtClean="0"/>
              <a:t> EM </a:t>
            </a:r>
            <a:r>
              <a:rPr lang="de-CH" dirty="0" err="1" smtClean="0"/>
              <a:t>and</a:t>
            </a:r>
            <a:r>
              <a:rPr lang="de-CH" dirty="0" smtClean="0"/>
              <a:t> SSONSVR on </a:t>
            </a:r>
            <a:r>
              <a:rPr lang="de-CH" dirty="0" err="1" smtClean="0"/>
              <a:t>XenApp</a:t>
            </a:r>
            <a:r>
              <a:rPr lang="de-CH" dirty="0" smtClean="0"/>
              <a:t> (</a:t>
            </a:r>
            <a:r>
              <a:rPr lang="de-CH" dirty="0" err="1" smtClean="0"/>
              <a:t>refer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case</a:t>
            </a:r>
            <a:r>
              <a:rPr lang="de-CH" dirty="0"/>
              <a:t>: 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SR60727501</a:t>
            </a:r>
            <a:r>
              <a:rPr lang="de-CH" dirty="0" smtClean="0"/>
              <a:t>)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Kerberos </a:t>
            </a:r>
            <a:r>
              <a:rPr lang="de-CH" dirty="0" err="1" smtClean="0"/>
              <a:t>uses</a:t>
            </a:r>
            <a:r>
              <a:rPr lang="de-CH" dirty="0" smtClean="0"/>
              <a:t> </a:t>
            </a:r>
            <a:r>
              <a:rPr lang="de-CH" dirty="0" err="1" smtClean="0"/>
              <a:t>udp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default</a:t>
            </a:r>
            <a:r>
              <a:rPr lang="de-CH" dirty="0" smtClean="0"/>
              <a:t>, </a:t>
            </a:r>
            <a:r>
              <a:rPr lang="de-CH" dirty="0" err="1" smtClean="0"/>
              <a:t>consider</a:t>
            </a:r>
            <a:r>
              <a:rPr lang="de-CH" dirty="0" smtClean="0"/>
              <a:t> </a:t>
            </a:r>
            <a:r>
              <a:rPr lang="de-CH" dirty="0" err="1" smtClean="0"/>
              <a:t>switching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tcp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WAN </a:t>
            </a:r>
            <a:r>
              <a:rPr lang="de-CH" dirty="0" err="1" smtClean="0"/>
              <a:t>connections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lots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routing</a:t>
            </a:r>
            <a:r>
              <a:rPr lang="de-CH" dirty="0" smtClean="0"/>
              <a:t> hops / </a:t>
            </a:r>
            <a:r>
              <a:rPr lang="de-CH" dirty="0" err="1" smtClean="0"/>
              <a:t>customized</a:t>
            </a:r>
            <a:r>
              <a:rPr lang="de-CH" dirty="0" smtClean="0"/>
              <a:t> MTU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Kerberos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fail</a:t>
            </a:r>
            <a:r>
              <a:rPr lang="de-CH" dirty="0" smtClean="0"/>
              <a:t> </a:t>
            </a:r>
            <a:r>
              <a:rPr lang="de-CH" dirty="0" err="1" smtClean="0"/>
              <a:t>because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large </a:t>
            </a:r>
            <a:r>
              <a:rPr lang="de-CH" dirty="0" err="1" smtClean="0"/>
              <a:t>token</a:t>
            </a:r>
            <a:r>
              <a:rPr lang="de-CH" dirty="0" smtClean="0"/>
              <a:t> </a:t>
            </a:r>
            <a:r>
              <a:rPr lang="de-CH" dirty="0" err="1" smtClean="0"/>
              <a:t>size</a:t>
            </a:r>
            <a:r>
              <a:rPr lang="de-CH" dirty="0" smtClean="0"/>
              <a:t> (</a:t>
            </a:r>
            <a:r>
              <a:rPr lang="de-CH" dirty="0" err="1" smtClean="0"/>
              <a:t>nested</a:t>
            </a:r>
            <a:r>
              <a:rPr lang="de-CH" dirty="0" smtClean="0"/>
              <a:t> </a:t>
            </a:r>
            <a:r>
              <a:rPr lang="de-CH" dirty="0" err="1" smtClean="0"/>
              <a:t>groups</a:t>
            </a:r>
            <a:r>
              <a:rPr lang="de-CH" dirty="0" smtClean="0"/>
              <a:t>, Smart Card), </a:t>
            </a:r>
            <a:r>
              <a:rPr lang="de-CH" dirty="0" smtClean="0">
                <a:sym typeface="Wingdings" pitchFamily="2" charset="2"/>
              </a:rPr>
              <a:t></a:t>
            </a:r>
            <a:r>
              <a:rPr lang="de-CH" dirty="0" err="1" smtClean="0"/>
              <a:t>increase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MaxTokenSize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Auth</a:t>
            </a:r>
            <a:r>
              <a:rPr lang="de-CH" dirty="0" smtClean="0"/>
              <a:t>. </a:t>
            </a:r>
            <a:r>
              <a:rPr lang="de-CH" dirty="0" err="1"/>
              <a:t>w</a:t>
            </a:r>
            <a:r>
              <a:rPr lang="de-CH" dirty="0" err="1" smtClean="0"/>
              <a:t>ith</a:t>
            </a:r>
            <a:r>
              <a:rPr lang="de-CH" dirty="0" smtClean="0"/>
              <a:t> XD in </a:t>
            </a:r>
            <a:r>
              <a:rPr lang="de-CH" dirty="0" err="1" smtClean="0"/>
              <a:t>multiforest</a:t>
            </a:r>
            <a:r>
              <a:rPr lang="de-CH" dirty="0" smtClean="0"/>
              <a:t> </a:t>
            </a:r>
            <a:r>
              <a:rPr lang="de-CH" dirty="0" err="1" smtClean="0"/>
              <a:t>deployments</a:t>
            </a:r>
            <a:r>
              <a:rPr lang="de-CH" dirty="0" smtClean="0"/>
              <a:t> falls back </a:t>
            </a:r>
            <a:r>
              <a:rPr lang="de-CH" dirty="0" err="1" smtClean="0"/>
              <a:t>to</a:t>
            </a:r>
            <a:r>
              <a:rPr lang="de-CH" dirty="0" smtClean="0"/>
              <a:t> NTLM (so KRB </a:t>
            </a:r>
            <a:r>
              <a:rPr lang="de-CH" dirty="0" err="1" smtClean="0"/>
              <a:t>is</a:t>
            </a:r>
            <a:r>
              <a:rPr lang="de-CH" dirty="0" smtClean="0"/>
              <a:t> not an </a:t>
            </a:r>
            <a:r>
              <a:rPr lang="de-CH" dirty="0" err="1" smtClean="0"/>
              <a:t>option</a:t>
            </a:r>
            <a:r>
              <a:rPr lang="de-CH" dirty="0" smtClean="0"/>
              <a:t> </a:t>
            </a:r>
            <a:r>
              <a:rPr lang="de-CH" dirty="0" err="1" smtClean="0"/>
              <a:t>here</a:t>
            </a:r>
            <a:r>
              <a:rPr lang="de-CH" dirty="0" smtClean="0"/>
              <a:t>)</a:t>
            </a:r>
          </a:p>
          <a:p>
            <a:pPr marL="400050" lvl="1" indent="0" defTabSz="957263">
              <a:buNone/>
              <a:defRPr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04763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1"/>
            <a:ext cx="7632848" cy="5717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14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Common Storefront Services / Receiver </a:t>
            </a:r>
            <a:r>
              <a:rPr lang="de-CH" dirty="0" err="1" smtClean="0"/>
              <a:t>issues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FAQ</a:t>
            </a:r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>
            <a:normAutofit/>
          </a:bodyPr>
          <a:lstStyle/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Pass-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through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not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supported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for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legacy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PNA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mode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  <a:br>
              <a:rPr lang="de-CH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de-CH" sz="1600" dirty="0" smtClean="0">
                <a:solidFill>
                  <a:schemeClr val="bg1">
                    <a:lumMod val="85000"/>
                  </a:schemeClr>
                </a:solidFill>
              </a:rPr>
              <a:t>…</a:t>
            </a:r>
            <a:r>
              <a:rPr lang="de-CH" sz="1600" dirty="0" err="1" smtClean="0">
                <a:solidFill>
                  <a:schemeClr val="bg1">
                    <a:lumMod val="85000"/>
                  </a:schemeClr>
                </a:solidFill>
              </a:rPr>
              <a:t>it</a:t>
            </a:r>
            <a:r>
              <a:rPr lang="de-CH" sz="16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bg1">
                    <a:lumMod val="85000"/>
                  </a:schemeClr>
                </a:solidFill>
              </a:rPr>
              <a:t>works</a:t>
            </a:r>
            <a:r>
              <a:rPr lang="de-CH" sz="16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bg1">
                    <a:lumMod val="85000"/>
                  </a:schemeClr>
                </a:solidFill>
              </a:rPr>
              <a:t>indeed</a:t>
            </a:r>
            <a:r>
              <a:rPr lang="de-CH" sz="16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de-CH" sz="16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Add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line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de-CH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&lt;</a:t>
            </a:r>
            <a:r>
              <a:rPr lang="de-CH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LogonMethod</a:t>
            </a:r>
            <a:r>
              <a:rPr lang="de-CH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de-CH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sson</a:t>
            </a:r>
            <a:r>
              <a:rPr lang="de-CH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&lt;/</a:t>
            </a:r>
            <a:r>
              <a:rPr lang="de-CH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LogonMethod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b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to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logon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section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C</a:t>
            </a:r>
            <a:r>
              <a:rPr lang="de-CH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:\inetpub\wwwroot\Citrix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\&lt;Store&gt;\Views\PnaConfig\Config.xml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Domain Pass-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through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with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Receiver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for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Web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  <a:br>
              <a:rPr lang="de-CH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de-CH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…</a:t>
            </a:r>
            <a:r>
              <a:rPr lang="de-CH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</a:t>
            </a:r>
            <a:r>
              <a:rPr lang="de-CH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not </a:t>
            </a:r>
            <a:r>
              <a:rPr lang="de-CH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supported</a:t>
            </a:r>
            <a:endParaRPr lang="de-CH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Multifactor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authentication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with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AGEE / SF / Receiver?</a:t>
            </a:r>
            <a:br>
              <a:rPr lang="de-CH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…Windows </a:t>
            </a:r>
            <a:r>
              <a:rPr lang="de-CH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eceiver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expects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token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as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secondary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auth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method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while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Receiver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for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iOS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/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Android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expect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it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to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be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primary</a:t>
            </a:r>
            <a:endParaRPr lang="de-CH" sz="16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What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about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Smart Card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support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  <a:br>
              <a:rPr lang="de-CH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…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currently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not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supported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in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version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1.1</a:t>
            </a:r>
            <a:endParaRPr lang="de-CH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AGEE 9.x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known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pass-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through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issue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with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SF</a:t>
            </a:r>
            <a:br>
              <a:rPr lang="de-CH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SF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expects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SNIP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as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source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address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solved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with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10.0</a:t>
            </a:r>
            <a:endParaRPr lang="de-CH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endParaRPr lang="de-CH" sz="1600" dirty="0"/>
          </a:p>
          <a:p>
            <a:pPr marL="400050" lvl="1" indent="0" defTabSz="957263">
              <a:buNone/>
              <a:defRPr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91666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15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Troubleshooting </a:t>
            </a:r>
            <a:r>
              <a:rPr lang="de-CH" dirty="0" err="1" smtClean="0"/>
              <a:t>authentication</a:t>
            </a:r>
            <a:r>
              <a:rPr lang="de-CH" dirty="0" smtClean="0"/>
              <a:t> </a:t>
            </a:r>
            <a:r>
              <a:rPr lang="de-CH" dirty="0" err="1" smtClean="0"/>
              <a:t>failures</a:t>
            </a:r>
            <a:endParaRPr lang="de-CH" dirty="0" smtClean="0"/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>
            <a:normAutofit fontScale="92500" lnSpcReduction="20000"/>
          </a:bodyPr>
          <a:lstStyle/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Kerberos</a:t>
            </a:r>
          </a:p>
          <a:p>
            <a:pPr marL="1158875" lvl="2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network</a:t>
            </a:r>
            <a:r>
              <a:rPr lang="de-CH" dirty="0" smtClean="0"/>
              <a:t> </a:t>
            </a:r>
            <a:r>
              <a:rPr lang="de-CH" dirty="0" err="1" smtClean="0"/>
              <a:t>traces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gather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KRB_XX </a:t>
            </a:r>
            <a:r>
              <a:rPr lang="de-CH" dirty="0" err="1" smtClean="0"/>
              <a:t>errors</a:t>
            </a:r>
            <a:endParaRPr lang="de-CH" dirty="0"/>
          </a:p>
          <a:p>
            <a:pPr marL="1158875" lvl="2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Refer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MS KB </a:t>
            </a:r>
            <a:r>
              <a:rPr lang="de-CH" dirty="0" err="1" smtClean="0"/>
              <a:t>for</a:t>
            </a:r>
            <a:r>
              <a:rPr lang="de-CH" dirty="0" smtClean="0"/>
              <a:t> KRB </a:t>
            </a:r>
            <a:r>
              <a:rPr lang="de-CH" dirty="0" err="1" smtClean="0"/>
              <a:t>error</a:t>
            </a:r>
            <a:r>
              <a:rPr lang="de-CH" dirty="0" smtClean="0"/>
              <a:t> </a:t>
            </a:r>
            <a:r>
              <a:rPr lang="de-CH" dirty="0" err="1" smtClean="0"/>
              <a:t>reference</a:t>
            </a:r>
            <a:r>
              <a:rPr lang="de-CH" dirty="0"/>
              <a:t/>
            </a:r>
            <a:br>
              <a:rPr lang="de-CH" dirty="0"/>
            </a:br>
            <a:r>
              <a:rPr lang="de-CH" sz="1400" dirty="0">
                <a:hlinkClick r:id="rId3"/>
              </a:rPr>
              <a:t>http://www.microsoft.com/en-us/download/details.aspx?id=21820</a:t>
            </a:r>
            <a:endParaRPr lang="de-CH" sz="1400" dirty="0" smtClean="0"/>
          </a:p>
          <a:p>
            <a:pPr marL="1158875" lvl="2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Ensure</a:t>
            </a:r>
            <a:r>
              <a:rPr lang="de-CH" dirty="0" smtClean="0"/>
              <a:t> proper DNS </a:t>
            </a:r>
            <a:r>
              <a:rPr lang="de-CH" dirty="0" err="1" smtClean="0"/>
              <a:t>functionality</a:t>
            </a:r>
            <a:endParaRPr lang="de-CH" dirty="0"/>
          </a:p>
          <a:p>
            <a:pPr marL="1158875" lvl="2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Ensure</a:t>
            </a:r>
            <a:r>
              <a:rPr lang="de-CH" dirty="0" smtClean="0"/>
              <a:t> KRB </a:t>
            </a:r>
            <a:r>
              <a:rPr lang="de-CH" dirty="0" err="1" smtClean="0"/>
              <a:t>delegation</a:t>
            </a:r>
            <a:r>
              <a:rPr lang="de-CH" dirty="0" smtClean="0"/>
              <a:t> on all </a:t>
            </a:r>
            <a:r>
              <a:rPr lang="de-CH" dirty="0" err="1" smtClean="0"/>
              <a:t>required</a:t>
            </a:r>
            <a:r>
              <a:rPr lang="de-CH" dirty="0" smtClean="0"/>
              <a:t> </a:t>
            </a:r>
            <a:r>
              <a:rPr lang="de-CH" dirty="0" err="1" smtClean="0"/>
              <a:t>hosts</a:t>
            </a:r>
            <a:endParaRPr lang="de-CH" dirty="0" smtClean="0"/>
          </a:p>
          <a:p>
            <a:pPr marL="1158875" lvl="2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Ensure</a:t>
            </a:r>
            <a:r>
              <a:rPr lang="de-CH" dirty="0" smtClean="0"/>
              <a:t> Receiver ADM </a:t>
            </a:r>
            <a:r>
              <a:rPr lang="de-CH" dirty="0" err="1" smtClean="0"/>
              <a:t>settings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correct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Domain pass-</a:t>
            </a:r>
            <a:r>
              <a:rPr lang="de-CH" dirty="0" err="1" smtClean="0"/>
              <a:t>through</a:t>
            </a:r>
            <a:endParaRPr lang="de-CH" dirty="0" smtClean="0"/>
          </a:p>
          <a:p>
            <a:pPr marL="1158875" lvl="2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Install</a:t>
            </a:r>
            <a:r>
              <a:rPr lang="de-CH" dirty="0" smtClean="0"/>
              <a:t> Receiver </a:t>
            </a:r>
            <a:r>
              <a:rPr lang="de-CH" dirty="0" err="1" smtClean="0"/>
              <a:t>with</a:t>
            </a:r>
            <a:r>
              <a:rPr lang="de-CH" dirty="0" smtClean="0"/>
              <a:t> /INCLUDESSON </a:t>
            </a:r>
            <a:r>
              <a:rPr lang="de-CH" dirty="0" err="1" smtClean="0"/>
              <a:t>switch</a:t>
            </a:r>
            <a:endParaRPr lang="de-CH" dirty="0" smtClean="0"/>
          </a:p>
          <a:p>
            <a:pPr marL="1158875" lvl="2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Install</a:t>
            </a:r>
            <a:r>
              <a:rPr lang="de-CH" dirty="0" smtClean="0"/>
              <a:t> </a:t>
            </a:r>
            <a:r>
              <a:rPr lang="de-CH" dirty="0" err="1" smtClean="0"/>
              <a:t>ReceiverEnterprise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ENABLE_SSON=</a:t>
            </a:r>
            <a:r>
              <a:rPr lang="de-CH" dirty="0" err="1" smtClean="0"/>
              <a:t>yes</a:t>
            </a:r>
            <a:endParaRPr lang="de-CH" dirty="0" smtClean="0"/>
          </a:p>
          <a:p>
            <a:pPr marL="1158875" lvl="2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Ensure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SSONSVR.exe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running</a:t>
            </a:r>
            <a:endParaRPr lang="de-CH" dirty="0" smtClean="0"/>
          </a:p>
          <a:p>
            <a:pPr marL="1158875" lvl="2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Ensure</a:t>
            </a:r>
            <a:r>
              <a:rPr lang="de-CH" dirty="0" smtClean="0"/>
              <a:t> WI / SF URL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listed</a:t>
            </a:r>
            <a:r>
              <a:rPr lang="de-CH" dirty="0" smtClean="0"/>
              <a:t> in Local Intranet Zone</a:t>
            </a:r>
          </a:p>
          <a:p>
            <a:pPr marL="1158875" lvl="2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/>
              <a:t>Ensure</a:t>
            </a:r>
            <a:r>
              <a:rPr lang="de-CH" dirty="0"/>
              <a:t> Receiver ADM </a:t>
            </a:r>
            <a:r>
              <a:rPr lang="de-CH" dirty="0" err="1"/>
              <a:t>settings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 smtClean="0"/>
              <a:t>correct</a:t>
            </a:r>
            <a:endParaRPr lang="de-CH" dirty="0" smtClean="0"/>
          </a:p>
          <a:p>
            <a:pPr marL="1158875" lvl="2" indent="-358775" defTabSz="957263">
              <a:buSzPct val="130000"/>
              <a:buFont typeface="Wingdings" pitchFamily="2" charset="2"/>
              <a:buChar char="§"/>
              <a:defRPr/>
            </a:pPr>
            <a:endParaRPr lang="de-CH" dirty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Generally</a:t>
            </a:r>
          </a:p>
          <a:p>
            <a:pPr marL="1158875" lvl="2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CDFControl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capture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analyze</a:t>
            </a:r>
            <a:r>
              <a:rPr lang="de-CH" dirty="0" smtClean="0"/>
              <a:t> </a:t>
            </a:r>
            <a:r>
              <a:rPr lang="de-CH" dirty="0" err="1" smtClean="0"/>
              <a:t>traces</a:t>
            </a:r>
            <a:r>
              <a:rPr lang="de-CH" dirty="0" smtClean="0"/>
              <a:t> </a:t>
            </a:r>
            <a:r>
              <a:rPr lang="de-CH" dirty="0" smtClean="0">
                <a:hlinkClick r:id="rId4"/>
              </a:rPr>
              <a:t>CTX111961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>
                <a:sym typeface="Wingdings" pitchFamily="2" charset="2"/>
              </a:rPr>
              <a:t> Trace </a:t>
            </a:r>
            <a:r>
              <a:rPr lang="de-CH" dirty="0" err="1" smtClean="0">
                <a:sym typeface="Wingdings" pitchFamily="2" charset="2"/>
              </a:rPr>
              <a:t>provider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err="1" smtClean="0">
                <a:sym typeface="Wingdings" pitchFamily="2" charset="2"/>
              </a:rPr>
              <a:t>list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err="1" smtClean="0">
                <a:sym typeface="Wingdings" pitchFamily="2" charset="2"/>
              </a:rPr>
              <a:t>for</a:t>
            </a:r>
            <a:r>
              <a:rPr lang="de-CH" dirty="0">
                <a:sym typeface="Wingdings" pitchFamily="2" charset="2"/>
              </a:rPr>
              <a:t> Receiver: </a:t>
            </a:r>
            <a:br>
              <a:rPr lang="de-CH" dirty="0">
                <a:sym typeface="Wingdings" pitchFamily="2" charset="2"/>
              </a:rPr>
            </a:br>
            <a:r>
              <a:rPr lang="de-CH" dirty="0" smtClean="0">
                <a:sym typeface="Wingdings" pitchFamily="2" charset="2"/>
              </a:rPr>
              <a:t>     </a:t>
            </a:r>
            <a:r>
              <a:rPr lang="de-CH" sz="1500" dirty="0" smtClean="0">
                <a:sym typeface="Wingdings" pitchFamily="2" charset="2"/>
              </a:rPr>
              <a:t>C</a:t>
            </a:r>
            <a:r>
              <a:rPr lang="de-CH" sz="1500" dirty="0">
                <a:sym typeface="Wingdings" pitchFamily="2" charset="2"/>
              </a:rPr>
              <a:t>:\Program </a:t>
            </a:r>
            <a:r>
              <a:rPr lang="de-CH" sz="1500" dirty="0" smtClean="0">
                <a:sym typeface="Wingdings" pitchFamily="2" charset="2"/>
              </a:rPr>
              <a:t>Files\Citrix\ICA Client\</a:t>
            </a:r>
            <a:r>
              <a:rPr lang="de-CH" sz="1500" dirty="0" err="1" smtClean="0">
                <a:sym typeface="Wingdings" pitchFamily="2" charset="2"/>
              </a:rPr>
              <a:t>IcaClientTraceProviders.ctl</a:t>
            </a:r>
            <a:endParaRPr lang="de-CH" sz="1500" dirty="0" smtClean="0"/>
          </a:p>
        </p:txBody>
      </p:sp>
    </p:spTree>
    <p:extLst>
      <p:ext uri="{BB962C8B-B14F-4D97-AF65-F5344CB8AC3E}">
        <p14:creationId xmlns:p14="http://schemas.microsoft.com/office/powerpoint/2010/main" val="2427110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16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err="1" smtClean="0"/>
              <a:t>Ressources</a:t>
            </a:r>
            <a:endParaRPr lang="de-CH" dirty="0" smtClean="0"/>
          </a:p>
        </p:txBody>
      </p:sp>
      <p:sp>
        <p:nvSpPr>
          <p:cNvPr id="19" name="Inhaltsplatzhalt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>
            <a:noAutofit/>
          </a:bodyPr>
          <a:lstStyle/>
          <a:p>
            <a:pPr marL="400050" lvl="1" indent="0" defTabSz="957263">
              <a:buNone/>
              <a:defRPr/>
            </a:pPr>
            <a:endParaRPr lang="de-CH" sz="1600" dirty="0" smtClean="0"/>
          </a:p>
          <a:p>
            <a:pPr marL="571500" lvl="1" indent="-171450" defTabSz="957263">
              <a:buSzPct val="130000"/>
              <a:buFont typeface="Wingdings" pitchFamily="2" charset="2"/>
              <a:buChar char="§"/>
              <a:defRPr/>
            </a:pPr>
            <a:r>
              <a:rPr lang="en-US" sz="1200" b="1" dirty="0"/>
              <a:t>How to Configure Smart Card Single Sign-On with Access Gateway Enterprise Edition </a:t>
            </a:r>
            <a:r>
              <a:rPr lang="de-CH" sz="1200" b="1" dirty="0" smtClean="0">
                <a:hlinkClick r:id="rId3"/>
              </a:rPr>
              <a:t>CTX124603</a:t>
            </a:r>
            <a:endParaRPr lang="de-CH" sz="1200" b="1" dirty="0"/>
          </a:p>
          <a:p>
            <a:pPr marL="571500" lvl="1" indent="-171450" defTabSz="957263">
              <a:buSzPct val="130000"/>
              <a:buFont typeface="Wingdings" pitchFamily="2" charset="2"/>
              <a:buChar char="§"/>
              <a:defRPr/>
            </a:pPr>
            <a:r>
              <a:rPr lang="en-US" sz="1200" b="1" dirty="0"/>
              <a:t>Troubleshooting Smart Card SSO with Access Gateway Enterprise </a:t>
            </a:r>
            <a:r>
              <a:rPr lang="en-US" sz="1200" b="1" dirty="0" smtClean="0"/>
              <a:t>Edition</a:t>
            </a:r>
            <a:r>
              <a:rPr lang="en-US" sz="1200" b="1" dirty="0"/>
              <a:t/>
            </a:r>
            <a:br>
              <a:rPr lang="en-US" sz="1200" b="1" dirty="0"/>
            </a:br>
            <a:r>
              <a:rPr lang="en-US" sz="1200" b="1" dirty="0">
                <a:hlinkClick r:id="rId4"/>
              </a:rPr>
              <a:t>http://blogs.citrix.com/2012/03/05/troubleshooting-smart-card-sso-with-access-gateway-enterprise-edition-%E2%80%93-part-2</a:t>
            </a:r>
            <a:r>
              <a:rPr lang="en-US" sz="1200" b="1" dirty="0" smtClean="0">
                <a:hlinkClick r:id="rId4"/>
              </a:rPr>
              <a:t>/</a:t>
            </a:r>
            <a:endParaRPr lang="en-US" sz="1200" b="1" dirty="0" smtClean="0"/>
          </a:p>
          <a:p>
            <a:pPr marL="571500" lvl="1" indent="-171450" defTabSz="957263">
              <a:buSzPct val="130000"/>
              <a:buFont typeface="Wingdings" pitchFamily="2" charset="2"/>
              <a:buChar char="§"/>
              <a:defRPr/>
            </a:pPr>
            <a:r>
              <a:rPr lang="en-US" sz="1200" b="1" dirty="0"/>
              <a:t>How to Configure Smart Cards with the Latest Version of Web Interface and </a:t>
            </a:r>
            <a:r>
              <a:rPr lang="en-US" sz="1200" b="1" dirty="0" err="1" smtClean="0"/>
              <a:t>XenApp</a:t>
            </a:r>
            <a:r>
              <a:rPr lang="en-US" sz="1200" b="1" dirty="0" smtClean="0"/>
              <a:t> </a:t>
            </a:r>
            <a:r>
              <a:rPr lang="en-US" sz="1200" b="1" dirty="0" smtClean="0">
                <a:hlinkClick r:id="rId5"/>
              </a:rPr>
              <a:t>CTX29096</a:t>
            </a:r>
            <a:endParaRPr lang="en-US" sz="1200" b="1" dirty="0"/>
          </a:p>
          <a:p>
            <a:pPr marL="571500" lvl="1" indent="-171450" defTabSz="957263">
              <a:buSzPct val="130000"/>
              <a:buFont typeface="Wingdings" pitchFamily="2" charset="2"/>
              <a:buChar char="§"/>
              <a:defRPr/>
            </a:pPr>
            <a:r>
              <a:rPr lang="en-US" sz="1200" b="1" dirty="0" smtClean="0"/>
              <a:t>How </a:t>
            </a:r>
            <a:r>
              <a:rPr lang="en-US" sz="1200" b="1" dirty="0"/>
              <a:t>to Implement Kerberos Authentication in a Citrix </a:t>
            </a:r>
            <a:r>
              <a:rPr lang="en-US" sz="1200" b="1" dirty="0" err="1"/>
              <a:t>XenApp</a:t>
            </a:r>
            <a:r>
              <a:rPr lang="en-US" sz="1200" b="1" dirty="0"/>
              <a:t> Environment </a:t>
            </a:r>
            <a:r>
              <a:rPr lang="en-US" sz="1200" b="1" dirty="0" smtClean="0">
                <a:hlinkClick r:id="rId6"/>
              </a:rPr>
              <a:t>CTX121918</a:t>
            </a:r>
            <a:endParaRPr lang="en-US" sz="1200" b="1" dirty="0" smtClean="0"/>
          </a:p>
          <a:p>
            <a:pPr marL="571500" lvl="1" indent="-171450" defTabSz="957263">
              <a:buSzPct val="130000"/>
              <a:buFont typeface="Wingdings" pitchFamily="2" charset="2"/>
              <a:buChar char="§"/>
              <a:defRPr/>
            </a:pPr>
            <a:r>
              <a:rPr lang="en-US" sz="1200" b="1" dirty="0"/>
              <a:t>An </a:t>
            </a:r>
            <a:r>
              <a:rPr lang="en-US" sz="1200" b="1" dirty="0" smtClean="0"/>
              <a:t>XML error 30102 occurs when </a:t>
            </a:r>
            <a:r>
              <a:rPr lang="en-US" sz="1200" b="1" dirty="0"/>
              <a:t>Launching Applications on a </a:t>
            </a:r>
            <a:r>
              <a:rPr lang="en-US" sz="1200" b="1" dirty="0" err="1"/>
              <a:t>XenApp</a:t>
            </a:r>
            <a:r>
              <a:rPr lang="en-US" sz="1200" b="1" dirty="0"/>
              <a:t> Kerberos-based </a:t>
            </a:r>
            <a:r>
              <a:rPr lang="en-US" sz="1200" b="1" dirty="0" smtClean="0"/>
              <a:t>Environment</a:t>
            </a:r>
            <a:br>
              <a:rPr lang="en-US" sz="1200" b="1" dirty="0" smtClean="0"/>
            </a:br>
            <a:r>
              <a:rPr lang="en-US" sz="1200" b="1" dirty="0" smtClean="0">
                <a:hlinkClick r:id="rId7"/>
              </a:rPr>
              <a:t>CTX130480 </a:t>
            </a:r>
            <a:endParaRPr lang="en-US" sz="1200" b="1" dirty="0"/>
          </a:p>
          <a:p>
            <a:pPr marL="571500" lvl="1" indent="-171450" defTabSz="957263">
              <a:buSzPct val="130000"/>
              <a:buFont typeface="Wingdings" pitchFamily="2" charset="2"/>
              <a:buChar char="§"/>
              <a:defRPr/>
            </a:pPr>
            <a:r>
              <a:rPr lang="en-US" sz="1200" b="1" dirty="0" smtClean="0"/>
              <a:t>How </a:t>
            </a:r>
            <a:r>
              <a:rPr lang="en-US" sz="1200" b="1" dirty="0"/>
              <a:t>to Configure Smartcard Pass-through with Kerberos </a:t>
            </a:r>
            <a:r>
              <a:rPr lang="en-US" sz="1200" b="1" dirty="0" smtClean="0">
                <a:hlinkClick r:id="rId8"/>
              </a:rPr>
              <a:t>CTX123611</a:t>
            </a:r>
            <a:endParaRPr lang="en-US" sz="1200" b="1" dirty="0" smtClean="0"/>
          </a:p>
          <a:p>
            <a:pPr marL="571500" lvl="1" indent="-171450" defTabSz="957263">
              <a:buSzPct val="130000"/>
              <a:buFont typeface="Wingdings" pitchFamily="2" charset="2"/>
              <a:buChar char="§"/>
              <a:defRPr/>
            </a:pPr>
            <a:r>
              <a:rPr lang="en-US" sz="1200" b="1" dirty="0" smtClean="0"/>
              <a:t>How to force Kerberos to use TCP instead of UDP </a:t>
            </a:r>
            <a:r>
              <a:rPr lang="en-US" sz="1200" b="1" dirty="0" smtClean="0">
                <a:hlinkClick r:id="rId9"/>
              </a:rPr>
              <a:t>KB244474</a:t>
            </a:r>
            <a:endParaRPr lang="en-US" sz="1200" b="1" dirty="0" smtClean="0"/>
          </a:p>
          <a:p>
            <a:pPr marL="571500" lvl="1" indent="-171450" defTabSz="957263">
              <a:buSzPct val="130000"/>
              <a:buFont typeface="Wingdings" pitchFamily="2" charset="2"/>
              <a:buChar char="§"/>
              <a:defRPr/>
            </a:pPr>
            <a:r>
              <a:rPr lang="en-US" sz="1200" b="1" dirty="0" smtClean="0"/>
              <a:t>How to calculate / increase the Kerberos Max Token Size </a:t>
            </a:r>
            <a:r>
              <a:rPr lang="en-US" sz="1200" b="1" dirty="0" smtClean="0">
                <a:hlinkClick r:id="rId10"/>
              </a:rPr>
              <a:t>KB327825</a:t>
            </a:r>
            <a:endParaRPr lang="en-US" sz="1200" b="1" dirty="0" smtClean="0"/>
          </a:p>
          <a:p>
            <a:pPr marL="571500" lvl="1" indent="-171450" defTabSz="957263">
              <a:buSzPct val="130000"/>
              <a:buFont typeface="Wingdings" pitchFamily="2" charset="2"/>
              <a:buChar char="§"/>
              <a:defRPr/>
            </a:pPr>
            <a:r>
              <a:rPr lang="en-US" sz="1200" b="1" dirty="0"/>
              <a:t>Troubleshooting Citrix Pass-through Authentication </a:t>
            </a:r>
            <a:r>
              <a:rPr lang="en-US" sz="1200" b="1" dirty="0" smtClean="0">
                <a:hlinkClick r:id="rId11"/>
              </a:rPr>
              <a:t>CTX368624</a:t>
            </a:r>
            <a:endParaRPr lang="en-US" sz="1200" b="1" dirty="0"/>
          </a:p>
          <a:p>
            <a:pPr marL="571500" lvl="1" indent="-171450" defTabSz="957263">
              <a:buSzPct val="130000"/>
              <a:buFont typeface="Wingdings" pitchFamily="2" charset="2"/>
              <a:buChar char="§"/>
              <a:defRPr/>
            </a:pPr>
            <a:r>
              <a:rPr lang="en-US" sz="1200" b="1" dirty="0" smtClean="0"/>
              <a:t>How Pass-through Authentication works</a:t>
            </a:r>
            <a:r>
              <a:rPr lang="en-US" sz="1200" b="1" dirty="0"/>
              <a:t/>
            </a:r>
            <a:br>
              <a:rPr lang="en-US" sz="1200" b="1" dirty="0"/>
            </a:br>
            <a:r>
              <a:rPr lang="en-US" sz="1200" b="1" dirty="0">
                <a:hlinkClick r:id="rId12"/>
              </a:rPr>
              <a:t>http://</a:t>
            </a:r>
            <a:r>
              <a:rPr lang="en-US" sz="1200" b="1" dirty="0" smtClean="0">
                <a:hlinkClick r:id="rId12"/>
              </a:rPr>
              <a:t>blogs.sepago.de/d/nicholas/2012/05/07/citrix-passthrough-authentication-explained</a:t>
            </a:r>
            <a:endParaRPr lang="en-US" sz="1200" b="1" dirty="0" smtClean="0"/>
          </a:p>
          <a:p>
            <a:pPr marL="571500" lvl="1" indent="-171450" defTabSz="957263">
              <a:buSzPct val="130000"/>
              <a:buFont typeface="Wingdings" pitchFamily="2" charset="2"/>
              <a:buChar char="§"/>
              <a:defRPr/>
            </a:pPr>
            <a:r>
              <a:rPr lang="en-US" sz="1200" b="1" dirty="0" smtClean="0"/>
              <a:t>Smart Card Authentication Architecture in Windows Vista </a:t>
            </a:r>
            <a:r>
              <a:rPr lang="en-US" sz="1200" b="1" dirty="0"/>
              <a:t>and above</a:t>
            </a:r>
            <a:br>
              <a:rPr lang="en-US" sz="1200" b="1" dirty="0"/>
            </a:br>
            <a:r>
              <a:rPr lang="en-US" sz="1200" b="1" dirty="0">
                <a:hlinkClick r:id="rId13"/>
              </a:rPr>
              <a:t>http://</a:t>
            </a:r>
            <a:r>
              <a:rPr lang="en-US" sz="1200" b="1" dirty="0" smtClean="0">
                <a:hlinkClick r:id="rId13"/>
              </a:rPr>
              <a:t>msdn.microsoft.com/en-us/library/bb905527.aspx</a:t>
            </a:r>
            <a:endParaRPr lang="en-US" sz="1200" b="1" dirty="0" smtClean="0"/>
          </a:p>
          <a:p>
            <a:pPr marL="571500" lvl="1" indent="-171450" defTabSz="957263">
              <a:buSzPct val="130000"/>
              <a:buFont typeface="Wingdings" pitchFamily="2" charset="2"/>
              <a:buChar char="§"/>
              <a:defRPr/>
            </a:pPr>
            <a:r>
              <a:rPr lang="en-US" sz="1200" b="1" dirty="0"/>
              <a:t>How to Configure Access to Citrix Receiver Storefront </a:t>
            </a:r>
            <a:r>
              <a:rPr lang="en-US" sz="1200" b="1" dirty="0" smtClean="0"/>
              <a:t>1.x </a:t>
            </a:r>
            <a:r>
              <a:rPr lang="en-US" sz="1200" b="1" dirty="0"/>
              <a:t>through Access Gateway Enterprise </a:t>
            </a:r>
            <a:r>
              <a:rPr lang="en-US" sz="1200" b="1" dirty="0" smtClean="0"/>
              <a:t>Edition</a:t>
            </a:r>
            <a:br>
              <a:rPr lang="en-US" sz="1200" b="1" dirty="0" smtClean="0"/>
            </a:br>
            <a:r>
              <a:rPr lang="en-US" sz="1200" b="1" dirty="0" smtClean="0">
                <a:hlinkClick r:id="rId14"/>
              </a:rPr>
              <a:t>CTX131908</a:t>
            </a:r>
            <a:endParaRPr lang="en-US" sz="1200" b="1" dirty="0" smtClean="0"/>
          </a:p>
          <a:p>
            <a:pPr marL="400050" lvl="1" indent="0" defTabSz="957263">
              <a:buSzPct val="130000"/>
              <a:buNone/>
              <a:defRPr/>
            </a:pPr>
            <a:r>
              <a:rPr lang="en-US" sz="1200" b="1" dirty="0" smtClean="0"/>
              <a:t/>
            </a:r>
            <a:br>
              <a:rPr lang="en-US" sz="1200" b="1" dirty="0" smtClean="0"/>
            </a:br>
            <a:endParaRPr lang="en-US" sz="1200" b="1" dirty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endParaRPr lang="en-US" sz="1600" b="1" dirty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endParaRPr lang="de-CH" sz="1600" b="1" dirty="0" smtClean="0"/>
          </a:p>
          <a:p>
            <a:pPr marL="400050" lvl="1" indent="0" defTabSz="957263">
              <a:buSzPct val="130000"/>
              <a:buNone/>
              <a:defRPr/>
            </a:pPr>
            <a:endParaRPr lang="de-CH" sz="1600" b="1" dirty="0" smtClean="0"/>
          </a:p>
          <a:p>
            <a:pPr marL="400050" lvl="1" indent="0" defTabSz="957263">
              <a:buSzPct val="130000"/>
              <a:buNone/>
              <a:defRPr/>
            </a:pP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31496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17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 descr="C:\Users\mrueefli\Desktop\Button-Help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986558"/>
            <a:ext cx="1723256" cy="172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221360" y="4050938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hlinkClick r:id="rId4"/>
              </a:rPr>
              <a:t>michael.rueefli@inserto.ch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Twitter</a:t>
            </a:r>
            <a:r>
              <a:rPr lang="de-CH" dirty="0" smtClean="0"/>
              <a:t>: @</a:t>
            </a:r>
            <a:r>
              <a:rPr lang="de-CH" dirty="0" err="1" smtClean="0"/>
              <a:t>drmiru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Blog: </a:t>
            </a:r>
            <a:r>
              <a:rPr lang="de-CH" dirty="0" smtClean="0">
                <a:hlinkClick r:id="rId5"/>
              </a:rPr>
              <a:t>www.miru.ch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1331640" y="434717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600" b="1" dirty="0" err="1" smtClean="0"/>
              <a:t>Thanks</a:t>
            </a:r>
            <a:r>
              <a:rPr lang="de-CH" sz="3600" b="1" dirty="0" smtClean="0"/>
              <a:t> </a:t>
            </a:r>
            <a:r>
              <a:rPr lang="de-CH" sz="3600" b="1" dirty="0" err="1" smtClean="0"/>
              <a:t>for</a:t>
            </a:r>
            <a:r>
              <a:rPr lang="de-CH" sz="3600" b="1" dirty="0" smtClean="0"/>
              <a:t> </a:t>
            </a:r>
            <a:r>
              <a:rPr lang="de-CH" sz="3600" b="1" dirty="0" err="1" smtClean="0"/>
              <a:t>your</a:t>
            </a:r>
            <a:r>
              <a:rPr lang="de-CH" sz="3600" b="1" dirty="0" smtClean="0"/>
              <a:t> </a:t>
            </a:r>
            <a:r>
              <a:rPr lang="de-CH" sz="3600" b="1" dirty="0" err="1" smtClean="0"/>
              <a:t>attention</a:t>
            </a:r>
            <a:r>
              <a:rPr lang="de-CH" sz="3600" b="1" dirty="0" smtClean="0"/>
              <a:t>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88247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2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Agenda</a:t>
            </a:r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>
            <a:normAutofit/>
          </a:bodyPr>
          <a:lstStyle/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Authentication </a:t>
            </a:r>
            <a:r>
              <a:rPr lang="de-CH" dirty="0" err="1" smtClean="0"/>
              <a:t>method</a:t>
            </a:r>
            <a:r>
              <a:rPr lang="de-CH" dirty="0" smtClean="0"/>
              <a:t> </a:t>
            </a:r>
            <a:r>
              <a:rPr lang="de-CH" dirty="0" err="1" smtClean="0"/>
              <a:t>walk</a:t>
            </a:r>
            <a:r>
              <a:rPr lang="de-CH" dirty="0" smtClean="0"/>
              <a:t> </a:t>
            </a:r>
            <a:r>
              <a:rPr lang="de-CH" dirty="0" err="1" smtClean="0"/>
              <a:t>trough</a:t>
            </a:r>
            <a:r>
              <a:rPr lang="de-CH" dirty="0" smtClean="0"/>
              <a:t> 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Common pass-</a:t>
            </a:r>
            <a:r>
              <a:rPr lang="de-CH" dirty="0" err="1" smtClean="0"/>
              <a:t>through</a:t>
            </a:r>
            <a:r>
              <a:rPr lang="de-CH" dirty="0" smtClean="0"/>
              <a:t> </a:t>
            </a:r>
            <a:r>
              <a:rPr lang="de-CH" dirty="0" err="1" smtClean="0"/>
              <a:t>issues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Common Smart Card </a:t>
            </a:r>
            <a:r>
              <a:rPr lang="de-CH" dirty="0" err="1" smtClean="0"/>
              <a:t>issues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Considerations</a:t>
            </a:r>
            <a:r>
              <a:rPr lang="de-CH" dirty="0" smtClean="0"/>
              <a:t> </a:t>
            </a:r>
            <a:r>
              <a:rPr lang="de-CH" dirty="0" err="1" smtClean="0"/>
              <a:t>when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Kerberos 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Common </a:t>
            </a:r>
            <a:r>
              <a:rPr lang="de-CH" dirty="0" err="1" smtClean="0"/>
              <a:t>StoreFront</a:t>
            </a:r>
            <a:r>
              <a:rPr lang="de-CH" dirty="0" smtClean="0"/>
              <a:t> Services / Receiver </a:t>
            </a:r>
            <a:r>
              <a:rPr lang="de-CH" dirty="0" err="1" smtClean="0"/>
              <a:t>issues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Troubleshooting </a:t>
            </a:r>
            <a:r>
              <a:rPr lang="de-CH" dirty="0" err="1" smtClean="0"/>
              <a:t>authentication</a:t>
            </a:r>
            <a:r>
              <a:rPr lang="de-CH" dirty="0" smtClean="0"/>
              <a:t> </a:t>
            </a:r>
            <a:r>
              <a:rPr lang="de-CH" dirty="0" err="1" smtClean="0"/>
              <a:t>failures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Useful</a:t>
            </a:r>
            <a:r>
              <a:rPr lang="de-CH" dirty="0" smtClean="0"/>
              <a:t> Links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Ressources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Questions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maybe</a:t>
            </a:r>
            <a:r>
              <a:rPr lang="de-CH" dirty="0" smtClean="0"/>
              <a:t> </a:t>
            </a:r>
            <a:r>
              <a:rPr lang="de-CH" dirty="0" err="1" smtClean="0"/>
              <a:t>answers</a:t>
            </a:r>
            <a:r>
              <a:rPr lang="de-CH" dirty="0" smtClean="0"/>
              <a:t>…</a:t>
            </a:r>
          </a:p>
          <a:p>
            <a:pPr marL="400050" lvl="1" indent="0" defTabSz="957263">
              <a:buNone/>
              <a:defRPr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6130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3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err="1" smtClean="0"/>
              <a:t>Platforms</a:t>
            </a:r>
            <a:r>
              <a:rPr lang="de-CH" dirty="0" smtClean="0"/>
              <a:t> / </a:t>
            </a:r>
            <a:r>
              <a:rPr lang="de-CH" dirty="0" err="1" smtClean="0"/>
              <a:t>Methods</a:t>
            </a:r>
            <a:endParaRPr lang="de-CH" sz="1200" dirty="0" smtClean="0"/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>
            <a:normAutofit/>
          </a:bodyPr>
          <a:lstStyle/>
          <a:p>
            <a:pPr marL="400050" lvl="1" indent="0" defTabSz="957263">
              <a:buNone/>
              <a:defRPr/>
            </a:pPr>
            <a:endParaRPr lang="de-CH" dirty="0" smtClean="0"/>
          </a:p>
          <a:p>
            <a:pPr marL="400050" lvl="1" indent="0" defTabSz="957263">
              <a:buNone/>
              <a:defRPr/>
            </a:pPr>
            <a:endParaRPr lang="de-CH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18489"/>
              </p:ext>
            </p:extLst>
          </p:nvPr>
        </p:nvGraphicFramePr>
        <p:xfrm>
          <a:off x="539552" y="1124744"/>
          <a:ext cx="8208913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3096344"/>
                <a:gridCol w="1440160"/>
                <a:gridCol w="1656184"/>
                <a:gridCol w="1368153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Case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 smtClean="0"/>
                        <a:t>XenApp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XenDesktop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VDI in a box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Explicit (</a:t>
                      </a:r>
                      <a:r>
                        <a:rPr lang="de-CH" dirty="0" err="1" smtClean="0"/>
                        <a:t>username</a:t>
                      </a:r>
                      <a:r>
                        <a:rPr lang="de-CH" baseline="0" dirty="0" smtClean="0"/>
                        <a:t> / </a:t>
                      </a:r>
                      <a:r>
                        <a:rPr lang="de-CH" baseline="0" dirty="0" err="1" smtClean="0"/>
                        <a:t>pw</a:t>
                      </a:r>
                      <a:r>
                        <a:rPr lang="de-CH" baseline="0" dirty="0" smtClean="0"/>
                        <a:t>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C2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Simple</a:t>
                      </a:r>
                      <a:r>
                        <a:rPr lang="de-CH" baseline="0" dirty="0" smtClean="0"/>
                        <a:t> Domain </a:t>
                      </a:r>
                      <a:r>
                        <a:rPr lang="de-CH" dirty="0" smtClean="0"/>
                        <a:t>Pass-</a:t>
                      </a:r>
                      <a:r>
                        <a:rPr lang="de-CH" dirty="0" err="1" smtClean="0"/>
                        <a:t>through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C3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Two-Factor</a:t>
                      </a:r>
                      <a:r>
                        <a:rPr lang="de-CH" dirty="0" smtClean="0"/>
                        <a:t> (</a:t>
                      </a:r>
                      <a:r>
                        <a:rPr lang="de-CH" dirty="0" err="1" smtClean="0"/>
                        <a:t>token</a:t>
                      </a:r>
                      <a:r>
                        <a:rPr lang="de-CH" dirty="0" smtClean="0"/>
                        <a:t>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C4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Smart Card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C5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Smart</a:t>
                      </a:r>
                      <a:r>
                        <a:rPr lang="de-CH" baseline="0" dirty="0" smtClean="0"/>
                        <a:t> Card </a:t>
                      </a:r>
                      <a:r>
                        <a:rPr lang="de-CH" baseline="0" dirty="0" err="1" smtClean="0"/>
                        <a:t>with</a:t>
                      </a:r>
                      <a:r>
                        <a:rPr lang="de-CH" baseline="0" dirty="0" smtClean="0"/>
                        <a:t> Pass-</a:t>
                      </a:r>
                      <a:r>
                        <a:rPr lang="de-CH" baseline="0" dirty="0" err="1" smtClean="0"/>
                        <a:t>through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C6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Kerberos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C7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Smart Card </a:t>
                      </a:r>
                      <a:r>
                        <a:rPr lang="de-CH" dirty="0" err="1" smtClean="0"/>
                        <a:t>with</a:t>
                      </a:r>
                      <a:r>
                        <a:rPr lang="de-CH" baseline="0" dirty="0" smtClean="0"/>
                        <a:t> Kerberos Pass-</a:t>
                      </a:r>
                      <a:r>
                        <a:rPr lang="de-CH" baseline="0" dirty="0" err="1" smtClean="0"/>
                        <a:t>through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C8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LDAP WI SSON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dirty="0" err="1" smtClean="0"/>
                        <a:t>with</a:t>
                      </a:r>
                      <a:r>
                        <a:rPr lang="de-CH" baseline="0" dirty="0" smtClean="0"/>
                        <a:t> AG/AGEE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C9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Smart Card WI SSON </a:t>
                      </a:r>
                      <a:r>
                        <a:rPr lang="de-CH" dirty="0" err="1" smtClean="0"/>
                        <a:t>with</a:t>
                      </a:r>
                      <a:r>
                        <a:rPr lang="de-CH" baseline="0" dirty="0" smtClean="0"/>
                        <a:t> AGEE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395" y="1546287"/>
            <a:ext cx="283096" cy="28309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14" y="1527237"/>
            <a:ext cx="283096" cy="28309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07" y="1916832"/>
            <a:ext cx="283096" cy="28309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00" y="1915902"/>
            <a:ext cx="283096" cy="28309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395" y="2276872"/>
            <a:ext cx="283096" cy="2830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00" y="2275012"/>
            <a:ext cx="283096" cy="2830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247" y="2636912"/>
            <a:ext cx="283096" cy="283096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00" y="2647764"/>
            <a:ext cx="283096" cy="283096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395" y="3014278"/>
            <a:ext cx="283096" cy="283096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395" y="3407221"/>
            <a:ext cx="283096" cy="283096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06" y="3907085"/>
            <a:ext cx="329952" cy="329952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07" y="3902732"/>
            <a:ext cx="283096" cy="283096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484" y="4399942"/>
            <a:ext cx="283096" cy="283096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70" y="4911799"/>
            <a:ext cx="283096" cy="283096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07" y="4413237"/>
            <a:ext cx="283096" cy="283096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538089"/>
            <a:ext cx="283096" cy="283096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01" y="2285864"/>
            <a:ext cx="283096" cy="283096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01" y="2658616"/>
            <a:ext cx="283096" cy="283096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940" y="3014278"/>
            <a:ext cx="329952" cy="329952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078" y="3392313"/>
            <a:ext cx="329952" cy="329952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870" y="3911438"/>
            <a:ext cx="329952" cy="329952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413237"/>
            <a:ext cx="283096" cy="283096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90" y="4911799"/>
            <a:ext cx="283096" cy="28309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748" y="4814360"/>
            <a:ext cx="194878" cy="194878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772" y="4913641"/>
            <a:ext cx="283096" cy="283096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530" y="4816202"/>
            <a:ext cx="194878" cy="194878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805264"/>
            <a:ext cx="194878" cy="19487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45120" y="5718037"/>
            <a:ext cx="598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Depending</a:t>
            </a:r>
            <a:r>
              <a:rPr lang="de-CH" dirty="0" smtClean="0"/>
              <a:t> on </a:t>
            </a:r>
            <a:r>
              <a:rPr lang="de-CH" dirty="0" err="1" smtClean="0"/>
              <a:t>used</a:t>
            </a:r>
            <a:r>
              <a:rPr lang="de-CH" dirty="0" smtClean="0"/>
              <a:t> CSP, multiple PIN </a:t>
            </a:r>
            <a:r>
              <a:rPr lang="de-CH" dirty="0" err="1" smtClean="0"/>
              <a:t>prompts</a:t>
            </a:r>
            <a:r>
              <a:rPr lang="de-CH" dirty="0" smtClean="0"/>
              <a:t>, </a:t>
            </a:r>
            <a:r>
              <a:rPr lang="de-CH" dirty="0" err="1" smtClean="0"/>
              <a:t>at</a:t>
            </a:r>
            <a:r>
              <a:rPr lang="de-CH" dirty="0" smtClean="0"/>
              <a:t> least 3</a:t>
            </a:r>
            <a:endParaRPr lang="en-US" dirty="0"/>
          </a:p>
        </p:txBody>
      </p:sp>
      <p:pic>
        <p:nvPicPr>
          <p:cNvPr id="43" name="Grafik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324" y="3014278"/>
            <a:ext cx="329952" cy="329952"/>
          </a:xfrm>
          <a:prstGeom prst="rect">
            <a:avLst/>
          </a:prstGeom>
        </p:spPr>
      </p:pic>
      <p:pic>
        <p:nvPicPr>
          <p:cNvPr id="44" name="Grafik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73" y="1893404"/>
            <a:ext cx="329952" cy="329952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14" y="3401838"/>
            <a:ext cx="283096" cy="283096"/>
          </a:xfrm>
          <a:prstGeom prst="rect">
            <a:avLst/>
          </a:prstGeom>
        </p:spPr>
      </p:pic>
      <p:pic>
        <p:nvPicPr>
          <p:cNvPr id="45" name="Grafik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218" y="4814360"/>
            <a:ext cx="194878" cy="19487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772" y="63663"/>
            <a:ext cx="977359" cy="97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92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4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Receiver / Working </a:t>
            </a:r>
            <a:r>
              <a:rPr lang="de-CH" dirty="0" err="1" smtClean="0"/>
              <a:t>methods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today</a:t>
            </a:r>
            <a:endParaRPr lang="de-CH" sz="1200" dirty="0" smtClean="0"/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>
            <a:normAutofit/>
          </a:bodyPr>
          <a:lstStyle/>
          <a:p>
            <a:pPr marL="400050" lvl="1" indent="0" defTabSz="957263">
              <a:buNone/>
              <a:defRPr/>
            </a:pPr>
            <a:endParaRPr lang="de-CH" dirty="0" smtClean="0"/>
          </a:p>
          <a:p>
            <a:pPr marL="400050" lvl="1" indent="0" defTabSz="957263">
              <a:buNone/>
              <a:defRPr/>
            </a:pPr>
            <a:endParaRPr lang="de-CH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297077"/>
              </p:ext>
            </p:extLst>
          </p:nvPr>
        </p:nvGraphicFramePr>
        <p:xfrm>
          <a:off x="539552" y="1124744"/>
          <a:ext cx="8208913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2553884"/>
                <a:gridCol w="1276942"/>
                <a:gridCol w="1166529"/>
                <a:gridCol w="1296144"/>
                <a:gridCol w="1368153"/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Case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Receiver</a:t>
                      </a:r>
                      <a:r>
                        <a:rPr lang="de-CH" sz="1400" baseline="0" dirty="0" smtClean="0"/>
                        <a:t> 3.x</a:t>
                      </a:r>
                    </a:p>
                    <a:p>
                      <a:r>
                        <a:rPr lang="de-CH" sz="1400" baseline="0" dirty="0" err="1" smtClean="0"/>
                        <a:t>For</a:t>
                      </a:r>
                      <a:r>
                        <a:rPr lang="de-CH" sz="1400" baseline="0" dirty="0" smtClean="0"/>
                        <a:t> Web </a:t>
                      </a:r>
                      <a:r>
                        <a:rPr lang="de-CH" sz="1400" baseline="0" dirty="0" err="1" smtClean="0"/>
                        <a:t>with</a:t>
                      </a:r>
                      <a:r>
                        <a:rPr lang="de-CH" sz="1400" baseline="0" dirty="0" smtClean="0"/>
                        <a:t> SF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Receiver</a:t>
                      </a:r>
                      <a:r>
                        <a:rPr lang="de-CH" sz="1400" baseline="0" dirty="0" smtClean="0"/>
                        <a:t> 3.x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Receiver</a:t>
                      </a:r>
                      <a:r>
                        <a:rPr lang="de-CH" sz="1400" baseline="0" dirty="0" smtClean="0"/>
                        <a:t> </a:t>
                      </a:r>
                      <a:br>
                        <a:rPr lang="de-CH" sz="1400" baseline="0" dirty="0" smtClean="0"/>
                      </a:br>
                      <a:r>
                        <a:rPr lang="de-CH" sz="1400" baseline="0" dirty="0" err="1" smtClean="0"/>
                        <a:t>Ent</a:t>
                      </a:r>
                      <a:r>
                        <a:rPr lang="de-CH" sz="1400" baseline="0" dirty="0" smtClean="0"/>
                        <a:t>. 3.x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Mobile</a:t>
                      </a:r>
                      <a:br>
                        <a:rPr lang="de-CH" sz="1400" dirty="0" smtClean="0"/>
                      </a:br>
                      <a:r>
                        <a:rPr lang="de-CH" sz="1400" dirty="0" smtClean="0"/>
                        <a:t>(</a:t>
                      </a:r>
                      <a:r>
                        <a:rPr lang="de-CH" sz="1400" dirty="0" err="1" smtClean="0"/>
                        <a:t>iOS</a:t>
                      </a:r>
                      <a:r>
                        <a:rPr lang="de-CH" sz="1400" baseline="0" dirty="0" smtClean="0"/>
                        <a:t> / </a:t>
                      </a:r>
                      <a:r>
                        <a:rPr lang="de-CH" sz="1400" baseline="0" dirty="0" err="1" smtClean="0"/>
                        <a:t>Android</a:t>
                      </a:r>
                      <a:r>
                        <a:rPr lang="de-CH" sz="1400" baseline="0" dirty="0" smtClean="0"/>
                        <a:t>)</a:t>
                      </a:r>
                      <a:endParaRPr lang="de-C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C1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Explicit (</a:t>
                      </a:r>
                      <a:r>
                        <a:rPr lang="de-CH" sz="1600" dirty="0" err="1" smtClean="0"/>
                        <a:t>username</a:t>
                      </a:r>
                      <a:r>
                        <a:rPr lang="de-CH" sz="1600" baseline="0" dirty="0" smtClean="0"/>
                        <a:t> / </a:t>
                      </a:r>
                      <a:r>
                        <a:rPr lang="de-CH" sz="1600" baseline="0" dirty="0" err="1" smtClean="0"/>
                        <a:t>pw</a:t>
                      </a:r>
                      <a:r>
                        <a:rPr lang="de-CH" sz="1600" baseline="0" dirty="0" smtClean="0"/>
                        <a:t>)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C2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Simple</a:t>
                      </a:r>
                      <a:r>
                        <a:rPr lang="de-CH" sz="1600" baseline="0" dirty="0" smtClean="0"/>
                        <a:t> Domain </a:t>
                      </a:r>
                      <a:r>
                        <a:rPr lang="de-CH" sz="1600" dirty="0" smtClean="0"/>
                        <a:t>Pass-</a:t>
                      </a:r>
                      <a:r>
                        <a:rPr lang="de-CH" sz="1600" dirty="0" err="1" smtClean="0"/>
                        <a:t>through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C3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err="1" smtClean="0"/>
                        <a:t>Two-Factor</a:t>
                      </a:r>
                      <a:r>
                        <a:rPr lang="de-CH" sz="1600" dirty="0" smtClean="0"/>
                        <a:t> (</a:t>
                      </a:r>
                      <a:r>
                        <a:rPr lang="de-CH" sz="1600" dirty="0" err="1" smtClean="0"/>
                        <a:t>token</a:t>
                      </a:r>
                      <a:r>
                        <a:rPr lang="de-CH" sz="1600" dirty="0" smtClean="0"/>
                        <a:t>)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C4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smtClean="0"/>
                        <a:t>Smart Card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C5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Smart</a:t>
                      </a:r>
                      <a:r>
                        <a:rPr lang="de-CH" sz="1600" baseline="0" dirty="0" smtClean="0"/>
                        <a:t> Card </a:t>
                      </a:r>
                      <a:r>
                        <a:rPr lang="de-CH" sz="1600" baseline="0" dirty="0" err="1" smtClean="0"/>
                        <a:t>with</a:t>
                      </a:r>
                      <a:r>
                        <a:rPr lang="de-CH" sz="1600" baseline="0" dirty="0" smtClean="0"/>
                        <a:t> Pass-</a:t>
                      </a:r>
                      <a:r>
                        <a:rPr lang="de-CH" sz="1600" baseline="0" dirty="0" err="1" smtClean="0"/>
                        <a:t>through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C6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Kerberos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C7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Smart Card </a:t>
                      </a:r>
                      <a:r>
                        <a:rPr lang="de-CH" sz="1600" dirty="0" err="1" smtClean="0"/>
                        <a:t>with</a:t>
                      </a:r>
                      <a:r>
                        <a:rPr lang="de-CH" sz="1600" baseline="0" dirty="0" smtClean="0"/>
                        <a:t> Kerberos Pass-</a:t>
                      </a:r>
                      <a:r>
                        <a:rPr lang="de-CH" sz="1600" baseline="0" dirty="0" err="1" smtClean="0"/>
                        <a:t>through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C8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LDAP WI SSON</a:t>
                      </a:r>
                      <a:r>
                        <a:rPr lang="de-CH" sz="1600" baseline="0" dirty="0" smtClean="0"/>
                        <a:t> </a:t>
                      </a:r>
                      <a:r>
                        <a:rPr lang="de-CH" sz="1600" baseline="0" dirty="0" err="1" smtClean="0"/>
                        <a:t>with</a:t>
                      </a:r>
                      <a:r>
                        <a:rPr lang="de-CH" sz="1600" baseline="0" dirty="0" smtClean="0"/>
                        <a:t> AG/AGEE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C9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Smart Card WI SSON </a:t>
                      </a:r>
                      <a:r>
                        <a:rPr lang="de-CH" sz="1600" dirty="0" err="1" smtClean="0"/>
                        <a:t>with</a:t>
                      </a:r>
                      <a:r>
                        <a:rPr lang="de-CH" sz="1600" baseline="0" dirty="0" smtClean="0"/>
                        <a:t> AGEE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6" name="Grafik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871886"/>
            <a:ext cx="283096" cy="283096"/>
          </a:xfrm>
          <a:prstGeom prst="rect">
            <a:avLst/>
          </a:prstGeom>
        </p:spPr>
      </p:pic>
      <p:pic>
        <p:nvPicPr>
          <p:cNvPr id="47" name="Grafik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97" y="2253841"/>
            <a:ext cx="283096" cy="283096"/>
          </a:xfrm>
          <a:prstGeom prst="rect">
            <a:avLst/>
          </a:prstGeom>
        </p:spPr>
      </p:pic>
      <p:pic>
        <p:nvPicPr>
          <p:cNvPr id="48" name="Grafik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916435"/>
            <a:ext cx="283096" cy="283096"/>
          </a:xfrm>
          <a:prstGeom prst="rect">
            <a:avLst/>
          </a:prstGeom>
        </p:spPr>
      </p:pic>
      <p:pic>
        <p:nvPicPr>
          <p:cNvPr id="51" name="Grafik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625663"/>
            <a:ext cx="283096" cy="283096"/>
          </a:xfrm>
          <a:prstGeom prst="rect">
            <a:avLst/>
          </a:prstGeom>
        </p:spPr>
      </p:pic>
      <p:pic>
        <p:nvPicPr>
          <p:cNvPr id="52" name="Grafik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97" y="3017912"/>
            <a:ext cx="283096" cy="283096"/>
          </a:xfrm>
          <a:prstGeom prst="rect">
            <a:avLst/>
          </a:prstGeom>
        </p:spPr>
      </p:pic>
      <p:pic>
        <p:nvPicPr>
          <p:cNvPr id="53" name="Grafik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012765"/>
            <a:ext cx="283096" cy="283096"/>
          </a:xfrm>
          <a:prstGeom prst="rect">
            <a:avLst/>
          </a:prstGeom>
        </p:spPr>
      </p:pic>
      <p:pic>
        <p:nvPicPr>
          <p:cNvPr id="54" name="Grafik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97" y="3503898"/>
            <a:ext cx="283096" cy="283096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97" y="4448772"/>
            <a:ext cx="283096" cy="283096"/>
          </a:xfrm>
          <a:prstGeom prst="rect">
            <a:avLst/>
          </a:prstGeom>
        </p:spPr>
      </p:pic>
      <p:pic>
        <p:nvPicPr>
          <p:cNvPr id="59" name="Grafik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011" y="5589240"/>
            <a:ext cx="283096" cy="283096"/>
          </a:xfrm>
          <a:prstGeom prst="rect">
            <a:avLst/>
          </a:prstGeom>
        </p:spPr>
      </p:pic>
      <p:pic>
        <p:nvPicPr>
          <p:cNvPr id="60" name="Grafik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993593"/>
            <a:ext cx="283096" cy="283096"/>
          </a:xfrm>
          <a:prstGeom prst="rect">
            <a:avLst/>
          </a:prstGeom>
        </p:spPr>
      </p:pic>
      <p:pic>
        <p:nvPicPr>
          <p:cNvPr id="61" name="Grafik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589240"/>
            <a:ext cx="283096" cy="283096"/>
          </a:xfrm>
          <a:prstGeom prst="rect">
            <a:avLst/>
          </a:prstGeom>
        </p:spPr>
      </p:pic>
      <p:pic>
        <p:nvPicPr>
          <p:cNvPr id="63" name="Grafik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48" y="2257822"/>
            <a:ext cx="329952" cy="329952"/>
          </a:xfrm>
          <a:prstGeom prst="rect">
            <a:avLst/>
          </a:prstGeom>
        </p:spPr>
      </p:pic>
      <p:pic>
        <p:nvPicPr>
          <p:cNvPr id="64" name="Grafik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865" y="2989337"/>
            <a:ext cx="329952" cy="329952"/>
          </a:xfrm>
          <a:prstGeom prst="rect">
            <a:avLst/>
          </a:prstGeom>
        </p:spPr>
      </p:pic>
      <p:pic>
        <p:nvPicPr>
          <p:cNvPr id="66" name="Grafik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05" y="3480470"/>
            <a:ext cx="329952" cy="329952"/>
          </a:xfrm>
          <a:prstGeom prst="rect">
            <a:avLst/>
          </a:prstGeom>
        </p:spPr>
      </p:pic>
      <p:pic>
        <p:nvPicPr>
          <p:cNvPr id="67" name="Grafik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813" y="3940560"/>
            <a:ext cx="329952" cy="329952"/>
          </a:xfrm>
          <a:prstGeom prst="rect">
            <a:avLst/>
          </a:prstGeom>
        </p:spPr>
      </p:pic>
      <p:pic>
        <p:nvPicPr>
          <p:cNvPr id="68" name="Grafik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48" y="4420705"/>
            <a:ext cx="329952" cy="329952"/>
          </a:xfrm>
          <a:prstGeom prst="rect">
            <a:avLst/>
          </a:prstGeom>
        </p:spPr>
      </p:pic>
      <p:pic>
        <p:nvPicPr>
          <p:cNvPr id="69" name="Grafik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56" y="5023656"/>
            <a:ext cx="329952" cy="329952"/>
          </a:xfrm>
          <a:prstGeom prst="rect">
            <a:avLst/>
          </a:prstGeom>
        </p:spPr>
      </p:pic>
      <p:pic>
        <p:nvPicPr>
          <p:cNvPr id="70" name="Grafik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684" y="2644416"/>
            <a:ext cx="283096" cy="283096"/>
          </a:xfrm>
          <a:prstGeom prst="rect">
            <a:avLst/>
          </a:prstGeom>
        </p:spPr>
      </p:pic>
      <p:pic>
        <p:nvPicPr>
          <p:cNvPr id="73" name="Grafik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902" y="4420705"/>
            <a:ext cx="329952" cy="329952"/>
          </a:xfrm>
          <a:prstGeom prst="rect">
            <a:avLst/>
          </a:prstGeom>
        </p:spPr>
      </p:pic>
      <p:pic>
        <p:nvPicPr>
          <p:cNvPr id="74" name="Grafik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902" y="3457042"/>
            <a:ext cx="329952" cy="329952"/>
          </a:xfrm>
          <a:prstGeom prst="rect">
            <a:avLst/>
          </a:prstGeom>
        </p:spPr>
      </p:pic>
      <p:pic>
        <p:nvPicPr>
          <p:cNvPr id="75" name="Grafik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011" y="3480470"/>
            <a:ext cx="329952" cy="329952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779" y="188640"/>
            <a:ext cx="783220" cy="729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902" y="2249463"/>
            <a:ext cx="329952" cy="3299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97" y="2625663"/>
            <a:ext cx="283096" cy="283096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439" y="1917812"/>
            <a:ext cx="283096" cy="283096"/>
          </a:xfrm>
          <a:prstGeom prst="rect">
            <a:avLst/>
          </a:prstGeom>
        </p:spPr>
      </p:pic>
      <p:pic>
        <p:nvPicPr>
          <p:cNvPr id="43" name="Grafik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439" y="2625663"/>
            <a:ext cx="283096" cy="283096"/>
          </a:xfrm>
          <a:prstGeom prst="rect">
            <a:avLst/>
          </a:prstGeom>
        </p:spPr>
      </p:pic>
      <p:pic>
        <p:nvPicPr>
          <p:cNvPr id="44" name="Grafik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439" y="3018098"/>
            <a:ext cx="283096" cy="283096"/>
          </a:xfrm>
          <a:prstGeom prst="rect">
            <a:avLst/>
          </a:prstGeom>
        </p:spPr>
      </p:pic>
      <p:pic>
        <p:nvPicPr>
          <p:cNvPr id="45" name="Grafik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84" y="3950643"/>
            <a:ext cx="283096" cy="283096"/>
          </a:xfrm>
          <a:prstGeom prst="rect">
            <a:avLst/>
          </a:prstGeom>
        </p:spPr>
      </p:pic>
      <p:pic>
        <p:nvPicPr>
          <p:cNvPr id="76" name="Grafik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84" y="5603651"/>
            <a:ext cx="283096" cy="283096"/>
          </a:xfrm>
          <a:prstGeom prst="rect">
            <a:avLst/>
          </a:prstGeom>
        </p:spPr>
      </p:pic>
      <p:pic>
        <p:nvPicPr>
          <p:cNvPr id="77" name="Grafik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05" y="5600650"/>
            <a:ext cx="329952" cy="329952"/>
          </a:xfrm>
          <a:prstGeom prst="rect">
            <a:avLst/>
          </a:prstGeom>
        </p:spPr>
      </p:pic>
      <p:pic>
        <p:nvPicPr>
          <p:cNvPr id="78" name="Grafik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439" y="3950643"/>
            <a:ext cx="283096" cy="283096"/>
          </a:xfrm>
          <a:prstGeom prst="rect">
            <a:avLst/>
          </a:prstGeom>
        </p:spPr>
      </p:pic>
      <p:pic>
        <p:nvPicPr>
          <p:cNvPr id="79" name="Grafik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902" y="3940560"/>
            <a:ext cx="329952" cy="329952"/>
          </a:xfrm>
          <a:prstGeom prst="rect">
            <a:avLst/>
          </a:prstGeom>
        </p:spPr>
      </p:pic>
      <p:pic>
        <p:nvPicPr>
          <p:cNvPr id="80" name="Grafik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011" y="4416152"/>
            <a:ext cx="329952" cy="329952"/>
          </a:xfrm>
          <a:prstGeom prst="rect">
            <a:avLst/>
          </a:prstGeom>
        </p:spPr>
      </p:pic>
      <p:pic>
        <p:nvPicPr>
          <p:cNvPr id="81" name="Grafik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362" y="5011638"/>
            <a:ext cx="283096" cy="283096"/>
          </a:xfrm>
          <a:prstGeom prst="rect">
            <a:avLst/>
          </a:prstGeom>
        </p:spPr>
      </p:pic>
      <p:pic>
        <p:nvPicPr>
          <p:cNvPr id="82" name="Grafik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806" y="5008165"/>
            <a:ext cx="283096" cy="283096"/>
          </a:xfrm>
          <a:prstGeom prst="rect">
            <a:avLst/>
          </a:prstGeom>
        </p:spPr>
      </p:pic>
      <p:pic>
        <p:nvPicPr>
          <p:cNvPr id="83" name="Grafi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427" y="1871886"/>
            <a:ext cx="283096" cy="283096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119589"/>
            <a:ext cx="194878" cy="194878"/>
          </a:xfrm>
          <a:prstGeom prst="rect">
            <a:avLst/>
          </a:prstGeom>
        </p:spPr>
      </p:pic>
      <p:sp>
        <p:nvSpPr>
          <p:cNvPr id="85" name="Textfeld 84"/>
          <p:cNvSpPr txBox="1"/>
          <p:nvPr/>
        </p:nvSpPr>
        <p:spPr>
          <a:xfrm>
            <a:off x="745120" y="6032362"/>
            <a:ext cx="5987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Only</a:t>
            </a:r>
            <a:r>
              <a:rPr lang="de-CH" sz="1400" dirty="0" smtClean="0"/>
              <a:t> WI, not </a:t>
            </a:r>
            <a:r>
              <a:rPr lang="de-CH" sz="1400" dirty="0" err="1" smtClean="0"/>
              <a:t>supported</a:t>
            </a:r>
            <a:r>
              <a:rPr lang="de-CH" sz="1400" dirty="0" smtClean="0"/>
              <a:t> </a:t>
            </a:r>
            <a:r>
              <a:rPr lang="de-CH" sz="1400" dirty="0" err="1" smtClean="0"/>
              <a:t>by</a:t>
            </a:r>
            <a:r>
              <a:rPr lang="de-CH" sz="1400" dirty="0" smtClean="0"/>
              <a:t> Storefront Services (</a:t>
            </a:r>
            <a:r>
              <a:rPr lang="de-CH" sz="1400" dirty="0" err="1" smtClean="0"/>
              <a:t>Cloud</a:t>
            </a:r>
            <a:r>
              <a:rPr lang="de-CH" sz="1400" dirty="0" smtClean="0"/>
              <a:t> Gateway Express)</a:t>
            </a:r>
            <a:endParaRPr lang="en-US" sz="1400" dirty="0"/>
          </a:p>
        </p:txBody>
      </p:sp>
      <p:pic>
        <p:nvPicPr>
          <p:cNvPr id="86" name="Grafik 8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198" y="5535910"/>
            <a:ext cx="194878" cy="194878"/>
          </a:xfrm>
          <a:prstGeom prst="rect">
            <a:avLst/>
          </a:prstGeom>
        </p:spPr>
      </p:pic>
      <p:pic>
        <p:nvPicPr>
          <p:cNvPr id="87" name="Grafik 8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32" y="5525820"/>
            <a:ext cx="194878" cy="194878"/>
          </a:xfrm>
          <a:prstGeom prst="rect">
            <a:avLst/>
          </a:prstGeom>
        </p:spPr>
      </p:pic>
      <p:pic>
        <p:nvPicPr>
          <p:cNvPr id="88" name="Grafik 8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32" y="4382988"/>
            <a:ext cx="194878" cy="194878"/>
          </a:xfrm>
          <a:prstGeom prst="rect">
            <a:avLst/>
          </a:prstGeom>
        </p:spPr>
      </p:pic>
      <p:pic>
        <p:nvPicPr>
          <p:cNvPr id="71" name="Grafik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061" y="2258988"/>
            <a:ext cx="283096" cy="2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63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C1 – Explicit Authentication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A5D4763-B5EF-4891-8757-4C62C1104F06}" type="slidenum">
              <a:rPr lang="de-CH" smtClean="0"/>
              <a:pPr algn="r"/>
              <a:t>5</a:t>
            </a:fld>
            <a:endParaRPr lang="de-CH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18112" y="1421160"/>
            <a:ext cx="3240360" cy="10801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bgerundetes Rechteck 41"/>
          <p:cNvSpPr/>
          <p:nvPr/>
        </p:nvSpPr>
        <p:spPr>
          <a:xfrm>
            <a:off x="5218112" y="3433750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bgerundetes Rechteck 42"/>
          <p:cNvSpPr/>
          <p:nvPr/>
        </p:nvSpPr>
        <p:spPr>
          <a:xfrm>
            <a:off x="1041648" y="3437384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bgerundetes Rechteck 43"/>
          <p:cNvSpPr/>
          <p:nvPr/>
        </p:nvSpPr>
        <p:spPr>
          <a:xfrm>
            <a:off x="5425752" y="5229200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bgerundetes Rechteck 44"/>
          <p:cNvSpPr/>
          <p:nvPr/>
        </p:nvSpPr>
        <p:spPr>
          <a:xfrm>
            <a:off x="5229894" y="5055468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bgerundetes Rechteck 45"/>
          <p:cNvSpPr/>
          <p:nvPr/>
        </p:nvSpPr>
        <p:spPr>
          <a:xfrm>
            <a:off x="889248" y="1268760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bgerundetes Rechteck 46"/>
          <p:cNvSpPr/>
          <p:nvPr/>
        </p:nvSpPr>
        <p:spPr>
          <a:xfrm>
            <a:off x="889248" y="3284984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bgerundetes Rechteck 47"/>
          <p:cNvSpPr/>
          <p:nvPr/>
        </p:nvSpPr>
        <p:spPr>
          <a:xfrm>
            <a:off x="5065712" y="1268760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bgerundetes Rechteck 48"/>
          <p:cNvSpPr/>
          <p:nvPr/>
        </p:nvSpPr>
        <p:spPr>
          <a:xfrm>
            <a:off x="5077494" y="4903068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/>
          <p:cNvSpPr txBox="1"/>
          <p:nvPr/>
        </p:nvSpPr>
        <p:spPr>
          <a:xfrm>
            <a:off x="889248" y="12687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Client </a:t>
            </a:r>
            <a:r>
              <a:rPr lang="de-CH" dirty="0" err="1" smtClean="0">
                <a:solidFill>
                  <a:schemeClr val="bg1">
                    <a:lumMod val="95000"/>
                  </a:schemeClr>
                </a:solidFill>
              </a:rPr>
              <a:t>device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5065712" y="3281350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feld 52"/>
          <p:cNvSpPr txBox="1"/>
          <p:nvPr/>
        </p:nvSpPr>
        <p:spPr>
          <a:xfrm>
            <a:off x="5108772" y="1268760"/>
            <a:ext cx="269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Domain Controller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5065712" y="329984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ZDC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5108772" y="49411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XA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1" name="Gerade Verbindung mit Pfeil 60"/>
          <p:cNvCxnSpPr/>
          <p:nvPr/>
        </p:nvCxnSpPr>
        <p:spPr>
          <a:xfrm flipV="1">
            <a:off x="395536" y="1840813"/>
            <a:ext cx="936104" cy="93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5436096" y="3666510"/>
            <a:ext cx="122172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XML Service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6" name="Grafik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46" y="1404231"/>
            <a:ext cx="776808" cy="776808"/>
          </a:xfrm>
          <a:prstGeom prst="rect">
            <a:avLst/>
          </a:prstGeom>
        </p:spPr>
      </p:pic>
      <p:sp>
        <p:nvSpPr>
          <p:cNvPr id="79" name="Textfeld 78"/>
          <p:cNvSpPr txBox="1"/>
          <p:nvPr/>
        </p:nvSpPr>
        <p:spPr>
          <a:xfrm>
            <a:off x="6806659" y="3664074"/>
            <a:ext cx="122172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IMA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0" name="Gerade Verbindung mit Pfeil 79"/>
          <p:cNvCxnSpPr>
            <a:stCxn id="91" idx="3"/>
          </p:cNvCxnSpPr>
          <p:nvPr/>
        </p:nvCxnSpPr>
        <p:spPr>
          <a:xfrm>
            <a:off x="3148819" y="3813800"/>
            <a:ext cx="2331389" cy="25738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>
            <a:off x="6657821" y="3821410"/>
            <a:ext cx="168116" cy="20588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 flipH="1">
            <a:off x="3148819" y="3960817"/>
            <a:ext cx="2276933" cy="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690" y="171837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0" name="Gerade Verbindung mit Pfeil 89"/>
          <p:cNvCxnSpPr>
            <a:endCxn id="91" idx="0"/>
          </p:cNvCxnSpPr>
          <p:nvPr/>
        </p:nvCxnSpPr>
        <p:spPr>
          <a:xfrm>
            <a:off x="1907690" y="2097412"/>
            <a:ext cx="746598" cy="1562499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5229894" y="5301208"/>
            <a:ext cx="989063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Winlogon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1" name="Gerade Verbindung mit Pfeil 100"/>
          <p:cNvCxnSpPr>
            <a:endCxn id="99" idx="1"/>
          </p:cNvCxnSpPr>
          <p:nvPr/>
        </p:nvCxnSpPr>
        <p:spPr>
          <a:xfrm>
            <a:off x="2193440" y="1870770"/>
            <a:ext cx="3036454" cy="3599715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3905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Gruppieren 66"/>
          <p:cNvGrpSpPr/>
          <p:nvPr/>
        </p:nvGrpSpPr>
        <p:grpSpPr>
          <a:xfrm>
            <a:off x="1744624" y="2398204"/>
            <a:ext cx="324036" cy="307777"/>
            <a:chOff x="2131157" y="5125834"/>
            <a:chExt cx="324036" cy="307777"/>
          </a:xfrm>
        </p:grpSpPr>
        <p:sp>
          <p:nvSpPr>
            <p:cNvPr id="68" name="Ellipse 67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1</a:t>
              </a:r>
              <a:endParaRPr lang="de-CH" sz="1400" dirty="0"/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4492318" y="3584629"/>
            <a:ext cx="324036" cy="307777"/>
            <a:chOff x="2131157" y="5125834"/>
            <a:chExt cx="324036" cy="307777"/>
          </a:xfrm>
        </p:grpSpPr>
        <p:sp>
          <p:nvSpPr>
            <p:cNvPr id="71" name="Ellipse 70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2</a:t>
              </a:r>
              <a:endParaRPr lang="de-CH" sz="1400" dirty="0"/>
            </a:p>
          </p:txBody>
        </p:sp>
      </p:grpSp>
      <p:grpSp>
        <p:nvGrpSpPr>
          <p:cNvPr id="81" name="Gruppieren 80"/>
          <p:cNvGrpSpPr/>
          <p:nvPr/>
        </p:nvGrpSpPr>
        <p:grpSpPr>
          <a:xfrm>
            <a:off x="4499241" y="3941072"/>
            <a:ext cx="324036" cy="307777"/>
            <a:chOff x="2131157" y="5125834"/>
            <a:chExt cx="324036" cy="307777"/>
          </a:xfrm>
        </p:grpSpPr>
        <p:sp>
          <p:nvSpPr>
            <p:cNvPr id="82" name="Ellipse 81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4</a:t>
              </a: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4455808" y="4633391"/>
            <a:ext cx="324036" cy="307777"/>
            <a:chOff x="2131157" y="5125834"/>
            <a:chExt cx="324036" cy="307777"/>
          </a:xfrm>
        </p:grpSpPr>
        <p:sp>
          <p:nvSpPr>
            <p:cNvPr id="77" name="Ellipse 76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6</a:t>
              </a:r>
              <a:endParaRPr lang="de-CH" sz="1400" dirty="0"/>
            </a:p>
          </p:txBody>
        </p:sp>
      </p:grpSp>
      <p:grpSp>
        <p:nvGrpSpPr>
          <p:cNvPr id="129" name="Gruppieren 128"/>
          <p:cNvGrpSpPr/>
          <p:nvPr/>
        </p:nvGrpSpPr>
        <p:grpSpPr>
          <a:xfrm>
            <a:off x="869515" y="1663752"/>
            <a:ext cx="324036" cy="307777"/>
            <a:chOff x="2131157" y="5125834"/>
            <a:chExt cx="324036" cy="307777"/>
          </a:xfrm>
        </p:grpSpPr>
        <p:sp>
          <p:nvSpPr>
            <p:cNvPr id="130" name="Ellipse 129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1" name="Textfeld 130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1</a:t>
              </a:r>
              <a:endParaRPr lang="de-CH" sz="1400" dirty="0"/>
            </a:p>
          </p:txBody>
        </p:sp>
      </p:grpSp>
      <p:cxnSp>
        <p:nvCxnSpPr>
          <p:cNvPr id="132" name="Gerade Verbindung mit Pfeil 131"/>
          <p:cNvCxnSpPr/>
          <p:nvPr/>
        </p:nvCxnSpPr>
        <p:spPr>
          <a:xfrm flipH="1" flipV="1">
            <a:off x="2068660" y="2043708"/>
            <a:ext cx="548780" cy="1547564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uppieren 132"/>
          <p:cNvGrpSpPr/>
          <p:nvPr/>
        </p:nvGrpSpPr>
        <p:grpSpPr>
          <a:xfrm>
            <a:off x="2127026" y="2414947"/>
            <a:ext cx="324036" cy="307777"/>
            <a:chOff x="2131157" y="5125834"/>
            <a:chExt cx="324036" cy="307777"/>
          </a:xfrm>
        </p:grpSpPr>
        <p:sp>
          <p:nvSpPr>
            <p:cNvPr id="134" name="Ellipse 133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5" name="Textfeld 134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5</a:t>
              </a: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6572432" y="3437384"/>
            <a:ext cx="324036" cy="307777"/>
            <a:chOff x="2131157" y="5125834"/>
            <a:chExt cx="324036" cy="307777"/>
          </a:xfrm>
        </p:grpSpPr>
        <p:sp>
          <p:nvSpPr>
            <p:cNvPr id="74" name="Ellipse 73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3</a:t>
              </a:r>
              <a:endParaRPr lang="de-CH" sz="1400" dirty="0"/>
            </a:p>
          </p:txBody>
        </p:sp>
      </p:grpSp>
      <p:cxnSp>
        <p:nvCxnSpPr>
          <p:cNvPr id="56" name="Gerade Verbindung mit Pfeil 55"/>
          <p:cNvCxnSpPr/>
          <p:nvPr/>
        </p:nvCxnSpPr>
        <p:spPr>
          <a:xfrm flipV="1">
            <a:off x="6218957" y="2348881"/>
            <a:ext cx="0" cy="3281879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/>
          <p:cNvSpPr/>
          <p:nvPr/>
        </p:nvSpPr>
        <p:spPr>
          <a:xfrm>
            <a:off x="6056939" y="2748992"/>
            <a:ext cx="324036" cy="30777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7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6246139" y="5304628"/>
            <a:ext cx="709736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z="1200" dirty="0" err="1"/>
              <a:t>wsxica</a:t>
            </a:r>
            <a:endParaRPr lang="en-US" sz="1200" dirty="0"/>
          </a:p>
        </p:txBody>
      </p:sp>
      <p:sp>
        <p:nvSpPr>
          <p:cNvPr id="87" name="Textfeld 86"/>
          <p:cNvSpPr txBox="1"/>
          <p:nvPr/>
        </p:nvSpPr>
        <p:spPr>
          <a:xfrm>
            <a:off x="897284" y="3312021"/>
            <a:ext cx="230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WI Server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2159756" y="3969082"/>
            <a:ext cx="989063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IIS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2159756" y="3659911"/>
            <a:ext cx="98906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WI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97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bgerundetes Rechteck 13"/>
          <p:cNvSpPr/>
          <p:nvPr/>
        </p:nvSpPr>
        <p:spPr>
          <a:xfrm>
            <a:off x="889248" y="1268760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6896" y="274637"/>
            <a:ext cx="8229600" cy="582595"/>
          </a:xfrm>
        </p:spPr>
        <p:txBody>
          <a:bodyPr/>
          <a:lstStyle/>
          <a:p>
            <a:r>
              <a:rPr lang="de-CH" dirty="0" smtClean="0"/>
              <a:t>C2 – Domain pass-</a:t>
            </a:r>
            <a:r>
              <a:rPr lang="de-CH" dirty="0" err="1" smtClean="0"/>
              <a:t>trough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double </a:t>
            </a:r>
            <a:r>
              <a:rPr lang="de-CH" dirty="0" err="1" smtClean="0"/>
              <a:t>hopping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A5D4763-B5EF-4891-8757-4C62C1104F06}" type="slidenum">
              <a:rPr lang="de-CH" smtClean="0"/>
              <a:pPr algn="r"/>
              <a:t>6</a:t>
            </a:fld>
            <a:endParaRPr lang="de-CH" dirty="0"/>
          </a:p>
        </p:txBody>
      </p:sp>
      <p:sp>
        <p:nvSpPr>
          <p:cNvPr id="9" name="Abgerundetes Rechteck 8"/>
          <p:cNvSpPr/>
          <p:nvPr/>
        </p:nvSpPr>
        <p:spPr>
          <a:xfrm>
            <a:off x="5218112" y="1421160"/>
            <a:ext cx="3240360" cy="10801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5218112" y="3433750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041648" y="3437384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bgerundetes Rechteck 11"/>
          <p:cNvSpPr/>
          <p:nvPr/>
        </p:nvSpPr>
        <p:spPr>
          <a:xfrm>
            <a:off x="5425752" y="5229200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bgerundetes Rechteck 12"/>
          <p:cNvSpPr/>
          <p:nvPr/>
        </p:nvSpPr>
        <p:spPr>
          <a:xfrm>
            <a:off x="5229894" y="5055468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bgerundetes Rechteck 14"/>
          <p:cNvSpPr/>
          <p:nvPr/>
        </p:nvSpPr>
        <p:spPr>
          <a:xfrm>
            <a:off x="889248" y="3284984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bgerundetes Rechteck 15"/>
          <p:cNvSpPr/>
          <p:nvPr/>
        </p:nvSpPr>
        <p:spPr>
          <a:xfrm>
            <a:off x="5065712" y="1268760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bgerundetes Rechteck 16"/>
          <p:cNvSpPr/>
          <p:nvPr/>
        </p:nvSpPr>
        <p:spPr>
          <a:xfrm>
            <a:off x="5077494" y="4903068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/>
          <p:cNvSpPr txBox="1"/>
          <p:nvPr/>
        </p:nvSpPr>
        <p:spPr>
          <a:xfrm>
            <a:off x="889248" y="12687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Client </a:t>
            </a:r>
            <a:r>
              <a:rPr lang="de-CH" dirty="0" err="1" smtClean="0">
                <a:solidFill>
                  <a:schemeClr val="bg1">
                    <a:lumMod val="95000"/>
                  </a:schemeClr>
                </a:solidFill>
              </a:rPr>
              <a:t>device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897284" y="3312021"/>
            <a:ext cx="230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WI </a:t>
            </a:r>
            <a:r>
              <a:rPr lang="de-CH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erver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5065712" y="3281350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5108772" y="1268760"/>
            <a:ext cx="269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Domain Controller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065712" y="329984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ZDC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108772" y="49411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XA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2267744" y="1938318"/>
            <a:ext cx="881075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PNSSON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961256" y="1657142"/>
            <a:ext cx="989063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Winlogon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 flipV="1">
            <a:off x="395536" y="1840813"/>
            <a:ext cx="565720" cy="93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endCxn id="16" idx="1"/>
          </p:cNvCxnSpPr>
          <p:nvPr/>
        </p:nvCxnSpPr>
        <p:spPr>
          <a:xfrm flipV="1">
            <a:off x="1950319" y="1808820"/>
            <a:ext cx="3115393" cy="25522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>
            <a:off x="1905776" y="2107595"/>
            <a:ext cx="361968" cy="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5436096" y="3666510"/>
            <a:ext cx="122172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XML Service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8" name="Grafik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46" y="1404231"/>
            <a:ext cx="776808" cy="776808"/>
          </a:xfrm>
          <a:prstGeom prst="rect">
            <a:avLst/>
          </a:prstGeom>
        </p:spPr>
      </p:pic>
      <p:grpSp>
        <p:nvGrpSpPr>
          <p:cNvPr id="59" name="Gruppieren 58"/>
          <p:cNvGrpSpPr/>
          <p:nvPr/>
        </p:nvGrpSpPr>
        <p:grpSpPr>
          <a:xfrm>
            <a:off x="603144" y="1897552"/>
            <a:ext cx="324036" cy="307777"/>
            <a:chOff x="2131157" y="5125834"/>
            <a:chExt cx="324036" cy="307777"/>
          </a:xfrm>
        </p:grpSpPr>
        <p:sp>
          <p:nvSpPr>
            <p:cNvPr id="60" name="Ellipse 59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1</a:t>
              </a:r>
              <a:endParaRPr lang="de-CH" sz="1400" dirty="0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1933959" y="2155314"/>
            <a:ext cx="324036" cy="307777"/>
            <a:chOff x="2131157" y="5125834"/>
            <a:chExt cx="324036" cy="307777"/>
          </a:xfrm>
        </p:grpSpPr>
        <p:sp>
          <p:nvSpPr>
            <p:cNvPr id="63" name="Ellipse 62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2</a:t>
              </a:r>
              <a:endParaRPr lang="de-CH" sz="1400" dirty="0"/>
            </a:p>
          </p:txBody>
        </p:sp>
      </p:grpSp>
      <p:sp>
        <p:nvSpPr>
          <p:cNvPr id="74" name="Textfeld 73"/>
          <p:cNvSpPr txBox="1"/>
          <p:nvPr/>
        </p:nvSpPr>
        <p:spPr>
          <a:xfrm>
            <a:off x="6806659" y="3664074"/>
            <a:ext cx="122172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IMA 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3148819" y="3813799"/>
            <a:ext cx="2331389" cy="25739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 flipH="1" flipV="1">
            <a:off x="3113863" y="3908674"/>
            <a:ext cx="2311892" cy="34385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40" y="195519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0" name="Gerade Verbindung mit Pfeil 89"/>
          <p:cNvCxnSpPr>
            <a:stCxn id="87" idx="2"/>
            <a:endCxn id="102" idx="0"/>
          </p:cNvCxnSpPr>
          <p:nvPr/>
        </p:nvCxnSpPr>
        <p:spPr>
          <a:xfrm flipH="1">
            <a:off x="2654288" y="2259995"/>
            <a:ext cx="853727" cy="1399916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pieren 92"/>
          <p:cNvGrpSpPr/>
          <p:nvPr/>
        </p:nvGrpSpPr>
        <p:grpSpPr>
          <a:xfrm>
            <a:off x="2951845" y="2637721"/>
            <a:ext cx="324036" cy="307777"/>
            <a:chOff x="2131157" y="5125834"/>
            <a:chExt cx="324036" cy="307777"/>
          </a:xfrm>
        </p:grpSpPr>
        <p:sp>
          <p:nvSpPr>
            <p:cNvPr id="94" name="Ellipse 93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3</a:t>
              </a:r>
              <a:endParaRPr lang="de-CH" sz="1400" dirty="0"/>
            </a:p>
          </p:txBody>
        </p:sp>
      </p:grpSp>
      <p:sp>
        <p:nvSpPr>
          <p:cNvPr id="106" name="Textfeld 105"/>
          <p:cNvSpPr txBox="1"/>
          <p:nvPr/>
        </p:nvSpPr>
        <p:spPr>
          <a:xfrm>
            <a:off x="5229894" y="5229200"/>
            <a:ext cx="989063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Winlogon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509" y="559552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8" name="Gerade Verbindung mit Pfeil 107"/>
          <p:cNvCxnSpPr>
            <a:endCxn id="106" idx="1"/>
          </p:cNvCxnSpPr>
          <p:nvPr/>
        </p:nvCxnSpPr>
        <p:spPr>
          <a:xfrm>
            <a:off x="3649529" y="2205329"/>
            <a:ext cx="1580365" cy="3193148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uppieren 110"/>
          <p:cNvGrpSpPr/>
          <p:nvPr/>
        </p:nvGrpSpPr>
        <p:grpSpPr>
          <a:xfrm>
            <a:off x="4674679" y="3908673"/>
            <a:ext cx="324036" cy="307777"/>
            <a:chOff x="2131157" y="5125834"/>
            <a:chExt cx="324036" cy="307777"/>
          </a:xfrm>
        </p:grpSpPr>
        <p:sp>
          <p:nvSpPr>
            <p:cNvPr id="112" name="Ellipse 111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159732" y="5125834"/>
              <a:ext cx="225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7</a:t>
              </a:r>
              <a:endParaRPr lang="de-CH" sz="1400" dirty="0"/>
            </a:p>
          </p:txBody>
        </p:sp>
      </p:grpSp>
      <p:sp>
        <p:nvSpPr>
          <p:cNvPr id="79" name="Textfeld 78"/>
          <p:cNvSpPr txBox="1"/>
          <p:nvPr/>
        </p:nvSpPr>
        <p:spPr>
          <a:xfrm>
            <a:off x="5239265" y="5592137"/>
            <a:ext cx="989063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>
                    <a:lumMod val="95000"/>
                  </a:schemeClr>
                </a:solidFill>
              </a:rPr>
              <a:t>MPnotif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y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961256" y="2022053"/>
            <a:ext cx="1001278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>
                    <a:lumMod val="95000"/>
                  </a:schemeClr>
                </a:solidFill>
              </a:rPr>
              <a:t>MPnotif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y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6550643" y="5567754"/>
            <a:ext cx="881075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PNSSON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8" name="Gerade Verbindung mit Pfeil 87"/>
          <p:cNvCxnSpPr/>
          <p:nvPr/>
        </p:nvCxnSpPr>
        <p:spPr>
          <a:xfrm>
            <a:off x="6218957" y="5721642"/>
            <a:ext cx="361968" cy="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 flipH="1">
            <a:off x="7740353" y="5900328"/>
            <a:ext cx="288031" cy="625016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107" idx="2"/>
          </p:cNvCxnSpPr>
          <p:nvPr/>
        </p:nvCxnSpPr>
        <p:spPr>
          <a:xfrm>
            <a:off x="8028384" y="5900328"/>
            <a:ext cx="0" cy="625016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107" idx="2"/>
          </p:cNvCxnSpPr>
          <p:nvPr/>
        </p:nvCxnSpPr>
        <p:spPr>
          <a:xfrm>
            <a:off x="8028384" y="5900328"/>
            <a:ext cx="289470" cy="625016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>
            <a:off x="6657821" y="3821410"/>
            <a:ext cx="168116" cy="20588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uppieren 96"/>
          <p:cNvGrpSpPr/>
          <p:nvPr/>
        </p:nvGrpSpPr>
        <p:grpSpPr>
          <a:xfrm>
            <a:off x="4608004" y="3548633"/>
            <a:ext cx="324036" cy="307777"/>
            <a:chOff x="2131157" y="5125834"/>
            <a:chExt cx="324036" cy="307777"/>
          </a:xfrm>
        </p:grpSpPr>
        <p:sp>
          <p:nvSpPr>
            <p:cNvPr id="98" name="Ellipse 97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5</a:t>
              </a:r>
            </a:p>
          </p:txBody>
        </p:sp>
      </p:grpSp>
      <p:sp>
        <p:nvSpPr>
          <p:cNvPr id="100" name="Textfeld 99"/>
          <p:cNvSpPr txBox="1"/>
          <p:nvPr/>
        </p:nvSpPr>
        <p:spPr>
          <a:xfrm>
            <a:off x="2159756" y="3969082"/>
            <a:ext cx="989063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IIS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2159756" y="3659911"/>
            <a:ext cx="98906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WI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3" name="Gerade Verbindung mit Pfeil 102"/>
          <p:cNvCxnSpPr/>
          <p:nvPr/>
        </p:nvCxnSpPr>
        <p:spPr>
          <a:xfrm flipV="1">
            <a:off x="3185312" y="2329830"/>
            <a:ext cx="2032800" cy="1793353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/>
          <p:cNvGrpSpPr/>
          <p:nvPr/>
        </p:nvGrpSpPr>
        <p:grpSpPr>
          <a:xfrm>
            <a:off x="3588500" y="3487319"/>
            <a:ext cx="324036" cy="307777"/>
            <a:chOff x="2131157" y="5125834"/>
            <a:chExt cx="324036" cy="307777"/>
          </a:xfrm>
        </p:grpSpPr>
        <p:sp>
          <p:nvSpPr>
            <p:cNvPr id="69" name="Ellipse 68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4</a:t>
              </a:r>
            </a:p>
          </p:txBody>
        </p:sp>
      </p:grpSp>
      <p:grpSp>
        <p:nvGrpSpPr>
          <p:cNvPr id="84" name="Gruppieren 83"/>
          <p:cNvGrpSpPr/>
          <p:nvPr/>
        </p:nvGrpSpPr>
        <p:grpSpPr>
          <a:xfrm>
            <a:off x="6551286" y="3467100"/>
            <a:ext cx="324036" cy="307777"/>
            <a:chOff x="2131157" y="5125834"/>
            <a:chExt cx="324036" cy="307777"/>
          </a:xfrm>
        </p:grpSpPr>
        <p:sp>
          <p:nvSpPr>
            <p:cNvPr id="85" name="Ellipse 84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6</a:t>
              </a:r>
              <a:endParaRPr lang="de-CH" sz="1400" dirty="0"/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4674679" y="4507570"/>
            <a:ext cx="324036" cy="307777"/>
            <a:chOff x="2131157" y="5125834"/>
            <a:chExt cx="324036" cy="307777"/>
          </a:xfrm>
        </p:grpSpPr>
        <p:sp>
          <p:nvSpPr>
            <p:cNvPr id="105" name="Ellipse 104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2159732" y="5125834"/>
              <a:ext cx="225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8</a:t>
              </a:r>
              <a:endParaRPr lang="de-CH" sz="1400" dirty="0"/>
            </a:p>
          </p:txBody>
        </p:sp>
      </p:grpSp>
      <p:cxnSp>
        <p:nvCxnSpPr>
          <p:cNvPr id="114" name="Gerade Verbindung mit Pfeil 113"/>
          <p:cNvCxnSpPr/>
          <p:nvPr/>
        </p:nvCxnSpPr>
        <p:spPr>
          <a:xfrm flipV="1">
            <a:off x="6218957" y="2348881"/>
            <a:ext cx="0" cy="3281879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3"/>
          <p:cNvGrpSpPr/>
          <p:nvPr/>
        </p:nvGrpSpPr>
        <p:grpSpPr>
          <a:xfrm>
            <a:off x="5927275" y="2667072"/>
            <a:ext cx="583363" cy="307777"/>
            <a:chOff x="6554316" y="2580035"/>
            <a:chExt cx="583363" cy="307777"/>
          </a:xfrm>
        </p:grpSpPr>
        <p:sp>
          <p:nvSpPr>
            <p:cNvPr id="117" name="Ellipse 116"/>
            <p:cNvSpPr/>
            <p:nvPr/>
          </p:nvSpPr>
          <p:spPr>
            <a:xfrm>
              <a:off x="6688056" y="2580035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6554316" y="2580035"/>
              <a:ext cx="583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9</a:t>
              </a:r>
              <a:endParaRPr lang="de-CH" sz="1400" dirty="0"/>
            </a:p>
          </p:txBody>
        </p:sp>
      </p:grpSp>
      <p:cxnSp>
        <p:nvCxnSpPr>
          <p:cNvPr id="119" name="Gerade Verbindung mit Pfeil 118"/>
          <p:cNvCxnSpPr>
            <a:endCxn id="87" idx="1"/>
          </p:cNvCxnSpPr>
          <p:nvPr/>
        </p:nvCxnSpPr>
        <p:spPr>
          <a:xfrm>
            <a:off x="3148819" y="2081912"/>
            <a:ext cx="216321" cy="25683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623" y="1969463"/>
            <a:ext cx="276275" cy="24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Textfeld 120"/>
          <p:cNvSpPr txBox="1"/>
          <p:nvPr/>
        </p:nvSpPr>
        <p:spPr>
          <a:xfrm>
            <a:off x="6250404" y="5227002"/>
            <a:ext cx="989063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LSA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C4 – Smart Card 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A5D4763-B5EF-4891-8757-4C62C1104F06}" type="slidenum">
              <a:rPr lang="de-CH" smtClean="0"/>
              <a:pPr algn="r"/>
              <a:t>7</a:t>
            </a:fld>
            <a:endParaRPr lang="de-CH" dirty="0"/>
          </a:p>
        </p:txBody>
      </p:sp>
      <p:sp>
        <p:nvSpPr>
          <p:cNvPr id="66" name="Abgerundetes Rechteck 65"/>
          <p:cNvSpPr/>
          <p:nvPr/>
        </p:nvSpPr>
        <p:spPr>
          <a:xfrm>
            <a:off x="5218112" y="1421160"/>
            <a:ext cx="3240360" cy="10801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bgerundetes Rechteck 66"/>
          <p:cNvSpPr/>
          <p:nvPr/>
        </p:nvSpPr>
        <p:spPr>
          <a:xfrm>
            <a:off x="5218112" y="3433750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bgerundetes Rechteck 67"/>
          <p:cNvSpPr/>
          <p:nvPr/>
        </p:nvSpPr>
        <p:spPr>
          <a:xfrm>
            <a:off x="1041648" y="3437384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bgerundetes Rechteck 68"/>
          <p:cNvSpPr/>
          <p:nvPr/>
        </p:nvSpPr>
        <p:spPr>
          <a:xfrm>
            <a:off x="5425752" y="5229200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bgerundetes Rechteck 69"/>
          <p:cNvSpPr/>
          <p:nvPr/>
        </p:nvSpPr>
        <p:spPr>
          <a:xfrm>
            <a:off x="5229894" y="5055468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bgerundetes Rechteck 70"/>
          <p:cNvSpPr/>
          <p:nvPr/>
        </p:nvSpPr>
        <p:spPr>
          <a:xfrm>
            <a:off x="889248" y="1268760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bgerundetes Rechteck 72"/>
          <p:cNvSpPr/>
          <p:nvPr/>
        </p:nvSpPr>
        <p:spPr>
          <a:xfrm>
            <a:off x="5065712" y="1268760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bgerundetes Rechteck 73"/>
          <p:cNvSpPr/>
          <p:nvPr/>
        </p:nvSpPr>
        <p:spPr>
          <a:xfrm>
            <a:off x="5077494" y="4903068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feld 74"/>
          <p:cNvSpPr txBox="1"/>
          <p:nvPr/>
        </p:nvSpPr>
        <p:spPr>
          <a:xfrm>
            <a:off x="889248" y="12687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Client </a:t>
            </a:r>
            <a:r>
              <a:rPr lang="de-CH" dirty="0" err="1" smtClean="0">
                <a:solidFill>
                  <a:schemeClr val="bg1">
                    <a:lumMod val="95000"/>
                  </a:schemeClr>
                </a:solidFill>
              </a:rPr>
              <a:t>device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Abgerundetes Rechteck 76"/>
          <p:cNvSpPr/>
          <p:nvPr/>
        </p:nvSpPr>
        <p:spPr>
          <a:xfrm>
            <a:off x="5065712" y="3281350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feld 77"/>
          <p:cNvSpPr txBox="1"/>
          <p:nvPr/>
        </p:nvSpPr>
        <p:spPr>
          <a:xfrm>
            <a:off x="5108772" y="1268760"/>
            <a:ext cx="269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Domain Controller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5065712" y="329984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ZDC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108772" y="49411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XA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2" name="Gerade Verbindung mit Pfeil 81"/>
          <p:cNvCxnSpPr/>
          <p:nvPr/>
        </p:nvCxnSpPr>
        <p:spPr>
          <a:xfrm flipV="1">
            <a:off x="395536" y="1840813"/>
            <a:ext cx="936104" cy="93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5436096" y="3666510"/>
            <a:ext cx="122172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XML Service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4" name="Grafik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46" y="1404231"/>
            <a:ext cx="776808" cy="776808"/>
          </a:xfrm>
          <a:prstGeom prst="rect">
            <a:avLst/>
          </a:prstGeom>
        </p:spPr>
      </p:pic>
      <p:sp>
        <p:nvSpPr>
          <p:cNvPr id="88" name="Textfeld 87"/>
          <p:cNvSpPr txBox="1"/>
          <p:nvPr/>
        </p:nvSpPr>
        <p:spPr>
          <a:xfrm>
            <a:off x="6806659" y="3664074"/>
            <a:ext cx="122172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IMA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657821" y="3821410"/>
            <a:ext cx="168116" cy="20588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690" y="171837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feld 93"/>
          <p:cNvSpPr txBox="1"/>
          <p:nvPr/>
        </p:nvSpPr>
        <p:spPr>
          <a:xfrm>
            <a:off x="5229894" y="5301208"/>
            <a:ext cx="989063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Winlogon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3905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9" name="Gruppieren 108"/>
          <p:cNvGrpSpPr/>
          <p:nvPr/>
        </p:nvGrpSpPr>
        <p:grpSpPr>
          <a:xfrm>
            <a:off x="869515" y="1663752"/>
            <a:ext cx="324036" cy="307777"/>
            <a:chOff x="2131157" y="5125834"/>
            <a:chExt cx="324036" cy="307777"/>
          </a:xfrm>
        </p:grpSpPr>
        <p:sp>
          <p:nvSpPr>
            <p:cNvPr id="110" name="Ellipse 109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1</a:t>
              </a:r>
              <a:endParaRPr lang="de-CH" sz="1400" dirty="0"/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88" y="2023170"/>
            <a:ext cx="532774" cy="754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087756"/>
            <a:ext cx="495820" cy="32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Abgerundetes Rechteck 71"/>
          <p:cNvSpPr/>
          <p:nvPr/>
        </p:nvSpPr>
        <p:spPr>
          <a:xfrm>
            <a:off x="889248" y="3284984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feld 75"/>
          <p:cNvSpPr txBox="1"/>
          <p:nvPr/>
        </p:nvSpPr>
        <p:spPr>
          <a:xfrm>
            <a:off x="899592" y="3356992"/>
            <a:ext cx="230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WI Server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3" name="Textfeld 132"/>
          <p:cNvSpPr txBox="1"/>
          <p:nvPr/>
        </p:nvSpPr>
        <p:spPr>
          <a:xfrm>
            <a:off x="5305772" y="1749202"/>
            <a:ext cx="66709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KDC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6" name="Textfeld 115"/>
          <p:cNvSpPr txBox="1"/>
          <p:nvPr/>
        </p:nvSpPr>
        <p:spPr>
          <a:xfrm>
            <a:off x="2159756" y="3969082"/>
            <a:ext cx="989063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IIS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2159756" y="3659911"/>
            <a:ext cx="98906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WI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93" name="Gerade Verbindung mit Pfeil 92"/>
          <p:cNvCxnSpPr>
            <a:endCxn id="118" idx="0"/>
          </p:cNvCxnSpPr>
          <p:nvPr/>
        </p:nvCxnSpPr>
        <p:spPr>
          <a:xfrm>
            <a:off x="1907690" y="2097412"/>
            <a:ext cx="746598" cy="1562499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>
            <a:stCxn id="116" idx="3"/>
          </p:cNvCxnSpPr>
          <p:nvPr/>
        </p:nvCxnSpPr>
        <p:spPr>
          <a:xfrm flipV="1">
            <a:off x="3148819" y="2414947"/>
            <a:ext cx="2143261" cy="1708024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uppieren 99"/>
          <p:cNvGrpSpPr/>
          <p:nvPr/>
        </p:nvGrpSpPr>
        <p:grpSpPr>
          <a:xfrm>
            <a:off x="4453644" y="2731505"/>
            <a:ext cx="324036" cy="307777"/>
            <a:chOff x="2131157" y="5125834"/>
            <a:chExt cx="324036" cy="307777"/>
          </a:xfrm>
        </p:grpSpPr>
        <p:sp>
          <p:nvSpPr>
            <p:cNvPr id="101" name="Ellipse 100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3</a:t>
              </a:r>
            </a:p>
          </p:txBody>
        </p:sp>
      </p:grpSp>
      <p:grpSp>
        <p:nvGrpSpPr>
          <p:cNvPr id="113" name="Gruppieren 112"/>
          <p:cNvGrpSpPr/>
          <p:nvPr/>
        </p:nvGrpSpPr>
        <p:grpSpPr>
          <a:xfrm>
            <a:off x="6577089" y="3462586"/>
            <a:ext cx="324036" cy="307777"/>
            <a:chOff x="2131157" y="5125834"/>
            <a:chExt cx="324036" cy="307777"/>
          </a:xfrm>
        </p:grpSpPr>
        <p:sp>
          <p:nvSpPr>
            <p:cNvPr id="114" name="Ellipse 113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5</a:t>
              </a:r>
            </a:p>
          </p:txBody>
        </p:sp>
      </p:grpSp>
      <p:cxnSp>
        <p:nvCxnSpPr>
          <p:cNvPr id="117" name="Gerade Verbindung mit Pfeil 116"/>
          <p:cNvCxnSpPr/>
          <p:nvPr/>
        </p:nvCxnSpPr>
        <p:spPr>
          <a:xfrm>
            <a:off x="3148819" y="3806924"/>
            <a:ext cx="2287277" cy="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uppieren 102"/>
          <p:cNvGrpSpPr/>
          <p:nvPr/>
        </p:nvGrpSpPr>
        <p:grpSpPr>
          <a:xfrm>
            <a:off x="4527816" y="3519630"/>
            <a:ext cx="324036" cy="307777"/>
            <a:chOff x="2131157" y="5125834"/>
            <a:chExt cx="324036" cy="307777"/>
          </a:xfrm>
        </p:grpSpPr>
        <p:sp>
          <p:nvSpPr>
            <p:cNvPr id="104" name="Ellipse 103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4</a:t>
              </a:r>
            </a:p>
          </p:txBody>
        </p:sp>
      </p:grpSp>
      <p:cxnSp>
        <p:nvCxnSpPr>
          <p:cNvPr id="91" name="Gerade Verbindung mit Pfeil 90"/>
          <p:cNvCxnSpPr/>
          <p:nvPr/>
        </p:nvCxnSpPr>
        <p:spPr>
          <a:xfrm flipH="1">
            <a:off x="3148819" y="3960817"/>
            <a:ext cx="2276934" cy="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/>
          <p:cNvGrpSpPr/>
          <p:nvPr/>
        </p:nvGrpSpPr>
        <p:grpSpPr>
          <a:xfrm>
            <a:off x="4521598" y="3908701"/>
            <a:ext cx="324036" cy="307777"/>
            <a:chOff x="2131157" y="5125834"/>
            <a:chExt cx="324036" cy="307777"/>
          </a:xfrm>
        </p:grpSpPr>
        <p:sp>
          <p:nvSpPr>
            <p:cNvPr id="107" name="Ellipse 106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8" name="Textfeld 107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6</a:t>
              </a:r>
            </a:p>
          </p:txBody>
        </p:sp>
      </p:grpSp>
      <p:cxnSp>
        <p:nvCxnSpPr>
          <p:cNvPr id="95" name="Gerade Verbindung mit Pfeil 94"/>
          <p:cNvCxnSpPr>
            <a:endCxn id="94" idx="1"/>
          </p:cNvCxnSpPr>
          <p:nvPr/>
        </p:nvCxnSpPr>
        <p:spPr>
          <a:xfrm>
            <a:off x="2193440" y="1870770"/>
            <a:ext cx="3036454" cy="3599715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uppieren 129"/>
          <p:cNvGrpSpPr/>
          <p:nvPr/>
        </p:nvGrpSpPr>
        <p:grpSpPr>
          <a:xfrm>
            <a:off x="2876789" y="2620370"/>
            <a:ext cx="324036" cy="307777"/>
            <a:chOff x="2131157" y="5125834"/>
            <a:chExt cx="324036" cy="307777"/>
          </a:xfrm>
        </p:grpSpPr>
        <p:sp>
          <p:nvSpPr>
            <p:cNvPr id="131" name="Ellipse 130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2" name="Textfeld 131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7</a:t>
              </a:r>
              <a:endParaRPr lang="de-CH" sz="1400" dirty="0"/>
            </a:p>
          </p:txBody>
        </p:sp>
      </p:grpSp>
      <p:sp>
        <p:nvSpPr>
          <p:cNvPr id="119" name="Textfeld 118"/>
          <p:cNvSpPr txBox="1"/>
          <p:nvPr/>
        </p:nvSpPr>
        <p:spPr>
          <a:xfrm>
            <a:off x="6250404" y="5303202"/>
            <a:ext cx="989063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LSA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20" name="Gerade Verbindung mit Pfeil 119"/>
          <p:cNvCxnSpPr/>
          <p:nvPr/>
        </p:nvCxnSpPr>
        <p:spPr>
          <a:xfrm flipH="1" flipV="1">
            <a:off x="5972868" y="1918480"/>
            <a:ext cx="1829147" cy="3384722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7274223" y="5303202"/>
            <a:ext cx="989063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Kerberos SSP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22" name="Gruppieren 121"/>
          <p:cNvGrpSpPr/>
          <p:nvPr/>
        </p:nvGrpSpPr>
        <p:grpSpPr>
          <a:xfrm>
            <a:off x="6174398" y="2664346"/>
            <a:ext cx="583363" cy="307777"/>
            <a:chOff x="6554316" y="2580035"/>
            <a:chExt cx="583363" cy="307777"/>
          </a:xfrm>
        </p:grpSpPr>
        <p:sp>
          <p:nvSpPr>
            <p:cNvPr id="123" name="Ellipse 122"/>
            <p:cNvSpPr/>
            <p:nvPr/>
          </p:nvSpPr>
          <p:spPr>
            <a:xfrm>
              <a:off x="6688056" y="2580035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6554316" y="2580035"/>
              <a:ext cx="583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8</a:t>
              </a:r>
              <a:endParaRPr lang="de-CH" sz="1400" dirty="0"/>
            </a:p>
          </p:txBody>
        </p:sp>
      </p:grpSp>
      <p:sp>
        <p:nvSpPr>
          <p:cNvPr id="126" name="Textfeld 125"/>
          <p:cNvSpPr txBox="1"/>
          <p:nvPr/>
        </p:nvSpPr>
        <p:spPr>
          <a:xfrm>
            <a:off x="5220072" y="5661768"/>
            <a:ext cx="2019395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SmartCardSvc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1943708" y="2398204"/>
            <a:ext cx="324036" cy="307777"/>
            <a:chOff x="2131157" y="5125834"/>
            <a:chExt cx="324036" cy="307777"/>
          </a:xfrm>
        </p:grpSpPr>
        <p:sp>
          <p:nvSpPr>
            <p:cNvPr id="98" name="Ellipse 97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2</a:t>
              </a:r>
              <a:endParaRPr lang="de-C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1907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C5 – Smart Card </a:t>
            </a:r>
            <a:r>
              <a:rPr lang="de-CH" dirty="0" err="1" smtClean="0"/>
              <a:t>with</a:t>
            </a:r>
            <a:r>
              <a:rPr lang="de-CH" dirty="0" smtClean="0"/>
              <a:t> (PIN) pass-</a:t>
            </a:r>
            <a:r>
              <a:rPr lang="de-CH" dirty="0" err="1" smtClean="0"/>
              <a:t>through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A5D4763-B5EF-4891-8757-4C62C1104F06}" type="slidenum">
              <a:rPr lang="de-CH" smtClean="0"/>
              <a:pPr algn="r"/>
              <a:t>8</a:t>
            </a:fld>
            <a:endParaRPr lang="de-CH" dirty="0"/>
          </a:p>
        </p:txBody>
      </p:sp>
      <p:sp>
        <p:nvSpPr>
          <p:cNvPr id="9" name="Abgerundetes Rechteck 8"/>
          <p:cNvSpPr/>
          <p:nvPr/>
        </p:nvSpPr>
        <p:spPr>
          <a:xfrm>
            <a:off x="5218112" y="1421160"/>
            <a:ext cx="3240360" cy="10801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5218112" y="3433750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041648" y="3437384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bgerundetes Rechteck 11"/>
          <p:cNvSpPr/>
          <p:nvPr/>
        </p:nvSpPr>
        <p:spPr>
          <a:xfrm>
            <a:off x="5425752" y="5229200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bgerundetes Rechteck 12"/>
          <p:cNvSpPr/>
          <p:nvPr/>
        </p:nvSpPr>
        <p:spPr>
          <a:xfrm>
            <a:off x="5229894" y="5055468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bgerundetes Rechteck 14"/>
          <p:cNvSpPr/>
          <p:nvPr/>
        </p:nvSpPr>
        <p:spPr>
          <a:xfrm>
            <a:off x="5065712" y="1268760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bgerundetes Rechteck 15"/>
          <p:cNvSpPr/>
          <p:nvPr/>
        </p:nvSpPr>
        <p:spPr>
          <a:xfrm>
            <a:off x="5077494" y="4903068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bgerundetes Rechteck 17"/>
          <p:cNvSpPr/>
          <p:nvPr/>
        </p:nvSpPr>
        <p:spPr>
          <a:xfrm>
            <a:off x="5065712" y="3281350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5108772" y="1268760"/>
            <a:ext cx="269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Domain Controller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065712" y="329984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ZDC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108772" y="49411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XA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436096" y="3666510"/>
            <a:ext cx="122172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XML Service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806659" y="3664074"/>
            <a:ext cx="122172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IMA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087756"/>
            <a:ext cx="495820" cy="32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Gruppieren 59"/>
          <p:cNvGrpSpPr/>
          <p:nvPr/>
        </p:nvGrpSpPr>
        <p:grpSpPr>
          <a:xfrm>
            <a:off x="2168492" y="2620370"/>
            <a:ext cx="324036" cy="307777"/>
            <a:chOff x="2131157" y="5125834"/>
            <a:chExt cx="324036" cy="307777"/>
          </a:xfrm>
        </p:grpSpPr>
        <p:sp>
          <p:nvSpPr>
            <p:cNvPr id="61" name="Ellipse 60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8</a:t>
              </a:r>
              <a:endParaRPr lang="de-CH" sz="1400" dirty="0"/>
            </a:p>
          </p:txBody>
        </p:sp>
      </p:grpSp>
      <p:sp>
        <p:nvSpPr>
          <p:cNvPr id="67" name="Abgerundetes Rechteck 66"/>
          <p:cNvSpPr/>
          <p:nvPr/>
        </p:nvSpPr>
        <p:spPr>
          <a:xfrm>
            <a:off x="889248" y="3284984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67"/>
          <p:cNvSpPr txBox="1"/>
          <p:nvPr/>
        </p:nvSpPr>
        <p:spPr>
          <a:xfrm>
            <a:off x="899592" y="3356992"/>
            <a:ext cx="230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WI Server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2" name="Abgerundetes Rechteck 71"/>
          <p:cNvSpPr/>
          <p:nvPr/>
        </p:nvSpPr>
        <p:spPr>
          <a:xfrm>
            <a:off x="889248" y="1268760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feld 72"/>
          <p:cNvSpPr txBox="1"/>
          <p:nvPr/>
        </p:nvSpPr>
        <p:spPr>
          <a:xfrm>
            <a:off x="889248" y="12687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Client </a:t>
            </a:r>
            <a:r>
              <a:rPr lang="de-CH" dirty="0" err="1" smtClean="0">
                <a:solidFill>
                  <a:schemeClr val="bg1">
                    <a:lumMod val="95000"/>
                  </a:schemeClr>
                </a:solidFill>
              </a:rPr>
              <a:t>device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961256" y="1657142"/>
            <a:ext cx="989063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Winlogon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6" name="Gerade Verbindung mit Pfeil 75"/>
          <p:cNvCxnSpPr/>
          <p:nvPr/>
        </p:nvCxnSpPr>
        <p:spPr>
          <a:xfrm flipV="1">
            <a:off x="395536" y="1840813"/>
            <a:ext cx="565720" cy="93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>
            <a:off x="1905776" y="2107595"/>
            <a:ext cx="361968" cy="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fik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332" y="1404231"/>
            <a:ext cx="776808" cy="776808"/>
          </a:xfrm>
          <a:prstGeom prst="rect">
            <a:avLst/>
          </a:prstGeom>
        </p:spPr>
      </p:pic>
      <p:grpSp>
        <p:nvGrpSpPr>
          <p:cNvPr id="79" name="Gruppieren 78"/>
          <p:cNvGrpSpPr/>
          <p:nvPr/>
        </p:nvGrpSpPr>
        <p:grpSpPr>
          <a:xfrm>
            <a:off x="565044" y="1534702"/>
            <a:ext cx="324036" cy="307777"/>
            <a:chOff x="2131157" y="5125834"/>
            <a:chExt cx="324036" cy="307777"/>
          </a:xfrm>
        </p:grpSpPr>
        <p:sp>
          <p:nvSpPr>
            <p:cNvPr id="80" name="Ellipse 79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1</a:t>
              </a:r>
              <a:endParaRPr lang="de-CH" sz="1400" dirty="0"/>
            </a:p>
          </p:txBody>
        </p:sp>
      </p:grpSp>
      <p:grpSp>
        <p:nvGrpSpPr>
          <p:cNvPr id="82" name="Gruppieren 81"/>
          <p:cNvGrpSpPr/>
          <p:nvPr/>
        </p:nvGrpSpPr>
        <p:grpSpPr>
          <a:xfrm>
            <a:off x="1943708" y="2094756"/>
            <a:ext cx="324036" cy="307777"/>
            <a:chOff x="2131157" y="5125834"/>
            <a:chExt cx="324036" cy="307777"/>
          </a:xfrm>
        </p:grpSpPr>
        <p:sp>
          <p:nvSpPr>
            <p:cNvPr id="83" name="Ellipse 82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2</a:t>
              </a:r>
              <a:endParaRPr lang="de-CH" sz="1400" dirty="0"/>
            </a:p>
          </p:txBody>
        </p:sp>
      </p:grp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40" y="195519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feld 85"/>
          <p:cNvSpPr txBox="1"/>
          <p:nvPr/>
        </p:nvSpPr>
        <p:spPr>
          <a:xfrm>
            <a:off x="961256" y="2022053"/>
            <a:ext cx="1001278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>
                    <a:lumMod val="95000"/>
                  </a:schemeClr>
                </a:solidFill>
              </a:rPr>
              <a:t>MPnotif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y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3627308" y="2248644"/>
            <a:ext cx="1602586" cy="3221841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 flipV="1">
            <a:off x="1962534" y="1826419"/>
            <a:ext cx="3329546" cy="14394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/>
        </p:nvSpPr>
        <p:spPr>
          <a:xfrm>
            <a:off x="5305772" y="1749202"/>
            <a:ext cx="66709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KDC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88" y="2023170"/>
            <a:ext cx="532774" cy="754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2" name="Gruppieren 91"/>
          <p:cNvGrpSpPr/>
          <p:nvPr/>
        </p:nvGrpSpPr>
        <p:grpSpPr>
          <a:xfrm>
            <a:off x="4247097" y="1671142"/>
            <a:ext cx="324036" cy="307777"/>
            <a:chOff x="2131157" y="5125834"/>
            <a:chExt cx="324036" cy="307777"/>
          </a:xfrm>
        </p:grpSpPr>
        <p:sp>
          <p:nvSpPr>
            <p:cNvPr id="93" name="Ellipse 92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1</a:t>
              </a:r>
              <a:endParaRPr lang="de-CH" sz="14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2876789" y="2620370"/>
            <a:ext cx="324036" cy="307777"/>
            <a:chOff x="2131157" y="5125834"/>
            <a:chExt cx="324036" cy="307777"/>
          </a:xfrm>
        </p:grpSpPr>
        <p:sp>
          <p:nvSpPr>
            <p:cNvPr id="65" name="Ellipse 64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9</a:t>
              </a:r>
              <a:endParaRPr lang="de-CH" sz="1400" dirty="0"/>
            </a:p>
          </p:txBody>
        </p:sp>
      </p:grpSp>
      <p:sp>
        <p:nvSpPr>
          <p:cNvPr id="100" name="Textfeld 99"/>
          <p:cNvSpPr txBox="1"/>
          <p:nvPr/>
        </p:nvSpPr>
        <p:spPr>
          <a:xfrm>
            <a:off x="5229894" y="5305400"/>
            <a:ext cx="989063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Winlogon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4" name="Gerade Verbindung mit Pfeil 103"/>
          <p:cNvCxnSpPr/>
          <p:nvPr/>
        </p:nvCxnSpPr>
        <p:spPr>
          <a:xfrm>
            <a:off x="6218957" y="5721642"/>
            <a:ext cx="361968" cy="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1997996" y="1650286"/>
            <a:ext cx="989063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LSA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3021815" y="1383586"/>
            <a:ext cx="989063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Kerberos SSP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2267744" y="1938318"/>
            <a:ext cx="881075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PNSSON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623" y="1969463"/>
            <a:ext cx="276275" cy="24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8" name="Gerade Verbindung mit Pfeil 97"/>
          <p:cNvCxnSpPr>
            <a:endCxn id="108" idx="0"/>
          </p:cNvCxnSpPr>
          <p:nvPr/>
        </p:nvCxnSpPr>
        <p:spPr>
          <a:xfrm flipH="1">
            <a:off x="2654288" y="2259995"/>
            <a:ext cx="973020" cy="1399916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2159756" y="3969082"/>
            <a:ext cx="989063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IIS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2159756" y="3659911"/>
            <a:ext cx="98906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WI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9" name="Gerade Verbindung mit Pfeil 108"/>
          <p:cNvCxnSpPr/>
          <p:nvPr/>
        </p:nvCxnSpPr>
        <p:spPr>
          <a:xfrm>
            <a:off x="6657821" y="3821410"/>
            <a:ext cx="168116" cy="20588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flipV="1">
            <a:off x="3148819" y="2414947"/>
            <a:ext cx="2143261" cy="1708024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uppieren 110"/>
          <p:cNvGrpSpPr/>
          <p:nvPr/>
        </p:nvGrpSpPr>
        <p:grpSpPr>
          <a:xfrm>
            <a:off x="4453644" y="2731505"/>
            <a:ext cx="324036" cy="307777"/>
            <a:chOff x="2131157" y="5125834"/>
            <a:chExt cx="324036" cy="307777"/>
          </a:xfrm>
        </p:grpSpPr>
        <p:sp>
          <p:nvSpPr>
            <p:cNvPr id="112" name="Ellipse 111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4</a:t>
              </a:r>
            </a:p>
          </p:txBody>
        </p:sp>
      </p:grpSp>
      <p:grpSp>
        <p:nvGrpSpPr>
          <p:cNvPr id="114" name="Gruppieren 113"/>
          <p:cNvGrpSpPr/>
          <p:nvPr/>
        </p:nvGrpSpPr>
        <p:grpSpPr>
          <a:xfrm>
            <a:off x="6577089" y="3462586"/>
            <a:ext cx="324036" cy="307777"/>
            <a:chOff x="2131157" y="5125834"/>
            <a:chExt cx="324036" cy="307777"/>
          </a:xfrm>
        </p:grpSpPr>
        <p:sp>
          <p:nvSpPr>
            <p:cNvPr id="115" name="Ellipse 114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6</a:t>
              </a:r>
              <a:endParaRPr lang="de-CH" sz="1400" dirty="0"/>
            </a:p>
          </p:txBody>
        </p:sp>
      </p:grpSp>
      <p:cxnSp>
        <p:nvCxnSpPr>
          <p:cNvPr id="117" name="Gerade Verbindung mit Pfeil 116"/>
          <p:cNvCxnSpPr/>
          <p:nvPr/>
        </p:nvCxnSpPr>
        <p:spPr>
          <a:xfrm>
            <a:off x="3148819" y="3806924"/>
            <a:ext cx="2287277" cy="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uppieren 117"/>
          <p:cNvGrpSpPr/>
          <p:nvPr/>
        </p:nvGrpSpPr>
        <p:grpSpPr>
          <a:xfrm>
            <a:off x="4527816" y="3519630"/>
            <a:ext cx="324036" cy="307777"/>
            <a:chOff x="2131157" y="5125834"/>
            <a:chExt cx="324036" cy="307777"/>
          </a:xfrm>
        </p:grpSpPr>
        <p:sp>
          <p:nvSpPr>
            <p:cNvPr id="119" name="Ellipse 118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0" name="Textfeld 119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5</a:t>
              </a:r>
              <a:endParaRPr lang="de-CH" sz="1400" dirty="0"/>
            </a:p>
          </p:txBody>
        </p:sp>
      </p:grpSp>
      <p:cxnSp>
        <p:nvCxnSpPr>
          <p:cNvPr id="121" name="Gerade Verbindung mit Pfeil 120"/>
          <p:cNvCxnSpPr/>
          <p:nvPr/>
        </p:nvCxnSpPr>
        <p:spPr>
          <a:xfrm flipH="1">
            <a:off x="3148819" y="3960817"/>
            <a:ext cx="2276934" cy="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uppieren 121"/>
          <p:cNvGrpSpPr/>
          <p:nvPr/>
        </p:nvGrpSpPr>
        <p:grpSpPr>
          <a:xfrm>
            <a:off x="4615662" y="3886784"/>
            <a:ext cx="324036" cy="307777"/>
            <a:chOff x="2131157" y="5125834"/>
            <a:chExt cx="324036" cy="307777"/>
          </a:xfrm>
        </p:grpSpPr>
        <p:sp>
          <p:nvSpPr>
            <p:cNvPr id="123" name="Ellipse 122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4" name="Textfeld 123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7</a:t>
              </a:r>
              <a:endParaRPr lang="de-CH" sz="1400" dirty="0"/>
            </a:p>
          </p:txBody>
        </p:sp>
      </p:grpSp>
      <p:sp>
        <p:nvSpPr>
          <p:cNvPr id="125" name="Textfeld 124"/>
          <p:cNvSpPr txBox="1"/>
          <p:nvPr/>
        </p:nvSpPr>
        <p:spPr>
          <a:xfrm>
            <a:off x="6240879" y="5293677"/>
            <a:ext cx="989063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LSA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26" name="Gerade Verbindung mit Pfeil 125"/>
          <p:cNvCxnSpPr/>
          <p:nvPr/>
        </p:nvCxnSpPr>
        <p:spPr>
          <a:xfrm flipH="1" flipV="1">
            <a:off x="5972868" y="1918480"/>
            <a:ext cx="1829147" cy="3384722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126"/>
          <p:cNvSpPr txBox="1"/>
          <p:nvPr/>
        </p:nvSpPr>
        <p:spPr>
          <a:xfrm>
            <a:off x="7255173" y="5293677"/>
            <a:ext cx="989063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Kerberos SSP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28" name="Gruppieren 127"/>
          <p:cNvGrpSpPr/>
          <p:nvPr/>
        </p:nvGrpSpPr>
        <p:grpSpPr>
          <a:xfrm>
            <a:off x="6174398" y="2664346"/>
            <a:ext cx="583363" cy="307777"/>
            <a:chOff x="6554316" y="2580035"/>
            <a:chExt cx="583363" cy="307777"/>
          </a:xfrm>
        </p:grpSpPr>
        <p:sp>
          <p:nvSpPr>
            <p:cNvPr id="129" name="Ellipse 128"/>
            <p:cNvSpPr/>
            <p:nvPr/>
          </p:nvSpPr>
          <p:spPr>
            <a:xfrm>
              <a:off x="6688056" y="2580035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0" name="Textfeld 129"/>
            <p:cNvSpPr txBox="1"/>
            <p:nvPr/>
          </p:nvSpPr>
          <p:spPr>
            <a:xfrm>
              <a:off x="6554316" y="2580035"/>
              <a:ext cx="583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9</a:t>
              </a:r>
              <a:endParaRPr lang="de-CH" sz="1400" dirty="0"/>
            </a:p>
          </p:txBody>
        </p:sp>
      </p:grpSp>
      <p:sp>
        <p:nvSpPr>
          <p:cNvPr id="131" name="Textfeld 130"/>
          <p:cNvSpPr txBox="1"/>
          <p:nvPr/>
        </p:nvSpPr>
        <p:spPr>
          <a:xfrm>
            <a:off x="5220072" y="5671293"/>
            <a:ext cx="2019395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SmartCardSvc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4" name="Gruppieren 33"/>
          <p:cNvGrpSpPr/>
          <p:nvPr/>
        </p:nvGrpSpPr>
        <p:grpSpPr>
          <a:xfrm>
            <a:off x="3303271" y="2402533"/>
            <a:ext cx="324036" cy="307777"/>
            <a:chOff x="2131157" y="5125834"/>
            <a:chExt cx="324036" cy="307777"/>
          </a:xfrm>
        </p:grpSpPr>
        <p:sp>
          <p:nvSpPr>
            <p:cNvPr id="35" name="Ellipse 34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3</a:t>
              </a:r>
              <a:endParaRPr lang="de-CH" sz="1400" dirty="0"/>
            </a:p>
          </p:txBody>
        </p:sp>
      </p:grpSp>
      <p:cxnSp>
        <p:nvCxnSpPr>
          <p:cNvPr id="132" name="Gerade Verbindung mit Pfeil 131"/>
          <p:cNvCxnSpPr/>
          <p:nvPr/>
        </p:nvCxnSpPr>
        <p:spPr>
          <a:xfrm flipV="1">
            <a:off x="3148819" y="2097412"/>
            <a:ext cx="200208" cy="10183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uppieren 132"/>
          <p:cNvGrpSpPr/>
          <p:nvPr/>
        </p:nvGrpSpPr>
        <p:grpSpPr>
          <a:xfrm>
            <a:off x="4615662" y="4379097"/>
            <a:ext cx="324036" cy="307777"/>
            <a:chOff x="2131157" y="5125834"/>
            <a:chExt cx="324036" cy="307777"/>
          </a:xfrm>
        </p:grpSpPr>
        <p:sp>
          <p:nvSpPr>
            <p:cNvPr id="134" name="Ellipse 133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5" name="Textfeld 134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8</a:t>
              </a:r>
              <a:endParaRPr lang="de-C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60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C6 – Kerberos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A5D4763-B5EF-4891-8757-4C62C1104F06}" type="slidenum">
              <a:rPr lang="de-CH" smtClean="0"/>
              <a:pPr algn="r"/>
              <a:t>9</a:t>
            </a:fld>
            <a:endParaRPr lang="de-CH" dirty="0"/>
          </a:p>
        </p:txBody>
      </p:sp>
      <p:sp>
        <p:nvSpPr>
          <p:cNvPr id="9" name="Abgerundetes Rechteck 8"/>
          <p:cNvSpPr/>
          <p:nvPr/>
        </p:nvSpPr>
        <p:spPr>
          <a:xfrm>
            <a:off x="889248" y="1268760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5218112" y="1421160"/>
            <a:ext cx="3240360" cy="10801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5218112" y="3433750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bgerundetes Rechteck 11"/>
          <p:cNvSpPr/>
          <p:nvPr/>
        </p:nvSpPr>
        <p:spPr>
          <a:xfrm>
            <a:off x="1041648" y="3437384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bgerundetes Rechteck 12"/>
          <p:cNvSpPr/>
          <p:nvPr/>
        </p:nvSpPr>
        <p:spPr>
          <a:xfrm>
            <a:off x="5425752" y="5229200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bgerundetes Rechteck 13"/>
          <p:cNvSpPr/>
          <p:nvPr/>
        </p:nvSpPr>
        <p:spPr>
          <a:xfrm>
            <a:off x="5229894" y="5055468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bgerundetes Rechteck 14"/>
          <p:cNvSpPr/>
          <p:nvPr/>
        </p:nvSpPr>
        <p:spPr>
          <a:xfrm>
            <a:off x="889248" y="3284984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bgerundetes Rechteck 15"/>
          <p:cNvSpPr/>
          <p:nvPr/>
        </p:nvSpPr>
        <p:spPr>
          <a:xfrm>
            <a:off x="5065712" y="1268760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bgerundetes Rechteck 16"/>
          <p:cNvSpPr/>
          <p:nvPr/>
        </p:nvSpPr>
        <p:spPr>
          <a:xfrm>
            <a:off x="5077494" y="4903068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/>
          <p:cNvSpPr txBox="1"/>
          <p:nvPr/>
        </p:nvSpPr>
        <p:spPr>
          <a:xfrm>
            <a:off x="889248" y="12687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Client </a:t>
            </a:r>
            <a:r>
              <a:rPr lang="de-CH" dirty="0" err="1" smtClean="0">
                <a:solidFill>
                  <a:schemeClr val="bg1">
                    <a:lumMod val="95000"/>
                  </a:schemeClr>
                </a:solidFill>
              </a:rPr>
              <a:t>device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897284" y="3312021"/>
            <a:ext cx="230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WI </a:t>
            </a:r>
            <a:r>
              <a:rPr lang="de-CH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erver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5065712" y="3281350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5108772" y="1268760"/>
            <a:ext cx="269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Domain Controller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065712" y="329984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ZDC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108772" y="49411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XA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961256" y="1657142"/>
            <a:ext cx="989063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Winlogon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 flipV="1">
            <a:off x="395536" y="1840813"/>
            <a:ext cx="565720" cy="93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81" idx="1"/>
          </p:cNvCxnSpPr>
          <p:nvPr/>
        </p:nvCxnSpPr>
        <p:spPr>
          <a:xfrm>
            <a:off x="1950319" y="1834342"/>
            <a:ext cx="3312393" cy="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36096" y="3666510"/>
            <a:ext cx="122172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XML Service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46" y="1404231"/>
            <a:ext cx="776808" cy="776808"/>
          </a:xfrm>
          <a:prstGeom prst="rect">
            <a:avLst/>
          </a:prstGeom>
        </p:spPr>
      </p:pic>
      <p:grpSp>
        <p:nvGrpSpPr>
          <p:cNvPr id="31" name="Gruppieren 30"/>
          <p:cNvGrpSpPr/>
          <p:nvPr/>
        </p:nvGrpSpPr>
        <p:grpSpPr>
          <a:xfrm>
            <a:off x="603144" y="1897552"/>
            <a:ext cx="324036" cy="307777"/>
            <a:chOff x="2131157" y="5125834"/>
            <a:chExt cx="324036" cy="307777"/>
          </a:xfrm>
        </p:grpSpPr>
        <p:sp>
          <p:nvSpPr>
            <p:cNvPr id="32" name="Ellipse 31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1</a:t>
              </a:r>
              <a:endParaRPr lang="de-CH" sz="1400" dirty="0"/>
            </a:p>
          </p:txBody>
        </p:sp>
      </p:grpSp>
      <p:sp>
        <p:nvSpPr>
          <p:cNvPr id="37" name="Textfeld 36"/>
          <p:cNvSpPr txBox="1"/>
          <p:nvPr/>
        </p:nvSpPr>
        <p:spPr>
          <a:xfrm>
            <a:off x="6806659" y="3664074"/>
            <a:ext cx="122172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IMA 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3148819" y="3813799"/>
            <a:ext cx="2331389" cy="25739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 flipV="1">
            <a:off x="3113863" y="3908674"/>
            <a:ext cx="2311892" cy="34385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40" y="195519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1" name="Gerade Verbindung mit Pfeil 40"/>
          <p:cNvCxnSpPr>
            <a:endCxn id="63" idx="0"/>
          </p:cNvCxnSpPr>
          <p:nvPr/>
        </p:nvCxnSpPr>
        <p:spPr>
          <a:xfrm flipH="1">
            <a:off x="2654288" y="2259995"/>
            <a:ext cx="995241" cy="1399916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/>
          <p:cNvGrpSpPr/>
          <p:nvPr/>
        </p:nvGrpSpPr>
        <p:grpSpPr>
          <a:xfrm>
            <a:off x="3023294" y="2637721"/>
            <a:ext cx="324036" cy="307777"/>
            <a:chOff x="2131157" y="5125834"/>
            <a:chExt cx="324036" cy="307777"/>
          </a:xfrm>
        </p:grpSpPr>
        <p:sp>
          <p:nvSpPr>
            <p:cNvPr id="43" name="Ellipse 42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2</a:t>
              </a:r>
              <a:endParaRPr lang="de-CH" sz="1400" dirty="0"/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5229894" y="5229200"/>
            <a:ext cx="989063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Winlogon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509" y="559552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7" name="Gerade Verbindung mit Pfeil 46"/>
          <p:cNvCxnSpPr/>
          <p:nvPr/>
        </p:nvCxnSpPr>
        <p:spPr>
          <a:xfrm flipV="1">
            <a:off x="3664623" y="2003619"/>
            <a:ext cx="1574642" cy="256376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4674679" y="3908673"/>
            <a:ext cx="324036" cy="307777"/>
            <a:chOff x="2131157" y="5125834"/>
            <a:chExt cx="324036" cy="307777"/>
          </a:xfrm>
        </p:grpSpPr>
        <p:sp>
          <p:nvSpPr>
            <p:cNvPr id="49" name="Ellipse 48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159732" y="5125834"/>
              <a:ext cx="225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7</a:t>
              </a:r>
              <a:endParaRPr lang="de-CH" sz="1400" dirty="0"/>
            </a:p>
          </p:txBody>
        </p:sp>
      </p:grpSp>
      <p:sp>
        <p:nvSpPr>
          <p:cNvPr id="51" name="Textfeld 50"/>
          <p:cNvSpPr txBox="1"/>
          <p:nvPr/>
        </p:nvSpPr>
        <p:spPr>
          <a:xfrm>
            <a:off x="5239265" y="5592137"/>
            <a:ext cx="989063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>
                    <a:lumMod val="95000"/>
                  </a:schemeClr>
                </a:solidFill>
              </a:rPr>
              <a:t>MPnotif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y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6550643" y="5567754"/>
            <a:ext cx="881075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PNSSON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5" name="Gerade Verbindung mit Pfeil 54"/>
          <p:cNvCxnSpPr/>
          <p:nvPr/>
        </p:nvCxnSpPr>
        <p:spPr>
          <a:xfrm flipH="1">
            <a:off x="7740353" y="5900328"/>
            <a:ext cx="288031" cy="625016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46" idx="2"/>
          </p:cNvCxnSpPr>
          <p:nvPr/>
        </p:nvCxnSpPr>
        <p:spPr>
          <a:xfrm>
            <a:off x="8028384" y="5900328"/>
            <a:ext cx="0" cy="625016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46" idx="2"/>
          </p:cNvCxnSpPr>
          <p:nvPr/>
        </p:nvCxnSpPr>
        <p:spPr>
          <a:xfrm>
            <a:off x="8028384" y="5900328"/>
            <a:ext cx="289470" cy="625016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6657821" y="3821410"/>
            <a:ext cx="168116" cy="20588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/>
          <p:cNvGrpSpPr/>
          <p:nvPr/>
        </p:nvGrpSpPr>
        <p:grpSpPr>
          <a:xfrm>
            <a:off x="4608004" y="3548633"/>
            <a:ext cx="324036" cy="307777"/>
            <a:chOff x="2131157" y="5125834"/>
            <a:chExt cx="324036" cy="307777"/>
          </a:xfrm>
        </p:grpSpPr>
        <p:sp>
          <p:nvSpPr>
            <p:cNvPr id="60" name="Ellipse 59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5</a:t>
              </a:r>
            </a:p>
          </p:txBody>
        </p:sp>
      </p:grpSp>
      <p:sp>
        <p:nvSpPr>
          <p:cNvPr id="62" name="Textfeld 61"/>
          <p:cNvSpPr txBox="1"/>
          <p:nvPr/>
        </p:nvSpPr>
        <p:spPr>
          <a:xfrm>
            <a:off x="2159756" y="3969082"/>
            <a:ext cx="989063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IIS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159756" y="3659911"/>
            <a:ext cx="98906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WI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4" name="Gerade Verbindung mit Pfeil 63"/>
          <p:cNvCxnSpPr/>
          <p:nvPr/>
        </p:nvCxnSpPr>
        <p:spPr>
          <a:xfrm flipV="1">
            <a:off x="3185312" y="2090754"/>
            <a:ext cx="2077400" cy="203243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/>
          <p:cNvGrpSpPr/>
          <p:nvPr/>
        </p:nvGrpSpPr>
        <p:grpSpPr>
          <a:xfrm>
            <a:off x="6551286" y="3467100"/>
            <a:ext cx="324036" cy="307777"/>
            <a:chOff x="2131157" y="5125834"/>
            <a:chExt cx="324036" cy="307777"/>
          </a:xfrm>
        </p:grpSpPr>
        <p:sp>
          <p:nvSpPr>
            <p:cNvPr id="69" name="Ellipse 68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6</a:t>
              </a:r>
              <a:endParaRPr lang="de-CH" sz="1400" dirty="0"/>
            </a:p>
          </p:txBody>
        </p:sp>
      </p:grpSp>
      <p:grpSp>
        <p:nvGrpSpPr>
          <p:cNvPr id="71" name="Gruppieren 70"/>
          <p:cNvGrpSpPr/>
          <p:nvPr/>
        </p:nvGrpSpPr>
        <p:grpSpPr>
          <a:xfrm>
            <a:off x="4703254" y="1986607"/>
            <a:ext cx="324036" cy="307777"/>
            <a:chOff x="2131157" y="5125834"/>
            <a:chExt cx="324036" cy="307777"/>
          </a:xfrm>
        </p:grpSpPr>
        <p:sp>
          <p:nvSpPr>
            <p:cNvPr id="72" name="Ellipse 71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2159732" y="5125834"/>
              <a:ext cx="225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8</a:t>
              </a:r>
              <a:endParaRPr lang="de-CH" sz="1400" dirty="0"/>
            </a:p>
          </p:txBody>
        </p:sp>
      </p:grpSp>
      <p:cxnSp>
        <p:nvCxnSpPr>
          <p:cNvPr id="74" name="Gerade Verbindung mit Pfeil 73"/>
          <p:cNvCxnSpPr>
            <a:stCxn id="45" idx="3"/>
          </p:cNvCxnSpPr>
          <p:nvPr/>
        </p:nvCxnSpPr>
        <p:spPr>
          <a:xfrm flipH="1" flipV="1">
            <a:off x="5596260" y="2003619"/>
            <a:ext cx="622697" cy="3394858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ieren 74"/>
          <p:cNvGrpSpPr/>
          <p:nvPr/>
        </p:nvGrpSpPr>
        <p:grpSpPr>
          <a:xfrm>
            <a:off x="5449956" y="2637721"/>
            <a:ext cx="583363" cy="307777"/>
            <a:chOff x="6554316" y="2580035"/>
            <a:chExt cx="583363" cy="307777"/>
          </a:xfrm>
        </p:grpSpPr>
        <p:sp>
          <p:nvSpPr>
            <p:cNvPr id="76" name="Ellipse 75"/>
            <p:cNvSpPr/>
            <p:nvPr/>
          </p:nvSpPr>
          <p:spPr>
            <a:xfrm>
              <a:off x="6688056" y="2580035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6554316" y="2580035"/>
              <a:ext cx="583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10</a:t>
              </a:r>
              <a:endParaRPr lang="de-CH" sz="1400" dirty="0"/>
            </a:p>
          </p:txBody>
        </p:sp>
      </p:grp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623" y="1969463"/>
            <a:ext cx="276275" cy="24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feld 79"/>
          <p:cNvSpPr txBox="1"/>
          <p:nvPr/>
        </p:nvSpPr>
        <p:spPr>
          <a:xfrm>
            <a:off x="6250404" y="5227002"/>
            <a:ext cx="989063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LSA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5262712" y="1665065"/>
            <a:ext cx="66709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KDC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2" name="Gerade Verbindung mit Pfeil 81"/>
          <p:cNvCxnSpPr>
            <a:endCxn id="81" idx="1"/>
          </p:cNvCxnSpPr>
          <p:nvPr/>
        </p:nvCxnSpPr>
        <p:spPr>
          <a:xfrm flipV="1">
            <a:off x="3649529" y="1834342"/>
            <a:ext cx="1613183" cy="425653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2843808" y="2259995"/>
            <a:ext cx="820815" cy="1381212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/>
          <p:cNvGrpSpPr/>
          <p:nvPr/>
        </p:nvGrpSpPr>
        <p:grpSpPr>
          <a:xfrm>
            <a:off x="3017725" y="3072617"/>
            <a:ext cx="324036" cy="307777"/>
            <a:chOff x="2131157" y="5125834"/>
            <a:chExt cx="324036" cy="307777"/>
          </a:xfrm>
        </p:grpSpPr>
        <p:sp>
          <p:nvSpPr>
            <p:cNvPr id="66" name="Ellipse 65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4</a:t>
              </a:r>
            </a:p>
          </p:txBody>
        </p:sp>
      </p:grpSp>
      <p:cxnSp>
        <p:nvCxnSpPr>
          <p:cNvPr id="93" name="Gerade Verbindung mit Pfeil 92"/>
          <p:cNvCxnSpPr>
            <a:endCxn id="45" idx="1"/>
          </p:cNvCxnSpPr>
          <p:nvPr/>
        </p:nvCxnSpPr>
        <p:spPr>
          <a:xfrm>
            <a:off x="3664623" y="2259995"/>
            <a:ext cx="1565271" cy="3138482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uppieren 95"/>
          <p:cNvGrpSpPr/>
          <p:nvPr/>
        </p:nvGrpSpPr>
        <p:grpSpPr>
          <a:xfrm>
            <a:off x="4610281" y="4513870"/>
            <a:ext cx="583363" cy="307777"/>
            <a:chOff x="6554316" y="2580035"/>
            <a:chExt cx="583363" cy="307777"/>
          </a:xfrm>
        </p:grpSpPr>
        <p:sp>
          <p:nvSpPr>
            <p:cNvPr id="97" name="Ellipse 96"/>
            <p:cNvSpPr/>
            <p:nvPr/>
          </p:nvSpPr>
          <p:spPr>
            <a:xfrm>
              <a:off x="6688056" y="2580035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6554316" y="2580035"/>
              <a:ext cx="583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9</a:t>
              </a:r>
              <a:endParaRPr lang="de-CH" sz="1400" dirty="0"/>
            </a:p>
          </p:txBody>
        </p:sp>
      </p:grpSp>
      <p:pic>
        <p:nvPicPr>
          <p:cNvPr id="101" name="Grafik 10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33" y="5536468"/>
            <a:ext cx="465584" cy="465584"/>
          </a:xfrm>
          <a:prstGeom prst="rect">
            <a:avLst/>
          </a:prstGeom>
        </p:spPr>
      </p:pic>
      <p:pic>
        <p:nvPicPr>
          <p:cNvPr id="102" name="Grafik 10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00" y="5545993"/>
            <a:ext cx="465584" cy="465584"/>
          </a:xfrm>
          <a:prstGeom prst="rect">
            <a:avLst/>
          </a:prstGeom>
        </p:spPr>
      </p:pic>
      <p:sp>
        <p:nvSpPr>
          <p:cNvPr id="107" name="Textfeld 106"/>
          <p:cNvSpPr txBox="1"/>
          <p:nvPr/>
        </p:nvSpPr>
        <p:spPr>
          <a:xfrm>
            <a:off x="6138896" y="6490871"/>
            <a:ext cx="1403306" cy="338554"/>
          </a:xfrm>
          <a:prstGeom prst="rect">
            <a:avLst/>
          </a:prstGeom>
          <a:gradFill>
            <a:gsLst>
              <a:gs pos="0">
                <a:srgbClr val="C0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KRB </a:t>
            </a:r>
            <a:r>
              <a:rPr lang="de-CH" sz="1600" dirty="0" err="1" smtClean="0"/>
              <a:t>svc</a:t>
            </a:r>
            <a:r>
              <a:rPr lang="de-CH" sz="1600" dirty="0" smtClean="0"/>
              <a:t> </a:t>
            </a:r>
            <a:r>
              <a:rPr lang="de-CH" sz="1600" dirty="0" err="1" smtClean="0"/>
              <a:t>only</a:t>
            </a:r>
            <a:r>
              <a:rPr lang="de-CH" sz="1600" dirty="0" smtClean="0"/>
              <a:t>!</a:t>
            </a:r>
            <a:endParaRPr lang="en-US" sz="1600" dirty="0"/>
          </a:p>
        </p:txBody>
      </p:sp>
      <p:cxnSp>
        <p:nvCxnSpPr>
          <p:cNvPr id="103" name="Gerade Verbindung mit Pfeil 102"/>
          <p:cNvCxnSpPr/>
          <p:nvPr/>
        </p:nvCxnSpPr>
        <p:spPr>
          <a:xfrm>
            <a:off x="6801838" y="5976199"/>
            <a:ext cx="4821" cy="549145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/>
          <p:cNvGrpSpPr/>
          <p:nvPr/>
        </p:nvGrpSpPr>
        <p:grpSpPr>
          <a:xfrm>
            <a:off x="4283968" y="1825079"/>
            <a:ext cx="324036" cy="307777"/>
            <a:chOff x="2131157" y="5125834"/>
            <a:chExt cx="324036" cy="307777"/>
          </a:xfrm>
        </p:grpSpPr>
        <p:sp>
          <p:nvSpPr>
            <p:cNvPr id="86" name="Ellipse 85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3</a:t>
              </a:r>
            </a:p>
          </p:txBody>
        </p:sp>
      </p:grpSp>
      <p:grpSp>
        <p:nvGrpSpPr>
          <p:cNvPr id="108" name="Gruppieren 107"/>
          <p:cNvGrpSpPr/>
          <p:nvPr/>
        </p:nvGrpSpPr>
        <p:grpSpPr>
          <a:xfrm>
            <a:off x="4343796" y="2796712"/>
            <a:ext cx="324036" cy="307777"/>
            <a:chOff x="2131157" y="5125834"/>
            <a:chExt cx="324036" cy="307777"/>
          </a:xfrm>
        </p:grpSpPr>
        <p:sp>
          <p:nvSpPr>
            <p:cNvPr id="109" name="Ellipse 108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857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theme/theme1.xml><?xml version="1.0" encoding="utf-8"?>
<a:theme xmlns:a="http://schemas.openxmlformats.org/drawingml/2006/main" name="Inserto-Firmenpraesentation-v8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Inserto-Firmenpraesentation-v8</Template>
  <TotalTime>0</TotalTime>
  <Words>1357</Words>
  <Application>Microsoft Office PowerPoint</Application>
  <PresentationFormat>Bildschirmpräsentation (4:3)</PresentationFormat>
  <Paragraphs>366</Paragraphs>
  <Slides>17</Slides>
  <Notes>17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19" baseType="lpstr">
      <vt:lpstr>Inserto-Firmenpraesentation-v8</vt:lpstr>
      <vt:lpstr>Benutzerdefiniertes Design</vt:lpstr>
      <vt:lpstr>PowerPoint-Präsentation</vt:lpstr>
      <vt:lpstr>Agenda</vt:lpstr>
      <vt:lpstr>Platforms / Methods</vt:lpstr>
      <vt:lpstr>Receiver / Working methods by today</vt:lpstr>
      <vt:lpstr>C1 – Explicit Authentication</vt:lpstr>
      <vt:lpstr>C2 – Domain pass-trough with double hopping</vt:lpstr>
      <vt:lpstr>C4 – Smart Card </vt:lpstr>
      <vt:lpstr>C5 – Smart Card with (PIN) pass-through</vt:lpstr>
      <vt:lpstr>C6 – Kerberos</vt:lpstr>
      <vt:lpstr>PowerPoint-Präsentation</vt:lpstr>
      <vt:lpstr>Common Pass-through issues and pitfalls</vt:lpstr>
      <vt:lpstr>Common Smart Card authentication issues and pitfalls</vt:lpstr>
      <vt:lpstr>Considerations when using kerberos </vt:lpstr>
      <vt:lpstr>Common Storefront Services / Receiver issues and FAQ</vt:lpstr>
      <vt:lpstr>Troubleshooting authentication failures</vt:lpstr>
      <vt:lpstr>Ressources</vt:lpstr>
      <vt:lpstr>PowerPoint-Präsentation</vt:lpstr>
    </vt:vector>
  </TitlesOfParts>
  <Company>INSERTO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Dirk Decher</dc:creator>
  <cp:lastModifiedBy>Michael Rüefli</cp:lastModifiedBy>
  <cp:revision>336</cp:revision>
  <dcterms:created xsi:type="dcterms:W3CDTF">2008-11-14T12:36:48Z</dcterms:created>
  <dcterms:modified xsi:type="dcterms:W3CDTF">2012-05-26T06:41:31Z</dcterms:modified>
</cp:coreProperties>
</file>