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1" r:id="rId3"/>
    <p:sldId id="258" r:id="rId4"/>
    <p:sldId id="273" r:id="rId5"/>
    <p:sldId id="295" r:id="rId6"/>
    <p:sldId id="274" r:id="rId7"/>
    <p:sldId id="275" r:id="rId8"/>
    <p:sldId id="277" r:id="rId9"/>
    <p:sldId id="276" r:id="rId10"/>
    <p:sldId id="283" r:id="rId11"/>
    <p:sldId id="296" r:id="rId12"/>
    <p:sldId id="278" r:id="rId13"/>
    <p:sldId id="281" r:id="rId14"/>
    <p:sldId id="282" r:id="rId15"/>
    <p:sldId id="286" r:id="rId16"/>
    <p:sldId id="279" r:id="rId17"/>
    <p:sldId id="280" r:id="rId18"/>
    <p:sldId id="289" r:id="rId19"/>
    <p:sldId id="288" r:id="rId20"/>
    <p:sldId id="290" r:id="rId21"/>
    <p:sldId id="291" r:id="rId22"/>
    <p:sldId id="292" r:id="rId23"/>
    <p:sldId id="293" r:id="rId24"/>
    <p:sldId id="284" r:id="rId25"/>
    <p:sldId id="285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81" autoAdjust="0"/>
  </p:normalViewPr>
  <p:slideViewPr>
    <p:cSldViewPr>
      <p:cViewPr>
        <p:scale>
          <a:sx n="100" d="100"/>
          <a:sy n="100" d="100"/>
        </p:scale>
        <p:origin x="-6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14E-E319-4670-AB10-A6F1D3DFA05A}" type="datetimeFigureOut">
              <a:rPr lang="de-DE" smtClean="0"/>
              <a:pPr/>
              <a:t>14.05.2011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A193-A69C-4282-9388-005D4AF8053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79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</a:t>
            </a:fld>
            <a:endParaRPr lang="de-CH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10</a:t>
            </a:fld>
            <a:endParaRPr lang="de-CH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11</a:t>
            </a:fld>
            <a:endParaRPr lang="de-CH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12</a:t>
            </a:fld>
            <a:endParaRPr lang="de-CH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13</a:t>
            </a:fld>
            <a:endParaRPr lang="de-CH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15</a:t>
            </a:fld>
            <a:endParaRPr lang="de-CH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16</a:t>
            </a:fld>
            <a:endParaRPr lang="de-CH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17</a:t>
            </a:fld>
            <a:endParaRPr lang="de-CH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18</a:t>
            </a:fld>
            <a:endParaRPr lang="de-CH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19</a:t>
            </a:fld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20</a:t>
            </a:fld>
            <a:endParaRPr lang="de-CH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21</a:t>
            </a:fld>
            <a:endParaRPr lang="de-CH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22</a:t>
            </a:fld>
            <a:endParaRPr lang="de-CH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23</a:t>
            </a:fld>
            <a:endParaRPr lang="de-CH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24</a:t>
            </a:fld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6</a:t>
            </a:fld>
            <a:endParaRPr lang="de-CH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7</a:t>
            </a:fld>
            <a:endParaRPr lang="de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8</a:t>
            </a:fld>
            <a:endParaRPr lang="de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9</a:t>
            </a:fld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79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Futura LT Book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7A5D4763-B5EF-4891-8757-4C62C1104F06}" type="slidenum">
              <a:rPr lang="de-CH" smtClean="0"/>
              <a:pPr algn="r"/>
              <a:t>‹Nr.›</a:t>
            </a:fld>
            <a:endParaRPr lang="de-CH" dirty="0"/>
          </a:p>
        </p:txBody>
      </p:sp>
      <p:pic>
        <p:nvPicPr>
          <p:cNvPr id="10" name="Grafik 9" descr="INSERTO_32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350311"/>
            <a:ext cx="1440000" cy="348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inaler-Vorschlag-2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miru.c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citrix.com/download/attachments/38633496/XenServerPSSnapIn-5.6.100-1.msi?version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support/developer/PowerCLI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support/developer/windowstoolkit/wintk40u1/html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citrix.com/display/xa/XenApp+6+PowerShell+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static/kc/CTX127254/hel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ru.ch/wp-content/uploads/2011/05/XD5Prov.zi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2479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citrix.com/p/cdn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wergui.org/" TargetMode="External"/><Relationship Id="rId5" Type="http://schemas.openxmlformats.org/officeDocument/2006/relationships/hyperlink" Target="http://www.miru.ch/" TargetMode="External"/><Relationship Id="rId4" Type="http://schemas.openxmlformats.org/officeDocument/2006/relationships/hyperlink" Target="http://poshcode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iru@inserto.ch" TargetMode="External"/><Relationship Id="rId4" Type="http://schemas.openxmlformats.org/officeDocument/2006/relationships/hyperlink" Target="http://www.miru.ch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INSERTO AG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May 2011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Grafik 12" descr="INSERTO_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350311"/>
            <a:ext cx="1440000" cy="348261"/>
          </a:xfrm>
          <a:prstGeom prst="rect">
            <a:avLst/>
          </a:prstGeom>
        </p:spPr>
      </p:pic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3573016"/>
            <a:ext cx="3538736" cy="2367144"/>
          </a:xfrm>
        </p:spPr>
        <p:txBody>
          <a:bodyPr>
            <a:normAutofit/>
          </a:bodyPr>
          <a:lstStyle/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1300" b="1" dirty="0" smtClean="0"/>
              <a:t>Michael Rüefli</a:t>
            </a:r>
          </a:p>
          <a:p>
            <a:pPr>
              <a:buNone/>
            </a:pPr>
            <a:r>
              <a:rPr lang="de-CH" sz="1300" dirty="0" smtClean="0"/>
              <a:t>Senior Consultant</a:t>
            </a:r>
          </a:p>
          <a:p>
            <a:pPr>
              <a:buNone/>
            </a:pPr>
            <a:r>
              <a:rPr lang="de-CH" sz="1300" dirty="0" smtClean="0"/>
              <a:t>MCSE, CCEA , CCIA,  VCP 4</a:t>
            </a:r>
            <a:endParaRPr lang="de-CH" sz="1500" dirty="0" smtClean="0">
              <a:hlinkClick r:id="rId4"/>
            </a:endParaRPr>
          </a:p>
          <a:p>
            <a:pPr>
              <a:buNone/>
            </a:pP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142985"/>
            <a:ext cx="3538736" cy="84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980729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sz="2800" b="1" dirty="0" err="1" smtClean="0"/>
              <a:t>Empowering</a:t>
            </a:r>
            <a:r>
              <a:rPr lang="de-CH" sz="2800" dirty="0" smtClean="0"/>
              <a:t> </a:t>
            </a:r>
            <a:r>
              <a:rPr lang="de-CH" sz="2800" dirty="0" err="1" smtClean="0"/>
              <a:t>virtualization</a:t>
            </a:r>
            <a:r>
              <a:rPr lang="de-CH" sz="2800" dirty="0" smtClean="0"/>
              <a:t> </a:t>
            </a:r>
            <a:r>
              <a:rPr lang="de-CH" sz="2800" dirty="0" err="1" smtClean="0"/>
              <a:t>infrastructure</a:t>
            </a:r>
            <a:r>
              <a:rPr lang="de-CH" sz="2800" dirty="0" smtClean="0"/>
              <a:t> </a:t>
            </a:r>
            <a:r>
              <a:rPr lang="de-CH" sz="2800" dirty="0" err="1" smtClean="0"/>
              <a:t>management</a:t>
            </a:r>
            <a:r>
              <a:rPr lang="de-CH" sz="2800" dirty="0" smtClean="0"/>
              <a:t> </a:t>
            </a:r>
            <a:r>
              <a:rPr lang="de-CH" sz="2800" dirty="0" err="1" smtClean="0"/>
              <a:t>using</a:t>
            </a:r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Microsoft </a:t>
            </a:r>
            <a:r>
              <a:rPr lang="de-CH" sz="2800" b="1" dirty="0" err="1" smtClean="0"/>
              <a:t>PowerShell</a:t>
            </a:r>
            <a:endParaRPr lang="de-CH" sz="2800" b="1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2636912"/>
            <a:ext cx="7920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311"/>
            <a:ext cx="1400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247"/>
            <a:ext cx="2764155" cy="29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Powershell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 smtClean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 I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know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wich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properties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smtClean="0"/>
              <a:t>/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does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Get-Process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get-member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-342900" defTabSz="957263">
              <a:buFont typeface="Wingdings" pitchFamily="2" charset="2"/>
              <a:buChar char="§"/>
              <a:defRPr/>
            </a:pP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I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myself</a:t>
            </a:r>
            <a:r>
              <a:rPr lang="de-CH" dirty="0" smtClean="0"/>
              <a:t>?</a:t>
            </a:r>
          </a:p>
          <a:p>
            <a:pPr marL="400050" lvl="1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e2e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New-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e2e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Add-Member 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NoteProperty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-Name Location -Value "Dublin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400050" lvl="1" indent="0" defTabSz="957263"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e2e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Add-Member 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NoteProperty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-Name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Grandfathers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-Value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@("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Helmut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0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XenServer</a:t>
            </a:r>
            <a:r>
              <a:rPr lang="de-CH" dirty="0" smtClean="0"/>
              <a:t> Management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XenServer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smtClean="0"/>
              <a:t>SDK</a:t>
            </a:r>
            <a:r>
              <a:rPr lang="de-CH" dirty="0"/>
              <a:t>:</a:t>
            </a:r>
            <a:br>
              <a:rPr lang="de-CH" dirty="0"/>
            </a:br>
            <a:r>
              <a:rPr lang="de-CH" sz="1600" dirty="0">
                <a:hlinkClick r:id="rId3"/>
              </a:rPr>
              <a:t>http://</a:t>
            </a:r>
            <a:r>
              <a:rPr lang="de-CH" sz="1600" dirty="0" smtClean="0">
                <a:hlinkClick r:id="rId3"/>
              </a:rPr>
              <a:t>community.citrix.com/download/attachments/38633496/XenServerPSSnapIn-5.6.100-1.msi?version=1</a:t>
            </a:r>
            <a:endParaRPr lang="de-CH" sz="16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2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Add Snapins: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add-pssnapin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XenServer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/>
              <a:t>For</a:t>
            </a:r>
            <a:r>
              <a:rPr lang="de-CH" dirty="0"/>
              <a:t> x64 </a:t>
            </a:r>
            <a:r>
              <a:rPr lang="de-CH" dirty="0" err="1"/>
              <a:t>Powershell</a:t>
            </a:r>
            <a:r>
              <a:rPr lang="de-CH" dirty="0"/>
              <a:t> </a:t>
            </a:r>
            <a:r>
              <a:rPr lang="de-CH" dirty="0" smtClean="0"/>
              <a:t>Sessions, </a:t>
            </a:r>
            <a:r>
              <a:rPr lang="de-CH" dirty="0" err="1" smtClean="0"/>
              <a:t>register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:\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Windows\Microsoft.NET\Framework64\v2.0.50727\InstallUtil.exe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"c:\Program Files (x86)\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Citrix\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XenServerPSSnapIn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\XenServerPSSnapIn.dll"</a:t>
            </a:r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/>
              <a:t>Connect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XenServer</a:t>
            </a:r>
            <a:r>
              <a:rPr lang="de-CH" dirty="0"/>
              <a:t> Host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XenServer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https://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xens001</a:t>
            </a:r>
            <a:endParaRPr lang="de-CH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3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XenServer</a:t>
            </a:r>
            <a:r>
              <a:rPr lang="de-CH" dirty="0" smtClean="0"/>
              <a:t> Management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 lnSpcReduction="10000"/>
          </a:bodyPr>
          <a:lstStyle/>
          <a:p>
            <a:pPr marL="400050" lvl="1" indent="0" defTabSz="957263">
              <a:buNone/>
              <a:defRPr/>
            </a:pP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Powered</a:t>
            </a:r>
            <a:r>
              <a:rPr lang="de-CH" dirty="0" smtClean="0"/>
              <a:t> Off VMs (</a:t>
            </a:r>
            <a:r>
              <a:rPr lang="de-CH" dirty="0" err="1" smtClean="0"/>
              <a:t>exclude</a:t>
            </a:r>
            <a:r>
              <a:rPr lang="de-CH" dirty="0" smtClean="0"/>
              <a:t> all </a:t>
            </a:r>
            <a:r>
              <a:rPr lang="de-CH" dirty="0" err="1" smtClean="0"/>
              <a:t>templates</a:t>
            </a:r>
            <a:r>
              <a:rPr lang="de-CH" dirty="0" smtClean="0"/>
              <a:t>)</a:t>
            </a:r>
          </a:p>
          <a:p>
            <a:pPr marL="400050" lvl="1" indent="0" defTabSz="957263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Get-XenServer:VM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? {$_.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power_state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"Halted" -and $_.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is_a_template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-ne $true} |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</a:t>
            </a: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smtClean="0"/>
              <a:t>Move VM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affinity</a:t>
            </a: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Get-XenServer:VM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? {$_.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name_label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ilike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"VMLAB001"}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Set-XenServer:VM.Affinity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Affinity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"XENS001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400050" lvl="1" indent="0" defTabSz="957263">
              <a:buNone/>
              <a:defRPr/>
            </a:pPr>
            <a:endParaRPr lang="de-CH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/>
              <a:t>Power on all </a:t>
            </a:r>
            <a:r>
              <a:rPr lang="de-CH" dirty="0" err="1" smtClean="0"/>
              <a:t>halted</a:t>
            </a:r>
            <a:r>
              <a:rPr lang="de-CH" dirty="0" smtClean="0"/>
              <a:t> </a:t>
            </a:r>
            <a:r>
              <a:rPr lang="de-CH" dirty="0"/>
              <a:t>VMs (</a:t>
            </a:r>
            <a:r>
              <a:rPr lang="de-CH" dirty="0" err="1"/>
              <a:t>exept</a:t>
            </a:r>
            <a:r>
              <a:rPr lang="de-CH" dirty="0"/>
              <a:t> </a:t>
            </a:r>
            <a:r>
              <a:rPr lang="de-CH" dirty="0" err="1" smtClean="0"/>
              <a:t>templates</a:t>
            </a:r>
            <a:r>
              <a:rPr lang="de-CH" dirty="0" smtClean="0"/>
              <a:t>)</a:t>
            </a:r>
            <a:endParaRPr lang="de-CH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Get-XenServer:VM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? {$_.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power_state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Halted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is_a_template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-ne $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| % {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Invoke-XenServer:VM.Start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-VM $_.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name_label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 defTabSz="957263">
              <a:buNone/>
              <a:defRPr/>
            </a:pPr>
            <a:endParaRPr lang="de-CH" sz="1600" dirty="0" smtClean="0"/>
          </a:p>
          <a:p>
            <a:pPr marL="400050" lvl="1" indent="0" defTabSz="957263">
              <a:buNone/>
              <a:defRPr/>
            </a:pPr>
            <a:r>
              <a:rPr lang="de-CH" dirty="0" smtClean="0"/>
              <a:t>Power off </a:t>
            </a:r>
            <a:r>
              <a:rPr lang="de-CH" dirty="0"/>
              <a:t>all </a:t>
            </a:r>
            <a:r>
              <a:rPr lang="de-CH" dirty="0" err="1" smtClean="0"/>
              <a:t>running</a:t>
            </a:r>
            <a:r>
              <a:rPr lang="de-CH" dirty="0" smtClean="0"/>
              <a:t> VMs (</a:t>
            </a:r>
            <a:r>
              <a:rPr lang="de-CH" dirty="0" err="1" smtClean="0"/>
              <a:t>exept</a:t>
            </a:r>
            <a:r>
              <a:rPr lang="de-CH" dirty="0" smtClean="0"/>
              <a:t> </a:t>
            </a:r>
            <a:r>
              <a:rPr lang="de-CH" dirty="0" err="1" smtClean="0"/>
              <a:t>templates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domain</a:t>
            </a:r>
            <a:r>
              <a:rPr lang="de-CH" dirty="0" smtClean="0"/>
              <a:t> 0)</a:t>
            </a:r>
            <a:endParaRPr lang="de-CH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Get-XenServer:VM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? {$_.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power_state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Running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is_a_template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-ne $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-a</a:t>
            </a:r>
          </a:p>
          <a:p>
            <a:pPr marL="400050" lvl="1" indent="0" defTabSz="957263">
              <a:buNone/>
              <a:defRPr/>
            </a:pP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name_label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notmatch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Domain'} | % {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Invoke-XenServer:VM.HardShutdown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-VM $_.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name_label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6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VMware</a:t>
            </a:r>
            <a:r>
              <a:rPr lang="de-CH" dirty="0" smtClean="0"/>
              <a:t> </a:t>
            </a:r>
            <a:r>
              <a:rPr lang="de-CH" dirty="0" err="1" smtClean="0"/>
              <a:t>vSphere</a:t>
            </a:r>
            <a:r>
              <a:rPr lang="de-CH" dirty="0" smtClean="0"/>
              <a:t> Management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/>
              <a:t>vSphere</a:t>
            </a:r>
            <a:r>
              <a:rPr lang="de-CH" dirty="0" smtClean="0"/>
              <a:t> </a:t>
            </a:r>
            <a:r>
              <a:rPr lang="de-CH" dirty="0" err="1" smtClean="0"/>
              <a:t>PowerCLI</a:t>
            </a:r>
            <a:r>
              <a:rPr lang="de-CH" dirty="0" smtClean="0"/>
              <a:t>:</a:t>
            </a:r>
            <a:r>
              <a:rPr lang="de-CH" dirty="0"/>
              <a:t/>
            </a:r>
            <a:br>
              <a:rPr lang="de-CH" dirty="0"/>
            </a:br>
            <a:r>
              <a:rPr lang="de-CH" sz="1600" dirty="0">
                <a:hlinkClick r:id="rId3"/>
              </a:rPr>
              <a:t>http://</a:t>
            </a:r>
            <a:r>
              <a:rPr lang="de-CH" sz="1600" dirty="0" smtClean="0">
                <a:hlinkClick r:id="rId3"/>
              </a:rPr>
              <a:t>www.vmware.com/support/developer/PowerCLI/index.html</a:t>
            </a:r>
            <a:endParaRPr lang="de-CH" sz="16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2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Add Snapins: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add-pssnapin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Vmware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/>
              <a:t>Connect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vCenter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connect-viserver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"10.2.1.30"</a:t>
            </a:r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/>
              <a:t>Command Reference</a:t>
            </a:r>
          </a:p>
          <a:p>
            <a:pPr marL="400050" lvl="1" indent="0" defTabSz="957263">
              <a:buNone/>
              <a:defRPr/>
            </a:pPr>
            <a:r>
              <a:rPr lang="de-CH" sz="1800" dirty="0">
                <a:hlinkClick r:id="rId4"/>
              </a:rPr>
              <a:t>http://</a:t>
            </a:r>
            <a:r>
              <a:rPr lang="de-CH" sz="1800" dirty="0" smtClean="0">
                <a:hlinkClick r:id="rId4"/>
              </a:rPr>
              <a:t>www.vmware.com/support/developer/windowstoolkit/wintk40u1/html/index.html</a:t>
            </a:r>
            <a:endParaRPr lang="de-CH" sz="1800" dirty="0" smtClean="0"/>
          </a:p>
          <a:p>
            <a:pPr marL="400050" lvl="1" indent="0" defTabSz="957263">
              <a:buNone/>
              <a:defRPr/>
            </a:pPr>
            <a:endParaRPr lang="de-CH" sz="1800" dirty="0" smtClean="0"/>
          </a:p>
          <a:p>
            <a:pPr marL="400050" lvl="1" indent="0" defTabSz="957263">
              <a:buNone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5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VMware</a:t>
            </a:r>
            <a:r>
              <a:rPr lang="de-CH" dirty="0" smtClean="0"/>
              <a:t> </a:t>
            </a:r>
            <a:r>
              <a:rPr lang="de-CH" dirty="0" err="1" smtClean="0"/>
              <a:t>vSphere</a:t>
            </a:r>
            <a:r>
              <a:rPr lang="de-CH" dirty="0" smtClean="0"/>
              <a:t> Management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endParaRPr lang="de-CH" sz="1200" dirty="0" smtClean="0"/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Get</a:t>
            </a:r>
            <a:r>
              <a:rPr lang="de-CH" dirty="0" smtClean="0"/>
              <a:t> All VM Snapshots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&gt; 5 </a:t>
            </a:r>
            <a:r>
              <a:rPr lang="de-CH" dirty="0" err="1" smtClean="0"/>
              <a:t>days</a:t>
            </a: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colsnapshots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Get-VM | Get-Snapshot | where {$_.Created -le ((get-date).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addDays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(-5))} | Select-Object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Name,VM,Description,Created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smtClean="0"/>
              <a:t>Count </a:t>
            </a:r>
            <a:r>
              <a:rPr lang="de-CH" dirty="0" err="1" smtClean="0"/>
              <a:t>the</a:t>
            </a:r>
            <a:r>
              <a:rPr lang="de-CH" dirty="0" smtClean="0"/>
              <a:t> VMs per </a:t>
            </a:r>
            <a:r>
              <a:rPr lang="de-CH" dirty="0" err="1" smtClean="0"/>
              <a:t>datastore</a:t>
            </a:r>
            <a:r>
              <a:rPr lang="de-CH" dirty="0" smtClean="0"/>
              <a:t>, </a:t>
            </a:r>
            <a:r>
              <a:rPr lang="de-CH" dirty="0" err="1" smtClean="0"/>
              <a:t>sort</a:t>
            </a:r>
            <a:r>
              <a:rPr lang="de-CH" dirty="0" smtClean="0"/>
              <a:t> </a:t>
            </a:r>
            <a:r>
              <a:rPr lang="de-CH" dirty="0" err="1" smtClean="0"/>
              <a:t>descending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Datastore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Select Name, @{N="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NumVM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";E={@($_ | Get-VM).Count}},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CapacityMB,FreeSpaceMB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Sort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NumVM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-Descending |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autosize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/>
              <a:t>Disconnect</a:t>
            </a:r>
            <a:r>
              <a:rPr lang="de-CH" dirty="0"/>
              <a:t> all CDROM </a:t>
            </a:r>
            <a:r>
              <a:rPr lang="de-CH" dirty="0" err="1"/>
              <a:t>devices</a:t>
            </a:r>
            <a:r>
              <a:rPr lang="de-CH" dirty="0"/>
              <a:t> (</a:t>
            </a:r>
            <a:r>
              <a:rPr lang="de-CH" dirty="0" err="1"/>
              <a:t>preventing</a:t>
            </a:r>
            <a:r>
              <a:rPr lang="de-CH" dirty="0"/>
              <a:t> DRS)</a:t>
            </a:r>
          </a:p>
          <a:p>
            <a:pPr marL="400050" lvl="1" indent="0" defTabSz="957263"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cddrive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Set-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CDDrive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-Connected $False -Confirm:$false</a:t>
            </a: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XenApp Management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MFCOM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XA6 !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SDK:</a:t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CH" sz="1800" dirty="0">
                <a:hlinkClick r:id="rId3"/>
              </a:rPr>
              <a:t>http://community.citrix.com/display/xa/XenApp+6+PowerShell+SDK</a:t>
            </a:r>
            <a:endParaRPr lang="de-CH" sz="1800" dirty="0" smtClean="0">
              <a:solidFill>
                <a:schemeClr val="tx1"/>
              </a:solidFill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Add Snapins: </a:t>
            </a:r>
            <a:r>
              <a:rPr lang="de-CH" dirty="0" err="1" smtClean="0">
                <a:latin typeface="Consolas" pitchFamily="49" charset="0"/>
                <a:cs typeface="Consolas" pitchFamily="49" charset="0"/>
              </a:rPr>
              <a:t>add-pssnapin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 Citrix*</a:t>
            </a:r>
          </a:p>
          <a:p>
            <a:pPr marL="400050" lvl="1" indent="0" defTabSz="957263">
              <a:buNone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smtClean="0"/>
              <a:t>Export all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XML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Get-XAApplicationReport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 | Export-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Clixml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c:\export.xml</a:t>
            </a: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/>
              <a:t>Import all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XML</a:t>
            </a:r>
          </a:p>
          <a:p>
            <a:pPr marL="400050" lvl="1" indent="0" defTabSz="957263">
              <a:buNone/>
              <a:defRPr/>
            </a:pP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Clixml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C:\export.xml |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XAApplication</a:t>
            </a: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6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/>
              <a:t>Add a </a:t>
            </a:r>
            <a:r>
              <a:rPr lang="de-CH" dirty="0" err="1" smtClean="0"/>
              <a:t>group</a:t>
            </a:r>
            <a:r>
              <a:rPr lang="de-CH" dirty="0" smtClean="0"/>
              <a:t>/User </a:t>
            </a:r>
            <a:r>
              <a:rPr lang="de-CH" dirty="0" err="1" smtClean="0"/>
              <a:t>to</a:t>
            </a:r>
            <a:r>
              <a:rPr lang="de-CH" dirty="0" smtClean="0"/>
              <a:t> all </a:t>
            </a:r>
            <a:r>
              <a:rPr lang="de-CH" dirty="0" err="1" smtClean="0"/>
              <a:t>applications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XAApplicationReport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 | Select-Object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BrowserName,Accounts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% { $a = $_.Accounts ; Set-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XAApplication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-Accounts ($a += "MIRULAB\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hmuster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")}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55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XenApp Management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r>
              <a:rPr lang="de-CH" dirty="0" err="1" smtClean="0"/>
              <a:t>Assign</a:t>
            </a:r>
            <a:r>
              <a:rPr lang="de-CH" dirty="0" smtClean="0"/>
              <a:t> </a:t>
            </a:r>
            <a:r>
              <a:rPr lang="de-CH" dirty="0" err="1" smtClean="0"/>
              <a:t>dummy</a:t>
            </a:r>
            <a:r>
              <a:rPr lang="de-CH" dirty="0" smtClean="0"/>
              <a:t> </a:t>
            </a:r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evaluator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all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WG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XAWorkerGroup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WG_Desktop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% { $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srvs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$_.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ServerNames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}; $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srvs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% { Set-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XAServerLoadEvaluator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LoadEvaluatorName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"maintenance" 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$_}</a:t>
            </a: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smtClean="0"/>
              <a:t>Add </a:t>
            </a:r>
            <a:r>
              <a:rPr lang="de-CH" dirty="0" err="1" smtClean="0"/>
              <a:t>auto</a:t>
            </a:r>
            <a:r>
              <a:rPr lang="de-CH" dirty="0" smtClean="0"/>
              <a:t> </a:t>
            </a:r>
            <a:r>
              <a:rPr lang="de-CH" dirty="0" err="1" smtClean="0"/>
              <a:t>replicated</a:t>
            </a:r>
            <a:r>
              <a:rPr lang="de-CH" dirty="0" smtClean="0"/>
              <a:t> </a:t>
            </a:r>
            <a:r>
              <a:rPr lang="de-CH" dirty="0" err="1" smtClean="0"/>
              <a:t>print</a:t>
            </a:r>
            <a:r>
              <a:rPr lang="de-CH" dirty="0" smtClean="0"/>
              <a:t> </a:t>
            </a:r>
            <a:r>
              <a:rPr lang="de-CH" dirty="0" err="1" smtClean="0"/>
              <a:t>driver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Add-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XAAutoReplicatedPrinterDriver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DriverName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"HP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LaserJet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4250 PCL6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SourceServerName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sxa6001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Overwrite</a:t>
            </a: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800" dirty="0" smtClean="0"/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Get</a:t>
            </a:r>
            <a:r>
              <a:rPr lang="de-CH" dirty="0" smtClean="0"/>
              <a:t> all ICA </a:t>
            </a:r>
            <a:r>
              <a:rPr lang="de-CH" dirty="0" err="1" smtClean="0"/>
              <a:t>sessions</a:t>
            </a:r>
            <a:r>
              <a:rPr lang="de-CH" dirty="0" smtClean="0"/>
              <a:t> on all </a:t>
            </a:r>
            <a:r>
              <a:rPr lang="de-CH" dirty="0" err="1" smtClean="0"/>
              <a:t>xenapp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, </a:t>
            </a:r>
            <a:r>
              <a:rPr lang="de-CH" dirty="0" err="1" smtClean="0"/>
              <a:t>exclude</a:t>
            </a:r>
            <a:r>
              <a:rPr lang="de-CH" dirty="0" smtClean="0"/>
              <a:t> </a:t>
            </a:r>
            <a:r>
              <a:rPr lang="de-CH" dirty="0" err="1" smtClean="0"/>
              <a:t>listeners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get-xaserver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get-xasession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? { $_.Protocol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"ICA"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SessionId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-ne 65536} |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autosize</a:t>
            </a: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Terminate</a:t>
            </a:r>
            <a:r>
              <a:rPr lang="de-CH" dirty="0" smtClean="0"/>
              <a:t> all </a:t>
            </a:r>
            <a:r>
              <a:rPr lang="de-CH" dirty="0" err="1" smtClean="0"/>
              <a:t>disconnected</a:t>
            </a:r>
            <a:r>
              <a:rPr lang="de-CH" dirty="0" smtClean="0"/>
              <a:t> ICA </a:t>
            </a:r>
            <a:r>
              <a:rPr lang="de-CH" dirty="0" err="1" smtClean="0"/>
              <a:t>sessions</a:t>
            </a:r>
            <a:r>
              <a:rPr lang="de-CH" dirty="0" smtClean="0"/>
              <a:t> on all </a:t>
            </a:r>
            <a:r>
              <a:rPr lang="de-CH" dirty="0" err="1" smtClean="0"/>
              <a:t>servers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get-xaserver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get-xasession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? { $_.Protocol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"ICA"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$_.State -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Disconnected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} |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stop-xasession</a:t>
            </a:r>
            <a:endParaRPr lang="de-CH" sz="18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XenDesktop</a:t>
            </a:r>
            <a:r>
              <a:rPr lang="de-CH" dirty="0" smtClean="0"/>
              <a:t> 5 Management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968552"/>
          </a:xfrm>
          <a:noFill/>
        </p:spPr>
        <p:txBody>
          <a:bodyPr>
            <a:normAutofit lnSpcReduction="10000"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Add Snapins: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add-pssnapin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Citrix*</a:t>
            </a: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 smtClean="0"/>
              <a:t>Powershell</a:t>
            </a:r>
            <a:r>
              <a:rPr lang="de-CH" dirty="0" smtClean="0"/>
              <a:t> TAB </a:t>
            </a:r>
            <a:r>
              <a:rPr lang="de-CH" dirty="0" err="1" smtClean="0"/>
              <a:t>shows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executed</a:t>
            </a:r>
            <a:r>
              <a:rPr lang="de-CH" dirty="0" smtClean="0"/>
              <a:t> PS CMDLETS on GUI </a:t>
            </a:r>
            <a:r>
              <a:rPr lang="de-CH" dirty="0" err="1" smtClean="0"/>
              <a:t>transactions</a:t>
            </a: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/>
              <a:t>Command Reference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sz="1800" dirty="0" smtClean="0">
                <a:hlinkClick r:id="rId3"/>
              </a:rPr>
              <a:t>http</a:t>
            </a:r>
            <a:r>
              <a:rPr lang="de-CH" sz="1800" dirty="0">
                <a:hlinkClick r:id="rId3"/>
              </a:rPr>
              <a:t>://support.citrix.com/static/kc/CTX127254/help</a:t>
            </a:r>
            <a:r>
              <a:rPr lang="de-CH" sz="1800" dirty="0" smtClean="0">
                <a:hlinkClick r:id="rId3"/>
              </a:rPr>
              <a:t>/</a:t>
            </a:r>
            <a:endParaRPr lang="de-CH" sz="18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sz="18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47231"/>
            <a:ext cx="7168110" cy="315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60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XenDesktop</a:t>
            </a:r>
            <a:r>
              <a:rPr lang="de-CH" dirty="0" smtClean="0"/>
              <a:t> 5 Management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endParaRPr lang="de-CH" sz="1200" dirty="0" smtClean="0"/>
          </a:p>
          <a:p>
            <a:pPr marL="400050" lvl="1" indent="0" defTabSz="957263">
              <a:buNone/>
              <a:defRPr/>
            </a:pPr>
            <a:r>
              <a:rPr lang="de-CH" dirty="0" smtClean="0"/>
              <a:t>DEMO Script: </a:t>
            </a:r>
            <a:r>
              <a:rPr lang="de-CH" dirty="0" smtClean="0">
                <a:solidFill>
                  <a:srgbClr val="FF0000"/>
                </a:solidFill>
              </a:rPr>
              <a:t>XD5Prov.ps1</a:t>
            </a:r>
          </a:p>
          <a:p>
            <a:pPr marL="400050" lvl="1" indent="0" defTabSz="957263">
              <a:buNone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 from: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www.miru.ch/wp-content/uploads/2011/05/XD5Prov.zip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err="1" smtClean="0"/>
              <a:t>Functions</a:t>
            </a:r>
            <a:r>
              <a:rPr lang="de-CH" dirty="0" smtClean="0"/>
              <a:t>:</a:t>
            </a:r>
            <a:endParaRPr lang="de-CH" dirty="0"/>
          </a:p>
          <a:p>
            <a:pPr marL="685800" lvl="1" defTabSz="957263">
              <a:buFont typeface="Arial" pitchFamily="34" charset="0"/>
              <a:buChar char="•"/>
              <a:defRPr/>
            </a:pPr>
            <a:r>
              <a:rPr lang="de-CH" sz="1800" dirty="0" err="1" smtClean="0"/>
              <a:t>Creates</a:t>
            </a:r>
            <a:r>
              <a:rPr lang="de-CH" sz="1800" dirty="0" smtClean="0"/>
              <a:t> a </a:t>
            </a:r>
            <a:r>
              <a:rPr lang="de-CH" sz="1800" dirty="0" err="1" smtClean="0"/>
              <a:t>Catalog</a:t>
            </a:r>
            <a:endParaRPr lang="de-CH" sz="1800" dirty="0" smtClean="0"/>
          </a:p>
          <a:p>
            <a:pPr marL="685800" lvl="1" defTabSz="957263">
              <a:buFont typeface="Arial" pitchFamily="34" charset="0"/>
              <a:buChar char="•"/>
              <a:defRPr/>
            </a:pPr>
            <a:r>
              <a:rPr lang="de-CH" sz="1800" dirty="0" err="1" smtClean="0"/>
              <a:t>Creates</a:t>
            </a:r>
            <a:r>
              <a:rPr lang="de-CH" sz="1800" dirty="0" smtClean="0"/>
              <a:t> a Desktop Group </a:t>
            </a:r>
          </a:p>
          <a:p>
            <a:pPr marL="685800" lvl="1" defTabSz="957263">
              <a:buFont typeface="Arial" pitchFamily="34" charset="0"/>
              <a:buChar char="•"/>
              <a:defRPr/>
            </a:pPr>
            <a:r>
              <a:rPr lang="de-CH" sz="1800" dirty="0" err="1" smtClean="0"/>
              <a:t>Creates</a:t>
            </a:r>
            <a:r>
              <a:rPr lang="de-CH" sz="1800" dirty="0" smtClean="0"/>
              <a:t> </a:t>
            </a:r>
            <a:r>
              <a:rPr lang="de-CH" sz="1800" dirty="0" err="1" smtClean="0"/>
              <a:t>computer</a:t>
            </a:r>
            <a:r>
              <a:rPr lang="de-CH" sz="1800" dirty="0" smtClean="0"/>
              <a:t> Accounts in </a:t>
            </a:r>
            <a:r>
              <a:rPr lang="de-CH" sz="1800" dirty="0" err="1" smtClean="0"/>
              <a:t>Active</a:t>
            </a:r>
            <a:r>
              <a:rPr lang="de-CH" sz="1800" dirty="0" smtClean="0"/>
              <a:t> Directory</a:t>
            </a:r>
          </a:p>
          <a:p>
            <a:pPr marL="685800" lvl="1" defTabSz="957263">
              <a:buFont typeface="Arial" pitchFamily="34" charset="0"/>
              <a:buChar char="•"/>
              <a:defRPr/>
            </a:pPr>
            <a:r>
              <a:rPr lang="de-CH" sz="1800" dirty="0" err="1" smtClean="0"/>
              <a:t>Assigns</a:t>
            </a:r>
            <a:r>
              <a:rPr lang="de-CH" sz="1800" dirty="0" smtClean="0"/>
              <a:t> </a:t>
            </a:r>
            <a:r>
              <a:rPr lang="de-CH" sz="1800" dirty="0" err="1" smtClean="0"/>
              <a:t>devices</a:t>
            </a:r>
            <a:r>
              <a:rPr lang="de-CH" sz="1800" dirty="0" smtClean="0"/>
              <a:t> on </a:t>
            </a:r>
            <a:r>
              <a:rPr lang="de-CH" sz="1800" dirty="0" err="1" smtClean="0"/>
              <a:t>hosting</a:t>
            </a:r>
            <a:r>
              <a:rPr lang="de-CH" sz="1800" dirty="0" smtClean="0"/>
              <a:t> </a:t>
            </a:r>
            <a:r>
              <a:rPr lang="de-CH" sz="1800" dirty="0" err="1" smtClean="0"/>
              <a:t>infrastructure</a:t>
            </a:r>
            <a:r>
              <a:rPr lang="de-CH" sz="1800" dirty="0" smtClean="0"/>
              <a:t> (</a:t>
            </a:r>
            <a:r>
              <a:rPr lang="de-CH" sz="1800" dirty="0" err="1" smtClean="0"/>
              <a:t>Xenserver</a:t>
            </a:r>
            <a:r>
              <a:rPr lang="de-CH" sz="1800" dirty="0" smtClean="0"/>
              <a:t> / </a:t>
            </a:r>
            <a:r>
              <a:rPr lang="de-CH" sz="1800" dirty="0" err="1" smtClean="0"/>
              <a:t>Vmware</a:t>
            </a:r>
            <a:r>
              <a:rPr lang="de-CH" sz="1800" dirty="0" smtClean="0"/>
              <a:t>) </a:t>
            </a:r>
            <a:r>
              <a:rPr lang="de-CH" sz="1800" dirty="0" err="1" smtClean="0"/>
              <a:t>to</a:t>
            </a:r>
            <a:r>
              <a:rPr lang="de-CH" sz="1800" dirty="0" smtClean="0"/>
              <a:t> </a:t>
            </a:r>
            <a:r>
              <a:rPr lang="de-CH" sz="1800" dirty="0" err="1" smtClean="0"/>
              <a:t>Catalog</a:t>
            </a:r>
            <a:r>
              <a:rPr lang="de-CH" sz="1800" dirty="0" smtClean="0"/>
              <a:t> </a:t>
            </a:r>
            <a:r>
              <a:rPr lang="de-CH" sz="1800" dirty="0" err="1" smtClean="0"/>
              <a:t>and</a:t>
            </a:r>
            <a:r>
              <a:rPr lang="de-CH" sz="1800" dirty="0" smtClean="0"/>
              <a:t> Desktop Group</a:t>
            </a:r>
          </a:p>
          <a:p>
            <a:pPr marL="685800" lvl="1" defTabSz="957263">
              <a:buFont typeface="Arial" pitchFamily="34" charset="0"/>
              <a:buChar char="•"/>
              <a:defRPr/>
            </a:pPr>
            <a:r>
              <a:rPr lang="de-CH" sz="1800" dirty="0" err="1" smtClean="0"/>
              <a:t>Assigns</a:t>
            </a:r>
            <a:r>
              <a:rPr lang="de-CH" sz="1800" dirty="0" smtClean="0"/>
              <a:t> Users </a:t>
            </a:r>
            <a:r>
              <a:rPr lang="de-CH" sz="1800" dirty="0" err="1" smtClean="0"/>
              <a:t>and</a:t>
            </a:r>
            <a:r>
              <a:rPr lang="de-CH" sz="1800" dirty="0" smtClean="0"/>
              <a:t> </a:t>
            </a:r>
            <a:r>
              <a:rPr lang="de-CH" sz="1800" dirty="0" err="1" smtClean="0"/>
              <a:t>BrokerAccessPolicy</a:t>
            </a:r>
            <a:endParaRPr lang="de-CH" sz="1800" dirty="0" smtClean="0"/>
          </a:p>
          <a:p>
            <a:pPr marL="400050" lvl="1" indent="0" defTabSz="957263">
              <a:buNone/>
              <a:defRPr/>
            </a:pPr>
            <a:endParaRPr lang="de-CH" sz="1800" dirty="0"/>
          </a:p>
          <a:p>
            <a:pPr marL="400050" lvl="1" indent="0" defTabSz="957263">
              <a:buNone/>
              <a:defRPr/>
            </a:pPr>
            <a:r>
              <a:rPr lang="de-CH" sz="1800" dirty="0" smtClean="0"/>
              <a:t>	DEMO </a:t>
            </a:r>
            <a:endParaRPr lang="de-CH" sz="1800" dirty="0"/>
          </a:p>
        </p:txBody>
      </p:sp>
      <p:sp>
        <p:nvSpPr>
          <p:cNvPr id="3" name="Striped Right Arrow 2"/>
          <p:cNvSpPr/>
          <p:nvPr/>
        </p:nvSpPr>
        <p:spPr>
          <a:xfrm>
            <a:off x="1043608" y="5013176"/>
            <a:ext cx="454188" cy="144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PVS Management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19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968552"/>
          </a:xfrm>
          <a:noFill/>
        </p:spPr>
        <p:txBody>
          <a:bodyPr>
            <a:normAutofit/>
          </a:bodyPr>
          <a:lstStyle/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err="1" smtClean="0"/>
              <a:t>Install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PVS Management </a:t>
            </a:r>
            <a:r>
              <a:rPr lang="de-CH" dirty="0" err="1" smtClean="0"/>
              <a:t>Console</a:t>
            </a:r>
            <a:endParaRPr lang="de-CH" dirty="0"/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Register </a:t>
            </a:r>
            <a:r>
              <a:rPr lang="de-CH" dirty="0" err="1" smtClean="0"/>
              <a:t>the</a:t>
            </a:r>
            <a:r>
              <a:rPr lang="de-CH" dirty="0" smtClean="0"/>
              <a:t> PVS </a:t>
            </a:r>
            <a:r>
              <a:rPr lang="de-CH" dirty="0" err="1" smtClean="0"/>
              <a:t>SnapIn</a:t>
            </a:r>
            <a:endParaRPr lang="de-CH" dirty="0"/>
          </a:p>
          <a:p>
            <a:pPr marL="1257300" lvl="2" indent="-457200" defTabSz="957263">
              <a:buFont typeface="+mj-lt"/>
              <a:buAutoNum type="alphaLcParenR"/>
              <a:defRPr/>
            </a:pPr>
            <a:r>
              <a:rPr lang="en-US" sz="1400" dirty="0" smtClean="0"/>
              <a:t>For 32-bit</a:t>
            </a:r>
            <a:br>
              <a:rPr lang="en-US" sz="1400" dirty="0" smtClean="0"/>
            </a:b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sz="1400" b="1" i="1" dirty="0" err="1" smtClean="0">
                <a:solidFill>
                  <a:schemeClr val="accent1">
                    <a:lumMod val="75000"/>
                  </a:schemeClr>
                </a:solidFill>
              </a:rPr>
              <a:t>systemroot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%\Microsoft.NET\Framework\v2.0.50727\installutil.exe "C:\Program 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Files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(x86)\Citrix\Provisioning 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Services Console\McliPSSnapIn.dll"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457200" defTabSz="957263">
              <a:buFont typeface="+mj-lt"/>
              <a:buAutoNum type="alphaLcParenR"/>
              <a:defRPr/>
            </a:pPr>
            <a:r>
              <a:rPr lang="en-US" sz="1400" dirty="0" smtClean="0"/>
              <a:t>For 64-bit</a:t>
            </a:r>
            <a:br>
              <a:rPr lang="en-US" sz="1400" dirty="0" smtClean="0"/>
            </a:b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sz="1400" b="1" i="1" dirty="0" err="1" smtClean="0">
                <a:solidFill>
                  <a:schemeClr val="accent1">
                    <a:lumMod val="75000"/>
                  </a:schemeClr>
                </a:solidFill>
              </a:rPr>
              <a:t>systemroot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%\Microsoft.NET\Framework64\v2.0.50727\installutil.exe 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"C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:\Program Files\Citrix\Provisioning Services 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Console\McliPSSnapIn.dll"</a:t>
            </a: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Add </a:t>
            </a:r>
            <a:r>
              <a:rPr lang="de-CH" dirty="0" err="1" smtClean="0"/>
              <a:t>the</a:t>
            </a:r>
            <a:r>
              <a:rPr lang="de-CH" dirty="0" smtClean="0"/>
              <a:t> PVS </a:t>
            </a:r>
            <a:r>
              <a:rPr lang="de-CH" dirty="0" err="1" smtClean="0"/>
              <a:t>SnapIn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PSSnapin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McliPSSnapIn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57250" lvl="1" indent="-457200" defTabSz="957263">
              <a:buFont typeface="+mj-lt"/>
              <a:buAutoNum type="arabicPeriod"/>
              <a:defRPr/>
            </a:pPr>
            <a:r>
              <a:rPr lang="de-CH" dirty="0" smtClean="0"/>
              <a:t>Connect </a:t>
            </a:r>
            <a:r>
              <a:rPr lang="de-CH" dirty="0" err="1" smtClean="0"/>
              <a:t>to</a:t>
            </a:r>
            <a:r>
              <a:rPr lang="de-CH" dirty="0" smtClean="0"/>
              <a:t> a remote PVS Soap Service</a:t>
            </a:r>
            <a:r>
              <a:rPr lang="de-CH" dirty="0"/>
              <a:t/>
            </a:r>
            <a:br>
              <a:rPr lang="de-CH" dirty="0"/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mcli-run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SetupConnection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-p Server=10.2.1.169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</a:rPr>
              <a:t>(use IP Address here,  using Hostname has a bug)</a:t>
            </a:r>
          </a:p>
          <a:p>
            <a:pPr marL="400050" lvl="1" indent="0" defTabSz="957263">
              <a:buNone/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Programmers</a:t>
            </a:r>
            <a:r>
              <a:rPr lang="de-CH" dirty="0" smtClean="0"/>
              <a:t> Guide:</a:t>
            </a:r>
            <a:br>
              <a:rPr lang="de-CH" dirty="0" smtClean="0"/>
            </a:br>
            <a:r>
              <a:rPr lang="de-CH" sz="1800" dirty="0">
                <a:hlinkClick r:id="rId3"/>
              </a:rPr>
              <a:t>http://</a:t>
            </a:r>
            <a:r>
              <a:rPr lang="de-CH" sz="1800" dirty="0" smtClean="0">
                <a:hlinkClick r:id="rId3"/>
              </a:rPr>
              <a:t>support.citrix.com/article/CTX124795</a:t>
            </a:r>
            <a:endParaRPr lang="de-CH" sz="1800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857250" lvl="1" indent="-457200" defTabSz="957263">
              <a:buFont typeface="+mj-lt"/>
              <a:buAutoNum type="arabicPeriod"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000" b="1" dirty="0" err="1" smtClean="0">
                <a:solidFill>
                  <a:schemeClr val="tx1"/>
                </a:solidFill>
                <a:latin typeface="Arial" pitchFamily="34" charset="0"/>
              </a:rPr>
              <a:t>What</a:t>
            </a:r>
            <a:r>
              <a:rPr lang="de-CH" sz="2000" b="1" dirty="0" smtClean="0">
                <a:solidFill>
                  <a:schemeClr val="tx1"/>
                </a:solidFill>
                <a:latin typeface="Arial" pitchFamily="34" charset="0"/>
              </a:rPr>
              <a:t> INSERTO </a:t>
            </a:r>
            <a:r>
              <a:rPr lang="de-CH" sz="2000" b="1" dirty="0" err="1" smtClean="0">
                <a:solidFill>
                  <a:schemeClr val="tx1"/>
                </a:solidFill>
                <a:latin typeface="Arial" pitchFamily="34" charset="0"/>
              </a:rPr>
              <a:t>does</a:t>
            </a:r>
            <a:r>
              <a:rPr lang="de-CH" sz="2000" b="1" dirty="0" smtClean="0">
                <a:solidFill>
                  <a:schemeClr val="tx1"/>
                </a:solidFill>
                <a:latin typeface="Arial" pitchFamily="34" charset="0"/>
              </a:rPr>
              <a:t>…</a:t>
            </a:r>
            <a:endParaRPr lang="de-CH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2857520"/>
          </a:xfrm>
        </p:spPr>
        <p:txBody>
          <a:bodyPr>
            <a:normAutofit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RDS / Citrix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access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deliver</a:t>
            </a:r>
            <a:r>
              <a:rPr lang="de-CH" dirty="0" err="1" smtClean="0"/>
              <a:t>y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technologies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System </a:t>
            </a:r>
            <a:r>
              <a:rPr lang="de-CH" dirty="0" err="1" smtClean="0"/>
              <a:t>center</a:t>
            </a:r>
            <a:r>
              <a:rPr lang="de-CH" dirty="0" smtClean="0"/>
              <a:t> </a:t>
            </a:r>
            <a:r>
              <a:rPr lang="de-CH" dirty="0" err="1" smtClean="0"/>
              <a:t>products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Directories</a:t>
            </a:r>
            <a:r>
              <a:rPr lang="de-CH" dirty="0" smtClean="0"/>
              <a:t>, ID </a:t>
            </a:r>
            <a:r>
              <a:rPr lang="de-CH" dirty="0" err="1" smtClean="0"/>
              <a:t>management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Mail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collaboration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Server-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virtualization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Workshops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Education</a:t>
            </a:r>
          </a:p>
          <a:p>
            <a:pPr marL="358775" lvl="0" indent="-358775" defTabSz="957263">
              <a:buNone/>
              <a:defRPr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57200" y="164305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Pct val="58000"/>
              <a:buFont typeface="Wingdings" pitchFamily="2" charset="2"/>
              <a:buChar char="ü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Conception</a:t>
            </a: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2000" dirty="0" smtClean="0">
                <a:latin typeface="Arial" pitchFamily="34" charset="0"/>
                <a:cs typeface="Arial" pitchFamily="34" charset="0"/>
              </a:rPr>
              <a:t> design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mid</a:t>
            </a:r>
            <a:r>
              <a:rPr lang="de-CH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000" dirty="0" smtClean="0">
                <a:latin typeface="Arial" pitchFamily="34" charset="0"/>
                <a:cs typeface="Arial" pitchFamily="34" charset="0"/>
              </a:rPr>
              <a:t> large 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IT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infrastructures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ClrTx/>
              <a:buSzPct val="58000"/>
              <a:buFont typeface="Wingdings" pitchFamily="2" charset="2"/>
              <a:buChar char="ü"/>
              <a:tabLst/>
              <a:defRPr/>
            </a:pPr>
            <a:r>
              <a:rPr lang="de-CH" sz="2000" dirty="0" smtClean="0">
                <a:latin typeface="Arial" pitchFamily="34" charset="0"/>
                <a:cs typeface="Arial" pitchFamily="34" charset="0"/>
              </a:rPr>
              <a:t>Custom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de-CH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dirty="0" err="1" smtClean="0">
                <a:latin typeface="Arial" pitchFamily="34" charset="0"/>
                <a:cs typeface="Arial" pitchFamily="34" charset="0"/>
              </a:rPr>
              <a:t>development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PVS Management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20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r>
              <a:rPr lang="de-CH" dirty="0" err="1" smtClean="0"/>
              <a:t>Get</a:t>
            </a:r>
            <a:r>
              <a:rPr lang="de-CH" dirty="0" smtClean="0"/>
              <a:t> Device Info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mcli-get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DeviceInfo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vDisk</a:t>
            </a:r>
            <a:r>
              <a:rPr lang="de-CH" dirty="0" smtClean="0"/>
              <a:t> </a:t>
            </a:r>
            <a:r>
              <a:rPr lang="de-CH" dirty="0" err="1" smtClean="0"/>
              <a:t>Assignment</a:t>
            </a:r>
            <a:endParaRPr lang="de-CH" sz="1600" dirty="0"/>
          </a:p>
          <a:p>
            <a:pPr marL="400050" lvl="1" indent="0" defTabSz="957263">
              <a:buNone/>
              <a:defRPr/>
            </a:pP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mcli-run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RemoveDiskLocator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-p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='XenApp6' ,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diskLocatorName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='win7v10' 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siteName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Nollur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 ,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storeName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vDisk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mcli-run </a:t>
            </a:r>
            <a:r>
              <a:rPr lang="de-CH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AssignDiskLocator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-p 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='XenApp6' ,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diskLocatorName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='xa6v10' ,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siteName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Nollur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 ,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storeName</a:t>
            </a:r>
            <a:r>
              <a:rPr lang="de-CH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de-CH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vDisk</a:t>
            </a:r>
            <a:r>
              <a:rPr lang="de-CH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marL="400050" lvl="1" indent="0" defTabSz="957263">
              <a:buNone/>
              <a:defRPr/>
            </a:pPr>
            <a:endParaRPr lang="de-CH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smtClean="0"/>
              <a:t>Set Device </a:t>
            </a:r>
            <a:r>
              <a:rPr lang="de-CH" dirty="0" err="1" smtClean="0"/>
              <a:t>Personalization</a:t>
            </a:r>
            <a:r>
              <a:rPr lang="de-CH" dirty="0" smtClean="0"/>
              <a:t> Info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Mcli-SetList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DevicePersonality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-p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devicename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="WS7001" –r "Name=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ENVIRONMENT,Value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=LAB"</a:t>
            </a:r>
            <a:endParaRPr lang="de-CH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6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XenDesktop</a:t>
            </a:r>
            <a:r>
              <a:rPr lang="de-CH" dirty="0" smtClean="0"/>
              <a:t> / PVS </a:t>
            </a:r>
            <a:r>
              <a:rPr lang="de-CH" dirty="0" err="1" smtClean="0"/>
              <a:t>Use</a:t>
            </a:r>
            <a:r>
              <a:rPr lang="de-CH" dirty="0" smtClean="0"/>
              <a:t> Case (1)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b="1" dirty="0" err="1" smtClean="0"/>
              <a:t>Requirement</a:t>
            </a:r>
            <a:endParaRPr lang="de-CH" b="1" dirty="0" smtClean="0"/>
          </a:p>
          <a:p>
            <a:pPr lvl="1" indent="-342900" defTabSz="957263">
              <a:defRPr/>
            </a:pPr>
            <a:r>
              <a:rPr lang="de-CH" dirty="0" smtClean="0"/>
              <a:t>Customer </a:t>
            </a:r>
            <a:r>
              <a:rPr lang="de-CH" dirty="0" err="1" smtClean="0"/>
              <a:t>wants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a </a:t>
            </a:r>
            <a:r>
              <a:rPr lang="de-CH" dirty="0" err="1" smtClean="0"/>
              <a:t>single</a:t>
            </a:r>
            <a:r>
              <a:rPr lang="de-CH" dirty="0" smtClean="0"/>
              <a:t> golden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different </a:t>
            </a:r>
            <a:r>
              <a:rPr lang="de-CH" dirty="0" err="1" smtClean="0"/>
              <a:t>deployment</a:t>
            </a:r>
            <a:r>
              <a:rPr lang="de-CH" dirty="0" smtClean="0"/>
              <a:t> </a:t>
            </a:r>
            <a:r>
              <a:rPr lang="de-CH" dirty="0" err="1" smtClean="0"/>
              <a:t>scenarios</a:t>
            </a: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b="1" dirty="0" err="1" smtClean="0"/>
              <a:t>Difficulties</a:t>
            </a:r>
            <a:endParaRPr lang="de-CH" b="1" dirty="0" smtClean="0"/>
          </a:p>
          <a:p>
            <a:pPr lvl="1" indent="-342900" defTabSz="957263">
              <a:defRPr/>
            </a:pP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settings</a:t>
            </a:r>
            <a:r>
              <a:rPr lang="de-CH" dirty="0" smtClean="0"/>
              <a:t> such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</a:p>
          <a:p>
            <a:pPr lvl="2" indent="-342900" defTabSz="957263">
              <a:defRPr/>
            </a:pPr>
            <a:r>
              <a:rPr lang="de-CH" dirty="0" smtClean="0"/>
              <a:t>AV Server</a:t>
            </a:r>
          </a:p>
          <a:p>
            <a:pPr lvl="2" indent="-342900" defTabSz="957263">
              <a:defRPr/>
            </a:pPr>
            <a:r>
              <a:rPr lang="de-CH" dirty="0" err="1" smtClean="0"/>
              <a:t>Appsense</a:t>
            </a:r>
            <a:r>
              <a:rPr lang="de-CH" dirty="0" smtClean="0"/>
              <a:t> Management Server</a:t>
            </a:r>
          </a:p>
          <a:p>
            <a:pPr lvl="2" indent="-342900" defTabSz="957263">
              <a:defRPr/>
            </a:pPr>
            <a:r>
              <a:rPr lang="de-CH" dirty="0" smtClean="0"/>
              <a:t>App-V Management Server</a:t>
            </a:r>
          </a:p>
          <a:p>
            <a:pPr lvl="2" indent="-342900" defTabSz="957263">
              <a:defRPr/>
            </a:pPr>
            <a:r>
              <a:rPr lang="de-CH" dirty="0" smtClean="0"/>
              <a:t>XenApp </a:t>
            </a:r>
            <a:r>
              <a:rPr lang="de-CH" dirty="0" err="1" smtClean="0"/>
              <a:t>Plugin</a:t>
            </a:r>
            <a:r>
              <a:rPr lang="de-CH" dirty="0" smtClean="0"/>
              <a:t> Services Site</a:t>
            </a:r>
          </a:p>
          <a:p>
            <a:pPr marL="800100" lvl="2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How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personalize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this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at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boot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time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from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b="1" dirty="0" err="1" smtClean="0">
                <a:solidFill>
                  <a:schemeClr val="accent3">
                    <a:lumMod val="75000"/>
                  </a:schemeClr>
                </a:solidFill>
              </a:rPr>
              <a:t>vDisk</a:t>
            </a:r>
            <a:r>
              <a:rPr lang="de-CH" b="1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de-CH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XenDesktop</a:t>
            </a:r>
            <a:r>
              <a:rPr lang="de-CH" dirty="0" smtClean="0"/>
              <a:t> / PVS </a:t>
            </a:r>
            <a:r>
              <a:rPr lang="de-CH" dirty="0" err="1" smtClean="0"/>
              <a:t>Use</a:t>
            </a:r>
            <a:r>
              <a:rPr lang="de-CH" dirty="0" smtClean="0"/>
              <a:t> Case (2)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XenApp 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65304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Hypervisor</a:t>
            </a:r>
            <a:endParaRPr lang="de-CH" dirty="0"/>
          </a:p>
          <a:p>
            <a:r>
              <a:rPr lang="de-CH" dirty="0"/>
              <a:t>Management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b="1" dirty="0" smtClean="0"/>
              <a:t>The </a:t>
            </a:r>
            <a:r>
              <a:rPr lang="de-CH" b="1" dirty="0" err="1" smtClean="0"/>
              <a:t>solution</a:t>
            </a:r>
            <a:endParaRPr lang="de-CH" b="1" dirty="0" smtClean="0"/>
          </a:p>
          <a:p>
            <a:pPr lvl="1" indent="-342900" defTabSz="957263">
              <a:defRPr/>
            </a:pPr>
            <a:r>
              <a:rPr lang="de-CH" dirty="0" smtClean="0"/>
              <a:t>Set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personality</a:t>
            </a:r>
            <a:r>
              <a:rPr lang="de-CH" dirty="0" smtClean="0"/>
              <a:t> </a:t>
            </a:r>
            <a:r>
              <a:rPr lang="de-CH" dirty="0" err="1" smtClean="0"/>
              <a:t>settings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a PS Script</a:t>
            </a:r>
          </a:p>
          <a:p>
            <a:pPr lvl="1" indent="-342900" defTabSz="957263">
              <a:defRPr/>
            </a:pPr>
            <a:r>
              <a:rPr lang="de-CH" dirty="0" err="1" smtClean="0"/>
              <a:t>Use</a:t>
            </a:r>
            <a:r>
              <a:rPr lang="de-CH" dirty="0" smtClean="0"/>
              <a:t> a GPO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run</a:t>
            </a:r>
            <a:r>
              <a:rPr lang="de-CH" dirty="0" smtClean="0"/>
              <a:t> a PS Script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startup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(check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policy</a:t>
            </a:r>
            <a:r>
              <a:rPr lang="de-CH" dirty="0" smtClean="0"/>
              <a:t>)</a:t>
            </a:r>
          </a:p>
          <a:p>
            <a:pPr lvl="1" indent="-342900" defTabSz="957263">
              <a:defRPr/>
            </a:pPr>
            <a:r>
              <a:rPr lang="de-CH" dirty="0" smtClean="0"/>
              <a:t>The </a:t>
            </a:r>
            <a:r>
              <a:rPr lang="de-CH" dirty="0" err="1" smtClean="0"/>
              <a:t>script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%</a:t>
            </a:r>
            <a:r>
              <a:rPr lang="de-CH" dirty="0" err="1" smtClean="0"/>
              <a:t>systemdrive</a:t>
            </a:r>
            <a:r>
              <a:rPr lang="de-CH" dirty="0" smtClean="0"/>
              <a:t>%\personality.INI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executes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config</a:t>
            </a:r>
            <a:r>
              <a:rPr lang="de-CH" dirty="0" smtClean="0"/>
              <a:t> </a:t>
            </a:r>
            <a:r>
              <a:rPr lang="de-CH" dirty="0" err="1" smtClean="0"/>
              <a:t>personalization</a:t>
            </a:r>
            <a:endParaRPr lang="de-CH" dirty="0" smtClean="0"/>
          </a:p>
          <a:p>
            <a:pPr lvl="1" indent="-342900" defTabSz="957263">
              <a:defRPr/>
            </a:pP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started</a:t>
            </a:r>
            <a:r>
              <a:rPr lang="de-CH" dirty="0" smtClean="0"/>
              <a:t> </a:t>
            </a:r>
            <a:r>
              <a:rPr lang="de-CH" dirty="0" err="1" smtClean="0"/>
              <a:t>manually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script</a:t>
            </a:r>
            <a:r>
              <a:rPr lang="de-CH" dirty="0" smtClean="0"/>
              <a:t> after </a:t>
            </a:r>
            <a:r>
              <a:rPr lang="de-CH" dirty="0" err="1" smtClean="0"/>
              <a:t>configuration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applied</a:t>
            </a:r>
            <a:r>
              <a:rPr lang="de-CH" dirty="0" smtClean="0"/>
              <a:t>.</a:t>
            </a: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07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Help / </a:t>
            </a:r>
            <a:r>
              <a:rPr lang="de-CH" dirty="0" err="1" smtClean="0"/>
              <a:t>Hints</a:t>
            </a:r>
            <a:r>
              <a:rPr lang="de-CH" dirty="0" smtClean="0"/>
              <a:t> / Tools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bang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head</a:t>
            </a:r>
            <a:r>
              <a:rPr lang="de-CH" dirty="0" smtClean="0"/>
              <a:t> </a:t>
            </a:r>
            <a:r>
              <a:rPr lang="de-CH" dirty="0" err="1" smtClean="0"/>
              <a:t>against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keyboard</a:t>
            </a:r>
            <a:r>
              <a:rPr lang="de-CH" dirty="0" smtClean="0"/>
              <a:t>….</a:t>
            </a:r>
          </a:p>
          <a:p>
            <a:pPr marL="400050" lvl="1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i="1" dirty="0" smtClean="0"/>
              <a:t>…</a:t>
            </a:r>
            <a:r>
              <a:rPr lang="de-CH" i="1" dirty="0" err="1" smtClean="0"/>
              <a:t>It</a:t>
            </a:r>
            <a:r>
              <a:rPr lang="de-CH" i="1" dirty="0" smtClean="0"/>
              <a:t> </a:t>
            </a:r>
            <a:r>
              <a:rPr lang="de-CH" i="1" dirty="0" err="1" smtClean="0"/>
              <a:t>might</a:t>
            </a:r>
            <a:r>
              <a:rPr lang="de-CH" i="1" dirty="0" smtClean="0"/>
              <a:t> </a:t>
            </a:r>
            <a:r>
              <a:rPr lang="de-CH" i="1" dirty="0" err="1" smtClean="0"/>
              <a:t>be</a:t>
            </a:r>
            <a:r>
              <a:rPr lang="de-CH" i="1" dirty="0" smtClean="0"/>
              <a:t> </a:t>
            </a:r>
            <a:r>
              <a:rPr lang="de-CH" i="1" dirty="0" err="1" smtClean="0"/>
              <a:t>that</a:t>
            </a:r>
            <a:r>
              <a:rPr lang="de-CH" i="1" dirty="0" smtClean="0"/>
              <a:t> </a:t>
            </a:r>
            <a:r>
              <a:rPr lang="de-CH" i="1" dirty="0" err="1" smtClean="0"/>
              <a:t>somebody</a:t>
            </a:r>
            <a:r>
              <a:rPr lang="de-CH" i="1" dirty="0" smtClean="0"/>
              <a:t> </a:t>
            </a:r>
            <a:r>
              <a:rPr lang="de-CH" i="1" dirty="0" err="1" smtClean="0"/>
              <a:t>did</a:t>
            </a:r>
            <a:r>
              <a:rPr lang="de-CH" i="1" dirty="0" smtClean="0"/>
              <a:t> </a:t>
            </a:r>
            <a:r>
              <a:rPr lang="de-CH" i="1" dirty="0" err="1" smtClean="0"/>
              <a:t>already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work</a:t>
            </a:r>
            <a:r>
              <a:rPr lang="de-CH" i="1" dirty="0" smtClean="0"/>
              <a:t>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you</a:t>
            </a:r>
            <a:r>
              <a:rPr lang="de-CH" i="1" dirty="0" smtClean="0"/>
              <a:t>…</a:t>
            </a:r>
          </a:p>
          <a:p>
            <a:pPr marL="400050" lvl="1" indent="0" defTabSz="957263">
              <a:buNone/>
              <a:defRPr/>
            </a:pPr>
            <a:r>
              <a:rPr lang="de-CH" b="1" i="1" dirty="0" err="1" smtClean="0"/>
              <a:t>Ressources</a:t>
            </a:r>
            <a:endParaRPr lang="de-CH" b="1" i="1" dirty="0" smtClean="0">
              <a:hlinkClick r:id="rId3"/>
            </a:endParaRPr>
          </a:p>
          <a:p>
            <a:pPr marL="400050" lvl="1" indent="0" defTabSz="957263">
              <a:buNone/>
              <a:defRPr/>
            </a:pPr>
            <a:r>
              <a:rPr lang="de-CH" i="1" dirty="0" smtClean="0">
                <a:hlinkClick r:id="rId3"/>
              </a:rPr>
              <a:t>http</a:t>
            </a:r>
            <a:r>
              <a:rPr lang="de-CH" i="1" dirty="0">
                <a:hlinkClick r:id="rId3"/>
              </a:rPr>
              <a:t>://</a:t>
            </a:r>
            <a:r>
              <a:rPr lang="de-CH" i="1" dirty="0" smtClean="0">
                <a:hlinkClick r:id="rId3"/>
              </a:rPr>
              <a:t>community.citrix.com/p/cdn</a:t>
            </a:r>
            <a:endParaRPr lang="de-CH" i="1" dirty="0" smtClean="0"/>
          </a:p>
          <a:p>
            <a:pPr marL="400050" lvl="1" indent="0" defTabSz="957263">
              <a:buNone/>
              <a:defRPr/>
            </a:pPr>
            <a:r>
              <a:rPr lang="de-CH" i="1" dirty="0">
                <a:hlinkClick r:id="rId4"/>
              </a:rPr>
              <a:t>http://poshcode.org</a:t>
            </a:r>
            <a:r>
              <a:rPr lang="de-CH" i="1" dirty="0" smtClean="0">
                <a:hlinkClick r:id="rId4"/>
              </a:rPr>
              <a:t>/</a:t>
            </a:r>
            <a:endParaRPr lang="de-CH" i="1" dirty="0" smtClean="0"/>
          </a:p>
          <a:p>
            <a:pPr marL="400050" lvl="1" indent="0" defTabSz="957263">
              <a:buNone/>
              <a:defRPr/>
            </a:pPr>
            <a:r>
              <a:rPr lang="de-CH" i="1" dirty="0" smtClean="0">
                <a:hlinkClick r:id="rId5"/>
              </a:rPr>
              <a:t>http://www.miru.ch</a:t>
            </a:r>
            <a:endParaRPr lang="de-CH" i="1" dirty="0" smtClean="0"/>
          </a:p>
          <a:p>
            <a:pPr marL="400050" lvl="1" indent="0" defTabSz="957263">
              <a:buNone/>
              <a:defRPr/>
            </a:pPr>
            <a:endParaRPr lang="de-CH" i="1" dirty="0" smtClean="0"/>
          </a:p>
          <a:p>
            <a:pPr marL="400050" lvl="1" indent="0" defTabSz="957263">
              <a:buNone/>
              <a:defRPr/>
            </a:pPr>
            <a:r>
              <a:rPr lang="de-CH" b="1" i="1" dirty="0" smtClean="0"/>
              <a:t>Development Environment</a:t>
            </a:r>
          </a:p>
          <a:p>
            <a:pPr marL="400050" lvl="1" indent="0" defTabSz="957263">
              <a:buNone/>
              <a:defRPr/>
            </a:pPr>
            <a:r>
              <a:rPr lang="de-CH" i="1" dirty="0" smtClean="0">
                <a:hlinkClick r:id="rId6"/>
              </a:rPr>
              <a:t>http://www.powergui.org</a:t>
            </a:r>
            <a:endParaRPr lang="de-CH" i="1" dirty="0" smtClean="0"/>
          </a:p>
          <a:p>
            <a:pPr marL="400050" lvl="1" indent="0" defTabSz="957263">
              <a:buNone/>
              <a:defRPr/>
            </a:pPr>
            <a:endParaRPr lang="de-CH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72" y="1196753"/>
            <a:ext cx="304569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816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304795"/>
            <a:ext cx="8229600" cy="1426171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patience</a:t>
            </a:r>
            <a:r>
              <a:rPr lang="de-CH" dirty="0" smtClean="0"/>
              <a:t>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00250"/>
            <a:ext cx="2220838" cy="22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3418363" y="4437112"/>
            <a:ext cx="4012493" cy="142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323850" indent="-323850">
              <a:lnSpc>
                <a:spcPct val="90000"/>
              </a:lnSpc>
              <a:spcBef>
                <a:spcPct val="15000"/>
              </a:spcBef>
            </a:pPr>
            <a:r>
              <a:rPr lang="de-CH" sz="1800" dirty="0" smtClean="0"/>
              <a:t>Blog: </a:t>
            </a:r>
            <a:r>
              <a:rPr lang="de-CH" sz="1800" dirty="0" smtClean="0">
                <a:hlinkClick r:id="rId4"/>
              </a:rPr>
              <a:t>www.miru.ch</a:t>
            </a:r>
            <a:endParaRPr lang="de-CH" sz="1800" dirty="0" smtClean="0"/>
          </a:p>
          <a:p>
            <a:pPr marL="323850" indent="-323850">
              <a:lnSpc>
                <a:spcPct val="90000"/>
              </a:lnSpc>
              <a:spcBef>
                <a:spcPct val="15000"/>
              </a:spcBef>
            </a:pPr>
            <a:r>
              <a:rPr lang="de-CH" sz="1800" dirty="0" smtClean="0"/>
              <a:t>Email: </a:t>
            </a:r>
            <a:r>
              <a:rPr lang="de-CH" sz="1800" dirty="0" smtClean="0">
                <a:hlinkClick r:id="rId5"/>
              </a:rPr>
              <a:t>miru@inserto.ch</a:t>
            </a:r>
            <a:endParaRPr lang="de-CH" sz="1800" dirty="0" smtClean="0"/>
          </a:p>
          <a:p>
            <a:pPr marL="323850" indent="-323850">
              <a:lnSpc>
                <a:spcPct val="90000"/>
              </a:lnSpc>
              <a:spcBef>
                <a:spcPct val="15000"/>
              </a:spcBef>
            </a:pPr>
            <a:r>
              <a:rPr lang="de-CH" sz="1800" dirty="0" err="1" smtClean="0"/>
              <a:t>Twitter</a:t>
            </a:r>
            <a:r>
              <a:rPr lang="de-CH" sz="1800" dirty="0" smtClean="0"/>
              <a:t>: @</a:t>
            </a:r>
            <a:r>
              <a:rPr lang="de-CH" sz="1800" dirty="0" err="1" smtClean="0"/>
              <a:t>drmiru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2842481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Agenda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6782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shell</a:t>
            </a:r>
            <a:r>
              <a:rPr lang="de-CH" dirty="0" smtClean="0"/>
              <a:t> in a </a:t>
            </a:r>
            <a:r>
              <a:rPr lang="de-CH" dirty="0" err="1" smtClean="0"/>
              <a:t>nutshell</a:t>
            </a:r>
            <a:endParaRPr lang="de-CH" dirty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Managing </a:t>
            </a:r>
            <a:r>
              <a:rPr lang="de-CH" dirty="0" err="1"/>
              <a:t>Xenserver</a:t>
            </a:r>
            <a:r>
              <a:rPr lang="de-CH" dirty="0"/>
              <a:t> </a:t>
            </a:r>
            <a:r>
              <a:rPr lang="de-CH" dirty="0" smtClean="0"/>
              <a:t> / </a:t>
            </a:r>
            <a:r>
              <a:rPr lang="de-CH" dirty="0" err="1" smtClean="0"/>
              <a:t>vSphere</a:t>
            </a:r>
            <a:r>
              <a:rPr lang="de-CH" dirty="0" smtClean="0"/>
              <a:t> </a:t>
            </a:r>
            <a:r>
              <a:rPr lang="de-CH" dirty="0" err="1" smtClean="0"/>
              <a:t>environments</a:t>
            </a:r>
            <a:endParaRPr lang="de-CH" dirty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Managing </a:t>
            </a:r>
            <a:r>
              <a:rPr lang="de-CH" dirty="0"/>
              <a:t>XenApp </a:t>
            </a:r>
            <a:r>
              <a:rPr lang="de-CH" dirty="0" err="1" smtClean="0"/>
              <a:t>Farms</a:t>
            </a:r>
            <a:endParaRPr lang="de-CH" dirty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Managing </a:t>
            </a:r>
            <a:r>
              <a:rPr lang="de-CH" dirty="0" err="1" smtClean="0"/>
              <a:t>XenDesktop</a:t>
            </a:r>
            <a:r>
              <a:rPr lang="de-CH" dirty="0" smtClean="0"/>
              <a:t> </a:t>
            </a:r>
            <a:r>
              <a:rPr lang="de-CH" dirty="0"/>
              <a:t>5 </a:t>
            </a:r>
            <a:r>
              <a:rPr lang="de-CH" dirty="0" err="1"/>
              <a:t>environments</a:t>
            </a:r>
            <a:endParaRPr lang="de-CH" dirty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smtClean="0"/>
              <a:t>Managing </a:t>
            </a:r>
            <a:r>
              <a:rPr lang="de-CH" dirty="0"/>
              <a:t>Citrix </a:t>
            </a:r>
            <a:r>
              <a:rPr lang="de-CH" dirty="0" err="1"/>
              <a:t>Provisioning</a:t>
            </a:r>
            <a:r>
              <a:rPr lang="de-CH" dirty="0"/>
              <a:t> Services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keep</a:t>
            </a:r>
            <a:r>
              <a:rPr lang="de-CH" dirty="0"/>
              <a:t> </a:t>
            </a:r>
            <a:r>
              <a:rPr lang="de-CH" dirty="0" err="1"/>
              <a:t>maintaining</a:t>
            </a:r>
            <a:r>
              <a:rPr lang="de-CH" dirty="0"/>
              <a:t> a </a:t>
            </a:r>
            <a:r>
              <a:rPr lang="de-CH" dirty="0" err="1"/>
              <a:t>single</a:t>
            </a:r>
            <a:r>
              <a:rPr lang="de-CH" dirty="0"/>
              <a:t> golden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large VDI </a:t>
            </a:r>
            <a:r>
              <a:rPr lang="de-CH" dirty="0" err="1"/>
              <a:t>deployment</a:t>
            </a:r>
            <a:endParaRPr lang="de-CH" dirty="0"/>
          </a:p>
          <a:p>
            <a:pPr marL="400050" lvl="1" indent="0" defTabSz="957263">
              <a:buNone/>
              <a:defRPr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1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Are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compatible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CLIs ?</a:t>
            </a:r>
            <a:endParaRPr lang="de-CH" dirty="0" smtClean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6782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21" y="2099717"/>
            <a:ext cx="15906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60" y="3645024"/>
            <a:ext cx="1564786" cy="131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2250220" cy="17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60" y="3486445"/>
            <a:ext cx="1533755" cy="15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62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The Shell in a </a:t>
            </a:r>
            <a:r>
              <a:rPr lang="de-CH" dirty="0" err="1" smtClean="0"/>
              <a:t>nutshell</a:t>
            </a:r>
            <a:r>
              <a:rPr lang="de-CH" dirty="0" smtClean="0"/>
              <a:t>..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6782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en-US" dirty="0" smtClean="0"/>
              <a:t>1st Impressions of new shell (Code: Monad in 2005) where not that bad, no interfaces to MS products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en-US" dirty="0" smtClean="0"/>
              <a:t>…..2010 / 2011 a lot of new products are primarily being managed using </a:t>
            </a:r>
            <a:r>
              <a:rPr lang="en-US" dirty="0" err="1" smtClean="0"/>
              <a:t>powershell</a:t>
            </a:r>
            <a:r>
              <a:rPr lang="en-US" dirty="0" smtClean="0"/>
              <a:t> modules and </a:t>
            </a:r>
            <a:r>
              <a:rPr lang="en-US" dirty="0" err="1" smtClean="0"/>
              <a:t>snapins</a:t>
            </a:r>
            <a:r>
              <a:rPr lang="en-US" dirty="0" smtClean="0"/>
              <a:t> as the GUI is built on top of PS CMDLET framework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en-US" dirty="0" err="1" smtClean="0"/>
              <a:t>Powershell</a:t>
            </a:r>
            <a:r>
              <a:rPr lang="en-US" dirty="0" smtClean="0"/>
              <a:t> (currently in v2.0) is a 100% .NET based scripting and development environment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en-US" dirty="0" smtClean="0"/>
              <a:t>Everything is an object (OOP)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en-US" dirty="0" smtClean="0"/>
              <a:t>Included by default in 2008 R2 / Win 7, installable on recent OS</a:t>
            </a:r>
          </a:p>
          <a:p>
            <a:pPr marL="400050" lvl="1" indent="0" defTabSz="957263"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0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Powershell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 smtClean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 lnSpcReduction="10000"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cmdlet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little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containing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de-CH" dirty="0" err="1" smtClean="0"/>
              <a:t>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mostly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written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c#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c)</a:t>
            </a: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b="1" dirty="0" err="1" smtClean="0"/>
              <a:t>SnapIn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en-US" dirty="0" smtClean="0"/>
              <a:t>Microsoft </a:t>
            </a:r>
            <a:r>
              <a:rPr lang="en-US" dirty="0"/>
              <a:t>.NET Framework assembly that </a:t>
            </a:r>
            <a:br>
              <a:rPr lang="en-US" dirty="0"/>
            </a:br>
            <a:r>
              <a:rPr lang="en-US" dirty="0"/>
              <a:t>contains Windows </a:t>
            </a:r>
            <a:r>
              <a:rPr lang="en-US" dirty="0" smtClean="0"/>
              <a:t>PowerShell </a:t>
            </a:r>
            <a:r>
              <a:rPr lang="en-US" dirty="0" err="1" smtClean="0"/>
              <a:t>cmdlets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defTabSz="957263">
              <a:buNone/>
              <a:defRPr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Examples</a:t>
            </a:r>
            <a:r>
              <a:rPr lang="de-CH" dirty="0" smtClean="0"/>
              <a:t>:</a:t>
            </a:r>
            <a:br>
              <a:rPr lang="de-CH" dirty="0" smtClean="0"/>
            </a:b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err="1" smtClean="0"/>
              <a:t>Plain</a:t>
            </a:r>
            <a:r>
              <a:rPr lang="de-CH" dirty="0" smtClean="0"/>
              <a:t> </a:t>
            </a:r>
            <a:r>
              <a:rPr lang="de-CH" dirty="0" err="1" smtClean="0"/>
              <a:t>cmdlet</a:t>
            </a:r>
            <a:r>
              <a:rPr lang="de-CH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de-CH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get-process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select-object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name,id,VM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 $_.VM –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gt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100MB} | 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sort-object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VM –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descending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 format-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de-CH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autosize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de-CH" dirty="0"/>
              <a:t>.NET </a:t>
            </a:r>
            <a:r>
              <a:rPr lang="de-CH" dirty="0" err="1"/>
              <a:t>Assembly</a:t>
            </a:r>
            <a:r>
              <a:rPr lang="de-CH" dirty="0"/>
              <a:t> </a:t>
            </a:r>
            <a:r>
              <a:rPr lang="de-CH" dirty="0" err="1" smtClean="0"/>
              <a:t>reference</a:t>
            </a:r>
            <a:r>
              <a:rPr lang="de-CH" dirty="0" smtClean="0"/>
              <a:t> native </a:t>
            </a:r>
            <a:r>
              <a:rPr lang="de-CH" dirty="0" err="1" smtClean="0"/>
              <a:t>integration</a:t>
            </a:r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CH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Add-Type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AssemblyName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System.Printing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$server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new-object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System.Printing.PrintServer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$queues = $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Server.GetPrintQueues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(@([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System.Printing.EnumeratedPrintQueueTypes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]::Shared))</a:t>
            </a:r>
            <a:endParaRPr lang="de-CH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4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 descr="INSERTO_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8280" y="333345"/>
            <a:ext cx="1440000" cy="348261"/>
          </a:xfrm>
          <a:prstGeom prst="rect">
            <a:avLst/>
          </a:prstGeom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Management Framework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43152" y="4149081"/>
            <a:ext cx="8015128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40523" y="1628801"/>
            <a:ext cx="1794157" cy="14384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3"/>
            <a:ext cx="166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Citrix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XenServer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SDK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3888" y="4211796"/>
            <a:ext cx="22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Microsoft </a:t>
            </a:r>
            <a:r>
              <a:rPr lang="de-CH" dirty="0" err="1" smtClean="0">
                <a:solidFill>
                  <a:schemeClr val="bg1"/>
                </a:solidFill>
              </a:rPr>
              <a:t>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99792" y="1628801"/>
            <a:ext cx="1440160" cy="143665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93166" y="1926358"/>
            <a:ext cx="166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Citrix 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XenApp 6 SDK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44318" y="4627704"/>
            <a:ext cx="8013961" cy="44795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44318" y="5121398"/>
            <a:ext cx="8013962" cy="6552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44173" y="4645944"/>
            <a:ext cx="295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Microsoft 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6709" y="5249624"/>
            <a:ext cx="295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Windows Operating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97318" y="1628800"/>
            <a:ext cx="1440160" cy="143665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86284" y="1772817"/>
            <a:ext cx="166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Citrix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XenDesktop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4 SDK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98818" y="1629684"/>
            <a:ext cx="1440160" cy="143665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87785" y="1857599"/>
            <a:ext cx="166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Citrix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PVS SDK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198196" y="2096851"/>
            <a:ext cx="1660084" cy="19802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17593" y="2319263"/>
            <a:ext cx="166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XenDesktop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5</a:t>
            </a:r>
          </a:p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Management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16200000">
            <a:off x="-365311" y="4612368"/>
            <a:ext cx="1591395" cy="645765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hevron 45"/>
          <p:cNvSpPr/>
          <p:nvPr/>
        </p:nvSpPr>
        <p:spPr>
          <a:xfrm rot="16200000">
            <a:off x="-900394" y="2637494"/>
            <a:ext cx="2663151" cy="645765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6345" y="4594479"/>
            <a:ext cx="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-438471" y="2814115"/>
            <a:ext cx="173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Snap Ins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&amp; Modules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299" y="1052736"/>
            <a:ext cx="8712174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36221" y="1124744"/>
            <a:ext cx="377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Orchestration &amp; Automation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4318" y="3116044"/>
            <a:ext cx="6251952" cy="9610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80959" y="3408193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GUI (</a:t>
            </a:r>
            <a:r>
              <a:rPr lang="de-CH" dirty="0" err="1" smtClean="0"/>
              <a:t>Mainly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2059700" y="6166782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7593" y="1593395"/>
            <a:ext cx="1563048" cy="480514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02971" y="1658511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GUI (</a:t>
            </a:r>
            <a:r>
              <a:rPr lang="de-CH" dirty="0" err="1" smtClean="0"/>
              <a:t>AddOn</a:t>
            </a:r>
            <a:r>
              <a:rPr lang="de-CH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Powershell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 smtClean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6782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67544" y="705195"/>
            <a:ext cx="8229600" cy="5256584"/>
          </a:xfrm>
          <a:noFill/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sz="1800" dirty="0" smtClean="0">
              <a:solidFill>
                <a:srgbClr val="FF0000"/>
              </a:solidFill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88290"/>
              </p:ext>
            </p:extLst>
          </p:nvPr>
        </p:nvGraphicFramePr>
        <p:xfrm>
          <a:off x="539552" y="792376"/>
          <a:ext cx="5401740" cy="44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72"/>
                <a:gridCol w="4320268"/>
              </a:tblGrid>
              <a:tr h="366081"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Character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Description</a:t>
                      </a:r>
                      <a:r>
                        <a:rPr lang="de-CH" sz="1400" baseline="0" dirty="0" smtClean="0"/>
                        <a:t> / </a:t>
                      </a:r>
                      <a:r>
                        <a:rPr lang="de-CH" sz="1400" baseline="0" dirty="0" err="1" smtClean="0"/>
                        <a:t>usage</a:t>
                      </a:r>
                      <a:endParaRPr lang="en-US" sz="1400" dirty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Prefix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of</a:t>
                      </a:r>
                      <a:r>
                        <a:rPr lang="de-CH" sz="1400" dirty="0" smtClean="0"/>
                        <a:t> a variable</a:t>
                      </a:r>
                      <a:endParaRPr lang="en-US" sz="1400" dirty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Marks </a:t>
                      </a:r>
                      <a:r>
                        <a:rPr lang="de-CH" sz="1400" dirty="0" err="1" smtClean="0"/>
                        <a:t>the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beginning</a:t>
                      </a:r>
                      <a:r>
                        <a:rPr lang="de-CH" sz="1400" dirty="0" smtClean="0"/>
                        <a:t> / end </a:t>
                      </a:r>
                      <a:r>
                        <a:rPr lang="de-CH" sz="1400" dirty="0" err="1" smtClean="0"/>
                        <a:t>of</a:t>
                      </a:r>
                      <a:r>
                        <a:rPr lang="de-CH" sz="1400" dirty="0" smtClean="0"/>
                        <a:t> a </a:t>
                      </a:r>
                      <a:r>
                        <a:rPr lang="de-CH" sz="1400" dirty="0" err="1" smtClean="0"/>
                        <a:t>condition</a:t>
                      </a:r>
                      <a:endParaRPr lang="en-US" sz="1400" dirty="0"/>
                    </a:p>
                  </a:txBody>
                  <a:tcPr/>
                </a:tc>
              </a:tr>
              <a:tr h="311653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{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Surrounds</a:t>
                      </a:r>
                      <a:r>
                        <a:rPr lang="de-CH" sz="1400" dirty="0" smtClean="0"/>
                        <a:t> a </a:t>
                      </a:r>
                      <a:r>
                        <a:rPr lang="de-CH" sz="1400" dirty="0" err="1" smtClean="0"/>
                        <a:t>continous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set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of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instructions</a:t>
                      </a:r>
                      <a:endParaRPr lang="en-US" sz="1400" dirty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[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Accesses</a:t>
                      </a:r>
                      <a:r>
                        <a:rPr lang="de-CH" sz="1400" dirty="0" smtClean="0"/>
                        <a:t> a </a:t>
                      </a:r>
                      <a:r>
                        <a:rPr lang="de-CH" sz="1400" dirty="0" err="1" smtClean="0"/>
                        <a:t>specific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value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within</a:t>
                      </a:r>
                      <a:r>
                        <a:rPr lang="de-CH" sz="1400" dirty="0" smtClean="0"/>
                        <a:t> an </a:t>
                      </a:r>
                      <a:r>
                        <a:rPr lang="de-CH" sz="1400" dirty="0" err="1" smtClean="0"/>
                        <a:t>array</a:t>
                      </a:r>
                      <a:endParaRPr lang="de-CH" sz="1400" dirty="0" smtClean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" "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Surrounds</a:t>
                      </a:r>
                      <a:r>
                        <a:rPr lang="de-CH" sz="1400" baseline="0" dirty="0" smtClean="0"/>
                        <a:t> a </a:t>
                      </a:r>
                      <a:r>
                        <a:rPr lang="de-CH" sz="1400" baseline="0" dirty="0" err="1" smtClean="0"/>
                        <a:t>string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and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interprets</a:t>
                      </a:r>
                      <a:r>
                        <a:rPr lang="de-CH" sz="1400" baseline="0" dirty="0" smtClean="0"/>
                        <a:t> variables.. </a:t>
                      </a:r>
                      <a:r>
                        <a:rPr lang="de-CH" sz="1400" baseline="0" dirty="0" err="1" smtClean="0"/>
                        <a:t>While</a:t>
                      </a:r>
                      <a:endParaRPr lang="en-US" sz="1400" dirty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'</a:t>
                      </a:r>
                      <a:r>
                        <a:rPr lang="de-CH" sz="1400" baseline="0" dirty="0" smtClean="0"/>
                        <a:t> 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.. </a:t>
                      </a:r>
                      <a:r>
                        <a:rPr lang="de-CH" sz="1400" dirty="0" err="1" smtClean="0"/>
                        <a:t>does</a:t>
                      </a:r>
                      <a:r>
                        <a:rPr lang="de-CH" sz="1400" dirty="0" smtClean="0"/>
                        <a:t> not </a:t>
                      </a:r>
                      <a:r>
                        <a:rPr lang="de-CH" sz="1400" dirty="0" err="1" smtClean="0"/>
                        <a:t>interpret</a:t>
                      </a:r>
                      <a:r>
                        <a:rPr lang="de-CH" sz="1400" dirty="0" smtClean="0"/>
                        <a:t> variables</a:t>
                      </a:r>
                      <a:endParaRPr lang="en-US" sz="1400" dirty="0"/>
                    </a:p>
                  </a:txBody>
                  <a:tcPr/>
                </a:tc>
              </a:tr>
              <a:tr h="305761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Alias </a:t>
                      </a:r>
                      <a:r>
                        <a:rPr lang="de-CH" sz="1400" dirty="0" err="1" smtClean="0"/>
                        <a:t>for</a:t>
                      </a:r>
                      <a:r>
                        <a:rPr lang="de-CH" sz="1400" dirty="0" smtClean="0"/>
                        <a:t> "</a:t>
                      </a:r>
                      <a:r>
                        <a:rPr lang="de-CH" sz="1400" dirty="0" err="1" smtClean="0"/>
                        <a:t>Foreach-Object</a:t>
                      </a:r>
                      <a:r>
                        <a:rPr lang="de-CH" sz="1400" dirty="0" smtClean="0"/>
                        <a:t>"</a:t>
                      </a:r>
                      <a:endParaRPr lang="en-US" sz="1400" dirty="0"/>
                    </a:p>
                  </a:txBody>
                  <a:tcPr/>
                </a:tc>
              </a:tr>
              <a:tr h="300888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Alias </a:t>
                      </a:r>
                      <a:r>
                        <a:rPr lang="de-CH" sz="1400" dirty="0" err="1" smtClean="0"/>
                        <a:t>for</a:t>
                      </a:r>
                      <a:r>
                        <a:rPr lang="de-CH" sz="1400" dirty="0" smtClean="0"/>
                        <a:t> "</a:t>
                      </a:r>
                      <a:r>
                        <a:rPr lang="de-CH" sz="1400" dirty="0" err="1" smtClean="0"/>
                        <a:t>Where-Object</a:t>
                      </a:r>
                      <a:r>
                        <a:rPr lang="de-CH" sz="1400" dirty="0" smtClean="0"/>
                        <a:t>"</a:t>
                      </a:r>
                      <a:endParaRPr lang="en-US" sz="1400" dirty="0"/>
                    </a:p>
                  </a:txBody>
                  <a:tcPr/>
                </a:tc>
              </a:tr>
              <a:tr h="311549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|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(Pipe) Hands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over</a:t>
                      </a:r>
                      <a:r>
                        <a:rPr lang="de-CH" sz="1400" baseline="0" dirty="0" smtClean="0"/>
                        <a:t> a </a:t>
                      </a:r>
                      <a:r>
                        <a:rPr lang="de-CH" sz="1400" baseline="0" dirty="0" err="1" smtClean="0"/>
                        <a:t>result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of</a:t>
                      </a:r>
                      <a:r>
                        <a:rPr lang="de-CH" sz="1400" baseline="0" dirty="0" smtClean="0"/>
                        <a:t> a </a:t>
                      </a:r>
                      <a:r>
                        <a:rPr lang="de-CH" sz="1400" baseline="0" dirty="0" err="1" smtClean="0"/>
                        <a:t>command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to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the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next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one</a:t>
                      </a:r>
                      <a:endParaRPr lang="en-US" sz="1400" dirty="0"/>
                    </a:p>
                  </a:txBody>
                  <a:tcPr/>
                </a:tc>
              </a:tr>
              <a:tr h="366081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$_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Represents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the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current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object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within</a:t>
                      </a:r>
                      <a:r>
                        <a:rPr lang="de-CH" sz="1400" baseline="0" dirty="0" smtClean="0"/>
                        <a:t> an </a:t>
                      </a:r>
                      <a:r>
                        <a:rPr lang="de-CH" sz="1400" baseline="0" dirty="0" err="1" smtClean="0"/>
                        <a:t>array</a:t>
                      </a:r>
                      <a:r>
                        <a:rPr lang="de-CH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66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-match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eq</a:t>
                      </a:r>
                      <a:r>
                        <a:rPr lang="en-US" sz="1400" dirty="0" smtClean="0"/>
                        <a:t> / -ne</a:t>
                      </a:r>
                    </a:p>
                    <a:p>
                      <a:r>
                        <a:rPr lang="en-US" sz="1400" dirty="0" smtClean="0"/>
                        <a:t>-contains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lt</a:t>
                      </a:r>
                      <a:r>
                        <a:rPr lang="en-US" sz="1400" dirty="0" smtClean="0"/>
                        <a:t> / -</a:t>
                      </a:r>
                      <a:r>
                        <a:rPr lang="en-US" sz="1400" dirty="0" err="1" smtClean="0"/>
                        <a:t>gt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Operators</a:t>
                      </a:r>
                      <a:r>
                        <a:rPr lang="en-US" sz="1400" baseline="0" dirty="0" smtClean="0"/>
                        <a:t> used in conditions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5026531"/>
            <a:ext cx="80648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defTabSz="957263">
              <a:defRPr/>
            </a:pPr>
            <a:endParaRPr lang="de-CH" dirty="0">
              <a:solidFill>
                <a:srgbClr val="FF0000"/>
              </a:solidFill>
            </a:endParaRPr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de-CH" dirty="0" smtClean="0">
                <a:latin typeface="Arial" pitchFamily="34" charset="0"/>
                <a:cs typeface="Arial" pitchFamily="34" charset="0"/>
              </a:rPr>
              <a:t>:</a:t>
            </a:r>
            <a:endParaRPr lang="de-CH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get-process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? { $_.name –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Powershell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 –and $_.id –ne $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pid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| kill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5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Powershell</a:t>
            </a:r>
            <a:r>
              <a:rPr lang="de-CH" dirty="0" smtClean="0"/>
              <a:t> </a:t>
            </a:r>
            <a:r>
              <a:rPr lang="de-CH" dirty="0" err="1" smtClean="0"/>
              <a:t>basics</a:t>
            </a:r>
            <a:endParaRPr lang="de-CH" dirty="0" smtClean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083640" y="6129321"/>
            <a:ext cx="1000132" cy="3715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059700" y="616530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Basics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26648" y="6129321"/>
            <a:ext cx="928694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26648" y="6146230"/>
            <a:ext cx="928694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Hypervisor</a:t>
            </a:r>
            <a:endParaRPr lang="de-CH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298218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288160" y="6146254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>
            <a:defPPr>
              <a:defRPr lang="de-DE"/>
            </a:defPPr>
            <a:lvl1pPr algn="ctr" defTabSz="957263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XenApp </a:t>
            </a:r>
            <a:r>
              <a:rPr lang="de-CH" dirty="0"/>
              <a:t>Management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441226" y="612932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441226" y="6146230"/>
            <a:ext cx="1000132" cy="46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XenDesktop</a:t>
            </a:r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de-CH" sz="800" dirty="0">
              <a:solidFill>
                <a:schemeClr val="bg1"/>
              </a:solidFill>
              <a:latin typeface="Futura LT Bold" pitchFamily="2" charset="0"/>
            </a:endParaRPr>
          </a:p>
          <a:p>
            <a:pPr algn="ctr" defTabSz="957263"/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  <a:noFill/>
        </p:spPr>
        <p:txBody>
          <a:bodyPr>
            <a:normAutofit/>
          </a:bodyPr>
          <a:lstStyle/>
          <a:p>
            <a:pPr marL="758825" lvl="1" indent="-358775" defTabSz="957263">
              <a:buFont typeface="Wingdings" pitchFamily="2" charset="2"/>
              <a:buChar char="§"/>
              <a:defRPr/>
            </a:pP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 I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know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de-CH" dirty="0"/>
              <a:t> </a:t>
            </a:r>
            <a:r>
              <a:rPr lang="de-CH" dirty="0" smtClean="0"/>
              <a:t>CMDLETS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available</a:t>
            </a:r>
            <a:r>
              <a:rPr lang="de-CH" dirty="0" smtClean="0"/>
              <a:t> after </a:t>
            </a:r>
            <a:r>
              <a:rPr lang="de-CH" dirty="0" err="1"/>
              <a:t>i</a:t>
            </a:r>
            <a:r>
              <a:rPr lang="de-CH" dirty="0" err="1" smtClean="0"/>
              <a:t>mporting</a:t>
            </a:r>
            <a:r>
              <a:rPr lang="de-CH" dirty="0" smtClean="0"/>
              <a:t> an SDK / </a:t>
            </a:r>
            <a:r>
              <a:rPr lang="de-CH" dirty="0" err="1" smtClean="0"/>
              <a:t>SnapIn</a:t>
            </a:r>
            <a:r>
              <a:rPr lang="de-CH" dirty="0" smtClean="0"/>
              <a:t>?</a:t>
            </a: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get-command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–Module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XenServer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get-command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–Module Citrix*</a:t>
            </a:r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get-command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–Module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Vmware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</a:p>
          <a:p>
            <a:pPr marL="400050" lvl="1" indent="0" defTabSz="957263">
              <a:buNone/>
              <a:defRPr/>
            </a:pP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-342900" defTabSz="957263">
              <a:buFont typeface="Wingdings" pitchFamily="2" charset="2"/>
              <a:buChar char="§"/>
              <a:defRPr/>
            </a:pPr>
            <a:r>
              <a:rPr lang="de-CH" dirty="0"/>
              <a:t>Show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-* </a:t>
            </a:r>
            <a:r>
              <a:rPr lang="de-CH" dirty="0" err="1"/>
              <a:t>commands</a:t>
            </a:r>
            <a:endParaRPr lang="de-CH" dirty="0"/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get-command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et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-* –Module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Citrix*</a:t>
            </a:r>
          </a:p>
          <a:p>
            <a:pPr marL="400050" lvl="1" indent="0" defTabSz="957263">
              <a:buNone/>
              <a:defRPr/>
            </a:pP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-342900" defTabSz="957263">
              <a:buFont typeface="Wingdings" pitchFamily="2" charset="2"/>
              <a:buChar char="§"/>
              <a:defRPr/>
            </a:pPr>
            <a:r>
              <a:rPr lang="de-CH" dirty="0" err="1"/>
              <a:t>How</a:t>
            </a:r>
            <a:r>
              <a:rPr lang="de-CH" dirty="0"/>
              <a:t> do I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 CMDLET?</a:t>
            </a:r>
          </a:p>
          <a:p>
            <a:pPr marL="400050" lvl="1" indent="0" defTabSz="957263">
              <a:buNone/>
              <a:defRPr/>
            </a:pP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get-help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get-XaServer</a:t>
            </a: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get-help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get-XaServer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detailed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get-help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get-XaServer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examples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 defTabSz="957263">
              <a:buNone/>
              <a:defRPr/>
            </a:pPr>
            <a:endParaRPr lang="de-CH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596204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596204" y="6138780"/>
            <a:ext cx="1000132" cy="345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PVS Management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945672" y="6121871"/>
            <a:ext cx="1000132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de-CH" dirty="0"/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921732" y="6159332"/>
            <a:ext cx="1000132" cy="22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4273" tIns="49022" rIns="94273" bIns="49022">
            <a:spAutoFit/>
          </a:bodyPr>
          <a:lstStyle/>
          <a:p>
            <a:pPr algn="ctr" defTabSz="957263"/>
            <a:r>
              <a:rPr lang="de-CH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de-CH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2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erto-Firmenpraesentation-v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Inserto-Firmenpraesentation-v8</Template>
  <TotalTime>0</TotalTime>
  <Words>1449</Words>
  <Application>Microsoft Office PowerPoint</Application>
  <PresentationFormat>Bildschirmpräsentation (4:3)</PresentationFormat>
  <Paragraphs>517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Inserto-Firmenpraesentation-v8</vt:lpstr>
      <vt:lpstr>Benutzerdefiniertes Design</vt:lpstr>
      <vt:lpstr>PowerPoint-Präsentation</vt:lpstr>
      <vt:lpstr>What INSERTO does…</vt:lpstr>
      <vt:lpstr>Agenda</vt:lpstr>
      <vt:lpstr>Are you compatible to CLIs ?</vt:lpstr>
      <vt:lpstr>The Shell in a nutshell..</vt:lpstr>
      <vt:lpstr>Powershell basics</vt:lpstr>
      <vt:lpstr>Management Framework </vt:lpstr>
      <vt:lpstr>Powershell basics</vt:lpstr>
      <vt:lpstr>Powershell basics</vt:lpstr>
      <vt:lpstr>Powershell basics</vt:lpstr>
      <vt:lpstr>XenServer Management (1)</vt:lpstr>
      <vt:lpstr>XenServer Management (2)</vt:lpstr>
      <vt:lpstr>VMware vSphere Management (1)</vt:lpstr>
      <vt:lpstr>VMware vSphere Management (2)</vt:lpstr>
      <vt:lpstr>XenApp Management (1)</vt:lpstr>
      <vt:lpstr>XenApp Management (2)</vt:lpstr>
      <vt:lpstr>XenDesktop 5 Management (1)</vt:lpstr>
      <vt:lpstr>XenDesktop 5 Management (2)</vt:lpstr>
      <vt:lpstr>PVS Management (1)</vt:lpstr>
      <vt:lpstr>PVS Management (2)</vt:lpstr>
      <vt:lpstr>XenDesktop / PVS Use Case (1)</vt:lpstr>
      <vt:lpstr>XenDesktop / PVS Use Case (2)</vt:lpstr>
      <vt:lpstr>Help / Hints / Tools</vt:lpstr>
      <vt:lpstr>Thanks for your patience…</vt:lpstr>
    </vt:vector>
  </TitlesOfParts>
  <Company>INSERTO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Dirk Decher</dc:creator>
  <cp:lastModifiedBy>miru</cp:lastModifiedBy>
  <cp:revision>127</cp:revision>
  <dcterms:created xsi:type="dcterms:W3CDTF">2008-11-14T12:36:48Z</dcterms:created>
  <dcterms:modified xsi:type="dcterms:W3CDTF">2011-05-14T12:45:31Z</dcterms:modified>
</cp:coreProperties>
</file>