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tchell1\Documents\Cycle%20Data%20Case%20Study\Cycle_Data_Tot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Docked Bike</a:t>
            </a:r>
            <a:r>
              <a:rPr lang="en-US" baseline="0"/>
              <a:t> Usage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data_totals!$L$1</c:f>
              <c:strCache>
                <c:ptCount val="1"/>
                <c:pt idx="0">
                  <c:v>Mem_Docked_Bike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data_totals!$A$2:$A$14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data_totals!$L$2:$L$14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5-4B30-9596-465551A76D95}"/>
            </c:ext>
          </c:extLst>
        </c:ser>
        <c:ser>
          <c:idx val="1"/>
          <c:order val="1"/>
          <c:tx>
            <c:strRef>
              <c:f>data_totals!$M$1</c:f>
              <c:strCache>
                <c:ptCount val="1"/>
                <c:pt idx="0">
                  <c:v>Cas_Docked_Bike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data_totals!$A$2:$A$14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data_totals!$M$2:$M$14</c:f>
              <c:numCache>
                <c:formatCode>General</c:formatCode>
                <c:ptCount val="13"/>
                <c:pt idx="0">
                  <c:v>957</c:v>
                </c:pt>
                <c:pt idx="1">
                  <c:v>1355</c:v>
                </c:pt>
                <c:pt idx="2">
                  <c:v>8309</c:v>
                </c:pt>
                <c:pt idx="3">
                  <c:v>12046</c:v>
                </c:pt>
                <c:pt idx="4">
                  <c:v>26220</c:v>
                </c:pt>
                <c:pt idx="5">
                  <c:v>30390</c:v>
                </c:pt>
                <c:pt idx="6">
                  <c:v>30768</c:v>
                </c:pt>
                <c:pt idx="7">
                  <c:v>26080</c:v>
                </c:pt>
                <c:pt idx="8">
                  <c:v>19604</c:v>
                </c:pt>
                <c:pt idx="9">
                  <c:v>12487</c:v>
                </c:pt>
                <c:pt idx="10">
                  <c:v>5829</c:v>
                </c:pt>
                <c:pt idx="11">
                  <c:v>1913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95-4B30-9596-465551A76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9580640"/>
        <c:axId val="1799578560"/>
      </c:barChart>
      <c:catAx>
        <c:axId val="17995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578560"/>
        <c:crosses val="autoZero"/>
        <c:auto val="1"/>
        <c:lblAlgn val="ctr"/>
        <c:lblOffset val="100"/>
        <c:noMultiLvlLbl val="0"/>
      </c:catAx>
      <c:valAx>
        <c:axId val="179957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5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5CCF-15D6-449F-8959-9BAFE1BF9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B673D-91D0-474E-A3DB-3A7817DE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53661-3C05-4842-B4C4-814D9622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0E36-F278-48BB-8893-EB5EECE2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E8AE-9E6C-41E0-AFC1-0F14112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CA15-7424-413F-8A2F-EF6039E7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9DD8-46FA-46DC-B418-4EB85A54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D81D-12F4-4973-9A66-0E555F0A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4730-B588-418F-9D4C-8222CF1E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CA55-A370-48F2-ABC0-B64F4D16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64C57-9C40-4B4A-AC2F-63EF78B70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B4013-A8B6-482C-ACDE-C51D1C3BA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4B1A-DDA6-49BA-8DD4-2D4202D2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4A12-8B23-42F5-9D39-7390BDCB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CA57-BA54-4C7E-8151-04F871C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564D-9BE7-459A-9D0E-69D70827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5118-25D3-4669-9492-50334528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B8C3-3F53-463E-80EC-453C1EB2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DB4D-2309-413F-9A4A-D2E0FF33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7638-CD98-4323-9288-E69D475F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3CB4-953E-4C5C-9B59-EA42F654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7D88-90D7-4B38-80DD-5A55C731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70FE-229F-4CBF-ADC2-BC9A34B6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455-0C41-4568-9533-6F5DF5C1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CE0F-2C9F-4339-BEC9-846801C3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E9E3-628D-4D17-B710-0C5F63AD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C248-A6AC-4DA0-9F5F-4349B1745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BB950-5E1B-4336-8EA4-B2EA4D00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76B67-28D6-4751-8DFA-880784B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58E8-26F7-4192-BFFF-BFFEB979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3998-D7EE-4694-B001-9728E5D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9A54-79A9-4071-8CBB-39B7E324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EA17-A4FD-463F-B2D5-4B3E1860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EE19E-7C61-4EA9-A2FF-8A4636A5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DB0E3-F7A6-48A4-8FDA-A71EB1E00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BCE8E-A66C-4B44-AD13-D6E4A0DEB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47E43-F504-4303-9F4F-CC4CEF23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A6FF1-F5CF-41EC-A7C8-43694E85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4787B-CA32-4211-A968-B301C24E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8222-7A43-4705-B541-9BD8686D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1CD3-C39E-4447-8A35-65B045D0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FDE6-FE33-4101-955C-4AD610E4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84F06-D6CC-43AE-9992-FB1D9937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5DA72-A248-4760-965C-85A5DE3B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09BAD-C973-446F-A289-28AC74A1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743C5-65FB-4E16-B5D3-4F3B5CCC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BCE6-1EBA-4593-8CF0-37F68E53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B536-ED72-405F-B603-AEBCE119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073D-A8A6-4700-B6E2-B7791ECB4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231E-82A6-4D6C-A68C-90F96ADB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CCD19-73C8-43AB-8300-C9826CF9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99A0-37E2-409D-8412-0FCBFC77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DF30-F0A1-4E73-88F3-0FB642F2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AA28C-DCA7-4C25-BE14-2A9069DA8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C6597-02A4-4A81-9EC3-8D6608EF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77D27-657F-4E46-84EF-8AE8CFA1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F607-398C-4EB2-B61C-1A289F43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4922-A38A-4A1B-B138-154C1B95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526B0-20E6-465A-A003-313E9DCC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ACB77-CC4B-4D97-8F21-24285A7B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0058-0AF1-4DA5-AFB8-5F42F3C60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7D30-4D52-4995-A8AD-6F2AAA9A369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01BF-C072-4B15-B62F-E50AFB4EC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1237-F815-434B-84BB-A318B7AE8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D807-5524-4260-9713-C9329538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ADFB5-0048-4FF7-BADB-6427DCC2F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Prepared by: Derek Mitchell</a:t>
            </a:r>
            <a:br>
              <a:rPr lang="en-US" sz="2000">
                <a:solidFill>
                  <a:srgbClr val="080808"/>
                </a:solidFill>
              </a:rPr>
            </a:br>
            <a:r>
              <a:rPr lang="en-US" sz="2000">
                <a:solidFill>
                  <a:srgbClr val="080808"/>
                </a:solidFill>
              </a:rPr>
              <a:t>Version: January 25,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F732-8D66-4F3E-957C-0D1CAF4CE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Cyclistic: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Comparing member and casual riders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3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EF53-D323-47E9-A0A9-2509730CA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Thank you for your time!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44B9-F0E1-4296-AEC5-16720796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Thoughts and Questions?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38BBB-47A2-4ADD-B2C8-B8A4B3C91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600">
                <a:solidFill>
                  <a:srgbClr val="080808"/>
                </a:solidFill>
              </a:rPr>
              <a:t>Courtesy of Motive International Inc.</a:t>
            </a:r>
            <a:br>
              <a:rPr lang="en-US" sz="1600">
                <a:solidFill>
                  <a:srgbClr val="080808"/>
                </a:solidFill>
              </a:rPr>
            </a:br>
            <a:r>
              <a:rPr lang="en-US" sz="1600">
                <a:solidFill>
                  <a:srgbClr val="080808"/>
                </a:solidFill>
              </a:rPr>
              <a:t>https://divvy-tripdata.s3.amazonaws.com/index.html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6B026-B5B9-44A4-9185-976DBCD51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Data source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0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94223-C2F7-45F9-9F63-03E59F02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What’s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C633-DBE9-4D28-9A5B-37E90C5BA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Objectives</a:t>
            </a:r>
            <a:br>
              <a:rPr lang="en-US" sz="2000"/>
            </a:br>
            <a:endParaRPr lang="en-US" sz="2000"/>
          </a:p>
          <a:p>
            <a:r>
              <a:rPr lang="en-US" sz="2000"/>
              <a:t>Findings</a:t>
            </a:r>
            <a:br>
              <a:rPr lang="en-US" sz="2000"/>
            </a:br>
            <a:endParaRPr lang="en-US" sz="2000"/>
          </a:p>
          <a:p>
            <a:r>
              <a:rPr lang="en-US" sz="2000"/>
              <a:t>Recommendations</a:t>
            </a:r>
            <a:br>
              <a:rPr lang="en-US" sz="2000"/>
            </a:br>
            <a:endParaRPr lang="en-US" sz="2000"/>
          </a:p>
          <a:p>
            <a:r>
              <a:rPr lang="en-US" sz="2000"/>
              <a:t>Thoughts and Questions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7D685-F7FB-4EC2-8AF1-2E43E477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4936-4771-4FCD-9118-03C0DFE3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Our objective was to analyze Cyclistic data from 2022 to see how our annual members and casual users differ in their uses of Cyclistic bikes. </a:t>
            </a:r>
          </a:p>
          <a:p>
            <a:r>
              <a:rPr lang="en-US" sz="2000"/>
              <a:t>In order to achieve this objective, we looked at the following areas in the data:</a:t>
            </a:r>
          </a:p>
          <a:p>
            <a:r>
              <a:rPr lang="en-US" sz="2000"/>
              <a:t>Total Rides</a:t>
            </a:r>
          </a:p>
          <a:p>
            <a:r>
              <a:rPr lang="en-US" sz="2000"/>
              <a:t>Most popular day of the week of use</a:t>
            </a:r>
          </a:p>
          <a:p>
            <a:r>
              <a:rPr lang="en-US" sz="2000"/>
              <a:t>Length of rides</a:t>
            </a:r>
          </a:p>
          <a:p>
            <a:r>
              <a:rPr lang="en-US" sz="2000"/>
              <a:t>Mode of transportation</a:t>
            </a:r>
            <a:br>
              <a:rPr lang="en-US" sz="2000"/>
            </a:b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2BA2F-409E-4715-9C8D-C386C95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Total Rides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5EBDC1-4BB6-4177-A9DF-1E0A9F4E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Overall, Member users take more trips overall than our casual users</a:t>
            </a: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r>
              <a:rPr lang="en-US" sz="2000"/>
              <a:t>Both types of users follow a similar use pattern. Peak ride usage is in July, with the least amount of riders in January</a:t>
            </a:r>
          </a:p>
        </p:txBody>
      </p:sp>
      <p:grpSp>
        <p:nvGrpSpPr>
          <p:cNvPr id="61" name="Group 5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09C53735-3E0D-4BD5-9073-EF0B4F75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190" y="2382744"/>
            <a:ext cx="7742147" cy="425817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901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33CDD-CAD5-49CF-83B9-64A15F01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Trip Duration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22962-1B38-48C6-A238-4DF74FFEB12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Casual users have a large average trip duration than Member users over all months by a significant margin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32F7A36-A5E8-42A7-891D-54CC7033E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2321372"/>
            <a:ext cx="6910948" cy="4351338"/>
          </a:xfrm>
        </p:spPr>
      </p:pic>
    </p:spTree>
    <p:extLst>
      <p:ext uri="{BB962C8B-B14F-4D97-AF65-F5344CB8AC3E}">
        <p14:creationId xmlns:p14="http://schemas.microsoft.com/office/powerpoint/2010/main" val="222533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8637D-51F8-43CB-8A8D-7AD512B1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Classic Bikes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2B12D-42A2-49AE-BB0E-66A0E2A1BE01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Members use classic bikes more often than casual users </a:t>
            </a: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5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06CA28A-D720-4600-A244-D87AF7271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12" y="2244294"/>
            <a:ext cx="7401020" cy="4070559"/>
          </a:xfrm>
          <a:prstGeom prst="rect">
            <a:avLst/>
          </a:prstGeom>
        </p:spPr>
      </p:pic>
      <p:grpSp>
        <p:nvGrpSpPr>
          <p:cNvPr id="37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0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B8F77-126E-40B8-863D-994CC7E6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Docked Bikes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D6345-8742-4485-85A6-0CA42AE892BC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Casual members are the only group that use the docked bike offering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5CE46F-25F5-421D-B60D-E1A7F9ED3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88538"/>
              </p:ext>
            </p:extLst>
          </p:nvPr>
        </p:nvGraphicFramePr>
        <p:xfrm>
          <a:off x="5295320" y="1782981"/>
          <a:ext cx="6253212" cy="4361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22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38F38-F7E6-490B-A9D1-2EF7D928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Electric Bikes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463AF-639A-4347-A24E-A6DE2CB6C72B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On average, our Members tend to use the electric bike offering more than our Casual users. However, during the summer months, Casual users eclipse the usage of Members.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27024B-E825-489F-9161-6BC16BA49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2" y="2537901"/>
            <a:ext cx="7325853" cy="402921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40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6E1F-CCFC-4794-B02A-C5B85B6F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Recommendations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C089-CFE7-40E4-B7F0-36130BDF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 Showcase the cost efficiency of becoming a member to casual riders, as they may be spending more to take longer rides by utilizing single rides at a singular price point, whereas if they become members, they could save money and still enjoy the same number and length of rides.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Offer casual users a reduced cost start up membership in the Spring, they can use the services at a lesser cost, at a more optimal time of the year for better weather and entice them to continue using the services on a more regular basis.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Move away from the availability of docked bikes, as both users use other modes far more often and member users don’t use them at all. </a:t>
            </a:r>
            <a:endParaRPr lang="en-US" sz="1700" b="0" dirty="0">
              <a:effectLst/>
            </a:endParaRPr>
          </a:p>
          <a:p>
            <a:pPr marL="0" indent="0">
              <a:buNone/>
            </a:pPr>
            <a:br>
              <a:rPr lang="en-US" sz="1700" dirty="0"/>
            </a:br>
            <a:endParaRPr lang="en-US" sz="17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4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Cyclistic: Comparing member and casual riders</vt:lpstr>
      <vt:lpstr>What’s Ahead</vt:lpstr>
      <vt:lpstr>Objective</vt:lpstr>
      <vt:lpstr>Total Rides</vt:lpstr>
      <vt:lpstr>Trip Duration</vt:lpstr>
      <vt:lpstr>Classic Bikes</vt:lpstr>
      <vt:lpstr>Docked Bikes</vt:lpstr>
      <vt:lpstr>Electric Bikes</vt:lpstr>
      <vt:lpstr>Recommendations</vt:lpstr>
      <vt:lpstr>Thoughts and Questions?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Comparing member and casual riders</dc:title>
  <dc:creator>Mitchell, Derek</dc:creator>
  <cp:lastModifiedBy>Mitchell, Derek</cp:lastModifiedBy>
  <cp:revision>15</cp:revision>
  <dcterms:created xsi:type="dcterms:W3CDTF">2023-01-22T19:43:59Z</dcterms:created>
  <dcterms:modified xsi:type="dcterms:W3CDTF">2023-01-25T18:51:43Z</dcterms:modified>
</cp:coreProperties>
</file>