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20"/>
  </p:notesMasterIdLst>
  <p:sldIdLst>
    <p:sldId id="256" r:id="rId2"/>
    <p:sldId id="258" r:id="rId3"/>
    <p:sldId id="259" r:id="rId4"/>
    <p:sldId id="261" r:id="rId5"/>
    <p:sldId id="262" r:id="rId6"/>
    <p:sldId id="260" r:id="rId7"/>
    <p:sldId id="263" r:id="rId8"/>
    <p:sldId id="264" r:id="rId9"/>
    <p:sldId id="265" r:id="rId10"/>
    <p:sldId id="266" r:id="rId11"/>
    <p:sldId id="267" r:id="rId12"/>
    <p:sldId id="268" r:id="rId13"/>
    <p:sldId id="270" r:id="rId14"/>
    <p:sldId id="272" r:id="rId15"/>
    <p:sldId id="273" r:id="rId16"/>
    <p:sldId id="274"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275A0E-C25C-4844-BCD6-0D5A7E07F2D0}" type="datetimeFigureOut">
              <a:rPr lang="ru-RU" smtClean="0"/>
              <a:t>09.06.2025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302C17-ACA6-4703-AC75-D6CBC2B90141}" type="slidenum">
              <a:rPr lang="ru-RU" smtClean="0"/>
              <a:t>‹#›</a:t>
            </a:fld>
            <a:endParaRPr lang="ru-RU"/>
          </a:p>
        </p:txBody>
      </p:sp>
    </p:spTree>
    <p:extLst>
      <p:ext uri="{BB962C8B-B14F-4D97-AF65-F5344CB8AC3E}">
        <p14:creationId xmlns:p14="http://schemas.microsoft.com/office/powerpoint/2010/main" val="3570301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ru-RU"/>
              <a:t>Образец заголовка</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37584E6-DCA2-4B40-BE2B-9E4D6F957C76}" type="datetime1">
              <a:rPr lang="en-US" smtClean="0"/>
              <a:t>6/9/2025</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81700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65A44BE-D846-46F4-A988-B223D5CE281E}" type="datetime1">
              <a:rPr lang="en-US" smtClean="0"/>
              <a:t>6/9/2025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6586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21914EB-A483-4419-9032-375E7F200D72}" type="datetime1">
              <a:rPr lang="en-US" smtClean="0"/>
              <a:t>6/9/2025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908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24DD019-5FA3-4152-A7F6-D7218E0C4369}" type="datetime1">
              <a:rPr lang="en-US" smtClean="0"/>
              <a:t>6/9/2025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8649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ru-RU"/>
              <a:t>Образец заголовка</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2A449D2-0BA2-4DE4-A416-DCB6AB90561C}" type="datetime1">
              <a:rPr lang="en-US" smtClean="0"/>
              <a:t>6/9/2025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05362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68D23FF-B383-4CCE-9039-49D2A5A0355A}" type="datetime1">
              <a:rPr lang="en-US" smtClean="0"/>
              <a:t>6/9/2025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5098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ru-RU"/>
              <a:t>Образец текста</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DCDCBD0-BCC7-4C26-BAE7-BC7C8CA743AE}" type="datetime1">
              <a:rPr lang="en-US" smtClean="0"/>
              <a:t>6/9/2025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3242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24B7E630-5D8B-42F4-98D5-C7FB8607C7D0}" type="datetime1">
              <a:rPr lang="en-US" smtClean="0"/>
              <a:t>6/9/2025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663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181F52-3EE8-45C0-B730-7095EB17E876}" type="datetime1">
              <a:rPr lang="en-US" smtClean="0"/>
              <a:t>6/9/2025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163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ru-RU"/>
              <a:t>Образец заголовка</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7EA489AE-A35E-40AF-B180-4E502A91A5C6}" type="datetime1">
              <a:rPr lang="en-US" smtClean="0"/>
              <a:t>6/9/2025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447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3B6D93D2-149C-4359-84BB-E2EC5A18555D}" type="datetime1">
              <a:rPr lang="en-US" smtClean="0"/>
              <a:t>6/9/2025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5875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67B5B94-0C16-434D-8829-0B39C441A65A}" type="datetime1">
              <a:rPr lang="en-US" smtClean="0"/>
              <a:t>6/9/2025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881629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124158" y="1030779"/>
            <a:ext cx="9943684" cy="5203766"/>
          </a:xfrm>
        </p:spPr>
        <p:txBody>
          <a:bodyPr>
            <a:normAutofit fontScale="77500" lnSpcReduction="20000"/>
          </a:bodyPr>
          <a:lstStyle/>
          <a:p>
            <a:pPr algn="ctr" fontAlgn="base">
              <a:lnSpc>
                <a:spcPct val="120000"/>
              </a:lnSpc>
            </a:pPr>
            <a:r>
              <a:rPr lang="ru-RU" b="1" dirty="0">
                <a:solidFill>
                  <a:schemeClr val="tx1"/>
                </a:solidFill>
                <a:latin typeface="Times New Roman" panose="02020603050405020304" pitchFamily="18" charset="0"/>
                <a:cs typeface="Times New Roman" panose="02020603050405020304" pitchFamily="18" charset="0"/>
              </a:rPr>
              <a:t>МИНИСТЕРСТВО НАУКИ И ВЫСШЕГО ОБРАЗОВАНИЯ  РОССИЙСКОЙ ФЕДЕРАЦИИ</a:t>
            </a:r>
            <a:r>
              <a:rPr lang="ru-RU" dirty="0">
                <a:solidFill>
                  <a:schemeClr val="tx1"/>
                </a:solidFill>
                <a:latin typeface="Times New Roman" panose="02020603050405020304" pitchFamily="18" charset="0"/>
                <a:cs typeface="Times New Roman" panose="02020603050405020304" pitchFamily="18" charset="0"/>
              </a:rPr>
              <a:t>​</a:t>
            </a:r>
          </a:p>
          <a:p>
            <a:pPr algn="ctr" fontAlgn="base">
              <a:lnSpc>
                <a:spcPct val="120000"/>
              </a:lnSpc>
            </a:pPr>
            <a:r>
              <a:rPr lang="ru-RU" b="1" dirty="0">
                <a:solidFill>
                  <a:schemeClr val="tx1"/>
                </a:solidFill>
                <a:latin typeface="Times New Roman" panose="02020603050405020304" pitchFamily="18" charset="0"/>
                <a:cs typeface="Times New Roman" panose="02020603050405020304" pitchFamily="18" charset="0"/>
              </a:rPr>
              <a:t>ФЕДЕРАЛЬНОЕ ГОСУДАРСТВЕННОЕ БЮДЖЕТНОЕ  ОБРАЗОВАТЕЛЬНОЕ </a:t>
            </a:r>
            <a:r>
              <a:rPr lang="ru-RU" dirty="0">
                <a:solidFill>
                  <a:schemeClr val="tx1"/>
                </a:solidFill>
                <a:latin typeface="Times New Roman" panose="02020603050405020304" pitchFamily="18" charset="0"/>
                <a:cs typeface="Times New Roman" panose="02020603050405020304" pitchFamily="18" charset="0"/>
              </a:rPr>
              <a:t>​</a:t>
            </a:r>
          </a:p>
          <a:p>
            <a:pPr algn="ctr" fontAlgn="base">
              <a:lnSpc>
                <a:spcPct val="120000"/>
              </a:lnSpc>
            </a:pPr>
            <a:r>
              <a:rPr lang="ru-RU" b="1" dirty="0">
                <a:solidFill>
                  <a:schemeClr val="tx1"/>
                </a:solidFill>
                <a:latin typeface="Times New Roman" panose="02020603050405020304" pitchFamily="18" charset="0"/>
                <a:cs typeface="Times New Roman" panose="02020603050405020304" pitchFamily="18" charset="0"/>
              </a:rPr>
              <a:t>УЧРЕЖДЕНИЕ ВЫСШЕГО ОБРАЗОВАНИЯ</a:t>
            </a:r>
            <a:r>
              <a:rPr lang="ru-RU" dirty="0">
                <a:solidFill>
                  <a:schemeClr val="tx1"/>
                </a:solidFill>
                <a:latin typeface="Times New Roman" panose="02020603050405020304" pitchFamily="18" charset="0"/>
                <a:cs typeface="Times New Roman" panose="02020603050405020304" pitchFamily="18" charset="0"/>
              </a:rPr>
              <a:t>​</a:t>
            </a:r>
          </a:p>
          <a:p>
            <a:pPr algn="ctr" fontAlgn="base">
              <a:lnSpc>
                <a:spcPct val="120000"/>
              </a:lnSpc>
            </a:pPr>
            <a:r>
              <a:rPr lang="ru-RU" b="1" dirty="0">
                <a:solidFill>
                  <a:schemeClr val="tx1"/>
                </a:solidFill>
                <a:latin typeface="Times New Roman" panose="02020603050405020304" pitchFamily="18" charset="0"/>
                <a:cs typeface="Times New Roman" panose="02020603050405020304" pitchFamily="18" charset="0"/>
              </a:rPr>
              <a:t> «МОСКОВСКИЙ АВИАЦИОННЫЙ ИНСТИТУТ</a:t>
            </a:r>
            <a:r>
              <a:rPr lang="ru-RU" dirty="0">
                <a:solidFill>
                  <a:schemeClr val="tx1"/>
                </a:solidFill>
                <a:latin typeface="Times New Roman" panose="02020603050405020304" pitchFamily="18" charset="0"/>
                <a:cs typeface="Times New Roman" panose="02020603050405020304" pitchFamily="18" charset="0"/>
              </a:rPr>
              <a:t>​</a:t>
            </a:r>
          </a:p>
          <a:p>
            <a:pPr algn="ctr" fontAlgn="base">
              <a:lnSpc>
                <a:spcPct val="120000"/>
              </a:lnSpc>
            </a:pPr>
            <a:r>
              <a:rPr lang="ru-RU" dirty="0">
                <a:solidFill>
                  <a:schemeClr val="tx1"/>
                </a:solidFill>
                <a:latin typeface="Times New Roman" panose="02020603050405020304" pitchFamily="18" charset="0"/>
                <a:cs typeface="Times New Roman" panose="02020603050405020304" pitchFamily="18" charset="0"/>
              </a:rPr>
              <a:t> (</a:t>
            </a:r>
            <a:r>
              <a:rPr lang="ru-RU" b="1" dirty="0">
                <a:solidFill>
                  <a:schemeClr val="tx1"/>
                </a:solidFill>
                <a:latin typeface="Times New Roman" panose="02020603050405020304" pitchFamily="18" charset="0"/>
                <a:cs typeface="Times New Roman" panose="02020603050405020304" pitchFamily="18" charset="0"/>
              </a:rPr>
              <a:t>НАЦИОНАЛЬНЫЙ ИССЛЕДОВАТЕЛЬСКИЙ УНИВЕРСИТЕТ</a:t>
            </a:r>
            <a:r>
              <a:rPr lang="ru-RU" dirty="0">
                <a:solidFill>
                  <a:schemeClr val="tx1"/>
                </a:solidFill>
                <a:latin typeface="Times New Roman" panose="02020603050405020304" pitchFamily="18" charset="0"/>
                <a:cs typeface="Times New Roman" panose="02020603050405020304" pitchFamily="18" charset="0"/>
              </a:rPr>
              <a:t>)» (</a:t>
            </a:r>
            <a:r>
              <a:rPr lang="ru-RU" b="1" dirty="0">
                <a:solidFill>
                  <a:schemeClr val="tx1"/>
                </a:solidFill>
                <a:latin typeface="Times New Roman" panose="02020603050405020304" pitchFamily="18" charset="0"/>
                <a:cs typeface="Times New Roman" panose="02020603050405020304" pitchFamily="18" charset="0"/>
              </a:rPr>
              <a:t>МАИ)</a:t>
            </a:r>
            <a:r>
              <a:rPr lang="ru-RU" dirty="0">
                <a:solidFill>
                  <a:schemeClr val="tx1"/>
                </a:solidFill>
                <a:latin typeface="Times New Roman" panose="02020603050405020304" pitchFamily="18" charset="0"/>
                <a:cs typeface="Times New Roman" panose="02020603050405020304" pitchFamily="18" charset="0"/>
              </a:rPr>
              <a:t>​</a:t>
            </a:r>
          </a:p>
          <a:p>
            <a:pPr algn="ctr" fontAlgn="base">
              <a:lnSpc>
                <a:spcPct val="120000"/>
              </a:lnSpc>
            </a:pPr>
            <a:r>
              <a:rPr lang="ru-RU" dirty="0">
                <a:solidFill>
                  <a:schemeClr val="tx1"/>
                </a:solidFill>
                <a:latin typeface="Times New Roman" panose="02020603050405020304" pitchFamily="18" charset="0"/>
                <a:cs typeface="Times New Roman" panose="02020603050405020304" pitchFamily="18" charset="0"/>
              </a:rPr>
              <a:t>филиал «РКТ» МАИ в г. Химки Московской области</a:t>
            </a:r>
            <a:r>
              <a:rPr lang="en-US" dirty="0">
                <a:solidFill>
                  <a:schemeClr val="tx1"/>
                </a:solidFill>
                <a:latin typeface="Times New Roman" panose="02020603050405020304" pitchFamily="18" charset="0"/>
                <a:cs typeface="Times New Roman" panose="02020603050405020304" pitchFamily="18" charset="0"/>
              </a:rPr>
              <a:t>​</a:t>
            </a:r>
          </a:p>
          <a:p>
            <a:pPr algn="ctr" fontAlgn="base">
              <a:lnSpc>
                <a:spcPct val="120000"/>
              </a:lnSpc>
            </a:pPr>
            <a:r>
              <a:rPr lang="en-US" dirty="0">
                <a:solidFill>
                  <a:schemeClr val="tx1"/>
                </a:solidFill>
                <a:latin typeface="Times New Roman" panose="02020603050405020304" pitchFamily="18" charset="0"/>
                <a:cs typeface="Times New Roman" panose="02020603050405020304" pitchFamily="18" charset="0"/>
              </a:rPr>
              <a:t>​</a:t>
            </a:r>
            <a:br>
              <a:rPr lang="en-US" dirty="0">
                <a:solidFill>
                  <a:schemeClr val="tx1"/>
                </a:solidFill>
                <a:latin typeface="Times New Roman" panose="02020603050405020304" pitchFamily="18" charset="0"/>
                <a:cs typeface="Times New Roman" panose="02020603050405020304" pitchFamily="18" charset="0"/>
              </a:rPr>
            </a:br>
            <a:r>
              <a:rPr lang="ru-RU" dirty="0">
                <a:solidFill>
                  <a:schemeClr val="tx1"/>
                </a:solidFill>
                <a:latin typeface="Times New Roman" panose="02020603050405020304" pitchFamily="18" charset="0"/>
                <a:cs typeface="Times New Roman" panose="02020603050405020304" pitchFamily="18" charset="0"/>
              </a:rPr>
              <a:t>Выпускная Квалификационная Работа</a:t>
            </a:r>
          </a:p>
          <a:p>
            <a:pPr algn="ctr" fontAlgn="base">
              <a:lnSpc>
                <a:spcPct val="120000"/>
              </a:lnSpc>
            </a:pPr>
            <a:r>
              <a:rPr lang="ru-RU" dirty="0">
                <a:solidFill>
                  <a:schemeClr val="tx1"/>
                </a:solidFill>
                <a:latin typeface="Times New Roman" panose="02020603050405020304" pitchFamily="18" charset="0"/>
                <a:cs typeface="Times New Roman" panose="02020603050405020304" pitchFamily="18" charset="0"/>
              </a:rPr>
              <a:t>по специальности 09.02.07</a:t>
            </a:r>
            <a:r>
              <a:rPr lang="en-US" dirty="0">
                <a:solidFill>
                  <a:schemeClr val="tx1"/>
                </a:solidFill>
                <a:latin typeface="Times New Roman" panose="02020603050405020304" pitchFamily="18" charset="0"/>
                <a:cs typeface="Times New Roman" panose="02020603050405020304" pitchFamily="18" charset="0"/>
              </a:rPr>
              <a:t>​</a:t>
            </a:r>
            <a:r>
              <a:rPr lang="ru-RU" dirty="0">
                <a:solidFill>
                  <a:schemeClr val="tx1"/>
                </a:solidFill>
                <a:latin typeface="Times New Roman" panose="02020603050405020304" pitchFamily="18" charset="0"/>
                <a:cs typeface="Times New Roman" panose="02020603050405020304" pitchFamily="18" charset="0"/>
              </a:rPr>
              <a:t> «Информационные системы и программирование»</a:t>
            </a:r>
          </a:p>
          <a:p>
            <a:pPr algn="ctr" fontAlgn="base">
              <a:lnSpc>
                <a:spcPct val="120000"/>
              </a:lnSpc>
            </a:pPr>
            <a:r>
              <a:rPr lang="ru-RU" dirty="0">
                <a:solidFill>
                  <a:schemeClr val="tx1"/>
                </a:solidFill>
                <a:latin typeface="Times New Roman" panose="02020603050405020304" pitchFamily="18" charset="0"/>
                <a:cs typeface="Times New Roman" panose="02020603050405020304" pitchFamily="18" charset="0"/>
              </a:rPr>
              <a:t>На тему: Разработка приложения книжного магазина «Дом книги»</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ru-RU" dirty="0">
                <a:solidFill>
                  <a:schemeClr val="tx1"/>
                </a:solidFill>
                <a:latin typeface="Times New Roman" panose="02020603050405020304" pitchFamily="18" charset="0"/>
                <a:cs typeface="Times New Roman" panose="02020603050405020304" pitchFamily="18" charset="0"/>
              </a:rPr>
              <a:t>Исполнитель: </a:t>
            </a:r>
            <a:r>
              <a:rPr lang="ru-RU" dirty="0" err="1">
                <a:solidFill>
                  <a:schemeClr val="tx1"/>
                </a:solidFill>
                <a:latin typeface="Times New Roman" panose="02020603050405020304" pitchFamily="18" charset="0"/>
                <a:cs typeface="Times New Roman" panose="02020603050405020304" pitchFamily="18" charset="0"/>
              </a:rPr>
              <a:t>Живайкин</a:t>
            </a:r>
            <a:r>
              <a:rPr lang="ru-RU" dirty="0">
                <a:solidFill>
                  <a:schemeClr val="tx1"/>
                </a:solidFill>
                <a:latin typeface="Times New Roman" panose="02020603050405020304" pitchFamily="18" charset="0"/>
                <a:cs typeface="Times New Roman" panose="02020603050405020304" pitchFamily="18" charset="0"/>
              </a:rPr>
              <a:t> Артём Григорьевич ИСП41-21</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ru-RU" dirty="0">
                <a:solidFill>
                  <a:schemeClr val="tx1"/>
                </a:solidFill>
                <a:latin typeface="Times New Roman" panose="02020603050405020304" pitchFamily="18" charset="0"/>
                <a:cs typeface="Times New Roman" panose="02020603050405020304" pitchFamily="18" charset="0"/>
              </a:rPr>
              <a:t>Руководитель: </a:t>
            </a:r>
            <a:r>
              <a:rPr lang="ru-RU" dirty="0">
                <a:solidFill>
                  <a:schemeClr val="tx1"/>
                </a:solidFill>
                <a:highlight>
                  <a:srgbClr val="FFFF00"/>
                </a:highlight>
                <a:latin typeface="Times New Roman" panose="02020603050405020304" pitchFamily="18" charset="0"/>
                <a:cs typeface="Times New Roman" panose="02020603050405020304" pitchFamily="18" charset="0"/>
              </a:rPr>
              <a:t>Попков </a:t>
            </a:r>
            <a:r>
              <a:rPr lang="ru-RU">
                <a:solidFill>
                  <a:schemeClr val="tx1"/>
                </a:solidFill>
                <a:highlight>
                  <a:srgbClr val="FFFF00"/>
                </a:highlight>
                <a:latin typeface="Times New Roman" panose="02020603050405020304" pitchFamily="18" charset="0"/>
                <a:cs typeface="Times New Roman" panose="02020603050405020304" pitchFamily="18" charset="0"/>
              </a:rPr>
              <a:t>Владислав </a:t>
            </a:r>
            <a:endParaRPr lang="en-US" dirty="0">
              <a:solidFill>
                <a:schemeClr val="tx1"/>
              </a:solidFill>
              <a:highlight>
                <a:srgbClr val="FFFF00"/>
              </a:highlight>
              <a:latin typeface="Times New Roman" panose="02020603050405020304" pitchFamily="18" charset="0"/>
              <a:cs typeface="Times New Roman" panose="02020603050405020304" pitchFamily="18" charset="0"/>
            </a:endParaRPr>
          </a:p>
          <a:p>
            <a:pPr>
              <a:lnSpc>
                <a:spcPct val="120000"/>
              </a:lnSpc>
            </a:pPr>
            <a:endParaRPr lang="ru-RU" dirty="0"/>
          </a:p>
        </p:txBody>
      </p: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2454" y="210851"/>
            <a:ext cx="607092" cy="584934"/>
          </a:xfrm>
          <a:prstGeom prst="rect">
            <a:avLst/>
          </a:prstGeom>
        </p:spPr>
      </p:pic>
    </p:spTree>
    <p:extLst>
      <p:ext uri="{BB962C8B-B14F-4D97-AF65-F5344CB8AC3E}">
        <p14:creationId xmlns:p14="http://schemas.microsoft.com/office/powerpoint/2010/main" val="2783301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365760"/>
            <a:ext cx="9692640" cy="681644"/>
          </a:xfrm>
        </p:spPr>
        <p:txBody>
          <a:bodyPr>
            <a:normAutofit fontScale="90000"/>
          </a:bodyPr>
          <a:lstStyle/>
          <a:p>
            <a:r>
              <a:rPr lang="ru-RU" dirty="0"/>
              <a:t>Структурная схема программы</a:t>
            </a:r>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5855" y="2001636"/>
            <a:ext cx="8000290" cy="2854729"/>
          </a:xfrm>
        </p:spPr>
      </p:pic>
      <p:sp>
        <p:nvSpPr>
          <p:cNvPr id="5" name="Номер слайда 4"/>
          <p:cNvSpPr>
            <a:spLocks noGrp="1"/>
          </p:cNvSpPr>
          <p:nvPr>
            <p:ph type="sldNum" sz="quarter" idx="12"/>
          </p:nvPr>
        </p:nvSpPr>
        <p:spPr/>
        <p:txBody>
          <a:bodyPr>
            <a:normAutofit lnSpcReduction="10000"/>
          </a:bodyPr>
          <a:lstStyle/>
          <a:p>
            <a:fld id="{D57F1E4F-1CFF-5643-939E-217C01CDF565}" type="slidenum">
              <a:rPr lang="en-US" smtClean="0">
                <a:latin typeface="Times New Roman" panose="02020603050405020304" pitchFamily="18" charset="0"/>
                <a:cs typeface="Times New Roman" panose="02020603050405020304" pitchFamily="18" charset="0"/>
              </a:rPr>
              <a:pPr/>
              <a:t>10</a:t>
            </a:fld>
            <a:endParaRPr lang="en-US" dirty="0">
              <a:latin typeface="Times New Roman" panose="02020603050405020304" pitchFamily="18" charset="0"/>
              <a:cs typeface="Times New Roman" panose="02020603050405020304" pitchFamily="18" charset="0"/>
            </a:endParaRP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spTree>
    <p:extLst>
      <p:ext uri="{BB962C8B-B14F-4D97-AF65-F5344CB8AC3E}">
        <p14:creationId xmlns:p14="http://schemas.microsoft.com/office/powerpoint/2010/main" val="430198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365760"/>
            <a:ext cx="9692640" cy="681644"/>
          </a:xfrm>
        </p:spPr>
        <p:txBody>
          <a:bodyPr>
            <a:normAutofit fontScale="90000"/>
          </a:bodyPr>
          <a:lstStyle/>
          <a:p>
            <a:r>
              <a:rPr lang="ru-RU" dirty="0"/>
              <a:t>Страница «Меню»</a:t>
            </a:r>
          </a:p>
        </p:txBody>
      </p:sp>
      <p:pic>
        <p:nvPicPr>
          <p:cNvPr id="8" name="Объект 7"/>
          <p:cNvPicPr>
            <a:picLocks noGrp="1" noChangeAspect="1"/>
          </p:cNvPicPr>
          <p:nvPr>
            <p:ph idx="1"/>
          </p:nvPr>
        </p:nvPicPr>
        <p:blipFill>
          <a:blip r:embed="rId2"/>
          <a:stretch>
            <a:fillRect/>
          </a:stretch>
        </p:blipFill>
        <p:spPr>
          <a:xfrm>
            <a:off x="2909546" y="1519338"/>
            <a:ext cx="6397292" cy="4351338"/>
          </a:xfrm>
          <a:prstGeom prst="rect">
            <a:avLst/>
          </a:prstGeom>
          <a:ln>
            <a:solidFill>
              <a:schemeClr val="tx1"/>
            </a:solidFill>
          </a:ln>
        </p:spPr>
      </p:pic>
      <p:sp>
        <p:nvSpPr>
          <p:cNvPr id="9" name="Номер слайда 8"/>
          <p:cNvSpPr>
            <a:spLocks noGrp="1"/>
          </p:cNvSpPr>
          <p:nvPr>
            <p:ph type="sldNum" sz="quarter" idx="12"/>
          </p:nvPr>
        </p:nvSpPr>
        <p:spPr/>
        <p:txBody>
          <a:bodyPr>
            <a:normAutofit lnSpcReduction="10000"/>
          </a:bodyPr>
          <a:lstStyle/>
          <a:p>
            <a:fld id="{D57F1E4F-1CFF-5643-939E-217C01CDF565}" type="slidenum">
              <a:rPr lang="en-US" smtClean="0">
                <a:latin typeface="Times New Roman" panose="02020603050405020304" pitchFamily="18" charset="0"/>
                <a:cs typeface="Times New Roman" panose="02020603050405020304" pitchFamily="18" charset="0"/>
              </a:rPr>
              <a:pPr/>
              <a:t>11</a:t>
            </a:fld>
            <a:endParaRPr lang="en-US" dirty="0">
              <a:latin typeface="Times New Roman" panose="02020603050405020304" pitchFamily="18" charset="0"/>
              <a:cs typeface="Times New Roman" panose="02020603050405020304" pitchFamily="18" charset="0"/>
            </a:endParaRPr>
          </a:p>
        </p:txBody>
      </p:sp>
      <p:pic>
        <p:nvPicPr>
          <p:cNvPr id="10" name="Рисунок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spTree>
    <p:extLst>
      <p:ext uri="{BB962C8B-B14F-4D97-AF65-F5344CB8AC3E}">
        <p14:creationId xmlns:p14="http://schemas.microsoft.com/office/powerpoint/2010/main" val="1969961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365760"/>
            <a:ext cx="9692640" cy="681644"/>
          </a:xfrm>
        </p:spPr>
        <p:txBody>
          <a:bodyPr>
            <a:normAutofit fontScale="90000"/>
          </a:bodyPr>
          <a:lstStyle/>
          <a:p>
            <a:r>
              <a:rPr lang="ru-RU" dirty="0"/>
              <a:t>Страницы для инженера-конструктора</a:t>
            </a:r>
          </a:p>
        </p:txBody>
      </p:sp>
      <p:pic>
        <p:nvPicPr>
          <p:cNvPr id="7" name="Объект 6"/>
          <p:cNvPicPr>
            <a:picLocks noGrp="1" noChangeAspect="1"/>
          </p:cNvPicPr>
          <p:nvPr>
            <p:ph idx="1"/>
          </p:nvPr>
        </p:nvPicPr>
        <p:blipFill>
          <a:blip r:embed="rId2"/>
          <a:stretch>
            <a:fillRect/>
          </a:stretch>
        </p:blipFill>
        <p:spPr>
          <a:xfrm>
            <a:off x="508011" y="2324647"/>
            <a:ext cx="5111394" cy="2754430"/>
          </a:xfrm>
          <a:prstGeom prst="rect">
            <a:avLst/>
          </a:prstGeom>
          <a:ln>
            <a:solidFill>
              <a:schemeClr val="tx1"/>
            </a:solidFill>
          </a:ln>
        </p:spPr>
      </p:pic>
      <p:pic>
        <p:nvPicPr>
          <p:cNvPr id="8" name="Рисунок 7"/>
          <p:cNvPicPr>
            <a:picLocks noChangeAspect="1"/>
          </p:cNvPicPr>
          <p:nvPr/>
        </p:nvPicPr>
        <p:blipFill>
          <a:blip r:embed="rId3"/>
          <a:stretch>
            <a:fillRect/>
          </a:stretch>
        </p:blipFill>
        <p:spPr>
          <a:xfrm>
            <a:off x="5843116" y="2324647"/>
            <a:ext cx="5111396" cy="2754430"/>
          </a:xfrm>
          <a:prstGeom prst="rect">
            <a:avLst/>
          </a:prstGeom>
          <a:ln>
            <a:solidFill>
              <a:schemeClr val="tx1"/>
            </a:solidFill>
          </a:ln>
        </p:spPr>
      </p:pic>
      <p:sp>
        <p:nvSpPr>
          <p:cNvPr id="9" name="Номер слайда 8"/>
          <p:cNvSpPr>
            <a:spLocks noGrp="1"/>
          </p:cNvSpPr>
          <p:nvPr>
            <p:ph type="sldNum" sz="quarter" idx="12"/>
          </p:nvPr>
        </p:nvSpPr>
        <p:spPr/>
        <p:txBody>
          <a:bodyPr>
            <a:normAutofit lnSpcReduction="10000"/>
          </a:bodyPr>
          <a:lstStyle/>
          <a:p>
            <a:fld id="{D57F1E4F-1CFF-5643-939E-217C01CDF565}" type="slidenum">
              <a:rPr lang="en-US" smtClean="0">
                <a:latin typeface="Times New Roman" panose="02020603050405020304" pitchFamily="18" charset="0"/>
                <a:cs typeface="Times New Roman" panose="02020603050405020304" pitchFamily="18" charset="0"/>
              </a:rPr>
              <a:pPr/>
              <a:t>12</a:t>
            </a:fld>
            <a:endParaRPr lang="en-US" dirty="0">
              <a:latin typeface="Times New Roman" panose="02020603050405020304" pitchFamily="18" charset="0"/>
              <a:cs typeface="Times New Roman" panose="02020603050405020304" pitchFamily="18" charset="0"/>
            </a:endParaRPr>
          </a:p>
        </p:txBody>
      </p:sp>
      <p:pic>
        <p:nvPicPr>
          <p:cNvPr id="10" name="Рисунок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spTree>
    <p:extLst>
      <p:ext uri="{BB962C8B-B14F-4D97-AF65-F5344CB8AC3E}">
        <p14:creationId xmlns:p14="http://schemas.microsoft.com/office/powerpoint/2010/main" val="3656654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365760"/>
            <a:ext cx="9692640" cy="681644"/>
          </a:xfrm>
        </p:spPr>
        <p:txBody>
          <a:bodyPr>
            <a:normAutofit fontScale="90000"/>
          </a:bodyPr>
          <a:lstStyle/>
          <a:p>
            <a:r>
              <a:rPr lang="ru-RU" dirty="0"/>
              <a:t>Страницы для инженера-испытателя</a:t>
            </a:r>
          </a:p>
        </p:txBody>
      </p:sp>
      <p:pic>
        <p:nvPicPr>
          <p:cNvPr id="3" name="Рисунок 2"/>
          <p:cNvPicPr>
            <a:picLocks noChangeAspect="1"/>
          </p:cNvPicPr>
          <p:nvPr/>
        </p:nvPicPr>
        <p:blipFill>
          <a:blip r:embed="rId2"/>
          <a:stretch>
            <a:fillRect/>
          </a:stretch>
        </p:blipFill>
        <p:spPr>
          <a:xfrm>
            <a:off x="471373" y="2323218"/>
            <a:ext cx="5114048" cy="2755859"/>
          </a:xfrm>
          <a:prstGeom prst="rect">
            <a:avLst/>
          </a:prstGeom>
          <a:ln>
            <a:solidFill>
              <a:schemeClr val="tx1"/>
            </a:solidFill>
          </a:ln>
        </p:spPr>
      </p:pic>
      <p:pic>
        <p:nvPicPr>
          <p:cNvPr id="5" name="Рисунок 4"/>
          <p:cNvPicPr>
            <a:picLocks noChangeAspect="1"/>
          </p:cNvPicPr>
          <p:nvPr/>
        </p:nvPicPr>
        <p:blipFill>
          <a:blip r:embed="rId3"/>
          <a:stretch>
            <a:fillRect/>
          </a:stretch>
        </p:blipFill>
        <p:spPr>
          <a:xfrm>
            <a:off x="5840464" y="2323218"/>
            <a:ext cx="5114048" cy="2755859"/>
          </a:xfrm>
          <a:prstGeom prst="rect">
            <a:avLst/>
          </a:prstGeom>
          <a:ln>
            <a:solidFill>
              <a:schemeClr val="tx1"/>
            </a:solidFill>
          </a:ln>
        </p:spPr>
      </p:pic>
      <p:sp>
        <p:nvSpPr>
          <p:cNvPr id="6" name="Номер слайда 5"/>
          <p:cNvSpPr>
            <a:spLocks noGrp="1"/>
          </p:cNvSpPr>
          <p:nvPr>
            <p:ph type="sldNum" sz="quarter" idx="12"/>
          </p:nvPr>
        </p:nvSpPr>
        <p:spPr/>
        <p:txBody>
          <a:bodyPr>
            <a:normAutofit lnSpcReduction="10000"/>
          </a:bodyPr>
          <a:lstStyle/>
          <a:p>
            <a:fld id="{D57F1E4F-1CFF-5643-939E-217C01CDF565}" type="slidenum">
              <a:rPr lang="en-US" smtClean="0">
                <a:latin typeface="Times New Roman" panose="02020603050405020304" pitchFamily="18" charset="0"/>
                <a:cs typeface="Times New Roman" panose="02020603050405020304" pitchFamily="18" charset="0"/>
              </a:rPr>
              <a:pPr/>
              <a:t>13</a:t>
            </a:fld>
            <a:endParaRPr lang="en-US" dirty="0">
              <a:latin typeface="Times New Roman" panose="02020603050405020304" pitchFamily="18" charset="0"/>
              <a:cs typeface="Times New Roman" panose="02020603050405020304" pitchFamily="18" charset="0"/>
            </a:endParaRPr>
          </a:p>
        </p:txBody>
      </p:sp>
      <p:pic>
        <p:nvPicPr>
          <p:cNvPr id="9" name="Рисунок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spTree>
    <p:extLst>
      <p:ext uri="{BB962C8B-B14F-4D97-AF65-F5344CB8AC3E}">
        <p14:creationId xmlns:p14="http://schemas.microsoft.com/office/powerpoint/2010/main" val="3983940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365760"/>
            <a:ext cx="9692640" cy="681644"/>
          </a:xfrm>
        </p:spPr>
        <p:txBody>
          <a:bodyPr>
            <a:normAutofit fontScale="90000"/>
          </a:bodyPr>
          <a:lstStyle/>
          <a:p>
            <a:r>
              <a:rPr lang="ru-RU" dirty="0"/>
              <a:t>Страницы для администратора</a:t>
            </a:r>
          </a:p>
        </p:txBody>
      </p:sp>
      <p:sp>
        <p:nvSpPr>
          <p:cNvPr id="3" name="Объект 2"/>
          <p:cNvSpPr>
            <a:spLocks noGrp="1"/>
          </p:cNvSpPr>
          <p:nvPr>
            <p:ph idx="1"/>
          </p:nvPr>
        </p:nvSpPr>
        <p:spPr>
          <a:xfrm>
            <a:off x="1261872" y="1487978"/>
            <a:ext cx="8595360" cy="4692160"/>
          </a:xfrm>
        </p:spPr>
        <p:txBody>
          <a:bodyPr>
            <a:normAutofit/>
          </a:bodyPr>
          <a:lstStyle/>
          <a:p>
            <a:pPr marL="0" indent="457200" algn="just">
              <a:lnSpc>
                <a:spcPct val="100000"/>
              </a:lnSpc>
              <a:spcBef>
                <a:spcPts val="0"/>
              </a:spcBef>
              <a:spcAft>
                <a:spcPts val="0"/>
              </a:spcAft>
              <a:buNone/>
            </a:pPr>
            <a:r>
              <a:rPr lang="ru-RU" dirty="0"/>
              <a:t>Для администратора доступны все предыдущие страницы, а также дополнительно доступна страница просмотра сотрудников.</a:t>
            </a:r>
          </a:p>
        </p:txBody>
      </p:sp>
      <p:pic>
        <p:nvPicPr>
          <p:cNvPr id="5" name="Рисунок 4"/>
          <p:cNvPicPr>
            <a:picLocks noChangeAspect="1"/>
          </p:cNvPicPr>
          <p:nvPr/>
        </p:nvPicPr>
        <p:blipFill>
          <a:blip r:embed="rId2"/>
          <a:stretch>
            <a:fillRect/>
          </a:stretch>
        </p:blipFill>
        <p:spPr>
          <a:xfrm>
            <a:off x="2161322" y="2517661"/>
            <a:ext cx="6796459" cy="3662477"/>
          </a:xfrm>
          <a:prstGeom prst="rect">
            <a:avLst/>
          </a:prstGeom>
        </p:spPr>
      </p:pic>
      <p:sp>
        <p:nvSpPr>
          <p:cNvPr id="6" name="Номер слайда 5"/>
          <p:cNvSpPr>
            <a:spLocks noGrp="1"/>
          </p:cNvSpPr>
          <p:nvPr>
            <p:ph type="sldNum" sz="quarter" idx="12"/>
          </p:nvPr>
        </p:nvSpPr>
        <p:spPr/>
        <p:txBody>
          <a:bodyPr>
            <a:normAutofit lnSpcReduction="10000"/>
          </a:bodyPr>
          <a:lstStyle/>
          <a:p>
            <a:fld id="{D57F1E4F-1CFF-5643-939E-217C01CDF565}" type="slidenum">
              <a:rPr lang="en-US" smtClean="0">
                <a:latin typeface="Times New Roman" panose="02020603050405020304" pitchFamily="18" charset="0"/>
                <a:cs typeface="Times New Roman" panose="02020603050405020304" pitchFamily="18" charset="0"/>
              </a:rPr>
              <a:pPr/>
              <a:t>14</a:t>
            </a:fld>
            <a:endParaRPr lang="en-US" dirty="0">
              <a:latin typeface="Times New Roman" panose="02020603050405020304" pitchFamily="18" charset="0"/>
              <a:cs typeface="Times New Roman" panose="02020603050405020304" pitchFamily="18" charset="0"/>
            </a:endParaRPr>
          </a:p>
        </p:txBody>
      </p:sp>
      <p:pic>
        <p:nvPicPr>
          <p:cNvPr id="7" name="Рисунок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spTree>
    <p:extLst>
      <p:ext uri="{BB962C8B-B14F-4D97-AF65-F5344CB8AC3E}">
        <p14:creationId xmlns:p14="http://schemas.microsoft.com/office/powerpoint/2010/main" val="699051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365760"/>
            <a:ext cx="9692640" cy="681644"/>
          </a:xfrm>
        </p:spPr>
        <p:txBody>
          <a:bodyPr>
            <a:normAutofit fontScale="90000"/>
          </a:bodyPr>
          <a:lstStyle/>
          <a:p>
            <a:r>
              <a:rPr lang="ru-RU" dirty="0"/>
              <a:t>Тестирование программных модулей</a:t>
            </a:r>
          </a:p>
        </p:txBody>
      </p:sp>
      <p:sp>
        <p:nvSpPr>
          <p:cNvPr id="3" name="Объект 2"/>
          <p:cNvSpPr>
            <a:spLocks noGrp="1"/>
          </p:cNvSpPr>
          <p:nvPr>
            <p:ph idx="1"/>
          </p:nvPr>
        </p:nvSpPr>
        <p:spPr>
          <a:xfrm>
            <a:off x="1261872" y="1487978"/>
            <a:ext cx="8595360" cy="4692160"/>
          </a:xfrm>
        </p:spPr>
        <p:txBody>
          <a:bodyPr>
            <a:normAutofit/>
          </a:bodyPr>
          <a:lstStyle/>
          <a:p>
            <a:pPr marL="0" indent="457200" algn="just">
              <a:lnSpc>
                <a:spcPct val="150000"/>
              </a:lnSpc>
              <a:spcBef>
                <a:spcPts val="0"/>
              </a:spcBef>
              <a:spcAft>
                <a:spcPts val="0"/>
              </a:spcAft>
              <a:buNone/>
            </a:pPr>
            <a:r>
              <a:rPr lang="ru-RU" dirty="0"/>
              <a:t>Для комплексного тестирования функционала приложения с использованием </a:t>
            </a:r>
            <a:r>
              <a:rPr lang="ru-RU" dirty="0" err="1"/>
              <a:t>фреймворка</a:t>
            </a:r>
            <a:r>
              <a:rPr lang="ru-RU" dirty="0"/>
              <a:t> </a:t>
            </a:r>
            <a:r>
              <a:rPr lang="ru-RU" dirty="0" err="1"/>
              <a:t>MSTest</a:t>
            </a:r>
            <a:r>
              <a:rPr lang="ru-RU" dirty="0"/>
              <a:t> были разработаны специализированные тестовые классы, каждый из которых отвечает за проверку определенного модуля системы.</a:t>
            </a:r>
          </a:p>
          <a:p>
            <a:pPr marL="0" indent="457200" algn="just">
              <a:lnSpc>
                <a:spcPct val="150000"/>
              </a:lnSpc>
              <a:spcBef>
                <a:spcPts val="0"/>
              </a:spcBef>
              <a:spcAft>
                <a:spcPts val="0"/>
              </a:spcAft>
              <a:buNone/>
            </a:pPr>
            <a:r>
              <a:rPr lang="ru-RU" dirty="0">
                <a:latin typeface="Times New Roman" panose="02020603050405020304" pitchFamily="18" charset="0"/>
                <a:ea typeface="Times New Roman" panose="02020603050405020304" pitchFamily="18" charset="0"/>
                <a:cs typeface="Times New Roman" panose="02020603050405020304" pitchFamily="18" charset="0"/>
              </a:rPr>
              <a:t>По результатам тестирования функционала программы ошибки не обнаружены.</a:t>
            </a:r>
          </a:p>
        </p:txBody>
      </p:sp>
      <p:sp>
        <p:nvSpPr>
          <p:cNvPr id="4" name="Номер слайда 3"/>
          <p:cNvSpPr>
            <a:spLocks noGrp="1"/>
          </p:cNvSpPr>
          <p:nvPr>
            <p:ph type="sldNum" sz="quarter" idx="12"/>
          </p:nvPr>
        </p:nvSpPr>
        <p:spPr/>
        <p:txBody>
          <a:bodyPr>
            <a:normAutofit lnSpcReduction="10000"/>
          </a:bodyPr>
          <a:lstStyle/>
          <a:p>
            <a:fld id="{D57F1E4F-1CFF-5643-939E-217C01CDF565}" type="slidenum">
              <a:rPr lang="en-US" smtClean="0">
                <a:latin typeface="Times New Roman" panose="02020603050405020304" pitchFamily="18" charset="0"/>
                <a:cs typeface="Times New Roman" panose="02020603050405020304" pitchFamily="18" charset="0"/>
              </a:rPr>
              <a:pPr/>
              <a:t>15</a:t>
            </a:fld>
            <a:endParaRPr lang="en-US" dirty="0">
              <a:latin typeface="Times New Roman" panose="02020603050405020304" pitchFamily="18" charset="0"/>
              <a:cs typeface="Times New Roman" panose="02020603050405020304" pitchFamily="18" charset="0"/>
            </a:endParaRPr>
          </a:p>
        </p:txBody>
      </p: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spTree>
    <p:extLst>
      <p:ext uri="{BB962C8B-B14F-4D97-AF65-F5344CB8AC3E}">
        <p14:creationId xmlns:p14="http://schemas.microsoft.com/office/powerpoint/2010/main" val="2174988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4691" y="365760"/>
            <a:ext cx="12402589" cy="681644"/>
          </a:xfrm>
        </p:spPr>
        <p:txBody>
          <a:bodyPr>
            <a:normAutofit fontScale="90000"/>
          </a:bodyPr>
          <a:lstStyle/>
          <a:p>
            <a:r>
              <a:rPr lang="ru-RU" dirty="0"/>
              <a:t>Экономическая часть — расчет себестоимости</a:t>
            </a:r>
          </a:p>
        </p:txBody>
      </p:sp>
      <p:graphicFrame>
        <p:nvGraphicFramePr>
          <p:cNvPr id="5" name="Объект 4"/>
          <p:cNvGraphicFramePr>
            <a:graphicFrameLocks noGrp="1"/>
          </p:cNvGraphicFramePr>
          <p:nvPr>
            <p:ph idx="1"/>
            <p:extLst>
              <p:ext uri="{D42A27DB-BD31-4B8C-83A1-F6EECF244321}">
                <p14:modId xmlns:p14="http://schemas.microsoft.com/office/powerpoint/2010/main" val="1425348688"/>
              </p:ext>
            </p:extLst>
          </p:nvPr>
        </p:nvGraphicFramePr>
        <p:xfrm>
          <a:off x="2181150" y="2173346"/>
          <a:ext cx="8289670" cy="2682498"/>
        </p:xfrm>
        <a:graphic>
          <a:graphicData uri="http://schemas.openxmlformats.org/drawingml/2006/table">
            <a:tbl>
              <a:tblPr firstRow="1" firstCol="1" bandRow="1"/>
              <a:tblGrid>
                <a:gridCol w="1078677">
                  <a:extLst>
                    <a:ext uri="{9D8B030D-6E8A-4147-A177-3AD203B41FA5}">
                      <a16:colId xmlns:a16="http://schemas.microsoft.com/office/drawing/2014/main" val="4040444907"/>
                    </a:ext>
                  </a:extLst>
                </a:gridCol>
                <a:gridCol w="4448657">
                  <a:extLst>
                    <a:ext uri="{9D8B030D-6E8A-4147-A177-3AD203B41FA5}">
                      <a16:colId xmlns:a16="http://schemas.microsoft.com/office/drawing/2014/main" val="2680078960"/>
                    </a:ext>
                  </a:extLst>
                </a:gridCol>
                <a:gridCol w="2762336">
                  <a:extLst>
                    <a:ext uri="{9D8B030D-6E8A-4147-A177-3AD203B41FA5}">
                      <a16:colId xmlns:a16="http://schemas.microsoft.com/office/drawing/2014/main" val="2517340275"/>
                    </a:ext>
                  </a:extLst>
                </a:gridCol>
              </a:tblGrid>
              <a:tr h="383214">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 п/п</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Статьи затрат</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Сумма, руб.</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9116655"/>
                  </a:ext>
                </a:extLst>
              </a:tr>
              <a:tr h="383214">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1</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Основная заработная плата</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45 760</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0194482"/>
                  </a:ext>
                </a:extLst>
              </a:tr>
              <a:tr h="383214">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2</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Дополнительная заработная плата</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9 152</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6927232"/>
                  </a:ext>
                </a:extLst>
              </a:tr>
              <a:tr h="383214">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3</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Отчисления на социальное страхование</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16 583,42</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047228"/>
                  </a:ext>
                </a:extLst>
              </a:tr>
              <a:tr h="383214">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4</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Затраты на электроэнергию</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470</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3219355"/>
                  </a:ext>
                </a:extLst>
              </a:tr>
              <a:tr h="383214">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5</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Затраты на обслуживание ЭВМ</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spcAft>
                          <a:spcPts val="0"/>
                        </a:spcAft>
                      </a:pPr>
                      <a:r>
                        <a:rPr lang="ru-RU" sz="1700" dirty="0">
                          <a:effectLst/>
                          <a:latin typeface="Times New Roman" panose="02020603050405020304" pitchFamily="18" charset="0"/>
                          <a:ea typeface="Calibri" panose="020F0502020204030204" pitchFamily="34" charset="0"/>
                          <a:cs typeface="Times New Roman" panose="02020603050405020304" pitchFamily="18" charset="0"/>
                        </a:rPr>
                        <a:t>1 349</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7909703"/>
                  </a:ext>
                </a:extLst>
              </a:tr>
              <a:tr h="383214">
                <a:tc gridSpan="2">
                  <a:txBody>
                    <a:bodyPr/>
                    <a:lstStyle/>
                    <a:p>
                      <a:pPr algn="just">
                        <a:lnSpc>
                          <a:spcPct val="150000"/>
                        </a:lnSpc>
                        <a:spcAft>
                          <a:spcPts val="0"/>
                        </a:spcAft>
                      </a:pPr>
                      <a:r>
                        <a:rPr lang="ru-RU" sz="1700">
                          <a:effectLst/>
                          <a:latin typeface="Times New Roman" panose="02020603050405020304" pitchFamily="18" charset="0"/>
                          <a:ea typeface="Calibri" panose="020F0502020204030204" pitchFamily="34" charset="0"/>
                          <a:cs typeface="Times New Roman" panose="02020603050405020304" pitchFamily="18" charset="0"/>
                        </a:rPr>
                        <a:t>Итого затрат</a:t>
                      </a:r>
                      <a:endParaRPr lang="ru-RU" sz="150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a:txBody>
                    <a:bodyPr/>
                    <a:lstStyle/>
                    <a:p>
                      <a:pPr algn="just">
                        <a:lnSpc>
                          <a:spcPct val="150000"/>
                        </a:lnSpc>
                        <a:spcAft>
                          <a:spcPts val="0"/>
                        </a:spcAft>
                      </a:pPr>
                      <a:r>
                        <a:rPr lang="ru-RU" sz="1700" dirty="0">
                          <a:effectLst/>
                          <a:latin typeface="Times New Roman" panose="02020603050405020304" pitchFamily="18" charset="0"/>
                          <a:ea typeface="Calibri" panose="020F0502020204030204" pitchFamily="34" charset="0"/>
                          <a:cs typeface="Times New Roman" panose="02020603050405020304" pitchFamily="18" charset="0"/>
                        </a:rPr>
                        <a:t>73 314,42</a:t>
                      </a:r>
                      <a:endParaRPr lang="ru-RU"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5804" marR="9580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7292812"/>
                  </a:ext>
                </a:extLst>
              </a:tr>
            </a:tbl>
          </a:graphicData>
        </a:graphic>
      </p:graphicFrame>
      <p:sp>
        <p:nvSpPr>
          <p:cNvPr id="6" name="Номер слайда 5"/>
          <p:cNvSpPr>
            <a:spLocks noGrp="1"/>
          </p:cNvSpPr>
          <p:nvPr>
            <p:ph type="sldNum" sz="quarter" idx="12"/>
          </p:nvPr>
        </p:nvSpPr>
        <p:spPr/>
        <p:txBody>
          <a:bodyPr>
            <a:normAutofit lnSpcReduction="10000"/>
          </a:bodyPr>
          <a:lstStyle/>
          <a:p>
            <a:fld id="{D57F1E4F-1CFF-5643-939E-217C01CDF565}" type="slidenum">
              <a:rPr lang="en-US" smtClean="0">
                <a:latin typeface="Times New Roman" panose="02020603050405020304" pitchFamily="18" charset="0"/>
                <a:cs typeface="Times New Roman" panose="02020603050405020304" pitchFamily="18" charset="0"/>
              </a:rPr>
              <a:pPr/>
              <a:t>16</a:t>
            </a:fld>
            <a:endParaRPr lang="en-US" dirty="0">
              <a:latin typeface="Times New Roman" panose="02020603050405020304" pitchFamily="18" charset="0"/>
              <a:cs typeface="Times New Roman" panose="02020603050405020304" pitchFamily="18" charset="0"/>
            </a:endParaRPr>
          </a:p>
        </p:txBody>
      </p:sp>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spTree>
    <p:extLst>
      <p:ext uri="{BB962C8B-B14F-4D97-AF65-F5344CB8AC3E}">
        <p14:creationId xmlns:p14="http://schemas.microsoft.com/office/powerpoint/2010/main" val="1206245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365760"/>
            <a:ext cx="9692640" cy="681644"/>
          </a:xfrm>
        </p:spPr>
        <p:txBody>
          <a:bodyPr>
            <a:normAutofit fontScale="90000"/>
          </a:bodyPr>
          <a:lstStyle/>
          <a:p>
            <a:r>
              <a:rPr lang="ru-RU" dirty="0"/>
              <a:t>Заключение</a:t>
            </a:r>
          </a:p>
        </p:txBody>
      </p:sp>
      <p:sp>
        <p:nvSpPr>
          <p:cNvPr id="3" name="Объект 2"/>
          <p:cNvSpPr>
            <a:spLocks noGrp="1"/>
          </p:cNvSpPr>
          <p:nvPr>
            <p:ph idx="1"/>
          </p:nvPr>
        </p:nvSpPr>
        <p:spPr>
          <a:xfrm>
            <a:off x="1261872" y="1487978"/>
            <a:ext cx="8595360" cy="4692160"/>
          </a:xfrm>
        </p:spPr>
        <p:txBody>
          <a:bodyPr>
            <a:normAutofit/>
          </a:bodyPr>
          <a:lstStyle/>
          <a:p>
            <a:pPr marL="0" indent="457200" algn="just">
              <a:lnSpc>
                <a:spcPct val="150000"/>
              </a:lnSpc>
              <a:spcBef>
                <a:spcPts val="0"/>
              </a:spcBef>
              <a:spcAft>
                <a:spcPts val="0"/>
              </a:spcAft>
              <a:buNone/>
            </a:pPr>
            <a:r>
              <a:rPr lang="ru-RU" dirty="0"/>
              <a:t>В ходе выполнения выпускной квалификационной работы был успешно разработан программный комплекс для автоматизации управления ракетным производством. Проведенная работа включала проработку функциональных модулей системы и их взаимосвязей, что обеспечило четкое выполнение производственных процессов. В ходе проекта проведен детальный анализ экономической составляющей, включающий расчет полной себестоимости разработки с учетом всех прямых и косвенных затрат, что позволило обосновать эффективность внедрения системы. Были даны основные рекомендации по технике безопасности при работе на </a:t>
            </a:r>
            <a:r>
              <a:rPr lang="ru-RU" dirty="0" err="1"/>
              <a:t>произ-водстве</a:t>
            </a:r>
            <a:r>
              <a:rPr lang="ru-RU" dirty="0"/>
              <a:t> с ЭВМ.</a:t>
            </a:r>
            <a:endParaRPr lang="ru-RU" dirty="0"/>
          </a:p>
        </p:txBody>
      </p:sp>
      <p:sp>
        <p:nvSpPr>
          <p:cNvPr id="4" name="Номер слайда 3"/>
          <p:cNvSpPr>
            <a:spLocks noGrp="1"/>
          </p:cNvSpPr>
          <p:nvPr>
            <p:ph type="sldNum" sz="quarter" idx="12"/>
          </p:nvPr>
        </p:nvSpPr>
        <p:spPr/>
        <p:txBody>
          <a:bodyPr>
            <a:normAutofit lnSpcReduction="10000"/>
          </a:bodyPr>
          <a:lstStyle/>
          <a:p>
            <a:fld id="{D57F1E4F-1CFF-5643-939E-217C01CDF565}" type="slidenum">
              <a:rPr lang="en-US" smtClean="0">
                <a:latin typeface="Times New Roman" panose="02020603050405020304" pitchFamily="18" charset="0"/>
                <a:cs typeface="Times New Roman" panose="02020603050405020304" pitchFamily="18" charset="0"/>
              </a:rPr>
              <a:pPr/>
              <a:t>17</a:t>
            </a:fld>
            <a:endParaRPr lang="en-US" dirty="0">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spTree>
    <p:extLst>
      <p:ext uri="{BB962C8B-B14F-4D97-AF65-F5344CB8AC3E}">
        <p14:creationId xmlns:p14="http://schemas.microsoft.com/office/powerpoint/2010/main" val="3739981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335344" y="3088178"/>
            <a:ext cx="5521313" cy="681644"/>
          </a:xfrm>
        </p:spPr>
        <p:txBody>
          <a:bodyPr>
            <a:normAutofit fontScale="90000"/>
          </a:bodyPr>
          <a:lstStyle/>
          <a:p>
            <a:r>
              <a:rPr lang="ru-RU" dirty="0"/>
              <a:t>Спасибо за внимание!</a:t>
            </a:r>
          </a:p>
        </p:txBody>
      </p:sp>
      <p:sp>
        <p:nvSpPr>
          <p:cNvPr id="5" name="Номер слайда 4"/>
          <p:cNvSpPr>
            <a:spLocks noGrp="1"/>
          </p:cNvSpPr>
          <p:nvPr>
            <p:ph type="sldNum" sz="quarter" idx="12"/>
          </p:nvPr>
        </p:nvSpPr>
        <p:spPr/>
        <p:txBody>
          <a:bodyPr>
            <a:normAutofit lnSpcReduction="10000"/>
          </a:bodyPr>
          <a:lstStyle/>
          <a:p>
            <a:fld id="{D57F1E4F-1CFF-5643-939E-217C01CDF565}" type="slidenum">
              <a:rPr lang="en-US" smtClean="0">
                <a:latin typeface="Times New Roman" panose="02020603050405020304" pitchFamily="18" charset="0"/>
                <a:cs typeface="Times New Roman" panose="02020603050405020304" pitchFamily="18" charset="0"/>
              </a:rPr>
              <a:pPr/>
              <a:t>18</a:t>
            </a:fld>
            <a:endParaRPr lang="en-US" dirty="0">
              <a:latin typeface="Times New Roman" panose="02020603050405020304" pitchFamily="18" charset="0"/>
              <a:cs typeface="Times New Roman" panose="02020603050405020304" pitchFamily="18" charset="0"/>
            </a:endParaRPr>
          </a:p>
        </p:txBody>
      </p: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spTree>
    <p:extLst>
      <p:ext uri="{BB962C8B-B14F-4D97-AF65-F5344CB8AC3E}">
        <p14:creationId xmlns:p14="http://schemas.microsoft.com/office/powerpoint/2010/main" val="175511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365760"/>
            <a:ext cx="9692640" cy="681644"/>
          </a:xfrm>
        </p:spPr>
        <p:txBody>
          <a:bodyPr>
            <a:normAutofit fontScale="90000"/>
          </a:bodyPr>
          <a:lstStyle/>
          <a:p>
            <a:r>
              <a:rPr lang="ru-RU" dirty="0"/>
              <a:t>Введение</a:t>
            </a:r>
          </a:p>
        </p:txBody>
      </p:sp>
      <p:sp>
        <p:nvSpPr>
          <p:cNvPr id="3" name="Объект 2"/>
          <p:cNvSpPr>
            <a:spLocks noGrp="1"/>
          </p:cNvSpPr>
          <p:nvPr>
            <p:ph idx="1"/>
          </p:nvPr>
        </p:nvSpPr>
        <p:spPr>
          <a:xfrm>
            <a:off x="1261872" y="1487978"/>
            <a:ext cx="8595360" cy="4692160"/>
          </a:xfrm>
        </p:spPr>
        <p:txBody>
          <a:bodyPr>
            <a:normAutofit/>
          </a:bodyPr>
          <a:lstStyle/>
          <a:p>
            <a:pPr marL="0" indent="457200" algn="just">
              <a:lnSpc>
                <a:spcPct val="150000"/>
              </a:lnSpc>
              <a:spcBef>
                <a:spcPts val="0"/>
              </a:spcBef>
              <a:spcAft>
                <a:spcPts val="0"/>
              </a:spcAft>
              <a:buNone/>
            </a:pPr>
            <a:r>
              <a:rPr lang="ru-RU" sz="2000" dirty="0"/>
              <a:t>Целью данной выпускной квалификационной работы является создание программной подсистемы учета, которая обеспечит комплексное управление основными производственными процессами ракетостроительного завода</a:t>
            </a:r>
            <a:r>
              <a:rPr lang="en-US" sz="2000" dirty="0"/>
              <a:t>. </a:t>
            </a:r>
            <a:r>
              <a:rPr lang="ru-RU" sz="2000" dirty="0"/>
              <a:t>Особое внимание будет уделено реализации функциональных возможностей, включая учет и просмотр номенклатуры деталей и готовых ракет, оформление поставок комплектующих, организацию транспортировки готовых изделий, контроль тестирования ракетной техники и ведение кадрового учета сотрудников предприятия.</a:t>
            </a: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sp>
        <p:nvSpPr>
          <p:cNvPr id="5" name="Номер слайда 4"/>
          <p:cNvSpPr>
            <a:spLocks noGrp="1"/>
          </p:cNvSpPr>
          <p:nvPr>
            <p:ph type="sldNum" sz="quarter" idx="12"/>
          </p:nvPr>
        </p:nvSpPr>
        <p:spPr/>
        <p:txBody>
          <a:bodyPr>
            <a:normAutofit lnSpcReduction="10000"/>
          </a:bodyPr>
          <a:lstStyle/>
          <a:p>
            <a:fld id="{D57F1E4F-1CFF-5643-939E-217C01CDF565}" type="slidenum">
              <a:rPr lang="en-US" smtClean="0">
                <a:latin typeface="Times New Roman" panose="02020603050405020304" pitchFamily="18" charset="0"/>
                <a:cs typeface="Times New Roman" panose="02020603050405020304" pitchFamily="18" charset="0"/>
              </a:rPr>
              <a:pPr/>
              <a:t>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3739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365760"/>
            <a:ext cx="9692640" cy="681644"/>
          </a:xfrm>
        </p:spPr>
        <p:txBody>
          <a:bodyPr>
            <a:normAutofit fontScale="90000"/>
          </a:bodyPr>
          <a:lstStyle/>
          <a:p>
            <a:r>
              <a:rPr lang="ru-RU" dirty="0"/>
              <a:t>Инструментальные средства</a:t>
            </a:r>
          </a:p>
        </p:txBody>
      </p:sp>
      <p:sp>
        <p:nvSpPr>
          <p:cNvPr id="3" name="Объект 2"/>
          <p:cNvSpPr>
            <a:spLocks noGrp="1"/>
          </p:cNvSpPr>
          <p:nvPr>
            <p:ph idx="1"/>
          </p:nvPr>
        </p:nvSpPr>
        <p:spPr>
          <a:xfrm>
            <a:off x="1261872" y="1147156"/>
            <a:ext cx="8595360" cy="5032982"/>
          </a:xfrm>
        </p:spPr>
        <p:txBody>
          <a:bodyPr>
            <a:normAutofit/>
          </a:bodyPr>
          <a:lstStyle/>
          <a:p>
            <a:pPr marL="0" indent="0" algn="just">
              <a:lnSpc>
                <a:spcPct val="150000"/>
              </a:lnSpc>
              <a:spcBef>
                <a:spcPts val="0"/>
              </a:spcBef>
              <a:spcAft>
                <a:spcPts val="0"/>
              </a:spcAft>
              <a:buNone/>
            </a:pPr>
            <a:r>
              <a:rPr lang="ru-RU" sz="2000" dirty="0">
                <a:latin typeface="Times New Roman" panose="02020603050405020304" pitchFamily="18" charset="0"/>
                <a:ea typeface="Calibri" panose="020F0502020204030204" pitchFamily="34" charset="0"/>
                <a:cs typeface="Times New Roman" panose="02020603050405020304" pitchFamily="18" charset="0"/>
              </a:rPr>
              <a:t>Таблица 1 — Сравнительный анализ средств СУБД</a:t>
            </a:r>
          </a:p>
          <a:p>
            <a:pPr marL="0" indent="0" algn="just">
              <a:lnSpc>
                <a:spcPct val="150000"/>
              </a:lnSpc>
              <a:spcAft>
                <a:spcPts val="0"/>
              </a:spcAft>
              <a:buNone/>
            </a:pPr>
            <a:endParaRPr lang="ru-RU"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0"/>
              </a:spcAft>
              <a:buNone/>
            </a:pPr>
            <a:endParaRPr lang="ru-RU" sz="1200" i="1"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Таблица 4"/>
          <p:cNvGraphicFramePr>
            <a:graphicFrameLocks noGrp="1"/>
          </p:cNvGraphicFramePr>
          <p:nvPr>
            <p:extLst>
              <p:ext uri="{D42A27DB-BD31-4B8C-83A1-F6EECF244321}">
                <p14:modId xmlns:p14="http://schemas.microsoft.com/office/powerpoint/2010/main" val="3005227945"/>
              </p:ext>
            </p:extLst>
          </p:nvPr>
        </p:nvGraphicFramePr>
        <p:xfrm>
          <a:off x="1261872" y="1676905"/>
          <a:ext cx="8594725" cy="4876800"/>
        </p:xfrm>
        <a:graphic>
          <a:graphicData uri="http://schemas.openxmlformats.org/drawingml/2006/table">
            <a:tbl>
              <a:tblPr firstRow="1" firstCol="1" bandRow="1"/>
              <a:tblGrid>
                <a:gridCol w="1506097">
                  <a:extLst>
                    <a:ext uri="{9D8B030D-6E8A-4147-A177-3AD203B41FA5}">
                      <a16:colId xmlns:a16="http://schemas.microsoft.com/office/drawing/2014/main" val="681405680"/>
                    </a:ext>
                  </a:extLst>
                </a:gridCol>
                <a:gridCol w="1829323">
                  <a:extLst>
                    <a:ext uri="{9D8B030D-6E8A-4147-A177-3AD203B41FA5}">
                      <a16:colId xmlns:a16="http://schemas.microsoft.com/office/drawing/2014/main" val="3808294030"/>
                    </a:ext>
                  </a:extLst>
                </a:gridCol>
                <a:gridCol w="1879183">
                  <a:extLst>
                    <a:ext uri="{9D8B030D-6E8A-4147-A177-3AD203B41FA5}">
                      <a16:colId xmlns:a16="http://schemas.microsoft.com/office/drawing/2014/main" val="1628646373"/>
                    </a:ext>
                  </a:extLst>
                </a:gridCol>
                <a:gridCol w="1774306">
                  <a:extLst>
                    <a:ext uri="{9D8B030D-6E8A-4147-A177-3AD203B41FA5}">
                      <a16:colId xmlns:a16="http://schemas.microsoft.com/office/drawing/2014/main" val="1983906786"/>
                    </a:ext>
                  </a:extLst>
                </a:gridCol>
                <a:gridCol w="1605816">
                  <a:extLst>
                    <a:ext uri="{9D8B030D-6E8A-4147-A177-3AD203B41FA5}">
                      <a16:colId xmlns:a16="http://schemas.microsoft.com/office/drawing/2014/main" val="794119609"/>
                    </a:ext>
                  </a:extLst>
                </a:gridCol>
              </a:tblGrid>
              <a:tr h="324000">
                <a:tc>
                  <a:txBody>
                    <a:bodyPr/>
                    <a:lstStyle/>
                    <a:p>
                      <a:pPr algn="ctr">
                        <a:lnSpc>
                          <a:spcPct val="100000"/>
                        </a:lnSpc>
                        <a:spcAft>
                          <a:spcPts val="0"/>
                        </a:spcAft>
                      </a:pPr>
                      <a:r>
                        <a:rPr lang="ru-RU" sz="1600" b="1" dirty="0">
                          <a:effectLst/>
                          <a:latin typeface="Times New Roman" panose="02020603050405020304" pitchFamily="18" charset="0"/>
                          <a:ea typeface="Times New Roman" panose="02020603050405020304" pitchFamily="18" charset="0"/>
                          <a:cs typeface="Times New Roman" panose="02020603050405020304" pitchFamily="18" charset="0"/>
                        </a:rPr>
                        <a:t>Критерий</a:t>
                      </a:r>
                      <a:endParaRPr lang="ru-RU"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ru-RU" sz="1600" b="1" dirty="0" err="1">
                          <a:effectLst/>
                          <a:latin typeface="Times New Roman" panose="02020603050405020304" pitchFamily="18" charset="0"/>
                          <a:ea typeface="Times New Roman" panose="02020603050405020304" pitchFamily="18" charset="0"/>
                          <a:cs typeface="Times New Roman" panose="02020603050405020304" pitchFamily="18" charset="0"/>
                        </a:rPr>
                        <a:t>MySQL</a:t>
                      </a:r>
                      <a:endParaRPr lang="ru-RU"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ru-RU" sz="1600" b="1" dirty="0" err="1">
                          <a:effectLst/>
                          <a:latin typeface="Times New Roman" panose="02020603050405020304" pitchFamily="18" charset="0"/>
                          <a:ea typeface="Times New Roman" panose="02020603050405020304" pitchFamily="18" charset="0"/>
                          <a:cs typeface="Times New Roman" panose="02020603050405020304" pitchFamily="18" charset="0"/>
                        </a:rPr>
                        <a:t>PostgreSQL</a:t>
                      </a:r>
                      <a:endParaRPr lang="ru-RU"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ru-RU" sz="1600" b="1" dirty="0" err="1">
                          <a:effectLst/>
                          <a:latin typeface="Times New Roman" panose="02020603050405020304" pitchFamily="18" charset="0"/>
                          <a:ea typeface="Times New Roman" panose="02020603050405020304" pitchFamily="18" charset="0"/>
                          <a:cs typeface="Times New Roman" panose="02020603050405020304" pitchFamily="18" charset="0"/>
                        </a:rPr>
                        <a:t>Microsoft</a:t>
                      </a:r>
                      <a:r>
                        <a:rPr lang="ru-RU" sz="1600" b="1" dirty="0">
                          <a:effectLst/>
                          <a:latin typeface="Times New Roman" panose="02020603050405020304" pitchFamily="18" charset="0"/>
                          <a:ea typeface="Times New Roman" panose="02020603050405020304" pitchFamily="18" charset="0"/>
                          <a:cs typeface="Times New Roman" panose="02020603050405020304" pitchFamily="18" charset="0"/>
                        </a:rPr>
                        <a:t> SQL </a:t>
                      </a:r>
                      <a:r>
                        <a:rPr lang="ru-RU" sz="1600" b="1" dirty="0" err="1">
                          <a:effectLst/>
                          <a:latin typeface="Times New Roman" panose="02020603050405020304" pitchFamily="18" charset="0"/>
                          <a:ea typeface="Times New Roman" panose="02020603050405020304" pitchFamily="18" charset="0"/>
                          <a:cs typeface="Times New Roman" panose="02020603050405020304" pitchFamily="18" charset="0"/>
                        </a:rPr>
                        <a:t>Server</a:t>
                      </a:r>
                      <a:endParaRPr lang="ru-RU"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ru-RU" sz="1600" b="1" dirty="0" err="1">
                          <a:effectLst/>
                          <a:latin typeface="Times New Roman" panose="02020603050405020304" pitchFamily="18" charset="0"/>
                          <a:ea typeface="Times New Roman" panose="02020603050405020304" pitchFamily="18" charset="0"/>
                          <a:cs typeface="Times New Roman" panose="02020603050405020304" pitchFamily="18" charset="0"/>
                        </a:rPr>
                        <a:t>Oracle</a:t>
                      </a:r>
                      <a:r>
                        <a:rPr lang="ru-RU"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b="1" dirty="0" err="1">
                          <a:effectLst/>
                          <a:latin typeface="Times New Roman" panose="02020603050405020304" pitchFamily="18" charset="0"/>
                          <a:ea typeface="Times New Roman" panose="02020603050405020304" pitchFamily="18" charset="0"/>
                          <a:cs typeface="Times New Roman" panose="02020603050405020304" pitchFamily="18" charset="0"/>
                        </a:rPr>
                        <a:t>Database</a:t>
                      </a:r>
                      <a:endParaRPr lang="ru-RU"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8473860"/>
                  </a:ext>
                </a:extLst>
              </a:tr>
              <a:tr h="0">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Тип СУБД</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Реляционная</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Реляционная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Реляционная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Реляционная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1365608"/>
                  </a:ext>
                </a:extLst>
              </a:tr>
              <a:tr h="0">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Лицензия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Open</a:t>
                      </a: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600" dirty="0" err="1">
                          <a:effectLst/>
                          <a:latin typeface="Times New Roman" panose="02020603050405020304" pitchFamily="18" charset="0"/>
                          <a:ea typeface="Times New Roman" panose="02020603050405020304" pitchFamily="18" charset="0"/>
                          <a:cs typeface="Times New Roman" panose="02020603050405020304" pitchFamily="18" charset="0"/>
                        </a:rPr>
                        <a:t>Source</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Open Source</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Проприетарная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Проприетарная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7226380"/>
                  </a:ext>
                </a:extLst>
              </a:tr>
              <a:tr h="0">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Производительность</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Высокая</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Очень высокая</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Высокая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Очень высокая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6058970"/>
                  </a:ext>
                </a:extLst>
              </a:tr>
              <a:tr h="0">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Масштабируемость</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Вертикальная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Горизонтальная и вертикальная</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Вертикальная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Горизонтальная и вертикальная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2713203"/>
                  </a:ext>
                </a:extLst>
              </a:tr>
              <a:tr h="0">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Безопасность</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Средний уровень</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Высокий уровень</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Очень высокий уровень</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Максимальный уровень</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7525923"/>
                  </a:ext>
                </a:extLst>
              </a:tr>
              <a:tr h="0">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Поддержка JSON</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Да (с 5.7)</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Да</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Да</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Да (12c+)</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6041525"/>
                  </a:ext>
                </a:extLst>
              </a:tr>
              <a:tr h="0">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Сложность администрирования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Низкая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Средняя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Средняя</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Высокая</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2093850"/>
                  </a:ext>
                </a:extLst>
              </a:tr>
              <a:tr h="0">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Стоимость</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Бесплатно</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Бесплатно</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$15 000</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$17 500</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5921056"/>
                  </a:ext>
                </a:extLst>
              </a:tr>
              <a:tr h="0">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Поддержка в .NET</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Хорошая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Хорошая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Отличная</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Хорошая</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5614142"/>
                  </a:ext>
                </a:extLst>
              </a:tr>
              <a:tr h="0">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Требования к ресурсам</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Низкие</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a:effectLst/>
                          <a:latin typeface="Times New Roman" panose="02020603050405020304" pitchFamily="18" charset="0"/>
                          <a:ea typeface="Times New Roman" panose="02020603050405020304" pitchFamily="18" charset="0"/>
                          <a:cs typeface="Times New Roman" panose="02020603050405020304" pitchFamily="18" charset="0"/>
                        </a:rPr>
                        <a:t>Средние</a:t>
                      </a:r>
                      <a:endParaRPr lang="ru-RU"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Высокие</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600" dirty="0">
                          <a:effectLst/>
                          <a:latin typeface="Times New Roman" panose="02020603050405020304" pitchFamily="18" charset="0"/>
                          <a:ea typeface="Times New Roman" panose="02020603050405020304" pitchFamily="18" charset="0"/>
                          <a:cs typeface="Times New Roman" panose="02020603050405020304" pitchFamily="18" charset="0"/>
                        </a:rPr>
                        <a:t>Очень высокие</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6766213"/>
                  </a:ext>
                </a:extLst>
              </a:tr>
            </a:tbl>
          </a:graphicData>
        </a:graphic>
      </p:graphicFrame>
      <p:sp>
        <p:nvSpPr>
          <p:cNvPr id="6" name="Номер слайда 5"/>
          <p:cNvSpPr>
            <a:spLocks noGrp="1"/>
          </p:cNvSpPr>
          <p:nvPr>
            <p:ph type="sldNum" sz="quarter" idx="12"/>
          </p:nvPr>
        </p:nvSpPr>
        <p:spPr/>
        <p:txBody>
          <a:bodyPr>
            <a:normAutofit lnSpcReduction="10000"/>
          </a:bodyPr>
          <a:lstStyle/>
          <a:p>
            <a:fld id="{D57F1E4F-1CFF-5643-939E-217C01CDF565}" type="slidenum">
              <a:rPr lang="en-US" smtClean="0">
                <a:latin typeface="Times New Roman" panose="02020603050405020304" pitchFamily="18" charset="0"/>
                <a:cs typeface="Times New Roman" panose="02020603050405020304" pitchFamily="18" charset="0"/>
              </a:rPr>
              <a:pPr/>
              <a:t>3</a:t>
            </a:fld>
            <a:endParaRPr lang="en-US" dirty="0">
              <a:latin typeface="Times New Roman" panose="02020603050405020304" pitchFamily="18" charset="0"/>
              <a:cs typeface="Times New Roman" panose="02020603050405020304" pitchFamily="18" charset="0"/>
            </a:endParaRPr>
          </a:p>
        </p:txBody>
      </p:sp>
      <p:pic>
        <p:nvPicPr>
          <p:cNvPr id="7" name="Рисунок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spTree>
    <p:extLst>
      <p:ext uri="{BB962C8B-B14F-4D97-AF65-F5344CB8AC3E}">
        <p14:creationId xmlns:p14="http://schemas.microsoft.com/office/powerpoint/2010/main" val="293895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365760"/>
            <a:ext cx="9692640" cy="681644"/>
          </a:xfrm>
        </p:spPr>
        <p:txBody>
          <a:bodyPr>
            <a:normAutofit fontScale="90000"/>
          </a:bodyPr>
          <a:lstStyle/>
          <a:p>
            <a:r>
              <a:rPr lang="ru-RU" dirty="0"/>
              <a:t>Язык программирования</a:t>
            </a:r>
          </a:p>
        </p:txBody>
      </p:sp>
      <p:sp>
        <p:nvSpPr>
          <p:cNvPr id="3" name="Объект 2"/>
          <p:cNvSpPr>
            <a:spLocks noGrp="1"/>
          </p:cNvSpPr>
          <p:nvPr>
            <p:ph idx="1"/>
          </p:nvPr>
        </p:nvSpPr>
        <p:spPr>
          <a:xfrm>
            <a:off x="1261872" y="1147156"/>
            <a:ext cx="8595360" cy="5032982"/>
          </a:xfrm>
        </p:spPr>
        <p:txBody>
          <a:bodyPr>
            <a:normAutofit/>
          </a:bodyPr>
          <a:lstStyle/>
          <a:p>
            <a:pPr marL="0" indent="0" algn="just">
              <a:lnSpc>
                <a:spcPct val="150000"/>
              </a:lnSpc>
              <a:spcBef>
                <a:spcPts val="0"/>
              </a:spcBef>
              <a:spcAft>
                <a:spcPts val="0"/>
              </a:spcAft>
              <a:buNone/>
            </a:pPr>
            <a:r>
              <a:rPr lang="ru-RU" sz="2000" dirty="0">
                <a:latin typeface="Times New Roman" panose="02020603050405020304" pitchFamily="18" charset="0"/>
                <a:ea typeface="Calibri" panose="020F0502020204030204" pitchFamily="34" charset="0"/>
                <a:cs typeface="Times New Roman" panose="02020603050405020304" pitchFamily="18" charset="0"/>
              </a:rPr>
              <a:t>Таблица 2 — </a:t>
            </a:r>
            <a:r>
              <a:rPr lang="ru-RU" dirty="0"/>
              <a:t>Сравнительный анализ языков программирования</a:t>
            </a:r>
            <a:endParaRPr lang="ru-RU"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0"/>
              </a:spcAft>
              <a:buNone/>
            </a:pPr>
            <a:endParaRPr lang="ru-RU"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0"/>
              </a:spcAft>
              <a:buNone/>
            </a:pPr>
            <a:endParaRPr lang="ru-RU" sz="1200" i="1"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Таблица 4"/>
          <p:cNvGraphicFramePr>
            <a:graphicFrameLocks noGrp="1"/>
          </p:cNvGraphicFramePr>
          <p:nvPr>
            <p:extLst>
              <p:ext uri="{D42A27DB-BD31-4B8C-83A1-F6EECF244321}">
                <p14:modId xmlns:p14="http://schemas.microsoft.com/office/powerpoint/2010/main" val="1504855387"/>
              </p:ext>
            </p:extLst>
          </p:nvPr>
        </p:nvGraphicFramePr>
        <p:xfrm>
          <a:off x="1261873" y="1676905"/>
          <a:ext cx="8530520" cy="5017920"/>
        </p:xfrm>
        <a:graphic>
          <a:graphicData uri="http://schemas.openxmlformats.org/drawingml/2006/table">
            <a:tbl>
              <a:tblPr firstRow="1" firstCol="1" bandRow="1"/>
              <a:tblGrid>
                <a:gridCol w="1838311">
                  <a:extLst>
                    <a:ext uri="{9D8B030D-6E8A-4147-A177-3AD203B41FA5}">
                      <a16:colId xmlns:a16="http://schemas.microsoft.com/office/drawing/2014/main" val="681405680"/>
                    </a:ext>
                  </a:extLst>
                </a:gridCol>
                <a:gridCol w="2232835">
                  <a:extLst>
                    <a:ext uri="{9D8B030D-6E8A-4147-A177-3AD203B41FA5}">
                      <a16:colId xmlns:a16="http://schemas.microsoft.com/office/drawing/2014/main" val="3808294030"/>
                    </a:ext>
                  </a:extLst>
                </a:gridCol>
                <a:gridCol w="2293692">
                  <a:extLst>
                    <a:ext uri="{9D8B030D-6E8A-4147-A177-3AD203B41FA5}">
                      <a16:colId xmlns:a16="http://schemas.microsoft.com/office/drawing/2014/main" val="1628646373"/>
                    </a:ext>
                  </a:extLst>
                </a:gridCol>
                <a:gridCol w="2165682">
                  <a:extLst>
                    <a:ext uri="{9D8B030D-6E8A-4147-A177-3AD203B41FA5}">
                      <a16:colId xmlns:a16="http://schemas.microsoft.com/office/drawing/2014/main" val="1983906786"/>
                    </a:ext>
                  </a:extLst>
                </a:gridCol>
              </a:tblGrid>
              <a:tr h="324000">
                <a:tc>
                  <a:txBody>
                    <a:bodyPr/>
                    <a:lstStyle/>
                    <a:p>
                      <a:pPr algn="ctr">
                        <a:lnSpc>
                          <a:spcPct val="100000"/>
                        </a:lnSpc>
                        <a:spcAft>
                          <a:spcPts val="0"/>
                        </a:spcAft>
                      </a:pPr>
                      <a:r>
                        <a:rPr lang="ru-RU" sz="1400" b="1" dirty="0">
                          <a:effectLst/>
                          <a:latin typeface="Times New Roman" panose="02020603050405020304" pitchFamily="18" charset="0"/>
                          <a:ea typeface="Calibri" panose="020F0502020204030204" pitchFamily="34" charset="0"/>
                          <a:cs typeface="Times New Roman" panose="02020603050405020304" pitchFamily="18" charset="0"/>
                        </a:rPr>
                        <a:t>Критерий</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ru-RU" sz="1400" b="1" dirty="0">
                          <a:effectLst/>
                          <a:latin typeface="Times New Roman" panose="02020603050405020304" pitchFamily="18" charset="0"/>
                          <a:ea typeface="Calibri" panose="020F0502020204030204" pitchFamily="34" charset="0"/>
                          <a:cs typeface="Times New Roman" panose="02020603050405020304" pitchFamily="18" charset="0"/>
                        </a:rPr>
                        <a:t>C#</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ru-RU" sz="1400" b="1" dirty="0" err="1">
                          <a:effectLst/>
                          <a:latin typeface="Times New Roman" panose="02020603050405020304" pitchFamily="18" charset="0"/>
                          <a:ea typeface="Calibri" panose="020F0502020204030204" pitchFamily="34" charset="0"/>
                          <a:cs typeface="Times New Roman" panose="02020603050405020304" pitchFamily="18" charset="0"/>
                        </a:rPr>
                        <a:t>Java</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ru-RU" sz="1400" b="1" dirty="0" err="1">
                          <a:effectLst/>
                          <a:latin typeface="Times New Roman" panose="02020603050405020304" pitchFamily="18" charset="0"/>
                          <a:ea typeface="Calibri" panose="020F0502020204030204" pitchFamily="34" charset="0"/>
                          <a:cs typeface="Times New Roman" panose="02020603050405020304" pitchFamily="18" charset="0"/>
                        </a:rPr>
                        <a:t>Python</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8473860"/>
                  </a:ext>
                </a:extLst>
              </a:tr>
              <a:tr h="0">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Тип языка</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Объектно-ориентированный, </a:t>
                      </a:r>
                      <a:r>
                        <a:rPr lang="ru-RU" sz="1400" dirty="0" err="1">
                          <a:effectLst/>
                          <a:latin typeface="Times New Roman" panose="02020603050405020304" pitchFamily="18" charset="0"/>
                          <a:ea typeface="Calibri" panose="020F0502020204030204" pitchFamily="34" charset="0"/>
                          <a:cs typeface="Times New Roman" panose="02020603050405020304" pitchFamily="18" charset="0"/>
                        </a:rPr>
                        <a:t>мультипарадигмальный</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Объектно-ориентированный, строгий</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Интерпретируемый, мультипарадигмальный</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1365608"/>
                  </a:ext>
                </a:extLst>
              </a:tr>
              <a:tr h="0">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Производительность</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Высокая (JIT-компиляция в .NET)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Высокая (JVM, JIT-компиляция)</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Низкая (интерпретируемый, динамическая типизация)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7226380"/>
                  </a:ext>
                </a:extLst>
              </a:tr>
              <a:tr h="0">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Скорость разработки</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Быстро (современный синтаксис, LINQ, </a:t>
                      </a:r>
                      <a:r>
                        <a:rPr lang="ru-RU" sz="1400" dirty="0" err="1">
                          <a:effectLst/>
                          <a:latin typeface="Times New Roman" panose="02020603050405020304" pitchFamily="18" charset="0"/>
                          <a:ea typeface="Calibri" panose="020F0502020204030204" pitchFamily="34" charset="0"/>
                          <a:cs typeface="Times New Roman" panose="02020603050405020304" pitchFamily="18" charset="0"/>
                        </a:rPr>
                        <a:t>async</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a:t>
                      </a:r>
                      <a:r>
                        <a:rPr lang="ru-RU" sz="1400" dirty="0" err="1">
                          <a:effectLst/>
                          <a:latin typeface="Times New Roman" panose="02020603050405020304" pitchFamily="18" charset="0"/>
                          <a:ea typeface="Calibri" panose="020F0502020204030204" pitchFamily="34" charset="0"/>
                          <a:cs typeface="Times New Roman" panose="02020603050405020304" pitchFamily="18" charset="0"/>
                        </a:rPr>
                        <a:t>await</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Средне (многословный синтаксис)</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Очень быстро (простой синтаксис, динамическая типизация)</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6058970"/>
                  </a:ext>
                </a:extLst>
              </a:tr>
              <a:tr h="0">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Использование</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Windows-приложения, игры (Unity), веб (ASP.NET)</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Корпоративные приложения, Android, Big Data</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Data Science, AI/ML, </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скрипты</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веб</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(Django/Flask)</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2713203"/>
                  </a:ext>
                </a:extLst>
              </a:tr>
              <a:tr h="0">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Кроссплатформенность</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Да (.NET Core)</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Да (JVM)</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Да (интерпретатор для всех ОС)</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7525923"/>
                  </a:ext>
                </a:extLst>
              </a:tr>
              <a:tr h="0">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Библиотеки и фреймворки</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en-US" sz="1400">
                          <a:effectLst/>
                          <a:latin typeface="Times New Roman" panose="02020603050405020304" pitchFamily="18" charset="0"/>
                          <a:ea typeface="Calibri" panose="020F0502020204030204" pitchFamily="34" charset="0"/>
                          <a:cs typeface="Times New Roman" panose="02020603050405020304" pitchFamily="18" charset="0"/>
                        </a:rPr>
                        <a:t>NuGet, .NET Standard, Entity Framework</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Maven, Spring, Hibernate</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err="1">
                          <a:effectLst/>
                          <a:latin typeface="Times New Roman" panose="02020603050405020304" pitchFamily="18" charset="0"/>
                          <a:ea typeface="Calibri" panose="020F0502020204030204" pitchFamily="34" charset="0"/>
                          <a:cs typeface="Times New Roman" panose="02020603050405020304" pitchFamily="18" charset="0"/>
                        </a:rPr>
                        <a:t>PyPI</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400" dirty="0" err="1">
                          <a:effectLst/>
                          <a:latin typeface="Times New Roman" panose="02020603050405020304" pitchFamily="18" charset="0"/>
                          <a:ea typeface="Calibri" panose="020F0502020204030204" pitchFamily="34" charset="0"/>
                          <a:cs typeface="Times New Roman" panose="02020603050405020304" pitchFamily="18" charset="0"/>
                        </a:rPr>
                        <a:t>NumPy</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400" dirty="0" err="1">
                          <a:effectLst/>
                          <a:latin typeface="Times New Roman" panose="02020603050405020304" pitchFamily="18" charset="0"/>
                          <a:ea typeface="Calibri" panose="020F0502020204030204" pitchFamily="34" charset="0"/>
                          <a:cs typeface="Times New Roman" panose="02020603050405020304" pitchFamily="18" charset="0"/>
                        </a:rPr>
                        <a:t>Pandas</a:t>
                      </a: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400" dirty="0" err="1">
                          <a:effectLst/>
                          <a:latin typeface="Times New Roman" panose="02020603050405020304" pitchFamily="18" charset="0"/>
                          <a:ea typeface="Calibri" panose="020F0502020204030204" pitchFamily="34" charset="0"/>
                          <a:cs typeface="Times New Roman" panose="02020603050405020304" pitchFamily="18" charset="0"/>
                        </a:rPr>
                        <a:t>TensorFlow</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6041525"/>
                  </a:ext>
                </a:extLst>
              </a:tr>
              <a:tr h="0">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Простота изучения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Средняя (строгая типизация, но удобный синтаксис)</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Сложнее (многословность, сложная настройка)</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Очень легко (минимальный синтаксис)</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2093850"/>
                  </a:ext>
                </a:extLst>
              </a:tr>
              <a:tr h="0">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Безопасность</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Высокая (управляемый код, .NET security)</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Высокая (JVM, sandbox)</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Средняя (динамическая типизация — риск ошибок)</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5921056"/>
                  </a:ext>
                </a:extLst>
              </a:tr>
            </a:tbl>
          </a:graphicData>
        </a:graphic>
      </p:graphicFrame>
      <p:sp>
        <p:nvSpPr>
          <p:cNvPr id="4" name="Номер слайда 3"/>
          <p:cNvSpPr>
            <a:spLocks noGrp="1"/>
          </p:cNvSpPr>
          <p:nvPr>
            <p:ph type="sldNum" sz="quarter" idx="12"/>
          </p:nvPr>
        </p:nvSpPr>
        <p:spPr/>
        <p:txBody>
          <a:bodyPr>
            <a:normAutofit lnSpcReduction="10000"/>
          </a:bodyPr>
          <a:lstStyle/>
          <a:p>
            <a:fld id="{D57F1E4F-1CFF-5643-939E-217C01CDF565}" type="slidenum">
              <a:rPr lang="en-US" smtClean="0"/>
              <a:pPr/>
              <a:t>4</a:t>
            </a:fld>
            <a:endParaRPr lang="en-US" dirty="0"/>
          </a:p>
        </p:txBody>
      </p: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spTree>
    <p:extLst>
      <p:ext uri="{BB962C8B-B14F-4D97-AF65-F5344CB8AC3E}">
        <p14:creationId xmlns:p14="http://schemas.microsoft.com/office/powerpoint/2010/main" val="595924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365760"/>
            <a:ext cx="9692640" cy="681644"/>
          </a:xfrm>
        </p:spPr>
        <p:txBody>
          <a:bodyPr>
            <a:normAutofit fontScale="90000"/>
          </a:bodyPr>
          <a:lstStyle/>
          <a:p>
            <a:r>
              <a:rPr lang="ru-RU" dirty="0"/>
              <a:t>Инструментальные средства</a:t>
            </a:r>
          </a:p>
        </p:txBody>
      </p:sp>
      <p:sp>
        <p:nvSpPr>
          <p:cNvPr id="3" name="Объект 2"/>
          <p:cNvSpPr>
            <a:spLocks noGrp="1"/>
          </p:cNvSpPr>
          <p:nvPr>
            <p:ph idx="1"/>
          </p:nvPr>
        </p:nvSpPr>
        <p:spPr>
          <a:xfrm>
            <a:off x="1261872" y="1147156"/>
            <a:ext cx="8595360" cy="5032982"/>
          </a:xfrm>
        </p:spPr>
        <p:txBody>
          <a:bodyPr>
            <a:normAutofit/>
          </a:bodyPr>
          <a:lstStyle/>
          <a:p>
            <a:pPr marL="0" indent="0" algn="just">
              <a:lnSpc>
                <a:spcPct val="150000"/>
              </a:lnSpc>
              <a:spcBef>
                <a:spcPts val="0"/>
              </a:spcBef>
              <a:spcAft>
                <a:spcPts val="0"/>
              </a:spcAft>
              <a:buNone/>
            </a:pPr>
            <a:r>
              <a:rPr lang="ru-RU" sz="2000" dirty="0">
                <a:latin typeface="Times New Roman" panose="02020603050405020304" pitchFamily="18" charset="0"/>
                <a:ea typeface="Calibri" panose="020F0502020204030204" pitchFamily="34" charset="0"/>
                <a:cs typeface="Times New Roman" panose="02020603050405020304" pitchFamily="18" charset="0"/>
              </a:rPr>
              <a:t>Таблица 3 — Сравнительный анализ сред разработки</a:t>
            </a:r>
          </a:p>
          <a:p>
            <a:pPr marL="0" indent="0" algn="just">
              <a:lnSpc>
                <a:spcPct val="150000"/>
              </a:lnSpc>
              <a:spcAft>
                <a:spcPts val="0"/>
              </a:spcAft>
              <a:buNone/>
            </a:pPr>
            <a:endParaRPr lang="ru-RU" sz="1200" i="1"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Таблица 4"/>
          <p:cNvGraphicFramePr>
            <a:graphicFrameLocks noGrp="1"/>
          </p:cNvGraphicFramePr>
          <p:nvPr>
            <p:extLst>
              <p:ext uri="{D42A27DB-BD31-4B8C-83A1-F6EECF244321}">
                <p14:modId xmlns:p14="http://schemas.microsoft.com/office/powerpoint/2010/main" val="3025579115"/>
              </p:ext>
            </p:extLst>
          </p:nvPr>
        </p:nvGraphicFramePr>
        <p:xfrm>
          <a:off x="1261873" y="1676905"/>
          <a:ext cx="8595359" cy="3923102"/>
        </p:xfrm>
        <a:graphic>
          <a:graphicData uri="http://schemas.openxmlformats.org/drawingml/2006/table">
            <a:tbl>
              <a:tblPr firstRow="1" firstCol="1" bandRow="1"/>
              <a:tblGrid>
                <a:gridCol w="1477248">
                  <a:extLst>
                    <a:ext uri="{9D8B030D-6E8A-4147-A177-3AD203B41FA5}">
                      <a16:colId xmlns:a16="http://schemas.microsoft.com/office/drawing/2014/main" val="681405680"/>
                    </a:ext>
                  </a:extLst>
                </a:gridCol>
                <a:gridCol w="1794283">
                  <a:extLst>
                    <a:ext uri="{9D8B030D-6E8A-4147-A177-3AD203B41FA5}">
                      <a16:colId xmlns:a16="http://schemas.microsoft.com/office/drawing/2014/main" val="3808294030"/>
                    </a:ext>
                  </a:extLst>
                </a:gridCol>
                <a:gridCol w="1843188">
                  <a:extLst>
                    <a:ext uri="{9D8B030D-6E8A-4147-A177-3AD203B41FA5}">
                      <a16:colId xmlns:a16="http://schemas.microsoft.com/office/drawing/2014/main" val="1628646373"/>
                    </a:ext>
                  </a:extLst>
                </a:gridCol>
                <a:gridCol w="1740320">
                  <a:extLst>
                    <a:ext uri="{9D8B030D-6E8A-4147-A177-3AD203B41FA5}">
                      <a16:colId xmlns:a16="http://schemas.microsoft.com/office/drawing/2014/main" val="1983906786"/>
                    </a:ext>
                  </a:extLst>
                </a:gridCol>
                <a:gridCol w="1740320">
                  <a:extLst>
                    <a:ext uri="{9D8B030D-6E8A-4147-A177-3AD203B41FA5}">
                      <a16:colId xmlns:a16="http://schemas.microsoft.com/office/drawing/2014/main" val="2696884029"/>
                    </a:ext>
                  </a:extLst>
                </a:gridCol>
              </a:tblGrid>
              <a:tr h="509342">
                <a:tc>
                  <a:txBody>
                    <a:bodyPr/>
                    <a:lstStyle/>
                    <a:p>
                      <a:pPr algn="ctr">
                        <a:lnSpc>
                          <a:spcPct val="100000"/>
                        </a:lnSpc>
                        <a:spcAft>
                          <a:spcPts val="0"/>
                        </a:spcAft>
                      </a:pPr>
                      <a:r>
                        <a:rPr lang="ru-RU" sz="1400" b="1" dirty="0">
                          <a:effectLst/>
                          <a:latin typeface="Times New Roman" panose="02020603050405020304" pitchFamily="18" charset="0"/>
                          <a:ea typeface="Calibri" panose="020F0502020204030204" pitchFamily="34" charset="0"/>
                          <a:cs typeface="Times New Roman" panose="02020603050405020304" pitchFamily="18" charset="0"/>
                        </a:rPr>
                        <a:t>Критерий</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ru-RU" sz="1400" b="1" dirty="0" err="1">
                          <a:effectLst/>
                          <a:latin typeface="Times New Roman" panose="02020603050405020304" pitchFamily="18" charset="0"/>
                          <a:ea typeface="Calibri" panose="020F0502020204030204" pitchFamily="34" charset="0"/>
                          <a:cs typeface="Times New Roman" panose="02020603050405020304" pitchFamily="18" charset="0"/>
                        </a:rPr>
                        <a:t>Visual</a:t>
                      </a:r>
                      <a:r>
                        <a:rPr lang="ru-RU"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400" b="1" dirty="0" err="1">
                          <a:effectLst/>
                          <a:latin typeface="Times New Roman" panose="02020603050405020304" pitchFamily="18" charset="0"/>
                          <a:ea typeface="Calibri" panose="020F0502020204030204" pitchFamily="34" charset="0"/>
                          <a:cs typeface="Times New Roman" panose="02020603050405020304" pitchFamily="18" charset="0"/>
                        </a:rPr>
                        <a:t>Studio</a:t>
                      </a:r>
                      <a:r>
                        <a:rPr lang="ru-RU"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400" b="1" dirty="0" err="1">
                          <a:effectLst/>
                          <a:latin typeface="Times New Roman" panose="02020603050405020304" pitchFamily="18" charset="0"/>
                          <a:ea typeface="Calibri" panose="020F0502020204030204" pitchFamily="34" charset="0"/>
                          <a:cs typeface="Times New Roman" panose="02020603050405020304" pitchFamily="18" charset="0"/>
                        </a:rPr>
                        <a:t>Windows</a:t>
                      </a:r>
                      <a:r>
                        <a:rPr lang="ru-RU" sz="14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ru-RU" sz="1400" b="1">
                          <a:effectLst/>
                          <a:latin typeface="Times New Roman" panose="02020603050405020304" pitchFamily="18" charset="0"/>
                          <a:ea typeface="Calibri" panose="020F0502020204030204" pitchFamily="34" charset="0"/>
                          <a:cs typeface="Times New Roman" panose="02020603050405020304" pitchFamily="18" charset="0"/>
                        </a:rPr>
                        <a:t>Visual Studio Code</a:t>
                      </a:r>
                      <a:endParaRPr lang="ru-RU" sz="12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ru-RU" sz="1400" b="1" dirty="0" err="1">
                          <a:effectLst/>
                          <a:latin typeface="Times New Roman" panose="02020603050405020304" pitchFamily="18" charset="0"/>
                          <a:ea typeface="Calibri" panose="020F0502020204030204" pitchFamily="34" charset="0"/>
                          <a:cs typeface="Times New Roman" panose="02020603050405020304" pitchFamily="18" charset="0"/>
                        </a:rPr>
                        <a:t>JetBrains</a:t>
                      </a:r>
                      <a:r>
                        <a:rPr lang="ru-RU" sz="1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400" b="1" dirty="0" err="1">
                          <a:effectLst/>
                          <a:latin typeface="Times New Roman" panose="02020603050405020304" pitchFamily="18" charset="0"/>
                          <a:ea typeface="Calibri" panose="020F0502020204030204" pitchFamily="34" charset="0"/>
                          <a:cs typeface="Times New Roman" panose="02020603050405020304" pitchFamily="18" charset="0"/>
                        </a:rPr>
                        <a:t>Rider</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0000"/>
                        </a:lnSpc>
                        <a:spcAft>
                          <a:spcPts val="0"/>
                        </a:spcAft>
                      </a:pPr>
                      <a:r>
                        <a:rPr lang="ru-RU" sz="1400" b="1" dirty="0" err="1">
                          <a:effectLst/>
                          <a:latin typeface="Times New Roman" panose="02020603050405020304" pitchFamily="18" charset="0"/>
                          <a:ea typeface="Calibri" panose="020F0502020204030204" pitchFamily="34" charset="0"/>
                          <a:cs typeface="Times New Roman" panose="02020603050405020304" pitchFamily="18" charset="0"/>
                        </a:rPr>
                        <a:t>MonoDevelop</a:t>
                      </a:r>
                      <a:endParaRPr lang="ru-RU"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8473860"/>
                  </a:ext>
                </a:extLst>
              </a:tr>
              <a:tr h="0">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Полнота функций</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Высокая</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Средняя (с расширениями)</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Очень высокая</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Низкая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1365608"/>
                  </a:ext>
                </a:extLst>
              </a:tr>
              <a:tr h="0">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Отладка</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Отличная</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Хорошая (с дополнениями)</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Отличная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Средняя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7226380"/>
                  </a:ext>
                </a:extLst>
              </a:tr>
              <a:tr h="0">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Рефакторинг</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Отличный</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Хороший</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Лучший на рынке</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Базовый</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6058970"/>
                  </a:ext>
                </a:extLst>
              </a:tr>
              <a:tr h="0">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Производительность</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Средняя (тяжёлая)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Высокая (лёгкая)</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Высокая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Средняя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2713203"/>
                  </a:ext>
                </a:extLst>
              </a:tr>
              <a:tr h="0">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Интеграция с .NET</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Полная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Хорошая</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Полная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Ограниченная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7525923"/>
                  </a:ext>
                </a:extLst>
              </a:tr>
              <a:tr h="0">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Кроссплатформенность</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Windows, macOS</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Все ОС</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Все ОС</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Linux, macOS</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6041525"/>
                  </a:ext>
                </a:extLst>
              </a:tr>
              <a:tr h="0">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Стоимость</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Бесплатно (Community), платные версии</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Бесплатно</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Платная ($)</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Бесплатно</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2093850"/>
                  </a:ext>
                </a:extLst>
              </a:tr>
              <a:tr h="0">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Поддержка Azure</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Лучшая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Хорошая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Хорошая</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Отсутствует</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5921056"/>
                  </a:ext>
                </a:extLst>
              </a:tr>
              <a:tr h="0">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Поддержка Unity</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Лучшая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Базовая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a:effectLst/>
                          <a:latin typeface="Times New Roman" panose="02020603050405020304" pitchFamily="18" charset="0"/>
                          <a:ea typeface="Calibri" panose="020F0502020204030204" pitchFamily="34" charset="0"/>
                          <a:cs typeface="Times New Roman" panose="02020603050405020304" pitchFamily="18" charset="0"/>
                        </a:rPr>
                        <a:t>Отличная</a:t>
                      </a:r>
                      <a:endParaRPr lang="ru-RU"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ru-RU" sz="1400" dirty="0">
                          <a:effectLst/>
                          <a:latin typeface="Times New Roman" panose="02020603050405020304" pitchFamily="18" charset="0"/>
                          <a:ea typeface="Calibri" panose="020F0502020204030204" pitchFamily="34" charset="0"/>
                          <a:cs typeface="Times New Roman" panose="02020603050405020304" pitchFamily="18" charset="0"/>
                        </a:rPr>
                        <a:t>Базовая</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3161211"/>
                  </a:ext>
                </a:extLst>
              </a:tr>
            </a:tbl>
          </a:graphicData>
        </a:graphic>
      </p:graphicFrame>
      <p:sp>
        <p:nvSpPr>
          <p:cNvPr id="4" name="Номер слайда 3"/>
          <p:cNvSpPr>
            <a:spLocks noGrp="1"/>
          </p:cNvSpPr>
          <p:nvPr>
            <p:ph type="sldNum" sz="quarter" idx="12"/>
          </p:nvPr>
        </p:nvSpPr>
        <p:spPr/>
        <p:txBody>
          <a:bodyPr>
            <a:normAutofit lnSpcReduction="10000"/>
          </a:bodyPr>
          <a:lstStyle/>
          <a:p>
            <a:fld id="{D57F1E4F-1CFF-5643-939E-217C01CDF565}" type="slidenum">
              <a:rPr lang="en-US" smtClean="0">
                <a:latin typeface="Times New Roman" panose="02020603050405020304" pitchFamily="18" charset="0"/>
                <a:cs typeface="Times New Roman" panose="02020603050405020304" pitchFamily="18" charset="0"/>
              </a:rPr>
              <a:pPr/>
              <a:t>5</a:t>
            </a:fld>
            <a:endParaRPr lang="en-US" dirty="0">
              <a:latin typeface="Times New Roman" panose="02020603050405020304" pitchFamily="18" charset="0"/>
              <a:cs typeface="Times New Roman" panose="02020603050405020304" pitchFamily="18" charset="0"/>
            </a:endParaRPr>
          </a:p>
        </p:txBody>
      </p: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spTree>
    <p:extLst>
      <p:ext uri="{BB962C8B-B14F-4D97-AF65-F5344CB8AC3E}">
        <p14:creationId xmlns:p14="http://schemas.microsoft.com/office/powerpoint/2010/main" val="676991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365760"/>
            <a:ext cx="9692640" cy="681644"/>
          </a:xfrm>
        </p:spPr>
        <p:txBody>
          <a:bodyPr>
            <a:normAutofit fontScale="90000"/>
          </a:bodyPr>
          <a:lstStyle/>
          <a:p>
            <a:r>
              <a:rPr lang="ru-RU" dirty="0"/>
              <a:t>Описание разработки</a:t>
            </a:r>
          </a:p>
        </p:txBody>
      </p:sp>
      <p:sp>
        <p:nvSpPr>
          <p:cNvPr id="3" name="Объект 2"/>
          <p:cNvSpPr>
            <a:spLocks noGrp="1"/>
          </p:cNvSpPr>
          <p:nvPr>
            <p:ph idx="1"/>
          </p:nvPr>
        </p:nvSpPr>
        <p:spPr>
          <a:xfrm>
            <a:off x="1261872" y="1487978"/>
            <a:ext cx="8595360" cy="4692160"/>
          </a:xfrm>
        </p:spPr>
        <p:txBody>
          <a:bodyPr>
            <a:normAutofit/>
          </a:bodyPr>
          <a:lstStyle/>
          <a:p>
            <a:pPr marL="0" indent="457200" algn="just">
              <a:lnSpc>
                <a:spcPct val="100000"/>
              </a:lnSpc>
              <a:spcBef>
                <a:spcPts val="0"/>
              </a:spcBef>
              <a:spcAft>
                <a:spcPts val="0"/>
              </a:spcAft>
              <a:buNone/>
            </a:pPr>
            <a:r>
              <a:rPr lang="ru-RU" dirty="0"/>
              <a:t>Разрабатываемая информационная система представляет собой программный комплекс, функционирующий по строго определенному алгоритму, предназначенный для автоматизации процессов управления ракетным производством. Система интегрирует все ключевые производственные подсистемы (учет деталей, тестирование, транспортировка, управление персоналом), обеспечивая слаженную работу предприятия и повышая эффективность управления производственными процессами.</a:t>
            </a:r>
          </a:p>
          <a:p>
            <a:pPr marL="0" indent="457200" algn="just">
              <a:lnSpc>
                <a:spcPct val="100000"/>
              </a:lnSpc>
              <a:spcBef>
                <a:spcPts val="0"/>
              </a:spcBef>
              <a:spcAft>
                <a:spcPts val="0"/>
              </a:spcAft>
              <a:buNone/>
            </a:pPr>
            <a:r>
              <a:rPr lang="ru-RU" dirty="0"/>
              <a:t>Для инженера-конструктора реализовать доступ к складу, поставкам и их редактированию.</a:t>
            </a:r>
          </a:p>
          <a:p>
            <a:pPr marL="0" indent="457200" algn="just">
              <a:lnSpc>
                <a:spcPct val="100000"/>
              </a:lnSpc>
              <a:spcBef>
                <a:spcPts val="0"/>
              </a:spcBef>
              <a:spcAft>
                <a:spcPts val="0"/>
              </a:spcAft>
              <a:buNone/>
            </a:pPr>
            <a:r>
              <a:rPr lang="ru-RU" dirty="0"/>
              <a:t>Для инженера-испытателя реализовать доступ к тестированиям, транспортировкам ракет  и их редактированию.</a:t>
            </a:r>
          </a:p>
          <a:p>
            <a:pPr marL="0" indent="457200" algn="just">
              <a:lnSpc>
                <a:spcPct val="100000"/>
              </a:lnSpc>
              <a:spcBef>
                <a:spcPts val="0"/>
              </a:spcBef>
              <a:spcAft>
                <a:spcPts val="0"/>
              </a:spcAft>
              <a:buNone/>
            </a:pPr>
            <a:r>
              <a:rPr lang="ru-RU" dirty="0"/>
              <a:t>Для администратора реализовать полный доступ ко всем модулям.</a:t>
            </a:r>
          </a:p>
        </p:txBody>
      </p:sp>
      <p:sp>
        <p:nvSpPr>
          <p:cNvPr id="4" name="Номер слайда 3"/>
          <p:cNvSpPr>
            <a:spLocks noGrp="1"/>
          </p:cNvSpPr>
          <p:nvPr>
            <p:ph type="sldNum" sz="quarter" idx="12"/>
          </p:nvPr>
        </p:nvSpPr>
        <p:spPr/>
        <p:txBody>
          <a:bodyPr>
            <a:normAutofit lnSpcReduction="10000"/>
          </a:bodyPr>
          <a:lstStyle/>
          <a:p>
            <a:fld id="{D57F1E4F-1CFF-5643-939E-217C01CDF565}" type="slidenum">
              <a:rPr lang="en-US" smtClean="0">
                <a:latin typeface="Times New Roman" panose="02020603050405020304" pitchFamily="18" charset="0"/>
                <a:cs typeface="Times New Roman" panose="02020603050405020304" pitchFamily="18" charset="0"/>
              </a:rPr>
              <a:pPr/>
              <a:t>6</a:t>
            </a:fld>
            <a:endParaRPr lang="en-US" dirty="0">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spTree>
    <p:extLst>
      <p:ext uri="{BB962C8B-B14F-4D97-AF65-F5344CB8AC3E}">
        <p14:creationId xmlns:p14="http://schemas.microsoft.com/office/powerpoint/2010/main" val="3703258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365760"/>
            <a:ext cx="9692640" cy="681644"/>
          </a:xfrm>
        </p:spPr>
        <p:txBody>
          <a:bodyPr>
            <a:normAutofit fontScale="90000"/>
          </a:bodyPr>
          <a:lstStyle/>
          <a:p>
            <a:r>
              <a:rPr lang="en-US" dirty="0"/>
              <a:t>ER-</a:t>
            </a:r>
            <a:r>
              <a:rPr lang="ru-RU" dirty="0"/>
              <a:t>диаграмма</a:t>
            </a:r>
          </a:p>
        </p:txBody>
      </p:sp>
      <p:pic>
        <p:nvPicPr>
          <p:cNvPr id="4" name="Объект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2163" y="1047404"/>
            <a:ext cx="7407674" cy="5519016"/>
          </a:xfrm>
        </p:spPr>
      </p:pic>
      <p:sp>
        <p:nvSpPr>
          <p:cNvPr id="5" name="Номер слайда 4"/>
          <p:cNvSpPr>
            <a:spLocks noGrp="1"/>
          </p:cNvSpPr>
          <p:nvPr>
            <p:ph type="sldNum" sz="quarter" idx="12"/>
          </p:nvPr>
        </p:nvSpPr>
        <p:spPr/>
        <p:txBody>
          <a:bodyPr>
            <a:normAutofit lnSpcReduction="10000"/>
          </a:bodyPr>
          <a:lstStyle/>
          <a:p>
            <a:fld id="{D57F1E4F-1CFF-5643-939E-217C01CDF565}" type="slidenum">
              <a:rPr lang="en-US" smtClean="0">
                <a:latin typeface="Times New Roman" panose="02020603050405020304" pitchFamily="18" charset="0"/>
                <a:cs typeface="Times New Roman" panose="02020603050405020304" pitchFamily="18" charset="0"/>
              </a:rPr>
              <a:pPr/>
              <a:t>7</a:t>
            </a:fld>
            <a:endParaRPr lang="en-US" dirty="0">
              <a:latin typeface="Times New Roman" panose="02020603050405020304" pitchFamily="18" charset="0"/>
              <a:cs typeface="Times New Roman" panose="02020603050405020304" pitchFamily="18" charset="0"/>
            </a:endParaRP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spTree>
    <p:extLst>
      <p:ext uri="{BB962C8B-B14F-4D97-AF65-F5344CB8AC3E}">
        <p14:creationId xmlns:p14="http://schemas.microsoft.com/office/powerpoint/2010/main" val="1379554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365760"/>
            <a:ext cx="9692640" cy="681644"/>
          </a:xfrm>
        </p:spPr>
        <p:txBody>
          <a:bodyPr>
            <a:normAutofit fontScale="90000"/>
          </a:bodyPr>
          <a:lstStyle/>
          <a:p>
            <a:r>
              <a:rPr lang="ru-RU" dirty="0"/>
              <a:t>Физическая модель базы данных</a:t>
            </a:r>
          </a:p>
        </p:txBody>
      </p:sp>
      <p:sp>
        <p:nvSpPr>
          <p:cNvPr id="5" name="Номер слайда 4"/>
          <p:cNvSpPr>
            <a:spLocks noGrp="1"/>
          </p:cNvSpPr>
          <p:nvPr>
            <p:ph type="sldNum" sz="quarter" idx="12"/>
          </p:nvPr>
        </p:nvSpPr>
        <p:spPr/>
        <p:txBody>
          <a:bodyPr>
            <a:normAutofit lnSpcReduction="10000"/>
          </a:bodyPr>
          <a:lstStyle/>
          <a:p>
            <a:fld id="{D57F1E4F-1CFF-5643-939E-217C01CDF565}" type="slidenum">
              <a:rPr lang="en-US" smtClean="0">
                <a:latin typeface="Times New Roman" panose="02020603050405020304" pitchFamily="18" charset="0"/>
                <a:cs typeface="Times New Roman" panose="02020603050405020304" pitchFamily="18" charset="0"/>
              </a:rPr>
              <a:pPr/>
              <a:t>8</a:t>
            </a:fld>
            <a:endParaRPr lang="en-US" dirty="0">
              <a:latin typeface="Times New Roman" panose="02020603050405020304" pitchFamily="18" charset="0"/>
              <a:cs typeface="Times New Roman" panose="02020603050405020304" pitchFamily="18" charset="0"/>
            </a:endParaRPr>
          </a:p>
        </p:txBody>
      </p:sp>
      <p:pic>
        <p:nvPicPr>
          <p:cNvPr id="6" name="Рисунок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pic>
        <p:nvPicPr>
          <p:cNvPr id="8" name="Объект 7"/>
          <p:cNvPicPr>
            <a:picLocks noGrp="1" noChangeAspect="1"/>
          </p:cNvPicPr>
          <p:nvPr>
            <p:ph idx="1"/>
          </p:nvPr>
        </p:nvPicPr>
        <p:blipFill>
          <a:blip r:embed="rId3"/>
          <a:stretch>
            <a:fillRect/>
          </a:stretch>
        </p:blipFill>
        <p:spPr>
          <a:xfrm>
            <a:off x="1188742" y="1047404"/>
            <a:ext cx="9814516" cy="5246506"/>
          </a:xfrm>
          <a:prstGeom prst="rect">
            <a:avLst/>
          </a:prstGeom>
        </p:spPr>
      </p:pic>
    </p:spTree>
    <p:extLst>
      <p:ext uri="{BB962C8B-B14F-4D97-AF65-F5344CB8AC3E}">
        <p14:creationId xmlns:p14="http://schemas.microsoft.com/office/powerpoint/2010/main" val="625069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1872" y="365760"/>
            <a:ext cx="9692640" cy="681644"/>
          </a:xfrm>
        </p:spPr>
        <p:txBody>
          <a:bodyPr>
            <a:normAutofit fontScale="90000"/>
          </a:bodyPr>
          <a:lstStyle/>
          <a:p>
            <a:r>
              <a:rPr lang="ru-RU" dirty="0"/>
              <a:t>Диаграмма вариантов использования</a:t>
            </a:r>
          </a:p>
        </p:txBody>
      </p:sp>
      <p:pic>
        <p:nvPicPr>
          <p:cNvPr id="4" name="Объект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114681" y="1104061"/>
            <a:ext cx="5962638" cy="5365001"/>
          </a:xfrm>
          <a:prstGeom prst="rect">
            <a:avLst/>
          </a:prstGeom>
        </p:spPr>
      </p:pic>
      <p:sp>
        <p:nvSpPr>
          <p:cNvPr id="5" name="Номер слайда 4"/>
          <p:cNvSpPr>
            <a:spLocks noGrp="1"/>
          </p:cNvSpPr>
          <p:nvPr>
            <p:ph type="sldNum" sz="quarter" idx="12"/>
          </p:nvPr>
        </p:nvSpPr>
        <p:spPr/>
        <p:txBody>
          <a:bodyPr>
            <a:normAutofit lnSpcReduction="10000"/>
          </a:bodyPr>
          <a:lstStyle/>
          <a:p>
            <a:fld id="{D57F1E4F-1CFF-5643-939E-217C01CDF565}" type="slidenum">
              <a:rPr lang="en-US" smtClean="0">
                <a:latin typeface="Times New Roman" panose="02020603050405020304" pitchFamily="18" charset="0"/>
                <a:cs typeface="Times New Roman" panose="02020603050405020304" pitchFamily="18" charset="0"/>
              </a:rPr>
              <a:pPr/>
              <a:t>9</a:t>
            </a:fld>
            <a:endParaRPr lang="en-US" dirty="0">
              <a:latin typeface="Times New Roman" panose="02020603050405020304" pitchFamily="18" charset="0"/>
              <a:cs typeface="Times New Roman" panose="02020603050405020304" pitchFamily="18" charset="0"/>
            </a:endParaRP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5532" y="121648"/>
            <a:ext cx="607092" cy="584934"/>
          </a:xfrm>
          <a:prstGeom prst="rect">
            <a:avLst/>
          </a:prstGeom>
        </p:spPr>
      </p:pic>
    </p:spTree>
    <p:extLst>
      <p:ext uri="{BB962C8B-B14F-4D97-AF65-F5344CB8AC3E}">
        <p14:creationId xmlns:p14="http://schemas.microsoft.com/office/powerpoint/2010/main" val="2763449028"/>
      </p:ext>
    </p:extLst>
  </p:cSld>
  <p:clrMapOvr>
    <a:masterClrMapping/>
  </p:clrMapOvr>
</p:sld>
</file>

<file path=ppt/theme/theme1.xml><?xml version="1.0" encoding="utf-8"?>
<a:theme xmlns:a="http://schemas.openxmlformats.org/drawingml/2006/main" name="View">
  <a:themeElements>
    <a:clrScheme name="Другая 10">
      <a:dk1>
        <a:sysClr val="windowText" lastClr="000000"/>
      </a:dk1>
      <a:lt1>
        <a:srgbClr val="FFFFFF"/>
      </a:lt1>
      <a:dk2>
        <a:srgbClr val="76CDEE"/>
      </a:dk2>
      <a:lt2>
        <a:srgbClr val="FFFFFF"/>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422</TotalTime>
  <Words>765</Words>
  <Application>Microsoft Office PowerPoint</Application>
  <PresentationFormat>Широкоэкранный</PresentationFormat>
  <Paragraphs>216</Paragraphs>
  <Slides>18</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18</vt:i4>
      </vt:variant>
    </vt:vector>
  </HeadingPairs>
  <TitlesOfParts>
    <vt:vector size="24" baseType="lpstr">
      <vt:lpstr>Arial</vt:lpstr>
      <vt:lpstr>Calibri</vt:lpstr>
      <vt:lpstr>Century Schoolbook</vt:lpstr>
      <vt:lpstr>Times New Roman</vt:lpstr>
      <vt:lpstr>Wingdings 2</vt:lpstr>
      <vt:lpstr>View</vt:lpstr>
      <vt:lpstr>Презентация PowerPoint</vt:lpstr>
      <vt:lpstr>Введение</vt:lpstr>
      <vt:lpstr>Инструментальные средства</vt:lpstr>
      <vt:lpstr>Язык программирования</vt:lpstr>
      <vt:lpstr>Инструментальные средства</vt:lpstr>
      <vt:lpstr>Описание разработки</vt:lpstr>
      <vt:lpstr>ER-диаграмма</vt:lpstr>
      <vt:lpstr>Физическая модель базы данных</vt:lpstr>
      <vt:lpstr>Диаграмма вариантов использования</vt:lpstr>
      <vt:lpstr>Структурная схема программы</vt:lpstr>
      <vt:lpstr>Страница «Меню»</vt:lpstr>
      <vt:lpstr>Страницы для инженера-конструктора</vt:lpstr>
      <vt:lpstr>Страницы для инженера-испытателя</vt:lpstr>
      <vt:lpstr>Страницы для администратора</vt:lpstr>
      <vt:lpstr>Тестирование программных модулей</vt:lpstr>
      <vt:lpstr>Экономическая часть — расчет себестоимости</vt:lpstr>
      <vt:lpstr>Заключение</vt:lpstr>
      <vt:lpstr>Спасибо за внимание!</vt:lpstr>
    </vt:vector>
  </TitlesOfParts>
  <Company>skpari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Макарова Дарья</dc:creator>
  <cp:lastModifiedBy>Макарова Дарья</cp:lastModifiedBy>
  <cp:revision>77</cp:revision>
  <dcterms:created xsi:type="dcterms:W3CDTF">2025-06-05T08:33:21Z</dcterms:created>
  <dcterms:modified xsi:type="dcterms:W3CDTF">2025-06-09T14:41:12Z</dcterms:modified>
</cp:coreProperties>
</file>