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1" r:id="rId5"/>
    <p:sldId id="262" r:id="rId6"/>
    <p:sldId id="263" r:id="rId7"/>
    <p:sldId id="264" r:id="rId8"/>
    <p:sldId id="265" r:id="rId9"/>
    <p:sldId id="267" r:id="rId10"/>
    <p:sldId id="266" r:id="rId11"/>
  </p:sldIdLst>
  <p:sldSz cx="9144000" cy="5143500" type="screen16x9"/>
  <p:notesSz cx="6858000" cy="9144000"/>
  <p:embeddedFontLst>
    <p:embeddedFont>
      <p:font typeface="Cambria" panose="02040503050406030204" pitchFamily="18" charset="0"/>
      <p:regular r:id="rId13"/>
      <p:bold r:id="rId14"/>
      <p:italic r:id="rId15"/>
      <p:boldItalic r:id="rId16"/>
    </p:embeddedFont>
    <p:embeddedFont>
      <p:font typeface="Exo 2" panose="020B0604020202020204" charset="0"/>
      <p:regular r:id="rId17"/>
      <p:bold r:id="rId18"/>
      <p:italic r:id="rId19"/>
      <p:boldItalic r:id="rId20"/>
    </p:embeddedFont>
    <p:embeddedFont>
      <p:font typeface="Roboto Condensed Light"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ZSa/E3v00axw+LYSDu4Ti+ft0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8E423-E450-4B11-AB1A-47C0B159D279}" v="1015" dt="2022-06-08T12:19:18.677"/>
  </p1510:revLst>
</p1510:revInfo>
</file>

<file path=ppt/tableStyles.xml><?xml version="1.0" encoding="utf-8"?>
<a:tblStyleLst xmlns:a="http://schemas.openxmlformats.org/drawingml/2006/main" def="{8A9A2254-18B1-4C6C-AD71-A232DD43D4CC}">
  <a:tblStyle styleId="{8A9A2254-18B1-4C6C-AD71-A232DD43D4C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91C6C22-10BF-4964-86F5-84CDC44DE472}" styleName="Table_1">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3F3F3"/>
          </a:solidFill>
        </a:fill>
      </a:tcStyle>
    </a:wholeTbl>
    <a:band1H>
      <a:tcTxStyle/>
      <a:tcStyle>
        <a:tcBdr/>
        <a:fill>
          <a:solidFill>
            <a:srgbClr val="E5E5E5"/>
          </a:solidFill>
        </a:fill>
      </a:tcStyle>
    </a:band1H>
    <a:band2H>
      <a:tcTxStyle/>
      <a:tcStyle>
        <a:tcBdr/>
      </a:tcStyle>
    </a:band2H>
    <a:band1V>
      <a:tcTxStyle/>
      <a:tcStyle>
        <a:tcBdr/>
        <a:fill>
          <a:solidFill>
            <a:srgbClr val="E5E5E5"/>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3"/>
              </a:solidFill>
              <a:prstDash val="solid"/>
              <a:round/>
              <a:headEnd type="none" w="sm" len="sm"/>
              <a:tailEnd type="none" w="sm" len="sm"/>
            </a:ln>
          </a:top>
        </a:tcBdr>
        <a:fill>
          <a:solidFill>
            <a:srgbClr val="F3F3F3"/>
          </a:solidFill>
        </a:fill>
      </a:tcStyle>
    </a:lastRow>
    <a:seCell>
      <a:tcTxStyle/>
      <a:tcStyle>
        <a:tcBdr/>
      </a:tcStyle>
    </a:seCell>
    <a:swCell>
      <a:tcTxStyle/>
      <a:tcStyle>
        <a:tcBdr/>
      </a:tcStyle>
    </a:swCell>
    <a:firstRow>
      <a:tcTxStyle b="on" i="off"/>
      <a:tcStyle>
        <a:tcBdr/>
        <a:fill>
          <a:solidFill>
            <a:srgbClr val="F3F3F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431458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8200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9"/>
          <p:cNvSpPr txBox="1">
            <a:spLocks noGrp="1"/>
          </p:cNvSpPr>
          <p:nvPr>
            <p:ph type="ctrTitle"/>
          </p:nvPr>
        </p:nvSpPr>
        <p:spPr>
          <a:xfrm>
            <a:off x="1135981" y="1393699"/>
            <a:ext cx="6886800" cy="178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60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29"/>
          <p:cNvSpPr txBox="1">
            <a:spLocks noGrp="1"/>
          </p:cNvSpPr>
          <p:nvPr>
            <p:ph type="subTitle" idx="1"/>
          </p:nvPr>
        </p:nvSpPr>
        <p:spPr>
          <a:xfrm>
            <a:off x="3670681" y="2933522"/>
            <a:ext cx="4352100" cy="717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40"/>
          <p:cNvSpPr txBox="1">
            <a:spLocks noGrp="1"/>
          </p:cNvSpPr>
          <p:nvPr>
            <p:ph type="ctrTitle"/>
          </p:nvPr>
        </p:nvSpPr>
        <p:spPr>
          <a:xfrm flipH="1">
            <a:off x="695425" y="1514475"/>
            <a:ext cx="3559800" cy="78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76" name="Google Shape;76;p40"/>
          <p:cNvSpPr txBox="1">
            <a:spLocks noGrp="1"/>
          </p:cNvSpPr>
          <p:nvPr>
            <p:ph type="subTitle" idx="1"/>
          </p:nvPr>
        </p:nvSpPr>
        <p:spPr>
          <a:xfrm flipH="1">
            <a:off x="1581025" y="2559200"/>
            <a:ext cx="2674200" cy="87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41"/>
          <p:cNvSpPr txBox="1">
            <a:spLocks noGrp="1"/>
          </p:cNvSpPr>
          <p:nvPr>
            <p:ph type="title" hasCustomPrompt="1"/>
          </p:nvPr>
        </p:nvSpPr>
        <p:spPr>
          <a:xfrm>
            <a:off x="2250675" y="1001350"/>
            <a:ext cx="6191100" cy="19635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0"/>
              <a:buNone/>
              <a:defRPr sz="9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1"/>
          <p:cNvSpPr txBox="1">
            <a:spLocks noGrp="1"/>
          </p:cNvSpPr>
          <p:nvPr>
            <p:ph type="body" idx="1"/>
          </p:nvPr>
        </p:nvSpPr>
        <p:spPr>
          <a:xfrm>
            <a:off x="2107950" y="2895050"/>
            <a:ext cx="6191100" cy="696000"/>
          </a:xfrm>
          <a:prstGeom prst="rect">
            <a:avLst/>
          </a:prstGeom>
          <a:noFill/>
          <a:ln>
            <a:noFill/>
          </a:ln>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lnSpc>
                <a:spcPct val="115000"/>
              </a:lnSpc>
              <a:spcBef>
                <a:spcPts val="0"/>
              </a:spcBef>
              <a:spcAft>
                <a:spcPts val="0"/>
              </a:spcAft>
              <a:buSzPts val="1200"/>
              <a:buChar char="○"/>
              <a:defRPr/>
            </a:lvl2pPr>
            <a:lvl3pPr marL="1371600" lvl="2" indent="-304800" algn="ctr">
              <a:lnSpc>
                <a:spcPct val="115000"/>
              </a:lnSpc>
              <a:spcBef>
                <a:spcPts val="1600"/>
              </a:spcBef>
              <a:spcAft>
                <a:spcPts val="0"/>
              </a:spcAft>
              <a:buSzPts val="1200"/>
              <a:buChar char="■"/>
              <a:defRPr/>
            </a:lvl3pPr>
            <a:lvl4pPr marL="1828800" lvl="3" indent="-304800" algn="ctr">
              <a:lnSpc>
                <a:spcPct val="115000"/>
              </a:lnSpc>
              <a:spcBef>
                <a:spcPts val="1600"/>
              </a:spcBef>
              <a:spcAft>
                <a:spcPts val="0"/>
              </a:spcAft>
              <a:buSzPts val="1200"/>
              <a:buChar char="●"/>
              <a:defRPr/>
            </a:lvl4pPr>
            <a:lvl5pPr marL="2286000" lvl="4" indent="-304800" algn="ctr">
              <a:lnSpc>
                <a:spcPct val="115000"/>
              </a:lnSpc>
              <a:spcBef>
                <a:spcPts val="1600"/>
              </a:spcBef>
              <a:spcAft>
                <a:spcPts val="0"/>
              </a:spcAft>
              <a:buSzPts val="1200"/>
              <a:buChar char="○"/>
              <a:defRPr/>
            </a:lvl5pPr>
            <a:lvl6pPr marL="2743200" lvl="5" indent="-304800" algn="ctr">
              <a:lnSpc>
                <a:spcPct val="115000"/>
              </a:lnSpc>
              <a:spcBef>
                <a:spcPts val="1600"/>
              </a:spcBef>
              <a:spcAft>
                <a:spcPts val="0"/>
              </a:spcAft>
              <a:buSzPts val="1200"/>
              <a:buChar char="■"/>
              <a:defRPr/>
            </a:lvl6pPr>
            <a:lvl7pPr marL="3200400" lvl="6" indent="-304800" algn="ctr">
              <a:lnSpc>
                <a:spcPct val="115000"/>
              </a:lnSpc>
              <a:spcBef>
                <a:spcPts val="1600"/>
              </a:spcBef>
              <a:spcAft>
                <a:spcPts val="0"/>
              </a:spcAft>
              <a:buSzPts val="1200"/>
              <a:buChar char="●"/>
              <a:defRPr/>
            </a:lvl7pPr>
            <a:lvl8pPr marL="3657600" lvl="7" indent="-304800" algn="ctr">
              <a:lnSpc>
                <a:spcPct val="115000"/>
              </a:lnSpc>
              <a:spcBef>
                <a:spcPts val="1600"/>
              </a:spcBef>
              <a:spcAft>
                <a:spcPts val="0"/>
              </a:spcAft>
              <a:buSzPts val="1200"/>
              <a:buChar char="○"/>
              <a:defRPr/>
            </a:lvl8pPr>
            <a:lvl9pPr marL="4114800" lvl="8" indent="-304800" algn="ctr">
              <a:lnSpc>
                <a:spcPct val="115000"/>
              </a:lnSpc>
              <a:spcBef>
                <a:spcPts val="1600"/>
              </a:spcBef>
              <a:spcAft>
                <a:spcPts val="1600"/>
              </a:spcAft>
              <a:buSzPts val="12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3385875" y="2098650"/>
            <a:ext cx="2372400" cy="94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13" name="Google Shape;13;p30"/>
          <p:cNvSpPr txBox="1">
            <a:spLocks noGrp="1"/>
          </p:cNvSpPr>
          <p:nvPr>
            <p:ph type="ctrTitle" idx="2"/>
          </p:nvPr>
        </p:nvSpPr>
        <p:spPr>
          <a:xfrm>
            <a:off x="390296" y="201653"/>
            <a:ext cx="197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14" name="Google Shape;14;p30"/>
          <p:cNvSpPr txBox="1">
            <a:spLocks noGrp="1"/>
          </p:cNvSpPr>
          <p:nvPr>
            <p:ph type="subTitle" idx="1"/>
          </p:nvPr>
        </p:nvSpPr>
        <p:spPr>
          <a:xfrm>
            <a:off x="690446" y="580278"/>
            <a:ext cx="16743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a:endParaRPr/>
          </a:p>
        </p:txBody>
      </p:sp>
      <p:sp>
        <p:nvSpPr>
          <p:cNvPr id="15" name="Google Shape;15;p30"/>
          <p:cNvSpPr txBox="1">
            <a:spLocks noGrp="1"/>
          </p:cNvSpPr>
          <p:nvPr>
            <p:ph type="title" idx="3"/>
          </p:nvPr>
        </p:nvSpPr>
        <p:spPr>
          <a:xfrm>
            <a:off x="2118448" y="544448"/>
            <a:ext cx="11076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16" name="Google Shape;16;p30"/>
          <p:cNvSpPr txBox="1">
            <a:spLocks noGrp="1"/>
          </p:cNvSpPr>
          <p:nvPr>
            <p:ph type="title" idx="4"/>
          </p:nvPr>
        </p:nvSpPr>
        <p:spPr>
          <a:xfrm>
            <a:off x="2105406" y="1515808"/>
            <a:ext cx="11076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17" name="Google Shape;17;p30"/>
          <p:cNvSpPr txBox="1">
            <a:spLocks noGrp="1"/>
          </p:cNvSpPr>
          <p:nvPr>
            <p:ph type="title" idx="5"/>
          </p:nvPr>
        </p:nvSpPr>
        <p:spPr>
          <a:xfrm>
            <a:off x="2105406" y="2487168"/>
            <a:ext cx="11076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18" name="Google Shape;18;p30"/>
          <p:cNvSpPr txBox="1">
            <a:spLocks noGrp="1"/>
          </p:cNvSpPr>
          <p:nvPr>
            <p:ph type="title" idx="6"/>
          </p:nvPr>
        </p:nvSpPr>
        <p:spPr>
          <a:xfrm>
            <a:off x="5922008" y="2092638"/>
            <a:ext cx="10722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19" name="Google Shape;19;p30"/>
          <p:cNvSpPr txBox="1">
            <a:spLocks noGrp="1"/>
          </p:cNvSpPr>
          <p:nvPr>
            <p:ph type="title" idx="7"/>
          </p:nvPr>
        </p:nvSpPr>
        <p:spPr>
          <a:xfrm>
            <a:off x="5922008" y="3112336"/>
            <a:ext cx="10722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0" name="Google Shape;20;p30"/>
          <p:cNvSpPr txBox="1">
            <a:spLocks noGrp="1"/>
          </p:cNvSpPr>
          <p:nvPr>
            <p:ph type="title" idx="8"/>
          </p:nvPr>
        </p:nvSpPr>
        <p:spPr>
          <a:xfrm>
            <a:off x="5922008" y="4132033"/>
            <a:ext cx="10722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1" name="Google Shape;21;p30"/>
          <p:cNvSpPr txBox="1">
            <a:spLocks noGrp="1"/>
          </p:cNvSpPr>
          <p:nvPr>
            <p:ph type="ctrTitle" idx="9"/>
          </p:nvPr>
        </p:nvSpPr>
        <p:spPr>
          <a:xfrm>
            <a:off x="390296" y="1167854"/>
            <a:ext cx="197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22" name="Google Shape;22;p30"/>
          <p:cNvSpPr txBox="1">
            <a:spLocks noGrp="1"/>
          </p:cNvSpPr>
          <p:nvPr>
            <p:ph type="subTitle" idx="13"/>
          </p:nvPr>
        </p:nvSpPr>
        <p:spPr>
          <a:xfrm>
            <a:off x="690446" y="1546477"/>
            <a:ext cx="16743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a:endParaRPr/>
          </a:p>
        </p:txBody>
      </p:sp>
      <p:sp>
        <p:nvSpPr>
          <p:cNvPr id="23" name="Google Shape;23;p30"/>
          <p:cNvSpPr txBox="1">
            <a:spLocks noGrp="1"/>
          </p:cNvSpPr>
          <p:nvPr>
            <p:ph type="ctrTitle" idx="14"/>
          </p:nvPr>
        </p:nvSpPr>
        <p:spPr>
          <a:xfrm>
            <a:off x="390296" y="2141336"/>
            <a:ext cx="197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24" name="Google Shape;24;p30"/>
          <p:cNvSpPr txBox="1">
            <a:spLocks noGrp="1"/>
          </p:cNvSpPr>
          <p:nvPr>
            <p:ph type="subTitle" idx="15"/>
          </p:nvPr>
        </p:nvSpPr>
        <p:spPr>
          <a:xfrm>
            <a:off x="690446" y="2519956"/>
            <a:ext cx="16743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a:endParaRPr/>
          </a:p>
        </p:txBody>
      </p:sp>
      <p:sp>
        <p:nvSpPr>
          <p:cNvPr id="25" name="Google Shape;25;p30"/>
          <p:cNvSpPr txBox="1">
            <a:spLocks noGrp="1"/>
          </p:cNvSpPr>
          <p:nvPr>
            <p:ph type="ctrTitle" idx="16"/>
          </p:nvPr>
        </p:nvSpPr>
        <p:spPr>
          <a:xfrm>
            <a:off x="6811558" y="1775180"/>
            <a:ext cx="1974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6" name="Google Shape;26;p30"/>
          <p:cNvSpPr txBox="1">
            <a:spLocks noGrp="1"/>
          </p:cNvSpPr>
          <p:nvPr>
            <p:ph type="subTitle" idx="17"/>
          </p:nvPr>
        </p:nvSpPr>
        <p:spPr>
          <a:xfrm>
            <a:off x="6811558" y="2153805"/>
            <a:ext cx="16743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a:endParaRPr/>
          </a:p>
        </p:txBody>
      </p:sp>
      <p:sp>
        <p:nvSpPr>
          <p:cNvPr id="27" name="Google Shape;27;p30"/>
          <p:cNvSpPr txBox="1">
            <a:spLocks noGrp="1"/>
          </p:cNvSpPr>
          <p:nvPr>
            <p:ph type="ctrTitle" idx="18"/>
          </p:nvPr>
        </p:nvSpPr>
        <p:spPr>
          <a:xfrm>
            <a:off x="6811558" y="2799095"/>
            <a:ext cx="1974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8" name="Google Shape;28;p30"/>
          <p:cNvSpPr txBox="1">
            <a:spLocks noGrp="1"/>
          </p:cNvSpPr>
          <p:nvPr>
            <p:ph type="subTitle" idx="19"/>
          </p:nvPr>
        </p:nvSpPr>
        <p:spPr>
          <a:xfrm>
            <a:off x="6811558" y="3177717"/>
            <a:ext cx="16743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a:endParaRPr/>
          </a:p>
        </p:txBody>
      </p:sp>
      <p:sp>
        <p:nvSpPr>
          <p:cNvPr id="29" name="Google Shape;29;p30"/>
          <p:cNvSpPr txBox="1">
            <a:spLocks noGrp="1"/>
          </p:cNvSpPr>
          <p:nvPr>
            <p:ph type="ctrTitle" idx="20"/>
          </p:nvPr>
        </p:nvSpPr>
        <p:spPr>
          <a:xfrm>
            <a:off x="6811558" y="3811353"/>
            <a:ext cx="1974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30" name="Google Shape;30;p30"/>
          <p:cNvSpPr txBox="1">
            <a:spLocks noGrp="1"/>
          </p:cNvSpPr>
          <p:nvPr>
            <p:ph type="subTitle" idx="21"/>
          </p:nvPr>
        </p:nvSpPr>
        <p:spPr>
          <a:xfrm>
            <a:off x="6811558" y="4189973"/>
            <a:ext cx="16743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33"/>
          <p:cNvSpPr txBox="1">
            <a:spLocks noGrp="1"/>
          </p:cNvSpPr>
          <p:nvPr>
            <p:ph type="ctrTitle"/>
          </p:nvPr>
        </p:nvSpPr>
        <p:spPr>
          <a:xfrm>
            <a:off x="1600733" y="985228"/>
            <a:ext cx="2673600" cy="20541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000"/>
              <a:buNone/>
              <a:defRPr sz="2000"/>
            </a:lvl1pPr>
            <a:lvl2pPr lvl="1" algn="r">
              <a:lnSpc>
                <a:spcPct val="100000"/>
              </a:lnSpc>
              <a:spcBef>
                <a:spcPts val="0"/>
              </a:spcBef>
              <a:spcAft>
                <a:spcPts val="0"/>
              </a:spcAft>
              <a:buClr>
                <a:srgbClr val="000000"/>
              </a:buClr>
              <a:buSzPts val="2000"/>
              <a:buNone/>
              <a:defRPr sz="2000">
                <a:solidFill>
                  <a:srgbClr val="000000"/>
                </a:solidFill>
              </a:defRPr>
            </a:lvl2pPr>
            <a:lvl3pPr lvl="2" algn="r">
              <a:lnSpc>
                <a:spcPct val="100000"/>
              </a:lnSpc>
              <a:spcBef>
                <a:spcPts val="0"/>
              </a:spcBef>
              <a:spcAft>
                <a:spcPts val="0"/>
              </a:spcAft>
              <a:buClr>
                <a:srgbClr val="000000"/>
              </a:buClr>
              <a:buSzPts val="2000"/>
              <a:buNone/>
              <a:defRPr sz="2000">
                <a:solidFill>
                  <a:srgbClr val="000000"/>
                </a:solidFill>
              </a:defRPr>
            </a:lvl3pPr>
            <a:lvl4pPr lvl="3" algn="r">
              <a:lnSpc>
                <a:spcPct val="100000"/>
              </a:lnSpc>
              <a:spcBef>
                <a:spcPts val="0"/>
              </a:spcBef>
              <a:spcAft>
                <a:spcPts val="0"/>
              </a:spcAft>
              <a:buClr>
                <a:srgbClr val="000000"/>
              </a:buClr>
              <a:buSzPts val="2000"/>
              <a:buNone/>
              <a:defRPr sz="2000">
                <a:solidFill>
                  <a:srgbClr val="000000"/>
                </a:solidFill>
              </a:defRPr>
            </a:lvl4pPr>
            <a:lvl5pPr lvl="4" algn="r">
              <a:lnSpc>
                <a:spcPct val="100000"/>
              </a:lnSpc>
              <a:spcBef>
                <a:spcPts val="0"/>
              </a:spcBef>
              <a:spcAft>
                <a:spcPts val="0"/>
              </a:spcAft>
              <a:buClr>
                <a:srgbClr val="000000"/>
              </a:buClr>
              <a:buSzPts val="2000"/>
              <a:buNone/>
              <a:defRPr sz="2000">
                <a:solidFill>
                  <a:srgbClr val="000000"/>
                </a:solidFill>
              </a:defRPr>
            </a:lvl5pPr>
            <a:lvl6pPr lvl="5" algn="r">
              <a:lnSpc>
                <a:spcPct val="100000"/>
              </a:lnSpc>
              <a:spcBef>
                <a:spcPts val="0"/>
              </a:spcBef>
              <a:spcAft>
                <a:spcPts val="0"/>
              </a:spcAft>
              <a:buClr>
                <a:srgbClr val="000000"/>
              </a:buClr>
              <a:buSzPts val="2000"/>
              <a:buNone/>
              <a:defRPr sz="2000">
                <a:solidFill>
                  <a:srgbClr val="000000"/>
                </a:solidFill>
              </a:defRPr>
            </a:lvl6pPr>
            <a:lvl7pPr lvl="6" algn="r">
              <a:lnSpc>
                <a:spcPct val="100000"/>
              </a:lnSpc>
              <a:spcBef>
                <a:spcPts val="0"/>
              </a:spcBef>
              <a:spcAft>
                <a:spcPts val="0"/>
              </a:spcAft>
              <a:buClr>
                <a:srgbClr val="000000"/>
              </a:buClr>
              <a:buSzPts val="2000"/>
              <a:buNone/>
              <a:defRPr sz="2000">
                <a:solidFill>
                  <a:srgbClr val="000000"/>
                </a:solidFill>
              </a:defRPr>
            </a:lvl7pPr>
            <a:lvl8pPr lvl="7" algn="r">
              <a:lnSpc>
                <a:spcPct val="100000"/>
              </a:lnSpc>
              <a:spcBef>
                <a:spcPts val="0"/>
              </a:spcBef>
              <a:spcAft>
                <a:spcPts val="0"/>
              </a:spcAft>
              <a:buClr>
                <a:srgbClr val="000000"/>
              </a:buClr>
              <a:buSzPts val="2000"/>
              <a:buNone/>
              <a:defRPr sz="2000">
                <a:solidFill>
                  <a:srgbClr val="000000"/>
                </a:solidFill>
              </a:defRPr>
            </a:lvl8pPr>
            <a:lvl9pPr lvl="8" algn="r">
              <a:lnSpc>
                <a:spcPct val="100000"/>
              </a:lnSpc>
              <a:spcBef>
                <a:spcPts val="0"/>
              </a:spcBef>
              <a:spcAft>
                <a:spcPts val="0"/>
              </a:spcAft>
              <a:buClr>
                <a:srgbClr val="000000"/>
              </a:buClr>
              <a:buSzPts val="2000"/>
              <a:buNone/>
              <a:defRPr sz="2000">
                <a:solidFill>
                  <a:srgbClr val="000000"/>
                </a:solidFill>
              </a:defRPr>
            </a:lvl9pPr>
          </a:lstStyle>
          <a:p>
            <a:endParaRPr/>
          </a:p>
        </p:txBody>
      </p:sp>
      <p:sp>
        <p:nvSpPr>
          <p:cNvPr id="40" name="Google Shape;40;p33"/>
          <p:cNvSpPr txBox="1">
            <a:spLocks noGrp="1"/>
          </p:cNvSpPr>
          <p:nvPr>
            <p:ph type="subTitle" idx="1"/>
          </p:nvPr>
        </p:nvSpPr>
        <p:spPr>
          <a:xfrm>
            <a:off x="1665825" y="3058425"/>
            <a:ext cx="2608500" cy="178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100"/>
              <a:buNone/>
              <a:defRPr sz="1400">
                <a:solidFill>
                  <a:schemeClr val="dk1"/>
                </a:solidFill>
              </a:defRPr>
            </a:lvl1pPr>
            <a:lvl2pPr lvl="1" algn="r">
              <a:lnSpc>
                <a:spcPct val="100000"/>
              </a:lnSpc>
              <a:spcBef>
                <a:spcPts val="0"/>
              </a:spcBef>
              <a:spcAft>
                <a:spcPts val="0"/>
              </a:spcAft>
              <a:buSzPts val="1100"/>
              <a:buNone/>
              <a:defRPr sz="1100"/>
            </a:lvl2pPr>
            <a:lvl3pPr lvl="2" algn="r">
              <a:lnSpc>
                <a:spcPct val="100000"/>
              </a:lnSpc>
              <a:spcBef>
                <a:spcPts val="0"/>
              </a:spcBef>
              <a:spcAft>
                <a:spcPts val="0"/>
              </a:spcAft>
              <a:buSzPts val="1100"/>
              <a:buNone/>
              <a:defRPr sz="1100"/>
            </a:lvl3pPr>
            <a:lvl4pPr lvl="3" algn="r">
              <a:lnSpc>
                <a:spcPct val="100000"/>
              </a:lnSpc>
              <a:spcBef>
                <a:spcPts val="0"/>
              </a:spcBef>
              <a:spcAft>
                <a:spcPts val="0"/>
              </a:spcAft>
              <a:buSzPts val="1100"/>
              <a:buNone/>
              <a:defRPr sz="1100"/>
            </a:lvl4pPr>
            <a:lvl5pPr lvl="4" algn="r">
              <a:lnSpc>
                <a:spcPct val="100000"/>
              </a:lnSpc>
              <a:spcBef>
                <a:spcPts val="0"/>
              </a:spcBef>
              <a:spcAft>
                <a:spcPts val="0"/>
              </a:spcAft>
              <a:buSzPts val="1100"/>
              <a:buNone/>
              <a:defRPr sz="1100"/>
            </a:lvl5pPr>
            <a:lvl6pPr lvl="5" algn="r">
              <a:lnSpc>
                <a:spcPct val="100000"/>
              </a:lnSpc>
              <a:spcBef>
                <a:spcPts val="0"/>
              </a:spcBef>
              <a:spcAft>
                <a:spcPts val="0"/>
              </a:spcAft>
              <a:buSzPts val="1100"/>
              <a:buNone/>
              <a:defRPr sz="1100"/>
            </a:lvl6pPr>
            <a:lvl7pPr lvl="6" algn="r">
              <a:lnSpc>
                <a:spcPct val="100000"/>
              </a:lnSpc>
              <a:spcBef>
                <a:spcPts val="0"/>
              </a:spcBef>
              <a:spcAft>
                <a:spcPts val="0"/>
              </a:spcAft>
              <a:buSzPts val="1100"/>
              <a:buNone/>
              <a:defRPr sz="1100"/>
            </a:lvl7pPr>
            <a:lvl8pPr lvl="7" algn="r">
              <a:lnSpc>
                <a:spcPct val="100000"/>
              </a:lnSpc>
              <a:spcBef>
                <a:spcPts val="0"/>
              </a:spcBef>
              <a:spcAft>
                <a:spcPts val="0"/>
              </a:spcAft>
              <a:buSzPts val="1100"/>
              <a:buNone/>
              <a:defRPr sz="1100"/>
            </a:lvl8pPr>
            <a:lvl9pPr lvl="8" algn="r">
              <a:lnSpc>
                <a:spcPct val="100000"/>
              </a:lnSpc>
              <a:spcBef>
                <a:spcPts val="0"/>
              </a:spcBef>
              <a:spcAft>
                <a:spcPts val="0"/>
              </a:spcAft>
              <a:buSzPts val="1100"/>
              <a:buNone/>
              <a:defRPr sz="1100"/>
            </a:lvl9pPr>
          </a:lstStyle>
          <a:p>
            <a:endParaRPr/>
          </a:p>
        </p:txBody>
      </p:sp>
      <p:sp>
        <p:nvSpPr>
          <p:cNvPr id="41" name="Google Shape;41;p33"/>
          <p:cNvSpPr txBox="1">
            <a:spLocks noGrp="1"/>
          </p:cNvSpPr>
          <p:nvPr>
            <p:ph type="ctrTitle" idx="2"/>
          </p:nvPr>
        </p:nvSpPr>
        <p:spPr>
          <a:xfrm>
            <a:off x="1964850"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34"/>
          <p:cNvSpPr txBox="1">
            <a:spLocks noGrp="1"/>
          </p:cNvSpPr>
          <p:nvPr>
            <p:ph type="ctrTitle"/>
          </p:nvPr>
        </p:nvSpPr>
        <p:spPr>
          <a:xfrm flipH="1">
            <a:off x="2747779" y="2635675"/>
            <a:ext cx="5195700" cy="192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a:endParaRPr/>
          </a:p>
        </p:txBody>
      </p:sp>
      <p:sp>
        <p:nvSpPr>
          <p:cNvPr id="44" name="Google Shape;44;p34"/>
          <p:cNvSpPr txBox="1">
            <a:spLocks noGrp="1"/>
          </p:cNvSpPr>
          <p:nvPr>
            <p:ph type="title" idx="2"/>
          </p:nvPr>
        </p:nvSpPr>
        <p:spPr>
          <a:xfrm flipH="1">
            <a:off x="4964179" y="2323850"/>
            <a:ext cx="2979300" cy="754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45" name="Google Shape;45;p34"/>
          <p:cNvSpPr txBox="1">
            <a:spLocks noGrp="1"/>
          </p:cNvSpPr>
          <p:nvPr>
            <p:ph type="subTitle" idx="1"/>
          </p:nvPr>
        </p:nvSpPr>
        <p:spPr>
          <a:xfrm>
            <a:off x="3718579" y="4030481"/>
            <a:ext cx="4224900" cy="536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35"/>
          <p:cNvSpPr txBox="1">
            <a:spLocks noGrp="1"/>
          </p:cNvSpPr>
          <p:nvPr>
            <p:ph type="ctrTitle"/>
          </p:nvPr>
        </p:nvSpPr>
        <p:spPr>
          <a:xfrm>
            <a:off x="1964851"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48" name="Google Shape;48;p35"/>
          <p:cNvSpPr txBox="1">
            <a:spLocks noGrp="1"/>
          </p:cNvSpPr>
          <p:nvPr>
            <p:ph type="ctrTitle" idx="2"/>
          </p:nvPr>
        </p:nvSpPr>
        <p:spPr>
          <a:xfrm>
            <a:off x="464478"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49" name="Google Shape;49;p35"/>
          <p:cNvSpPr txBox="1">
            <a:spLocks noGrp="1"/>
          </p:cNvSpPr>
          <p:nvPr>
            <p:ph type="subTitle" idx="1"/>
          </p:nvPr>
        </p:nvSpPr>
        <p:spPr>
          <a:xfrm>
            <a:off x="616128"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0" name="Google Shape;50;p35"/>
          <p:cNvSpPr txBox="1">
            <a:spLocks noGrp="1"/>
          </p:cNvSpPr>
          <p:nvPr>
            <p:ph type="ctrTitle" idx="3"/>
          </p:nvPr>
        </p:nvSpPr>
        <p:spPr>
          <a:xfrm>
            <a:off x="2077426"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51" name="Google Shape;51;p35"/>
          <p:cNvSpPr txBox="1">
            <a:spLocks noGrp="1"/>
          </p:cNvSpPr>
          <p:nvPr>
            <p:ph type="subTitle" idx="4"/>
          </p:nvPr>
        </p:nvSpPr>
        <p:spPr>
          <a:xfrm>
            <a:off x="2229076"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2" name="Google Shape;52;p35"/>
          <p:cNvSpPr txBox="1">
            <a:spLocks noGrp="1"/>
          </p:cNvSpPr>
          <p:nvPr>
            <p:ph type="ctrTitle" idx="5"/>
          </p:nvPr>
        </p:nvSpPr>
        <p:spPr>
          <a:xfrm>
            <a:off x="3690375"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53" name="Google Shape;53;p35"/>
          <p:cNvSpPr txBox="1">
            <a:spLocks noGrp="1"/>
          </p:cNvSpPr>
          <p:nvPr>
            <p:ph type="subTitle" idx="6"/>
          </p:nvPr>
        </p:nvSpPr>
        <p:spPr>
          <a:xfrm>
            <a:off x="3842025"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4" name="Google Shape;54;p35"/>
          <p:cNvSpPr txBox="1">
            <a:spLocks noGrp="1"/>
          </p:cNvSpPr>
          <p:nvPr>
            <p:ph type="ctrTitle" idx="7"/>
          </p:nvPr>
        </p:nvSpPr>
        <p:spPr>
          <a:xfrm>
            <a:off x="3707117"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55" name="Google Shape;55;p35"/>
          <p:cNvSpPr txBox="1">
            <a:spLocks noGrp="1"/>
          </p:cNvSpPr>
          <p:nvPr>
            <p:ph type="subTitle" idx="8"/>
          </p:nvPr>
        </p:nvSpPr>
        <p:spPr>
          <a:xfrm>
            <a:off x="3858772" y="3890201"/>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6" name="Google Shape;56;p35"/>
          <p:cNvSpPr txBox="1">
            <a:spLocks noGrp="1"/>
          </p:cNvSpPr>
          <p:nvPr>
            <p:ph type="ctrTitle" idx="9"/>
          </p:nvPr>
        </p:nvSpPr>
        <p:spPr>
          <a:xfrm>
            <a:off x="5343519"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57" name="Google Shape;57;p35"/>
          <p:cNvSpPr txBox="1">
            <a:spLocks noGrp="1"/>
          </p:cNvSpPr>
          <p:nvPr>
            <p:ph type="subTitle" idx="13"/>
          </p:nvPr>
        </p:nvSpPr>
        <p:spPr>
          <a:xfrm>
            <a:off x="5500261" y="3890201"/>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8" name="Google Shape;58;p35"/>
          <p:cNvSpPr txBox="1">
            <a:spLocks noGrp="1"/>
          </p:cNvSpPr>
          <p:nvPr>
            <p:ph type="ctrTitle" idx="14"/>
          </p:nvPr>
        </p:nvSpPr>
        <p:spPr>
          <a:xfrm>
            <a:off x="6979921"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59" name="Google Shape;59;p35"/>
          <p:cNvSpPr txBox="1">
            <a:spLocks noGrp="1"/>
          </p:cNvSpPr>
          <p:nvPr>
            <p:ph type="subTitle" idx="15"/>
          </p:nvPr>
        </p:nvSpPr>
        <p:spPr>
          <a:xfrm>
            <a:off x="7141750" y="3890201"/>
            <a:ext cx="14568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36"/>
          <p:cNvSpPr txBox="1">
            <a:spLocks noGrp="1"/>
          </p:cNvSpPr>
          <p:nvPr>
            <p:ph type="ctrTitle"/>
          </p:nvPr>
        </p:nvSpPr>
        <p:spPr>
          <a:xfrm flipH="1">
            <a:off x="2754543" y="1347038"/>
            <a:ext cx="5195700" cy="192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a:endParaRPr/>
          </a:p>
        </p:txBody>
      </p:sp>
      <p:sp>
        <p:nvSpPr>
          <p:cNvPr id="62" name="Google Shape;62;p36"/>
          <p:cNvSpPr txBox="1">
            <a:spLocks noGrp="1"/>
          </p:cNvSpPr>
          <p:nvPr>
            <p:ph type="title" idx="2"/>
          </p:nvPr>
        </p:nvSpPr>
        <p:spPr>
          <a:xfrm flipH="1">
            <a:off x="4970943" y="1035213"/>
            <a:ext cx="2979300" cy="754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63" name="Google Shape;63;p36"/>
          <p:cNvSpPr txBox="1">
            <a:spLocks noGrp="1"/>
          </p:cNvSpPr>
          <p:nvPr>
            <p:ph type="subTitle" idx="1"/>
          </p:nvPr>
        </p:nvSpPr>
        <p:spPr>
          <a:xfrm>
            <a:off x="3725343" y="2742989"/>
            <a:ext cx="4224900" cy="536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6">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37"/>
          <p:cNvSpPr txBox="1">
            <a:spLocks noGrp="1"/>
          </p:cNvSpPr>
          <p:nvPr>
            <p:ph type="ctrTitle"/>
          </p:nvPr>
        </p:nvSpPr>
        <p:spPr>
          <a:xfrm>
            <a:off x="1964851"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38"/>
          <p:cNvSpPr txBox="1">
            <a:spLocks noGrp="1"/>
          </p:cNvSpPr>
          <p:nvPr>
            <p:ph type="ctrTitle"/>
          </p:nvPr>
        </p:nvSpPr>
        <p:spPr>
          <a:xfrm flipH="1">
            <a:off x="1180003" y="1347038"/>
            <a:ext cx="5195700" cy="192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a:endParaRPr/>
          </a:p>
        </p:txBody>
      </p:sp>
      <p:sp>
        <p:nvSpPr>
          <p:cNvPr id="68" name="Google Shape;68;p38"/>
          <p:cNvSpPr txBox="1">
            <a:spLocks noGrp="1"/>
          </p:cNvSpPr>
          <p:nvPr>
            <p:ph type="title" idx="2"/>
          </p:nvPr>
        </p:nvSpPr>
        <p:spPr>
          <a:xfrm flipH="1">
            <a:off x="1180003" y="1035213"/>
            <a:ext cx="2979300" cy="75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69" name="Google Shape;69;p38"/>
          <p:cNvSpPr txBox="1">
            <a:spLocks noGrp="1"/>
          </p:cNvSpPr>
          <p:nvPr>
            <p:ph type="subTitle" idx="1"/>
          </p:nvPr>
        </p:nvSpPr>
        <p:spPr>
          <a:xfrm>
            <a:off x="1180003" y="2742989"/>
            <a:ext cx="4224900" cy="53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CUSTOM_16">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39"/>
          <p:cNvSpPr txBox="1">
            <a:spLocks noGrp="1"/>
          </p:cNvSpPr>
          <p:nvPr>
            <p:ph type="ctrTitle"/>
          </p:nvPr>
        </p:nvSpPr>
        <p:spPr>
          <a:xfrm flipH="1">
            <a:off x="2260329" y="2193805"/>
            <a:ext cx="5195700" cy="192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a:endParaRPr/>
          </a:p>
        </p:txBody>
      </p:sp>
      <p:sp>
        <p:nvSpPr>
          <p:cNvPr id="72" name="Google Shape;72;p39"/>
          <p:cNvSpPr txBox="1">
            <a:spLocks noGrp="1"/>
          </p:cNvSpPr>
          <p:nvPr>
            <p:ph type="title" idx="2"/>
          </p:nvPr>
        </p:nvSpPr>
        <p:spPr>
          <a:xfrm flipH="1">
            <a:off x="2260329" y="1881980"/>
            <a:ext cx="2979300" cy="75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73" name="Google Shape;73;p39"/>
          <p:cNvSpPr txBox="1">
            <a:spLocks noGrp="1"/>
          </p:cNvSpPr>
          <p:nvPr>
            <p:ph type="subTitle" idx="1"/>
          </p:nvPr>
        </p:nvSpPr>
        <p:spPr>
          <a:xfrm>
            <a:off x="2260329" y="3476054"/>
            <a:ext cx="4224900" cy="53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Exo 2"/>
              <a:buNone/>
              <a:defRPr sz="28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15000"/>
              </a:lnSpc>
              <a:spcBef>
                <a:spcPts val="1600"/>
              </a:spcBef>
              <a:spcAft>
                <a:spcPts val="160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2928781" y="1393700"/>
            <a:ext cx="6886800" cy="1782300"/>
          </a:xfrm>
          <a:prstGeom prst="rect">
            <a:avLst/>
          </a:prstGeom>
          <a:noFill/>
          <a:ln>
            <a:noFill/>
          </a:ln>
        </p:spPr>
        <p:txBody>
          <a:bodyPr spcFirstLastPara="1" wrap="square" lIns="91425" tIns="91425" rIns="91425" bIns="91425" anchor="b" anchorCtr="0">
            <a:noAutofit/>
          </a:bodyPr>
          <a:lstStyle/>
          <a:p>
            <a:pPr algn="ctr"/>
            <a:r>
              <a:rPr lang="en-US" sz="3600" b="0" dirty="0"/>
              <a:t> MODEL-BASED PID BALL BALANCING SYSTEM </a:t>
            </a:r>
            <a:endParaRPr lang="en-US" sz="3600"/>
          </a:p>
        </p:txBody>
      </p:sp>
      <p:sp>
        <p:nvSpPr>
          <p:cNvPr id="86" name="Google Shape;86;p1"/>
          <p:cNvSpPr txBox="1">
            <a:spLocks noGrp="1"/>
          </p:cNvSpPr>
          <p:nvPr>
            <p:ph type="subTitle" idx="1"/>
          </p:nvPr>
        </p:nvSpPr>
        <p:spPr>
          <a:xfrm>
            <a:off x="5096281" y="3387122"/>
            <a:ext cx="4352100" cy="717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endParaRPr lang="en-US" dirty="0"/>
          </a:p>
          <a:p>
            <a:pPr marL="0" indent="0" algn="ctr"/>
            <a:r>
              <a:rPr lang="en-US" dirty="0"/>
              <a:t>Leen </a:t>
            </a:r>
            <a:r>
              <a:rPr lang="en-US" dirty="0" err="1"/>
              <a:t>Alsarayreh</a:t>
            </a:r>
            <a:r>
              <a:rPr lang="en-US" dirty="0"/>
              <a:t> 20180869</a:t>
            </a:r>
          </a:p>
          <a:p>
            <a:pPr marL="0" indent="0" algn="ctr"/>
            <a:r>
              <a:rPr lang="en-US" dirty="0"/>
              <a:t>Mohammed Dweik 20190113</a:t>
            </a:r>
          </a:p>
          <a:p>
            <a:pPr marL="0" indent="0" algn="ctr"/>
            <a:r>
              <a:rPr lang="en-US" dirty="0"/>
              <a:t>Embedded Systems Lab</a:t>
            </a:r>
          </a:p>
        </p:txBody>
      </p:sp>
      <p:cxnSp>
        <p:nvCxnSpPr>
          <p:cNvPr id="87" name="Google Shape;87;p1"/>
          <p:cNvCxnSpPr/>
          <p:nvPr/>
        </p:nvCxnSpPr>
        <p:spPr>
          <a:xfrm>
            <a:off x="6677025" y="3176000"/>
            <a:ext cx="2460000" cy="0"/>
          </a:xfrm>
          <a:prstGeom prst="straightConnector1">
            <a:avLst/>
          </a:prstGeom>
          <a:noFill/>
          <a:ln w="9525" cap="flat" cmpd="sng">
            <a:solidFill>
              <a:srgbClr val="43434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200"/>
                                        <p:tgtEl>
                                          <p:spTgt spid="8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31FA-12E1-D8B9-694B-EB8F39FB8A86}"/>
              </a:ext>
            </a:extLst>
          </p:cNvPr>
          <p:cNvSpPr>
            <a:spLocks noGrp="1"/>
          </p:cNvSpPr>
          <p:nvPr>
            <p:ph type="ctrTitle"/>
          </p:nvPr>
        </p:nvSpPr>
        <p:spPr>
          <a:xfrm>
            <a:off x="1924867" y="2054838"/>
            <a:ext cx="5645207" cy="1703250"/>
          </a:xfrm>
        </p:spPr>
        <p:txBody>
          <a:bodyPr/>
          <a:lstStyle/>
          <a:p>
            <a:pPr algn="l"/>
            <a:r>
              <a:rPr lang="en-US" sz="1400" b="0" dirty="0"/>
              <a:t>To conclude, using the right hardware and software components enabled us to successfully build a ball balancing system, the Model-Based PID Ball Balancing </a:t>
            </a:r>
            <a:r>
              <a:rPr lang="en-US" sz="1400" b="0"/>
              <a:t>System. Overall, the PID Ball Balancing </a:t>
            </a:r>
            <a:r>
              <a:rPr lang="en-US" sz="1400" b="0" dirty="0"/>
              <a:t>System is effective for developing and demonstrating the related feedback control algorithm. Future work for this project can include adding a filter to the ultrasonic sensor to reduce noise.</a:t>
            </a:r>
          </a:p>
        </p:txBody>
      </p:sp>
      <p:sp>
        <p:nvSpPr>
          <p:cNvPr id="4" name="Title 3">
            <a:extLst>
              <a:ext uri="{FF2B5EF4-FFF2-40B4-BE49-F238E27FC236}">
                <a16:creationId xmlns:a16="http://schemas.microsoft.com/office/drawing/2014/main" id="{43DEC6E2-29C5-3669-ED18-3DBCD1009617}"/>
              </a:ext>
            </a:extLst>
          </p:cNvPr>
          <p:cNvSpPr>
            <a:spLocks noGrp="1"/>
          </p:cNvSpPr>
          <p:nvPr>
            <p:ph type="ctrTitle" idx="2"/>
          </p:nvPr>
        </p:nvSpPr>
        <p:spPr>
          <a:xfrm>
            <a:off x="1922201" y="676984"/>
            <a:ext cx="5214300" cy="946200"/>
          </a:xfrm>
        </p:spPr>
        <p:txBody>
          <a:bodyPr spcFirstLastPara="1" wrap="square" lIns="91425" tIns="91425" rIns="91425" bIns="91425" anchor="ctr" anchorCtr="0">
            <a:noAutofit/>
          </a:bodyPr>
          <a:lstStyle/>
          <a:p>
            <a:r>
              <a:rPr lang="en-US" dirty="0"/>
              <a:t>Conclusion</a:t>
            </a:r>
          </a:p>
        </p:txBody>
      </p:sp>
    </p:spTree>
    <p:extLst>
      <p:ext uri="{BB962C8B-B14F-4D97-AF65-F5344CB8AC3E}">
        <p14:creationId xmlns:p14="http://schemas.microsoft.com/office/powerpoint/2010/main" val="133903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FDF7-D35A-1EBD-D2ED-79CEF9F291AA}"/>
              </a:ext>
            </a:extLst>
          </p:cNvPr>
          <p:cNvSpPr>
            <a:spLocks noGrp="1"/>
          </p:cNvSpPr>
          <p:nvPr>
            <p:ph type="ctrTitle"/>
          </p:nvPr>
        </p:nvSpPr>
        <p:spPr/>
        <p:txBody>
          <a:bodyPr/>
          <a:lstStyle/>
          <a:p>
            <a:r>
              <a:rPr lang="en-US" sz="2800" dirty="0"/>
              <a:t>Table of Contents</a:t>
            </a:r>
          </a:p>
        </p:txBody>
      </p:sp>
      <p:sp>
        <p:nvSpPr>
          <p:cNvPr id="3" name="Title 2">
            <a:extLst>
              <a:ext uri="{FF2B5EF4-FFF2-40B4-BE49-F238E27FC236}">
                <a16:creationId xmlns:a16="http://schemas.microsoft.com/office/drawing/2014/main" id="{3068419A-3FF6-EAEB-BF87-365860E22AD9}"/>
              </a:ext>
            </a:extLst>
          </p:cNvPr>
          <p:cNvSpPr>
            <a:spLocks noGrp="1"/>
          </p:cNvSpPr>
          <p:nvPr>
            <p:ph type="ctrTitle" idx="2"/>
          </p:nvPr>
        </p:nvSpPr>
        <p:spPr>
          <a:xfrm>
            <a:off x="683984" y="487403"/>
            <a:ext cx="1974300" cy="577800"/>
          </a:xfrm>
        </p:spPr>
        <p:txBody>
          <a:bodyPr/>
          <a:lstStyle/>
          <a:p>
            <a:r>
              <a:rPr lang="en-US" sz="1200" dirty="0"/>
              <a:t>Introduction</a:t>
            </a:r>
          </a:p>
        </p:txBody>
      </p:sp>
      <p:sp>
        <p:nvSpPr>
          <p:cNvPr id="5" name="Title 4">
            <a:extLst>
              <a:ext uri="{FF2B5EF4-FFF2-40B4-BE49-F238E27FC236}">
                <a16:creationId xmlns:a16="http://schemas.microsoft.com/office/drawing/2014/main" id="{8C02607D-38E9-91C6-B07C-49C940380607}"/>
              </a:ext>
            </a:extLst>
          </p:cNvPr>
          <p:cNvSpPr>
            <a:spLocks noGrp="1"/>
          </p:cNvSpPr>
          <p:nvPr>
            <p:ph type="title" idx="3"/>
          </p:nvPr>
        </p:nvSpPr>
        <p:spPr/>
        <p:txBody>
          <a:bodyPr/>
          <a:lstStyle/>
          <a:p>
            <a:r>
              <a:rPr lang="en-US" sz="3200" dirty="0"/>
              <a:t>1</a:t>
            </a:r>
          </a:p>
        </p:txBody>
      </p:sp>
      <p:sp>
        <p:nvSpPr>
          <p:cNvPr id="6" name="Title 5">
            <a:extLst>
              <a:ext uri="{FF2B5EF4-FFF2-40B4-BE49-F238E27FC236}">
                <a16:creationId xmlns:a16="http://schemas.microsoft.com/office/drawing/2014/main" id="{0DC73396-957A-49A6-EEC6-66609901E0F8}"/>
              </a:ext>
            </a:extLst>
          </p:cNvPr>
          <p:cNvSpPr>
            <a:spLocks noGrp="1"/>
          </p:cNvSpPr>
          <p:nvPr>
            <p:ph type="title" idx="4"/>
          </p:nvPr>
        </p:nvSpPr>
        <p:spPr/>
        <p:txBody>
          <a:bodyPr/>
          <a:lstStyle/>
          <a:p>
            <a:r>
              <a:rPr lang="en-US" sz="3200" dirty="0"/>
              <a:t>2</a:t>
            </a:r>
          </a:p>
        </p:txBody>
      </p:sp>
      <p:sp>
        <p:nvSpPr>
          <p:cNvPr id="7" name="Title 6">
            <a:extLst>
              <a:ext uri="{FF2B5EF4-FFF2-40B4-BE49-F238E27FC236}">
                <a16:creationId xmlns:a16="http://schemas.microsoft.com/office/drawing/2014/main" id="{FDB1F18A-7A6C-3895-F71B-778989F306DE}"/>
              </a:ext>
            </a:extLst>
          </p:cNvPr>
          <p:cNvSpPr>
            <a:spLocks noGrp="1"/>
          </p:cNvSpPr>
          <p:nvPr>
            <p:ph type="title" idx="5"/>
          </p:nvPr>
        </p:nvSpPr>
        <p:spPr/>
        <p:txBody>
          <a:bodyPr/>
          <a:lstStyle/>
          <a:p>
            <a:r>
              <a:rPr lang="en-US" sz="3200" dirty="0"/>
              <a:t>3</a:t>
            </a:r>
          </a:p>
        </p:txBody>
      </p:sp>
      <p:sp>
        <p:nvSpPr>
          <p:cNvPr id="8" name="Title 7">
            <a:extLst>
              <a:ext uri="{FF2B5EF4-FFF2-40B4-BE49-F238E27FC236}">
                <a16:creationId xmlns:a16="http://schemas.microsoft.com/office/drawing/2014/main" id="{4D87C597-8D90-A69E-19EC-5DEFE129EB44}"/>
              </a:ext>
            </a:extLst>
          </p:cNvPr>
          <p:cNvSpPr>
            <a:spLocks noGrp="1"/>
          </p:cNvSpPr>
          <p:nvPr>
            <p:ph type="title" idx="6"/>
          </p:nvPr>
        </p:nvSpPr>
        <p:spPr/>
        <p:txBody>
          <a:bodyPr/>
          <a:lstStyle/>
          <a:p>
            <a:r>
              <a:rPr lang="en-US" sz="3200" dirty="0"/>
              <a:t>4</a:t>
            </a:r>
          </a:p>
        </p:txBody>
      </p:sp>
      <p:sp>
        <p:nvSpPr>
          <p:cNvPr id="9" name="Title 8">
            <a:extLst>
              <a:ext uri="{FF2B5EF4-FFF2-40B4-BE49-F238E27FC236}">
                <a16:creationId xmlns:a16="http://schemas.microsoft.com/office/drawing/2014/main" id="{186ABD26-B529-2A77-AA20-C82DCCF5C7CB}"/>
              </a:ext>
            </a:extLst>
          </p:cNvPr>
          <p:cNvSpPr>
            <a:spLocks noGrp="1"/>
          </p:cNvSpPr>
          <p:nvPr>
            <p:ph type="title" idx="7"/>
          </p:nvPr>
        </p:nvSpPr>
        <p:spPr/>
        <p:txBody>
          <a:bodyPr/>
          <a:lstStyle/>
          <a:p>
            <a:r>
              <a:rPr lang="en-US" sz="3200" dirty="0"/>
              <a:t>5</a:t>
            </a:r>
          </a:p>
        </p:txBody>
      </p:sp>
      <p:sp>
        <p:nvSpPr>
          <p:cNvPr id="10" name="Title 9">
            <a:extLst>
              <a:ext uri="{FF2B5EF4-FFF2-40B4-BE49-F238E27FC236}">
                <a16:creationId xmlns:a16="http://schemas.microsoft.com/office/drawing/2014/main" id="{960E5D81-9D1E-C739-F47A-26DF4DC7CAEC}"/>
              </a:ext>
            </a:extLst>
          </p:cNvPr>
          <p:cNvSpPr>
            <a:spLocks noGrp="1"/>
          </p:cNvSpPr>
          <p:nvPr>
            <p:ph type="title" idx="8"/>
          </p:nvPr>
        </p:nvSpPr>
        <p:spPr/>
        <p:txBody>
          <a:bodyPr/>
          <a:lstStyle/>
          <a:p>
            <a:r>
              <a:rPr lang="en-US" sz="3200" dirty="0"/>
              <a:t>6</a:t>
            </a:r>
          </a:p>
        </p:txBody>
      </p:sp>
      <p:sp>
        <p:nvSpPr>
          <p:cNvPr id="11" name="Title 10">
            <a:extLst>
              <a:ext uri="{FF2B5EF4-FFF2-40B4-BE49-F238E27FC236}">
                <a16:creationId xmlns:a16="http://schemas.microsoft.com/office/drawing/2014/main" id="{59E52E19-5C52-B799-726B-C67602D4AA1A}"/>
              </a:ext>
            </a:extLst>
          </p:cNvPr>
          <p:cNvSpPr>
            <a:spLocks noGrp="1"/>
          </p:cNvSpPr>
          <p:nvPr>
            <p:ph type="ctrTitle" idx="9"/>
          </p:nvPr>
        </p:nvSpPr>
        <p:spPr>
          <a:xfrm>
            <a:off x="683984" y="1453604"/>
            <a:ext cx="1974300" cy="577800"/>
          </a:xfrm>
        </p:spPr>
        <p:txBody>
          <a:bodyPr/>
          <a:lstStyle/>
          <a:p>
            <a:r>
              <a:rPr lang="en-US" sz="1200" dirty="0"/>
              <a:t>Theory</a:t>
            </a:r>
          </a:p>
        </p:txBody>
      </p:sp>
      <p:sp>
        <p:nvSpPr>
          <p:cNvPr id="13" name="Title 12">
            <a:extLst>
              <a:ext uri="{FF2B5EF4-FFF2-40B4-BE49-F238E27FC236}">
                <a16:creationId xmlns:a16="http://schemas.microsoft.com/office/drawing/2014/main" id="{23DB3183-8D88-2BBC-5438-526969CCAF2B}"/>
              </a:ext>
            </a:extLst>
          </p:cNvPr>
          <p:cNvSpPr>
            <a:spLocks noGrp="1"/>
          </p:cNvSpPr>
          <p:nvPr>
            <p:ph type="ctrTitle" idx="14"/>
          </p:nvPr>
        </p:nvSpPr>
        <p:spPr>
          <a:xfrm>
            <a:off x="691921" y="2379461"/>
            <a:ext cx="1974300" cy="577800"/>
          </a:xfrm>
        </p:spPr>
        <p:txBody>
          <a:bodyPr/>
          <a:lstStyle/>
          <a:p>
            <a:r>
              <a:rPr lang="en-US" sz="1200" dirty="0"/>
              <a:t>Design Approach</a:t>
            </a:r>
          </a:p>
        </p:txBody>
      </p:sp>
      <p:sp>
        <p:nvSpPr>
          <p:cNvPr id="15" name="Title 14">
            <a:extLst>
              <a:ext uri="{FF2B5EF4-FFF2-40B4-BE49-F238E27FC236}">
                <a16:creationId xmlns:a16="http://schemas.microsoft.com/office/drawing/2014/main" id="{E3B69BDB-4149-0440-7FDC-B2705BBDF653}"/>
              </a:ext>
            </a:extLst>
          </p:cNvPr>
          <p:cNvSpPr>
            <a:spLocks noGrp="1"/>
          </p:cNvSpPr>
          <p:nvPr>
            <p:ph type="ctrTitle" idx="16"/>
          </p:nvPr>
        </p:nvSpPr>
        <p:spPr>
          <a:xfrm>
            <a:off x="6454371" y="2092680"/>
            <a:ext cx="1974300" cy="577800"/>
          </a:xfrm>
        </p:spPr>
        <p:txBody>
          <a:bodyPr/>
          <a:lstStyle/>
          <a:p>
            <a:r>
              <a:rPr lang="en-US" sz="1200" dirty="0"/>
              <a:t>Simulink</a:t>
            </a:r>
          </a:p>
        </p:txBody>
      </p:sp>
      <p:sp>
        <p:nvSpPr>
          <p:cNvPr id="17" name="Title 16">
            <a:extLst>
              <a:ext uri="{FF2B5EF4-FFF2-40B4-BE49-F238E27FC236}">
                <a16:creationId xmlns:a16="http://schemas.microsoft.com/office/drawing/2014/main" id="{FA80DBC2-5222-4D35-7C1C-3310006D67B2}"/>
              </a:ext>
            </a:extLst>
          </p:cNvPr>
          <p:cNvSpPr>
            <a:spLocks noGrp="1"/>
          </p:cNvSpPr>
          <p:nvPr>
            <p:ph type="ctrTitle" idx="18"/>
          </p:nvPr>
        </p:nvSpPr>
        <p:spPr>
          <a:xfrm>
            <a:off x="6454371" y="3116595"/>
            <a:ext cx="1974300" cy="577800"/>
          </a:xfrm>
        </p:spPr>
        <p:txBody>
          <a:bodyPr/>
          <a:lstStyle/>
          <a:p>
            <a:r>
              <a:rPr lang="en-US" sz="1200" dirty="0"/>
              <a:t>Problems and Discussions</a:t>
            </a:r>
          </a:p>
        </p:txBody>
      </p:sp>
      <p:sp>
        <p:nvSpPr>
          <p:cNvPr id="19" name="Title 18">
            <a:extLst>
              <a:ext uri="{FF2B5EF4-FFF2-40B4-BE49-F238E27FC236}">
                <a16:creationId xmlns:a16="http://schemas.microsoft.com/office/drawing/2014/main" id="{B023FFE4-9E3D-5D10-1ABA-4CE272D835B3}"/>
              </a:ext>
            </a:extLst>
          </p:cNvPr>
          <p:cNvSpPr>
            <a:spLocks noGrp="1"/>
          </p:cNvSpPr>
          <p:nvPr>
            <p:ph type="ctrTitle" idx="20"/>
          </p:nvPr>
        </p:nvSpPr>
        <p:spPr>
          <a:xfrm>
            <a:off x="6454371" y="4017728"/>
            <a:ext cx="1974300" cy="577800"/>
          </a:xfrm>
        </p:spPr>
        <p:txBody>
          <a:bodyPr/>
          <a:lstStyle/>
          <a:p>
            <a:r>
              <a:rPr lang="en-US" sz="1200" dirty="0"/>
              <a:t>Conclusion</a:t>
            </a:r>
          </a:p>
        </p:txBody>
      </p:sp>
    </p:spTree>
    <p:extLst>
      <p:ext uri="{BB962C8B-B14F-4D97-AF65-F5344CB8AC3E}">
        <p14:creationId xmlns:p14="http://schemas.microsoft.com/office/powerpoint/2010/main" val="317738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3E8A13-0B47-7E60-38A0-478346CA92FB}"/>
              </a:ext>
            </a:extLst>
          </p:cNvPr>
          <p:cNvSpPr>
            <a:spLocks noGrp="1"/>
          </p:cNvSpPr>
          <p:nvPr>
            <p:ph type="subTitle" idx="1"/>
          </p:nvPr>
        </p:nvSpPr>
        <p:spPr>
          <a:xfrm>
            <a:off x="1816638" y="1804300"/>
            <a:ext cx="6688375" cy="2562275"/>
          </a:xfrm>
        </p:spPr>
        <p:txBody>
          <a:bodyPr/>
          <a:lstStyle/>
          <a:p>
            <a:pPr marL="152400" indent="0" algn="l"/>
            <a:r>
              <a:rPr lang="en-US" b="1" dirty="0"/>
              <a:t>The system should sense the position of the ball on a track by using the ultrasonic sensor.</a:t>
            </a:r>
            <a:endParaRPr lang="en-US"/>
          </a:p>
          <a:p>
            <a:pPr marL="152400" indent="0" algn="l"/>
            <a:endParaRPr lang="en-US" b="1" dirty="0"/>
          </a:p>
          <a:p>
            <a:pPr marL="152400" indent="0" algn="l"/>
            <a:r>
              <a:rPr lang="en-US" b="1" dirty="0"/>
              <a:t>A subtraction operation between the set point, and the value read by the ultrasonic sensor produces the error distance.</a:t>
            </a:r>
          </a:p>
          <a:p>
            <a:pPr marL="152400" indent="0" algn="l"/>
            <a:endParaRPr lang="en-US" b="1" dirty="0"/>
          </a:p>
          <a:p>
            <a:pPr marL="152400" indent="0" algn="l"/>
            <a:r>
              <a:rPr lang="en-US" b="1" dirty="0"/>
              <a:t>The error distance of the ball is then fed into the </a:t>
            </a:r>
            <a:r>
              <a:rPr lang="fr-FR" b="1" dirty="0" err="1"/>
              <a:t>Proportional-Integral-Derivative</a:t>
            </a:r>
            <a:r>
              <a:rPr lang="fr-FR" b="1" dirty="0"/>
              <a:t> (PID) Controller</a:t>
            </a:r>
            <a:r>
              <a:rPr lang="en-US" b="1" dirty="0"/>
              <a:t> </a:t>
            </a:r>
          </a:p>
          <a:p>
            <a:pPr marL="152400" indent="0" algn="l"/>
            <a:endParaRPr lang="en-US" b="1" dirty="0"/>
          </a:p>
          <a:p>
            <a:pPr marL="152400" indent="0" algn="l"/>
            <a:r>
              <a:rPr lang="en-US" b="1" dirty="0"/>
              <a:t>The PID controller signals the servo motor that is placed under the track to move either up or down in order to balance the ball and bring it back to the center of the track.</a:t>
            </a:r>
            <a:endParaRPr lang="en-US"/>
          </a:p>
        </p:txBody>
      </p:sp>
      <p:sp>
        <p:nvSpPr>
          <p:cNvPr id="4" name="Title 3">
            <a:extLst>
              <a:ext uri="{FF2B5EF4-FFF2-40B4-BE49-F238E27FC236}">
                <a16:creationId xmlns:a16="http://schemas.microsoft.com/office/drawing/2014/main" id="{0F1005B6-7D4E-0A8C-429B-7E04A8689EA9}"/>
              </a:ext>
            </a:extLst>
          </p:cNvPr>
          <p:cNvSpPr>
            <a:spLocks noGrp="1"/>
          </p:cNvSpPr>
          <p:nvPr>
            <p:ph type="ctrTitle" idx="2"/>
          </p:nvPr>
        </p:nvSpPr>
        <p:spPr/>
        <p:txBody>
          <a:bodyPr spcFirstLastPara="1" wrap="square" lIns="91425" tIns="91425" rIns="91425" bIns="91425" anchor="ctr" anchorCtr="0">
            <a:noAutofit/>
          </a:bodyPr>
          <a:lstStyle/>
          <a:p>
            <a:r>
              <a:rPr lang="en-US" dirty="0"/>
              <a:t>Introduction</a:t>
            </a:r>
          </a:p>
        </p:txBody>
      </p:sp>
    </p:spTree>
    <p:extLst>
      <p:ext uri="{BB962C8B-B14F-4D97-AF65-F5344CB8AC3E}">
        <p14:creationId xmlns:p14="http://schemas.microsoft.com/office/powerpoint/2010/main" val="424722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3E8A13-0B47-7E60-38A0-478346CA92FB}"/>
              </a:ext>
            </a:extLst>
          </p:cNvPr>
          <p:cNvSpPr>
            <a:spLocks noGrp="1"/>
          </p:cNvSpPr>
          <p:nvPr>
            <p:ph type="subTitle" idx="1"/>
          </p:nvPr>
        </p:nvSpPr>
        <p:spPr>
          <a:xfrm>
            <a:off x="1229263" y="1891613"/>
            <a:ext cx="6688375" cy="1189088"/>
          </a:xfrm>
        </p:spPr>
        <p:txBody>
          <a:bodyPr/>
          <a:lstStyle/>
          <a:p>
            <a:pPr marL="152400" indent="0" algn="l"/>
            <a:r>
              <a:rPr lang="en-US" dirty="0"/>
              <a:t>A PID controller is a device that regulates temperature, flow, pressure, speed, and other process variables in industrial control applications.</a:t>
            </a:r>
          </a:p>
          <a:p>
            <a:pPr marL="152400" indent="0" algn="l"/>
            <a:endParaRPr lang="en-US" dirty="0"/>
          </a:p>
          <a:p>
            <a:pPr marL="152400" indent="0" algn="l"/>
            <a:r>
              <a:rPr lang="en-US" dirty="0"/>
              <a:t>A PID controller use a control loop feedback mechanism to control process variables.</a:t>
            </a:r>
          </a:p>
          <a:p>
            <a:pPr marL="152400" indent="0" algn="l"/>
            <a:endParaRPr lang="en-US" b="1" dirty="0"/>
          </a:p>
          <a:p>
            <a:pPr marL="152400" indent="0" algn="l"/>
            <a:endParaRPr lang="en-US" b="1" dirty="0"/>
          </a:p>
        </p:txBody>
      </p:sp>
      <p:sp>
        <p:nvSpPr>
          <p:cNvPr id="4" name="Title 3">
            <a:extLst>
              <a:ext uri="{FF2B5EF4-FFF2-40B4-BE49-F238E27FC236}">
                <a16:creationId xmlns:a16="http://schemas.microsoft.com/office/drawing/2014/main" id="{0F1005B6-7D4E-0A8C-429B-7E04A8689EA9}"/>
              </a:ext>
            </a:extLst>
          </p:cNvPr>
          <p:cNvSpPr>
            <a:spLocks noGrp="1"/>
          </p:cNvSpPr>
          <p:nvPr>
            <p:ph type="ctrTitle" idx="2"/>
          </p:nvPr>
        </p:nvSpPr>
        <p:spPr/>
        <p:txBody>
          <a:bodyPr spcFirstLastPara="1" wrap="square" lIns="91425" tIns="91425" rIns="91425" bIns="91425" anchor="ctr" anchorCtr="0">
            <a:noAutofit/>
          </a:bodyPr>
          <a:lstStyle/>
          <a:p>
            <a:r>
              <a:rPr lang="en-US" dirty="0"/>
              <a:t>Theory</a:t>
            </a:r>
          </a:p>
        </p:txBody>
      </p:sp>
      <p:pic>
        <p:nvPicPr>
          <p:cNvPr id="2" name="Picture 4" descr="Graphical user interface, text, application, chat or text message&#10;&#10;Description automatically generated">
            <a:extLst>
              <a:ext uri="{FF2B5EF4-FFF2-40B4-BE49-F238E27FC236}">
                <a16:creationId xmlns:a16="http://schemas.microsoft.com/office/drawing/2014/main" id="{F8278555-AB53-F5B5-AF44-71BCCB7DC01E}"/>
              </a:ext>
            </a:extLst>
          </p:cNvPr>
          <p:cNvPicPr>
            <a:picLocks noChangeAspect="1"/>
          </p:cNvPicPr>
          <p:nvPr/>
        </p:nvPicPr>
        <p:blipFill>
          <a:blip r:embed="rId2"/>
          <a:stretch>
            <a:fillRect/>
          </a:stretch>
        </p:blipFill>
        <p:spPr>
          <a:xfrm>
            <a:off x="1231900" y="3231359"/>
            <a:ext cx="6680199" cy="1609719"/>
          </a:xfrm>
          <a:prstGeom prst="rect">
            <a:avLst/>
          </a:prstGeom>
        </p:spPr>
      </p:pic>
    </p:spTree>
    <p:extLst>
      <p:ext uri="{BB962C8B-B14F-4D97-AF65-F5344CB8AC3E}">
        <p14:creationId xmlns:p14="http://schemas.microsoft.com/office/powerpoint/2010/main" val="70065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292B-7DDE-44B4-B808-71D204DC3E0E}"/>
              </a:ext>
            </a:extLst>
          </p:cNvPr>
          <p:cNvSpPr>
            <a:spLocks noGrp="1"/>
          </p:cNvSpPr>
          <p:nvPr>
            <p:ph type="ctrTitle"/>
          </p:nvPr>
        </p:nvSpPr>
        <p:spPr>
          <a:xfrm>
            <a:off x="1664233" y="-237147"/>
            <a:ext cx="2673600" cy="2054100"/>
          </a:xfrm>
        </p:spPr>
        <p:txBody>
          <a:bodyPr/>
          <a:lstStyle/>
          <a:p>
            <a:r>
              <a:rPr lang="en-US" dirty="0"/>
              <a:t>Components Used</a:t>
            </a:r>
          </a:p>
        </p:txBody>
      </p:sp>
      <p:sp>
        <p:nvSpPr>
          <p:cNvPr id="3" name="Subtitle 2">
            <a:extLst>
              <a:ext uri="{FF2B5EF4-FFF2-40B4-BE49-F238E27FC236}">
                <a16:creationId xmlns:a16="http://schemas.microsoft.com/office/drawing/2014/main" id="{9A7E3FE7-4703-736B-921C-AC56048A126D}"/>
              </a:ext>
            </a:extLst>
          </p:cNvPr>
          <p:cNvSpPr>
            <a:spLocks noGrp="1"/>
          </p:cNvSpPr>
          <p:nvPr>
            <p:ph type="subTitle" idx="1"/>
          </p:nvPr>
        </p:nvSpPr>
        <p:spPr>
          <a:xfrm>
            <a:off x="1665825" y="1820175"/>
            <a:ext cx="2910125" cy="3205211"/>
          </a:xfrm>
        </p:spPr>
        <p:txBody>
          <a:bodyPr/>
          <a:lstStyle/>
          <a:p>
            <a:pPr marL="285750" indent="-285750" algn="just">
              <a:lnSpc>
                <a:spcPct val="150000"/>
              </a:lnSpc>
              <a:buFont typeface="Cambria"/>
              <a:buChar char="•"/>
            </a:pPr>
            <a:r>
              <a:rPr lang="en-US" dirty="0"/>
              <a:t>One Ultrasonic sensor</a:t>
            </a:r>
            <a:endParaRPr lang="en-US"/>
          </a:p>
          <a:p>
            <a:pPr marL="285750" indent="-285750" algn="just">
              <a:lnSpc>
                <a:spcPct val="150000"/>
              </a:lnSpc>
              <a:buFont typeface="Cambria"/>
              <a:buChar char="•"/>
            </a:pPr>
            <a:r>
              <a:rPr lang="en-US" dirty="0"/>
              <a:t>One Servo Motor</a:t>
            </a:r>
          </a:p>
          <a:p>
            <a:pPr marL="285750" indent="-285750" algn="just">
              <a:lnSpc>
                <a:spcPct val="150000"/>
              </a:lnSpc>
              <a:buFont typeface="Cambria"/>
              <a:buChar char="•"/>
            </a:pPr>
            <a:r>
              <a:rPr lang="en-US" dirty="0"/>
              <a:t>Wires</a:t>
            </a:r>
          </a:p>
          <a:p>
            <a:pPr marL="285750" indent="-285750" algn="just">
              <a:lnSpc>
                <a:spcPct val="150000"/>
              </a:lnSpc>
              <a:buFont typeface="Cambria"/>
              <a:buChar char="•"/>
            </a:pPr>
            <a:r>
              <a:rPr lang="en-US" dirty="0"/>
              <a:t>One tennis ball</a:t>
            </a:r>
          </a:p>
          <a:p>
            <a:pPr marL="285750" indent="-285750" algn="just">
              <a:lnSpc>
                <a:spcPct val="150000"/>
              </a:lnSpc>
              <a:buFont typeface="Cambria"/>
              <a:buChar char="•"/>
            </a:pPr>
            <a:r>
              <a:rPr lang="en-US" dirty="0"/>
              <a:t>Arduino UNO</a:t>
            </a:r>
          </a:p>
          <a:p>
            <a:pPr marL="285750" indent="-285750" algn="just">
              <a:lnSpc>
                <a:spcPct val="150000"/>
              </a:lnSpc>
              <a:buFont typeface="Cambria"/>
              <a:buChar char="•"/>
            </a:pPr>
            <a:r>
              <a:rPr lang="en-US" dirty="0"/>
              <a:t>One Breadboard</a:t>
            </a:r>
          </a:p>
          <a:p>
            <a:pPr marL="285750" indent="-285750" algn="just">
              <a:lnSpc>
                <a:spcPct val="150000"/>
              </a:lnSpc>
              <a:buFont typeface="Cambria"/>
              <a:buChar char="•"/>
            </a:pPr>
            <a:r>
              <a:rPr lang="en-US" dirty="0"/>
              <a:t>Wooden sticks</a:t>
            </a:r>
          </a:p>
          <a:p>
            <a:pPr marL="285750" indent="-285750" algn="just">
              <a:lnSpc>
                <a:spcPct val="150000"/>
              </a:lnSpc>
              <a:buFont typeface="Cambria"/>
              <a:buChar char="•"/>
            </a:pPr>
            <a:r>
              <a:rPr lang="en-US" dirty="0"/>
              <a:t>Flexible joints</a:t>
            </a:r>
          </a:p>
          <a:p>
            <a:pPr marL="285750" indent="-285750" algn="just">
              <a:lnSpc>
                <a:spcPct val="150000"/>
              </a:lnSpc>
              <a:buFont typeface="Cambria"/>
              <a:buChar char="•"/>
            </a:pPr>
            <a:r>
              <a:rPr lang="en-US" dirty="0"/>
              <a:t>Wooden base</a:t>
            </a:r>
          </a:p>
          <a:p>
            <a:pPr algn="ctr"/>
            <a:endParaRPr lang="en-US" dirty="0"/>
          </a:p>
        </p:txBody>
      </p:sp>
      <p:sp>
        <p:nvSpPr>
          <p:cNvPr id="4" name="Title 3">
            <a:extLst>
              <a:ext uri="{FF2B5EF4-FFF2-40B4-BE49-F238E27FC236}">
                <a16:creationId xmlns:a16="http://schemas.microsoft.com/office/drawing/2014/main" id="{971CF477-577F-871A-A460-745B454D4A45}"/>
              </a:ext>
            </a:extLst>
          </p:cNvPr>
          <p:cNvSpPr>
            <a:spLocks noGrp="1"/>
          </p:cNvSpPr>
          <p:nvPr>
            <p:ph type="ctrTitle" idx="2"/>
          </p:nvPr>
        </p:nvSpPr>
        <p:spPr/>
        <p:txBody>
          <a:bodyPr/>
          <a:lstStyle/>
          <a:p>
            <a:r>
              <a:rPr lang="en-US" dirty="0"/>
              <a:t>Design Approach</a:t>
            </a:r>
          </a:p>
        </p:txBody>
      </p:sp>
    </p:spTree>
    <p:extLst>
      <p:ext uri="{BB962C8B-B14F-4D97-AF65-F5344CB8AC3E}">
        <p14:creationId xmlns:p14="http://schemas.microsoft.com/office/powerpoint/2010/main" val="206790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1FB1-3D74-8C50-D326-3BA1D320211F}"/>
              </a:ext>
            </a:extLst>
          </p:cNvPr>
          <p:cNvSpPr>
            <a:spLocks noGrp="1"/>
          </p:cNvSpPr>
          <p:nvPr>
            <p:ph type="ctrTitle"/>
          </p:nvPr>
        </p:nvSpPr>
        <p:spPr/>
        <p:txBody>
          <a:bodyPr/>
          <a:lstStyle/>
          <a:p>
            <a:pPr algn="l"/>
            <a:r>
              <a:rPr lang="en-US" dirty="0"/>
              <a:t>Hardware Connections</a:t>
            </a:r>
            <a:endParaRPr lang="en-US"/>
          </a:p>
        </p:txBody>
      </p:sp>
      <p:sp>
        <p:nvSpPr>
          <p:cNvPr id="3" name="Subtitle 2">
            <a:extLst>
              <a:ext uri="{FF2B5EF4-FFF2-40B4-BE49-F238E27FC236}">
                <a16:creationId xmlns:a16="http://schemas.microsoft.com/office/drawing/2014/main" id="{C4981855-F53D-B00F-A846-C2991B61872B}"/>
              </a:ext>
            </a:extLst>
          </p:cNvPr>
          <p:cNvSpPr>
            <a:spLocks noGrp="1"/>
          </p:cNvSpPr>
          <p:nvPr>
            <p:ph type="subTitle" idx="1"/>
          </p:nvPr>
        </p:nvSpPr>
        <p:spPr/>
        <p:txBody>
          <a:bodyPr/>
          <a:lstStyle/>
          <a:p>
            <a:pPr algn="l"/>
            <a:r>
              <a:rPr lang="en-US" dirty="0"/>
              <a:t>Ultrasonic sensor</a:t>
            </a:r>
          </a:p>
          <a:p>
            <a:pPr algn="l">
              <a:buFont typeface="Arial"/>
              <a:buChar char="•"/>
            </a:pPr>
            <a:r>
              <a:rPr lang="en-US" dirty="0"/>
              <a:t>Echo: Pin 3</a:t>
            </a:r>
          </a:p>
          <a:p>
            <a:pPr algn="l">
              <a:buFont typeface="Arial"/>
              <a:buChar char="•"/>
            </a:pPr>
            <a:r>
              <a:rPr lang="en-US" dirty="0"/>
              <a:t>Trigger: Pin 2</a:t>
            </a:r>
          </a:p>
          <a:p>
            <a:pPr marL="152400" indent="0" algn="l"/>
            <a:endParaRPr lang="en-US" dirty="0"/>
          </a:p>
          <a:p>
            <a:pPr marL="152400" indent="0" algn="l"/>
            <a:r>
              <a:rPr lang="en-US" dirty="0"/>
              <a:t>Servo motor</a:t>
            </a:r>
          </a:p>
          <a:p>
            <a:pPr marL="438150" indent="-285750" algn="l">
              <a:buFont typeface="Arial"/>
              <a:buChar char="•"/>
            </a:pPr>
            <a:r>
              <a:rPr lang="en-US" dirty="0"/>
              <a:t>PWM: Pin 7</a:t>
            </a:r>
          </a:p>
        </p:txBody>
      </p:sp>
      <p:sp>
        <p:nvSpPr>
          <p:cNvPr id="4" name="Title 3">
            <a:extLst>
              <a:ext uri="{FF2B5EF4-FFF2-40B4-BE49-F238E27FC236}">
                <a16:creationId xmlns:a16="http://schemas.microsoft.com/office/drawing/2014/main" id="{68002D96-14F3-B021-D8F1-EF6A7E3E0748}"/>
              </a:ext>
            </a:extLst>
          </p:cNvPr>
          <p:cNvSpPr>
            <a:spLocks noGrp="1"/>
          </p:cNvSpPr>
          <p:nvPr>
            <p:ph type="ctrTitle" idx="2"/>
          </p:nvPr>
        </p:nvSpPr>
        <p:spPr/>
        <p:txBody>
          <a:bodyPr spcFirstLastPara="1" wrap="square" lIns="91425" tIns="91425" rIns="91425" bIns="91425" anchor="ctr" anchorCtr="0">
            <a:noAutofit/>
          </a:bodyPr>
          <a:lstStyle/>
          <a:p>
            <a:r>
              <a:rPr lang="en-US" dirty="0"/>
              <a:t>Design Approach</a:t>
            </a:r>
            <a:endParaRPr lang="en-US" b="0"/>
          </a:p>
          <a:p>
            <a:endParaRPr lang="en-US" dirty="0"/>
          </a:p>
        </p:txBody>
      </p:sp>
      <p:pic>
        <p:nvPicPr>
          <p:cNvPr id="5" name="Picture 5" descr="Diagram&#10;&#10;Description automatically generated">
            <a:extLst>
              <a:ext uri="{FF2B5EF4-FFF2-40B4-BE49-F238E27FC236}">
                <a16:creationId xmlns:a16="http://schemas.microsoft.com/office/drawing/2014/main" id="{3A52516A-E7BE-67C5-CF52-9EA408E91028}"/>
              </a:ext>
            </a:extLst>
          </p:cNvPr>
          <p:cNvPicPr>
            <a:picLocks noChangeAspect="1"/>
          </p:cNvPicPr>
          <p:nvPr/>
        </p:nvPicPr>
        <p:blipFill>
          <a:blip r:embed="rId2"/>
          <a:stretch>
            <a:fillRect/>
          </a:stretch>
        </p:blipFill>
        <p:spPr>
          <a:xfrm>
            <a:off x="5549900" y="2454161"/>
            <a:ext cx="3275012" cy="2267178"/>
          </a:xfrm>
          <a:prstGeom prst="rect">
            <a:avLst/>
          </a:prstGeom>
        </p:spPr>
      </p:pic>
    </p:spTree>
    <p:extLst>
      <p:ext uri="{BB962C8B-B14F-4D97-AF65-F5344CB8AC3E}">
        <p14:creationId xmlns:p14="http://schemas.microsoft.com/office/powerpoint/2010/main" val="148839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388A65-5D8B-5EF4-BA34-77A79A4DCDF2}"/>
              </a:ext>
            </a:extLst>
          </p:cNvPr>
          <p:cNvSpPr>
            <a:spLocks noGrp="1"/>
          </p:cNvSpPr>
          <p:nvPr>
            <p:ph type="subTitle" idx="1"/>
          </p:nvPr>
        </p:nvSpPr>
        <p:spPr>
          <a:xfrm>
            <a:off x="2681825" y="1058175"/>
            <a:ext cx="1481375" cy="1038276"/>
          </a:xfrm>
        </p:spPr>
        <p:txBody>
          <a:bodyPr/>
          <a:lstStyle/>
          <a:p>
            <a:pPr algn="l"/>
            <a:r>
              <a:rPr lang="en-US" b="1" dirty="0"/>
              <a:t>PID Controller</a:t>
            </a:r>
          </a:p>
          <a:p>
            <a:pPr algn="l">
              <a:buFont typeface="Arial"/>
              <a:buChar char="•"/>
            </a:pPr>
            <a:r>
              <a:rPr lang="en-US" dirty="0"/>
              <a:t>P = 3.25</a:t>
            </a:r>
          </a:p>
          <a:p>
            <a:pPr algn="l">
              <a:buFont typeface="Arial"/>
              <a:buChar char="•"/>
            </a:pPr>
            <a:r>
              <a:rPr lang="en-US" dirty="0"/>
              <a:t>I = 0.705</a:t>
            </a:r>
          </a:p>
          <a:p>
            <a:pPr algn="l">
              <a:buFont typeface="Arial"/>
              <a:buChar char="•"/>
            </a:pPr>
            <a:r>
              <a:rPr lang="en-US" dirty="0"/>
              <a:t>D = 0</a:t>
            </a:r>
          </a:p>
        </p:txBody>
      </p:sp>
      <p:sp>
        <p:nvSpPr>
          <p:cNvPr id="4" name="Title 3">
            <a:extLst>
              <a:ext uri="{FF2B5EF4-FFF2-40B4-BE49-F238E27FC236}">
                <a16:creationId xmlns:a16="http://schemas.microsoft.com/office/drawing/2014/main" id="{28C81A60-3FED-694C-531C-D7BB05F00C7C}"/>
              </a:ext>
            </a:extLst>
          </p:cNvPr>
          <p:cNvSpPr>
            <a:spLocks noGrp="1"/>
          </p:cNvSpPr>
          <p:nvPr>
            <p:ph type="ctrTitle" idx="2"/>
          </p:nvPr>
        </p:nvSpPr>
        <p:spPr/>
        <p:txBody>
          <a:bodyPr/>
          <a:lstStyle/>
          <a:p>
            <a:r>
              <a:rPr lang="en-US" dirty="0"/>
              <a:t>Simulink</a:t>
            </a:r>
          </a:p>
        </p:txBody>
      </p:sp>
      <p:pic>
        <p:nvPicPr>
          <p:cNvPr id="5" name="Picture 5" descr="Diagram&#10;&#10;Description automatically generated">
            <a:extLst>
              <a:ext uri="{FF2B5EF4-FFF2-40B4-BE49-F238E27FC236}">
                <a16:creationId xmlns:a16="http://schemas.microsoft.com/office/drawing/2014/main" id="{C007746D-5DD6-69BC-EB2A-EE0697F7F41D}"/>
              </a:ext>
            </a:extLst>
          </p:cNvPr>
          <p:cNvPicPr>
            <a:picLocks noChangeAspect="1"/>
          </p:cNvPicPr>
          <p:nvPr/>
        </p:nvPicPr>
        <p:blipFill>
          <a:blip r:embed="rId2"/>
          <a:stretch>
            <a:fillRect/>
          </a:stretch>
        </p:blipFill>
        <p:spPr>
          <a:xfrm>
            <a:off x="1081087" y="2376599"/>
            <a:ext cx="6981825" cy="2763614"/>
          </a:xfrm>
          <a:prstGeom prst="rect">
            <a:avLst/>
          </a:prstGeom>
        </p:spPr>
      </p:pic>
      <p:sp>
        <p:nvSpPr>
          <p:cNvPr id="6" name="TextBox 5">
            <a:extLst>
              <a:ext uri="{FF2B5EF4-FFF2-40B4-BE49-F238E27FC236}">
                <a16:creationId xmlns:a16="http://schemas.microsoft.com/office/drawing/2014/main" id="{31CD8537-70B7-9111-7248-ACD3DCFB1711}"/>
              </a:ext>
            </a:extLst>
          </p:cNvPr>
          <p:cNvSpPr txBox="1"/>
          <p:nvPr/>
        </p:nvSpPr>
        <p:spPr>
          <a:xfrm>
            <a:off x="4510088" y="109696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boto Condensed Light"/>
              </a:rPr>
              <a:t>Servo Motor Output Range</a:t>
            </a:r>
          </a:p>
          <a:p>
            <a:pPr marL="285750" indent="-285750">
              <a:buChar char="•"/>
            </a:pPr>
            <a:r>
              <a:rPr lang="en-US" dirty="0">
                <a:latin typeface="Roboto Condensed Light"/>
              </a:rPr>
              <a:t>Upper Limit = 120</a:t>
            </a:r>
          </a:p>
          <a:p>
            <a:pPr marL="285750" indent="-285750">
              <a:buChar char="•"/>
            </a:pPr>
            <a:r>
              <a:rPr lang="en-US" dirty="0">
                <a:latin typeface="Roboto Condensed Light"/>
              </a:rPr>
              <a:t>Lower Limit = -120</a:t>
            </a:r>
          </a:p>
        </p:txBody>
      </p:sp>
    </p:spTree>
    <p:extLst>
      <p:ext uri="{BB962C8B-B14F-4D97-AF65-F5344CB8AC3E}">
        <p14:creationId xmlns:p14="http://schemas.microsoft.com/office/powerpoint/2010/main" val="350189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E89D-C673-62FA-E517-CFA521D89A7E}"/>
              </a:ext>
            </a:extLst>
          </p:cNvPr>
          <p:cNvSpPr>
            <a:spLocks noGrp="1"/>
          </p:cNvSpPr>
          <p:nvPr>
            <p:ph type="ctrTitle"/>
          </p:nvPr>
        </p:nvSpPr>
        <p:spPr>
          <a:xfrm>
            <a:off x="1208360" y="2111168"/>
            <a:ext cx="3074502" cy="945219"/>
          </a:xfrm>
        </p:spPr>
        <p:txBody>
          <a:bodyPr/>
          <a:lstStyle/>
          <a:p>
            <a:pPr algn="l"/>
            <a:r>
              <a:rPr lang="en-US" dirty="0"/>
              <a:t>Scaling the output of the PID controller</a:t>
            </a:r>
          </a:p>
        </p:txBody>
      </p:sp>
      <p:sp>
        <p:nvSpPr>
          <p:cNvPr id="3" name="Subtitle 2">
            <a:extLst>
              <a:ext uri="{FF2B5EF4-FFF2-40B4-BE49-F238E27FC236}">
                <a16:creationId xmlns:a16="http://schemas.microsoft.com/office/drawing/2014/main" id="{06B45919-E88A-C28E-9C5F-52A7BEF4F4CB}"/>
              </a:ext>
            </a:extLst>
          </p:cNvPr>
          <p:cNvSpPr>
            <a:spLocks noGrp="1"/>
          </p:cNvSpPr>
          <p:nvPr>
            <p:ph type="subTitle" idx="1"/>
          </p:nvPr>
        </p:nvSpPr>
        <p:spPr>
          <a:xfrm>
            <a:off x="1205214" y="3049896"/>
            <a:ext cx="3069111" cy="2091473"/>
          </a:xfrm>
        </p:spPr>
        <p:txBody>
          <a:bodyPr/>
          <a:lstStyle/>
          <a:p>
            <a:pPr algn="l"/>
            <a:r>
              <a:rPr lang="en-US" dirty="0"/>
              <a:t>We measured the output when the ball was at the furthest point from the sensor and closest point from the sensor, then we did a scaling subsystem to scale the output. </a:t>
            </a:r>
          </a:p>
          <a:p>
            <a:pPr algn="l"/>
            <a:endParaRPr lang="en-US"/>
          </a:p>
          <a:p>
            <a:pPr algn="l"/>
            <a:r>
              <a:rPr lang="en-US" dirty="0"/>
              <a:t>We noticed that the PID controller itself can be limited to the range of output</a:t>
            </a:r>
          </a:p>
        </p:txBody>
      </p:sp>
      <p:sp>
        <p:nvSpPr>
          <p:cNvPr id="4" name="Title 3">
            <a:extLst>
              <a:ext uri="{FF2B5EF4-FFF2-40B4-BE49-F238E27FC236}">
                <a16:creationId xmlns:a16="http://schemas.microsoft.com/office/drawing/2014/main" id="{3802585E-9374-4A24-1871-C24E7CEA2A77}"/>
              </a:ext>
            </a:extLst>
          </p:cNvPr>
          <p:cNvSpPr>
            <a:spLocks noGrp="1"/>
          </p:cNvSpPr>
          <p:nvPr>
            <p:ph type="ctrTitle" idx="2"/>
          </p:nvPr>
        </p:nvSpPr>
        <p:spPr/>
        <p:txBody>
          <a:bodyPr spcFirstLastPara="1" wrap="square" lIns="91425" tIns="91425" rIns="91425" bIns="91425" anchor="ctr" anchorCtr="0">
            <a:noAutofit/>
          </a:bodyPr>
          <a:lstStyle/>
          <a:p>
            <a:r>
              <a:rPr lang="en-US" dirty="0"/>
              <a:t>Problems and Discussions</a:t>
            </a:r>
          </a:p>
        </p:txBody>
      </p:sp>
      <p:pic>
        <p:nvPicPr>
          <p:cNvPr id="5" name="Picture 5" descr="Diagram&#10;&#10;Description automatically generated">
            <a:extLst>
              <a:ext uri="{FF2B5EF4-FFF2-40B4-BE49-F238E27FC236}">
                <a16:creationId xmlns:a16="http://schemas.microsoft.com/office/drawing/2014/main" id="{3874B0E3-3290-44CC-1784-60C27D524413}"/>
              </a:ext>
            </a:extLst>
          </p:cNvPr>
          <p:cNvPicPr>
            <a:picLocks noChangeAspect="1"/>
          </p:cNvPicPr>
          <p:nvPr/>
        </p:nvPicPr>
        <p:blipFill>
          <a:blip r:embed="rId2"/>
          <a:stretch>
            <a:fillRect/>
          </a:stretch>
        </p:blipFill>
        <p:spPr>
          <a:xfrm>
            <a:off x="4812542" y="1649426"/>
            <a:ext cx="4090916" cy="1776409"/>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221D7E1D-8499-846A-63AC-5EB4F8D23881}"/>
              </a:ext>
            </a:extLst>
          </p:cNvPr>
          <p:cNvPicPr>
            <a:picLocks noChangeAspect="1"/>
          </p:cNvPicPr>
          <p:nvPr/>
        </p:nvPicPr>
        <p:blipFill rotWithShape="1">
          <a:blip r:embed="rId3"/>
          <a:srcRect t="41154" r="-312" b="26538"/>
          <a:stretch/>
        </p:blipFill>
        <p:spPr>
          <a:xfrm>
            <a:off x="4641945" y="3722065"/>
            <a:ext cx="4432128" cy="1160849"/>
          </a:xfrm>
          <a:prstGeom prst="rect">
            <a:avLst/>
          </a:prstGeom>
        </p:spPr>
      </p:pic>
    </p:spTree>
    <p:extLst>
      <p:ext uri="{BB962C8B-B14F-4D97-AF65-F5344CB8AC3E}">
        <p14:creationId xmlns:p14="http://schemas.microsoft.com/office/powerpoint/2010/main" val="260337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8867-E265-8F2B-56E6-BC32B1DB1683}"/>
              </a:ext>
            </a:extLst>
          </p:cNvPr>
          <p:cNvSpPr>
            <a:spLocks noGrp="1"/>
          </p:cNvSpPr>
          <p:nvPr>
            <p:ph type="ctrTitle"/>
          </p:nvPr>
        </p:nvSpPr>
        <p:spPr>
          <a:xfrm>
            <a:off x="1668973" y="1616437"/>
            <a:ext cx="3910427" cy="416368"/>
          </a:xfrm>
        </p:spPr>
        <p:txBody>
          <a:bodyPr/>
          <a:lstStyle/>
          <a:p>
            <a:r>
              <a:rPr lang="en-US" dirty="0"/>
              <a:t>Tuning the values of P, I, and D</a:t>
            </a:r>
          </a:p>
        </p:txBody>
      </p:sp>
      <p:sp>
        <p:nvSpPr>
          <p:cNvPr id="3" name="Subtitle 2">
            <a:extLst>
              <a:ext uri="{FF2B5EF4-FFF2-40B4-BE49-F238E27FC236}">
                <a16:creationId xmlns:a16="http://schemas.microsoft.com/office/drawing/2014/main" id="{1F50D9D6-6FD3-E66D-EF5C-2A2EB25ADCB3}"/>
              </a:ext>
            </a:extLst>
          </p:cNvPr>
          <p:cNvSpPr>
            <a:spLocks noGrp="1"/>
          </p:cNvSpPr>
          <p:nvPr>
            <p:ph type="subTitle" idx="1"/>
          </p:nvPr>
        </p:nvSpPr>
        <p:spPr>
          <a:xfrm>
            <a:off x="1665825" y="2077493"/>
            <a:ext cx="7436394" cy="2765331"/>
          </a:xfrm>
        </p:spPr>
        <p:txBody>
          <a:bodyPr/>
          <a:lstStyle/>
          <a:p>
            <a:pPr algn="l"/>
            <a:r>
              <a:rPr lang="en-US" dirty="0"/>
              <a:t>We followed the Ziegler–Nichols rule to achieve the system stability. </a:t>
            </a:r>
          </a:p>
          <a:p>
            <a:pPr algn="l"/>
            <a:endParaRPr lang="en-US"/>
          </a:p>
          <a:p>
            <a:pPr algn="l"/>
            <a:r>
              <a:rPr lang="en-US" dirty="0"/>
              <a:t>First, we tried with a small value of </a:t>
            </a:r>
            <a:r>
              <a:rPr lang="en-US" dirty="0" err="1"/>
              <a:t>Kp</a:t>
            </a:r>
            <a:r>
              <a:rPr lang="en-US" dirty="0"/>
              <a:t> and we kept increasing it until we reached a value of (3.25) for </a:t>
            </a:r>
            <a:r>
              <a:rPr lang="en-US" dirty="0" err="1"/>
              <a:t>Kp</a:t>
            </a:r>
            <a:r>
              <a:rPr lang="en-US" dirty="0"/>
              <a:t>, the response of the system became oscillatory. </a:t>
            </a:r>
          </a:p>
          <a:p>
            <a:pPr algn="l"/>
            <a:endParaRPr lang="en-US" dirty="0"/>
          </a:p>
          <a:p>
            <a:pPr algn="l"/>
            <a:r>
              <a:rPr lang="en-US" dirty="0"/>
              <a:t>Second, we began to tune the value of Ki. With the trial-and-error method, we got a good response when Ki was set to 0.705. The system balanced the ball in record time.</a:t>
            </a:r>
          </a:p>
          <a:p>
            <a:pPr algn="l"/>
            <a:endParaRPr lang="en-US" dirty="0"/>
          </a:p>
          <a:p>
            <a:pPr algn="l"/>
            <a:r>
              <a:rPr lang="en-US" dirty="0"/>
              <a:t> Unfortunately, neither Ziegler–Nichols rule nor the trial-and-error method gave us a proper value of Kd. We figured it's because noise can disrupt the feedback signals on the servo motor and causes it to give us an output that includes noise as values, and Kd is sensitive to noise.</a:t>
            </a:r>
          </a:p>
          <a:p>
            <a:pPr algn="l"/>
            <a:endParaRPr lang="en-US" dirty="0"/>
          </a:p>
        </p:txBody>
      </p:sp>
      <p:sp>
        <p:nvSpPr>
          <p:cNvPr id="4" name="Title 3">
            <a:extLst>
              <a:ext uri="{FF2B5EF4-FFF2-40B4-BE49-F238E27FC236}">
                <a16:creationId xmlns:a16="http://schemas.microsoft.com/office/drawing/2014/main" id="{CF383E1A-2DDB-EBB9-5058-4249BD714A6F}"/>
              </a:ext>
            </a:extLst>
          </p:cNvPr>
          <p:cNvSpPr>
            <a:spLocks noGrp="1"/>
          </p:cNvSpPr>
          <p:nvPr>
            <p:ph type="ctrTitle" idx="2"/>
          </p:nvPr>
        </p:nvSpPr>
        <p:spPr/>
        <p:txBody>
          <a:bodyPr spcFirstLastPara="1" wrap="square" lIns="91425" tIns="91425" rIns="91425" bIns="91425" anchor="ctr" anchorCtr="0">
            <a:noAutofit/>
          </a:bodyPr>
          <a:lstStyle/>
          <a:p>
            <a:r>
              <a:rPr lang="en-US" dirty="0"/>
              <a:t>Problems and Discussions</a:t>
            </a:r>
            <a:endParaRPr lang="en-US" b="0" dirty="0"/>
          </a:p>
        </p:txBody>
      </p:sp>
    </p:spTree>
    <p:extLst>
      <p:ext uri="{BB962C8B-B14F-4D97-AF65-F5344CB8AC3E}">
        <p14:creationId xmlns:p14="http://schemas.microsoft.com/office/powerpoint/2010/main" val="907950860"/>
      </p:ext>
    </p:extLst>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790</Words>
  <Application>Microsoft Office PowerPoint</Application>
  <PresentationFormat>On-screen Show (16:9)</PresentationFormat>
  <Paragraphs>203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 Newsletter XL by Slidesgo</vt:lpstr>
      <vt:lpstr> MODEL-BASED PID BALL BALANCING SYSTEM </vt:lpstr>
      <vt:lpstr>Table of Contents</vt:lpstr>
      <vt:lpstr>Introduction</vt:lpstr>
      <vt:lpstr>Theory</vt:lpstr>
      <vt:lpstr>Components Used</vt:lpstr>
      <vt:lpstr>Hardware Connections</vt:lpstr>
      <vt:lpstr>Simulink</vt:lpstr>
      <vt:lpstr>Scaling the output of the PID controller</vt:lpstr>
      <vt:lpstr>Tuning the values of P, I, and D</vt:lpstr>
      <vt:lpstr>To conclude, using the right hardware and software components enabled us to successfully build a ball balancing system, the Model-Based PID Ball Balancing System. Overall, the PID Ball Balancing System is effective for developing and demonstrating the related feedback control algorithm. Future work for this project can include adding a filter to the ultrasonic sensor to reduce noise.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Grey’s Bank  Security Risk Assessment</dc:title>
  <dc:creator>Aws Rayyan</dc:creator>
  <cp:lastModifiedBy>Ahmed Mamoud</cp:lastModifiedBy>
  <cp:revision>255</cp:revision>
  <dcterms:modified xsi:type="dcterms:W3CDTF">2022-06-08T12:21:13Z</dcterms:modified>
</cp:coreProperties>
</file>