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62" r:id="rId3"/>
    <p:sldId id="259" r:id="rId4"/>
    <p:sldId id="260" r:id="rId5"/>
    <p:sldId id="263" r:id="rId6"/>
    <p:sldId id="266" r:id="rId7"/>
    <p:sldId id="264" r:id="rId8"/>
    <p:sldId id="282" r:id="rId9"/>
    <p:sldId id="280" r:id="rId10"/>
    <p:sldId id="285"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6" r:id="rId26"/>
    <p:sldId id="287" r:id="rId27"/>
    <p:sldId id="279"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75476" autoAdjust="0"/>
  </p:normalViewPr>
  <p:slideViewPr>
    <p:cSldViewPr>
      <p:cViewPr varScale="1">
        <p:scale>
          <a:sx n="84" d="100"/>
          <a:sy n="84"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93FB1-DF36-440F-A433-3E8F756D0415}" type="datetimeFigureOut">
              <a:rPr lang="en-US" smtClean="0"/>
              <a:pPr/>
              <a:t>4/21/2009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09D3E-EFA4-494F-A84B-3A02CB9253E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4/21/2009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 take no credit for the example</a:t>
            </a:r>
            <a:r>
              <a:rPr lang="en-US" baseline="0" dirty="0" smtClean="0"/>
              <a:t> – Rafael did all the work here.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Heavily inspired</a:t>
            </a:r>
            <a:r>
              <a:rPr lang="en-US" baseline="0" dirty="0" smtClean="0"/>
              <a:t> by rake (ruby make) and bake (boo make).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4/21/2009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4/21/2009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4/21/2009</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4/21/2009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4/21/2009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shellcommunity.org/" TargetMode="External"/><Relationship Id="rId2" Type="http://schemas.openxmlformats.org/officeDocument/2006/relationships/hyperlink" Target="http://codebetter.com/blogs/james.kovacs/archive/2008/06/27/introducing-psake.aspx" TargetMode="External"/><Relationship Id="rId1" Type="http://schemas.openxmlformats.org/officeDocument/2006/relationships/slideLayout" Target="../slideLayouts/slideLayout2.xml"/><Relationship Id="rId4" Type="http://schemas.openxmlformats.org/officeDocument/2006/relationships/hyperlink" Target="http://stackoverflow.com/questions/8722/how-do-you-use-powershell#1013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powershell/archive/2009/04/17/15-minutes-with-lang-ne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blogs.msdn.com/powershell/archive/2008/08/30/powershell-vs-tsql-why-learn-powershell.aspx" TargetMode="External"/><Relationship Id="rId4" Type="http://schemas.openxmlformats.org/officeDocument/2006/relationships/hyperlink" Target="http://community.windowsdevpro.com/blogs/windowsdevpro/archive/2007/11/26/powershell-in-common-engineering-criteria-in-fiscal-2009.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thinwindows.com/2009/01/12/crash-course-on-authoring-windows-7-troubleshooting-pack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google.com/p/psake/" TargetMode="External"/><Relationship Id="rId4" Type="http://schemas.openxmlformats.org/officeDocument/2006/relationships/hyperlink" Target="http://www.jameskovacs.com/blo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logs.msdn.com/powershell/archive/2008/12/23/early-christmas-present-from-powershell-team-community-technology-preview-3-ctp3-of-windows-powershell-v2.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eweek.com/c/a/Security/The-Best-and-Worst-Microsoft-Products/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msdn.com/powershell/archive/2008/10/29/ny-times-delcares-powershell-to-be-30-of-the-value-of-windows-7.asp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docs.blacktree.com/quicksilver/what_is_quicksilver"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bayden.com/SlickRu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launchy.net/" TargetMode="External"/><Relationship Id="rId5" Type="http://schemas.openxmlformats.org/officeDocument/2006/relationships/hyperlink" Target="http://labs.mozilla.com/2008/08/introducing-ubiquity/"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davebsd.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The Power of...</a:t>
            </a:r>
            <a:endParaRPr lang="en-US" dirty="0"/>
          </a:p>
        </p:txBody>
      </p:sp>
      <p:sp>
        <p:nvSpPr>
          <p:cNvPr id="4" name="TextBox 3"/>
          <p:cNvSpPr txBox="1"/>
          <p:nvPr/>
        </p:nvSpPr>
        <p:spPr>
          <a:xfrm>
            <a:off x="5029200" y="5027474"/>
            <a:ext cx="3886200" cy="1477328"/>
          </a:xfrm>
          <a:prstGeom prst="rect">
            <a:avLst/>
          </a:prstGeom>
          <a:noFill/>
        </p:spPr>
        <p:txBody>
          <a:bodyPr wrap="square" rtlCol="0">
            <a:spAutoFit/>
          </a:bodyPr>
          <a:lstStyle/>
          <a:p>
            <a:pPr algn="r"/>
            <a:r>
              <a:rPr lang="en-US" dirty="0" smtClean="0"/>
              <a:t>NWA </a:t>
            </a:r>
            <a:r>
              <a:rPr lang="en-US" dirty="0" err="1" smtClean="0"/>
              <a:t>CodeCamp</a:t>
            </a:r>
            <a:endParaRPr lang="en-US" dirty="0" smtClean="0"/>
          </a:p>
          <a:p>
            <a:pPr algn="r"/>
            <a:r>
              <a:rPr lang="en-US" dirty="0" smtClean="0"/>
              <a:t>April 25, 2009</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a:t>
            </a:r>
            <a:r>
              <a:rPr lang="en-US" dirty="0" err="1" smtClean="0"/>
              <a:t>PowerShell</a:t>
            </a:r>
            <a:r>
              <a:rPr lang="en-US" dirty="0" smtClean="0"/>
              <a:t> useful to a developer and why?</a:t>
            </a:r>
            <a:endParaRPr lang="en-US" dirty="0"/>
          </a:p>
        </p:txBody>
      </p:sp>
      <p:sp>
        <p:nvSpPr>
          <p:cNvPr id="3" name="Content Placeholder 2"/>
          <p:cNvSpPr>
            <a:spLocks noGrp="1"/>
          </p:cNvSpPr>
          <p:nvPr>
            <p:ph idx="1"/>
          </p:nvPr>
        </p:nvSpPr>
        <p:spPr>
          <a:xfrm>
            <a:off x="457200" y="1600200"/>
            <a:ext cx="7924800" cy="5029200"/>
          </a:xfrm>
        </p:spPr>
        <p:txBody>
          <a:bodyPr>
            <a:normAutofit fontScale="62500" lnSpcReduction="20000"/>
          </a:bodyPr>
          <a:lstStyle/>
          <a:p>
            <a:r>
              <a:rPr lang="en-US" dirty="0" smtClean="0"/>
              <a:t>Task automation</a:t>
            </a:r>
          </a:p>
          <a:p>
            <a:r>
              <a:rPr lang="en-US" dirty="0" smtClean="0"/>
              <a:t>Quick access to the .NET framework.</a:t>
            </a:r>
          </a:p>
          <a:p>
            <a:r>
              <a:rPr lang="en-US" dirty="0" smtClean="0"/>
              <a:t>Easy to build domain specific languages.</a:t>
            </a:r>
          </a:p>
          <a:p>
            <a:pPr lvl="1"/>
            <a:r>
              <a:rPr lang="en-US" dirty="0" smtClean="0"/>
              <a:t>See </a:t>
            </a:r>
            <a:r>
              <a:rPr lang="en-US" dirty="0" err="1" smtClean="0">
                <a:hlinkClick r:id="rId2"/>
              </a:rPr>
              <a:t>psake</a:t>
            </a:r>
            <a:r>
              <a:rPr lang="en-US" dirty="0" smtClean="0"/>
              <a:t> by James Kovacs</a:t>
            </a:r>
          </a:p>
          <a:p>
            <a:r>
              <a:rPr lang="en-US" dirty="0" smtClean="0"/>
              <a:t>It can provide a scripting language for your application. </a:t>
            </a:r>
          </a:p>
          <a:p>
            <a:pPr lvl="1"/>
            <a:r>
              <a:rPr lang="en-US" dirty="0" err="1" smtClean="0"/>
              <a:t>PowerShell</a:t>
            </a:r>
            <a:r>
              <a:rPr lang="en-US" dirty="0" smtClean="0"/>
              <a:t> is part of the 2009 Common Engineering Criteria</a:t>
            </a:r>
          </a:p>
          <a:p>
            <a:r>
              <a:rPr lang="en-US" dirty="0" smtClean="0"/>
              <a:t>Ease of creating a command-line interface</a:t>
            </a:r>
          </a:p>
          <a:p>
            <a:pPr lvl="1"/>
            <a:r>
              <a:rPr lang="en-US" dirty="0" err="1" smtClean="0"/>
              <a:t>PowerShell</a:t>
            </a:r>
            <a:r>
              <a:rPr lang="en-US" dirty="0" smtClean="0"/>
              <a:t> provides a large part of the underlying plumbing needed for parsing arguments, and other basic tasks</a:t>
            </a:r>
          </a:p>
          <a:p>
            <a:r>
              <a:rPr lang="en-US" dirty="0" smtClean="0"/>
              <a:t>It's just cool! </a:t>
            </a:r>
          </a:p>
          <a:p>
            <a:pPr lvl="1"/>
            <a:r>
              <a:rPr lang="en-US" dirty="0" smtClean="0"/>
              <a:t>In about 250 lines (including comments), Rob Foust and Jeff Hicks wrote a network sniffer in </a:t>
            </a:r>
            <a:r>
              <a:rPr lang="en-US" dirty="0" err="1" smtClean="0"/>
              <a:t>PowerShell</a:t>
            </a:r>
            <a:r>
              <a:rPr lang="en-US" dirty="0" smtClean="0"/>
              <a:t>. Easier to use than </a:t>
            </a:r>
            <a:r>
              <a:rPr lang="en-US" dirty="0" err="1" smtClean="0"/>
              <a:t>WinDump</a:t>
            </a:r>
            <a:r>
              <a:rPr lang="en-US" dirty="0" smtClean="0"/>
              <a:t> for lightweight troubleshooting.</a:t>
            </a:r>
          </a:p>
          <a:p>
            <a:r>
              <a:rPr lang="en-US" dirty="0" smtClean="0"/>
              <a:t>Community</a:t>
            </a:r>
          </a:p>
          <a:p>
            <a:pPr lvl="1"/>
            <a:r>
              <a:rPr lang="en-US" dirty="0" smtClean="0"/>
              <a:t>see </a:t>
            </a:r>
            <a:r>
              <a:rPr lang="en-US" dirty="0" smtClean="0">
                <a:hlinkClick r:id="rId3"/>
              </a:rPr>
              <a:t>PowerShellCommunity.org</a:t>
            </a:r>
            <a:r>
              <a:rPr lang="en-US" dirty="0" smtClean="0"/>
              <a:t>.</a:t>
            </a:r>
          </a:p>
          <a:p>
            <a:endParaRPr lang="en-US" dirty="0" smtClean="0"/>
          </a:p>
          <a:p>
            <a:pPr algn="r">
              <a:buNone/>
            </a:pPr>
            <a:r>
              <a:rPr lang="en-US" dirty="0" smtClean="0"/>
              <a:t>Via </a:t>
            </a:r>
            <a:r>
              <a:rPr lang="en-US" dirty="0" smtClean="0">
                <a:hlinkClick r:id="rId4"/>
              </a:rPr>
              <a:t>http://stackoverflow.com/questions/8722/how-do-you-use-powershell#10137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a:xfrm>
            <a:off x="457200" y="1600200"/>
            <a:ext cx="7467600" cy="4876800"/>
          </a:xfrm>
        </p:spPr>
        <p:txBody>
          <a:bodyPr>
            <a:normAutofit fontScale="775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smtClean="0"/>
          </a:p>
          <a:p>
            <a:pPr>
              <a:buNone/>
            </a:pPr>
            <a:r>
              <a:rPr lang="en-US" dirty="0" smtClean="0">
                <a:hlinkClick r:id="rId3"/>
              </a:rPr>
              <a:t>“We are digging ourselves out of a 30 year hole.” – Jeffrey </a:t>
            </a:r>
            <a:r>
              <a:rPr lang="en-US" dirty="0" err="1" smtClean="0">
                <a:hlinkClick r:id="rId3"/>
              </a:rPr>
              <a:t>Snover’s</a:t>
            </a:r>
            <a:r>
              <a:rPr lang="en-US" dirty="0" smtClean="0">
                <a:hlinkClick r:id="rId3"/>
              </a:rPr>
              <a:t> </a:t>
            </a:r>
            <a:r>
              <a:rPr lang="en-US" dirty="0" err="1" smtClean="0">
                <a:hlinkClick r:id="rId3"/>
              </a:rPr>
              <a:t>Lang.Net</a:t>
            </a:r>
            <a:r>
              <a:rPr lang="en-US" dirty="0" smtClean="0">
                <a:hlinkClick r:id="rId3"/>
              </a:rPr>
              <a:t> </a:t>
            </a:r>
            <a:r>
              <a:rPr lang="en-US" dirty="0" err="1" smtClean="0">
                <a:hlinkClick r:id="rId3"/>
              </a:rPr>
              <a:t>PowerShell</a:t>
            </a:r>
            <a:r>
              <a:rPr lang="en-US" dirty="0" smtClean="0">
                <a:hlinkClick r:id="rId3"/>
              </a:rPr>
              <a:t> Talk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parsing</a:t>
            </a:r>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a:t>
            </a:r>
            <a:r>
              <a:rPr lang="en-US" dirty="0" err="1" smtClean="0"/>
              <a:t>bashrc</a:t>
            </a:r>
            <a:r>
              <a:rPr lang="en-US" dirty="0" smtClean="0"/>
              <a:t>,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smtClean="0"/>
              <a:t>What </a:t>
            </a:r>
            <a:r>
              <a:rPr lang="en-US" dirty="0" smtClean="0"/>
              <a:t>is </a:t>
            </a:r>
            <a:r>
              <a:rPr lang="en-US" dirty="0" err="1" smtClean="0"/>
              <a:t>PowerShell</a:t>
            </a:r>
            <a:r>
              <a:rPr lang="en-US" dirty="0" smtClean="0"/>
              <a:t>?</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What’s coming in Version 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Microsoft Tools</a:t>
            </a:r>
            <a:endParaRPr lang="en-US" dirty="0"/>
          </a:p>
        </p:txBody>
      </p:sp>
      <p:sp>
        <p:nvSpPr>
          <p:cNvPr id="3" name="Content Placeholder 2"/>
          <p:cNvSpPr>
            <a:spLocks noGrp="1"/>
          </p:cNvSpPr>
          <p:nvPr>
            <p:ph idx="1"/>
          </p:nvPr>
        </p:nvSpPr>
        <p:spPr>
          <a:xfrm>
            <a:off x="457200" y="1600200"/>
            <a:ext cx="8153400" cy="5257800"/>
          </a:xfrm>
        </p:spPr>
        <p:txBody>
          <a:bodyPr>
            <a:normAutofit fontScale="70000" lnSpcReduction="2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err="1" smtClean="0"/>
              <a:t>PowerShell</a:t>
            </a:r>
            <a:r>
              <a:rPr lang="en-US" dirty="0" smtClean="0"/>
              <a:t> Provider RC1</a:t>
            </a:r>
          </a:p>
          <a:p>
            <a:r>
              <a:rPr lang="en-US" dirty="0" smtClean="0"/>
              <a:t>Windows Server 2008</a:t>
            </a:r>
          </a:p>
          <a:p>
            <a:pPr lvl="1"/>
            <a:r>
              <a:rPr lang="en-US" dirty="0" smtClean="0"/>
              <a:t>Included as a component instead of a separate download</a:t>
            </a:r>
          </a:p>
          <a:p>
            <a:r>
              <a:rPr lang="en-US" dirty="0" smtClean="0"/>
              <a:t>Windows 7</a:t>
            </a:r>
          </a:p>
          <a:p>
            <a:pPr lvl="1"/>
            <a:r>
              <a:rPr lang="en-US" dirty="0" smtClean="0"/>
              <a:t>Installed by default!</a:t>
            </a:r>
          </a:p>
          <a:p>
            <a:r>
              <a:rPr lang="en-US" dirty="0" smtClean="0">
                <a:hlinkClick r:id="rId4"/>
              </a:rPr>
              <a:t>Common Engineering Criteria in 2009</a:t>
            </a:r>
            <a:endParaRPr lang="en-US" dirty="0" smtClean="0"/>
          </a:p>
          <a:p>
            <a:pPr lvl="1"/>
            <a:r>
              <a:rPr lang="en-US" dirty="0" smtClean="0"/>
              <a:t>Included in all server productions from 2009 forward</a:t>
            </a:r>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5"/>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Troubleshooting Packs</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533400" y="1752600"/>
            <a:ext cx="5553075" cy="4248150"/>
          </a:xfrm>
          <a:prstGeom prst="rect">
            <a:avLst/>
          </a:prstGeom>
          <a:noFill/>
          <a:ln w="9525">
            <a:noFill/>
            <a:miter lim="800000"/>
            <a:headEnd/>
            <a:tailEnd/>
          </a:ln>
          <a:effectLst/>
        </p:spPr>
      </p:pic>
      <p:sp>
        <p:nvSpPr>
          <p:cNvPr id="7" name="TextBox 6"/>
          <p:cNvSpPr txBox="1"/>
          <p:nvPr/>
        </p:nvSpPr>
        <p:spPr>
          <a:xfrm>
            <a:off x="6172200" y="2819400"/>
            <a:ext cx="2821606" cy="1015663"/>
          </a:xfrm>
          <a:prstGeom prst="rect">
            <a:avLst/>
          </a:prstGeom>
          <a:noFill/>
        </p:spPr>
        <p:txBody>
          <a:bodyPr wrap="none" rtlCol="0">
            <a:spAutoFit/>
          </a:bodyPr>
          <a:lstStyle/>
          <a:p>
            <a:r>
              <a:rPr lang="en-US" sz="2000" dirty="0" smtClean="0"/>
              <a:t>New feature in Window</a:t>
            </a:r>
          </a:p>
          <a:p>
            <a:r>
              <a:rPr lang="en-US" sz="2000" dirty="0" smtClean="0"/>
              <a:t>7 to automate trouble-</a:t>
            </a:r>
          </a:p>
          <a:p>
            <a:r>
              <a:rPr lang="en-US" sz="2000" dirty="0" smtClean="0"/>
              <a:t>Shooting.</a:t>
            </a:r>
          </a:p>
        </p:txBody>
      </p:sp>
      <p:sp>
        <p:nvSpPr>
          <p:cNvPr id="9" name="TextBox 8"/>
          <p:cNvSpPr txBox="1"/>
          <p:nvPr/>
        </p:nvSpPr>
        <p:spPr>
          <a:xfrm>
            <a:off x="2688387" y="6211669"/>
            <a:ext cx="6455613" cy="646331"/>
          </a:xfrm>
          <a:prstGeom prst="rect">
            <a:avLst/>
          </a:prstGeom>
          <a:noFill/>
        </p:spPr>
        <p:txBody>
          <a:bodyPr wrap="none" rtlCol="0">
            <a:spAutoFit/>
          </a:bodyPr>
          <a:lstStyle/>
          <a:p>
            <a:pPr algn="r"/>
            <a:r>
              <a:rPr lang="en-US" dirty="0" smtClean="0"/>
              <a:t>Via </a:t>
            </a:r>
            <a:r>
              <a:rPr lang="en-US" dirty="0" smtClean="0">
                <a:hlinkClick r:id="rId4"/>
              </a:rPr>
              <a:t>http://www.withinwindows.com/2009/01/12/</a:t>
            </a:r>
          </a:p>
          <a:p>
            <a:pPr algn="r"/>
            <a:r>
              <a:rPr lang="en-US" dirty="0" smtClean="0">
                <a:hlinkClick r:id="rId4"/>
              </a:rPr>
              <a:t>crash-course-on-authoring-windows-7-troubleshooting-packs/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scripts with </a:t>
            </a:r>
            <a:r>
              <a:rPr lang="en-US" dirty="0" err="1" smtClean="0"/>
              <a:t>PowerShell</a:t>
            </a:r>
            <a:endParaRPr lang="en-US" dirty="0"/>
          </a:p>
        </p:txBody>
      </p:sp>
      <p:pic>
        <p:nvPicPr>
          <p:cNvPr id="4" name="Content Placeholder 3" descr="psake.png"/>
          <p:cNvPicPr>
            <a:picLocks noGrp="1" noChangeAspect="1"/>
          </p:cNvPicPr>
          <p:nvPr>
            <p:ph idx="1"/>
          </p:nvPr>
        </p:nvPicPr>
        <p:blipFill>
          <a:blip r:embed="rId3"/>
          <a:stretch>
            <a:fillRect/>
          </a:stretch>
        </p:blipFill>
        <p:spPr>
          <a:xfrm>
            <a:off x="6705600" y="1524000"/>
            <a:ext cx="1904762" cy="819048"/>
          </a:xfrm>
        </p:spPr>
      </p:pic>
      <p:sp>
        <p:nvSpPr>
          <p:cNvPr id="5" name="TextBox 4"/>
          <p:cNvSpPr txBox="1"/>
          <p:nvPr/>
        </p:nvSpPr>
        <p:spPr>
          <a:xfrm>
            <a:off x="3098755" y="6488668"/>
            <a:ext cx="6045245" cy="369332"/>
          </a:xfrm>
          <a:prstGeom prst="rect">
            <a:avLst/>
          </a:prstGeom>
          <a:noFill/>
        </p:spPr>
        <p:txBody>
          <a:bodyPr wrap="none" rtlCol="0">
            <a:spAutoFit/>
          </a:bodyPr>
          <a:lstStyle/>
          <a:p>
            <a:r>
              <a:rPr lang="en-US" dirty="0" smtClean="0"/>
              <a:t>From </a:t>
            </a:r>
            <a:r>
              <a:rPr lang="en-US" dirty="0" smtClean="0">
                <a:hlinkClick r:id="rId4"/>
              </a:rPr>
              <a:t>James Kovacs</a:t>
            </a:r>
            <a:r>
              <a:rPr lang="en-US" dirty="0" smtClean="0"/>
              <a:t> via </a:t>
            </a:r>
            <a:r>
              <a:rPr lang="en-US" dirty="0" smtClean="0">
                <a:hlinkClick r:id="rId5"/>
              </a:rPr>
              <a:t>http://code.google.com/p/psake/</a:t>
            </a:r>
            <a:endParaRPr lang="en-US" dirty="0"/>
          </a:p>
        </p:txBody>
      </p:sp>
      <p:sp>
        <p:nvSpPr>
          <p:cNvPr id="6" name="TextBox 5"/>
          <p:cNvSpPr txBox="1"/>
          <p:nvPr/>
        </p:nvSpPr>
        <p:spPr>
          <a:xfrm>
            <a:off x="304800" y="1371600"/>
            <a:ext cx="5943600" cy="5355312"/>
          </a:xfrm>
          <a:prstGeom prst="rect">
            <a:avLst/>
          </a:prstGeom>
          <a:noFill/>
        </p:spPr>
        <p:txBody>
          <a:bodyPr wrap="square" rtlCol="0">
            <a:spAutoFit/>
          </a:bodyPr>
          <a:lstStyle/>
          <a:p>
            <a:r>
              <a:rPr lang="en-US" dirty="0" smtClean="0">
                <a:latin typeface="Consolas" pitchFamily="49" charset="0"/>
                <a:cs typeface="Consolas" pitchFamily="49" charset="0"/>
              </a:rPr>
              <a:t>properties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testMessage</a:t>
            </a:r>
            <a:r>
              <a:rPr lang="en-US" dirty="0" smtClean="0">
                <a:latin typeface="Consolas" pitchFamily="49" charset="0"/>
                <a:cs typeface="Consolas" pitchFamily="49" charset="0"/>
              </a:rPr>
              <a:t> = 'Executed Test!'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compileMessage</a:t>
            </a:r>
            <a:r>
              <a:rPr lang="en-US" dirty="0" smtClean="0">
                <a:latin typeface="Consolas" pitchFamily="49" charset="0"/>
                <a:cs typeface="Consolas" pitchFamily="49" charset="0"/>
              </a:rPr>
              <a:t> = 'Executed Compile!'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cleanMessage</a:t>
            </a:r>
            <a:r>
              <a:rPr lang="en-US" dirty="0" smtClean="0">
                <a:latin typeface="Consolas" pitchFamily="49" charset="0"/>
                <a:cs typeface="Consolas" pitchFamily="49" charset="0"/>
              </a:rPr>
              <a:t> = 'Executed Clean!'</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default -depends Test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Test -depends Compile,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testMessage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Compile -depends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compileMessage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cleanMessage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a:t>
            </a:r>
            <a:r>
              <a:rPr lang="en-US" dirty="0" err="1" smtClean="0"/>
              <a:t>PowerShell</a:t>
            </a:r>
            <a:r>
              <a:rPr lang="en-US" dirty="0" smtClean="0"/>
              <a:t>?</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V2 CTP3 is out</a:t>
            </a:r>
            <a:endParaRPr lang="en-US" dirty="0" smtClean="0"/>
          </a:p>
          <a:p>
            <a:r>
              <a:rPr lang="en-US" dirty="0" smtClean="0"/>
              <a:t>Version 2 is considered feature complete</a:t>
            </a:r>
          </a:p>
          <a:p>
            <a:r>
              <a:rPr lang="en-US" dirty="0" smtClean="0"/>
              <a:t>Some features:</a:t>
            </a:r>
          </a:p>
          <a:p>
            <a:pPr lvl="1"/>
            <a:r>
              <a:rPr lang="en-US" dirty="0" err="1" smtClean="0"/>
              <a:t>Remoting</a:t>
            </a:r>
            <a:r>
              <a:rPr lang="en-US" dirty="0" smtClean="0"/>
              <a:t> support</a:t>
            </a:r>
          </a:p>
          <a:p>
            <a:pPr lvl="1"/>
            <a:r>
              <a:rPr lang="en-US" dirty="0" smtClean="0"/>
              <a:t>Job support</a:t>
            </a:r>
          </a:p>
          <a:p>
            <a:pPr lvl="1"/>
            <a:r>
              <a:rPr lang="en-US" dirty="0" smtClean="0"/>
              <a:t>Graphical Console</a:t>
            </a:r>
          </a:p>
          <a:p>
            <a:pPr lvl="1"/>
            <a:r>
              <a:rPr lang="en-US" dirty="0" smtClean="0"/>
              <a:t>Transactions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343400"/>
            <a:ext cx="5943600" cy="2308324"/>
          </a:xfrm>
          <a:prstGeom prst="rect">
            <a:avLst/>
          </a:prstGeom>
          <a:noFill/>
        </p:spPr>
        <p:txBody>
          <a:bodyPr wrap="square" rtlCol="0">
            <a:spAutoFit/>
          </a:bodyPr>
          <a:lstStyle/>
          <a:p>
            <a:r>
              <a:rPr lang="en-US" b="1" dirty="0" smtClean="0"/>
              <a:t>Windows </a:t>
            </a:r>
            <a:r>
              <a:rPr lang="en-US" b="1" dirty="0" err="1" smtClean="0"/>
              <a:t>PowerShell</a:t>
            </a:r>
            <a:r>
              <a:rPr lang="en-US" dirty="0" smtClean="0"/>
              <a:t> is an extensible command-line shell and associated scripting language from Microsoft. It was released in 2006 and is currently available for Windows XP SP2, Windows Server 2003, Windows Vista and is included in Windows Server 2008 as an optional feature.</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p>
          <a:p>
            <a:r>
              <a:rPr lang="en-US" dirty="0" err="1" smtClean="0">
                <a:hlinkClick r:id="rId3"/>
              </a:rPr>
              <a:t>eWeek</a:t>
            </a:r>
            <a:r>
              <a:rPr lang="en-US" dirty="0" smtClean="0">
                <a:hlinkClick r:id="rId3"/>
              </a:rPr>
              <a:t> names it the number 7 best Microsoft Product!</a:t>
            </a:r>
            <a:endParaRPr lang="en-US" dirty="0" smtClean="0"/>
          </a:p>
          <a:p>
            <a:r>
              <a:rPr lang="en-US" dirty="0" err="1" smtClean="0">
                <a:hlinkClick r:id="rId4"/>
              </a:rPr>
              <a:t>PowerShell</a:t>
            </a:r>
            <a:r>
              <a:rPr lang="en-US" dirty="0" smtClean="0">
                <a:hlinkClick r:id="rId4"/>
              </a:rPr>
              <a:t> is 30% of value in Windows 7 according to NY Times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err="1" smtClean="0"/>
              <a:t>Silverlight</a:t>
            </a:r>
            <a:r>
              <a:rPr lang="en-US" dirty="0" smtClean="0"/>
              <a:t>, WPF, WCF, LINQ, etc. on the horizon, who seriously cares about the command line?</a:t>
            </a:r>
            <a:endParaRPr lang="en-US" dirty="0"/>
          </a:p>
        </p:txBody>
      </p:sp>
      <p:pic>
        <p:nvPicPr>
          <p:cNvPr id="4" name="Picture 3" descr="indifference.jpg"/>
          <p:cNvPicPr>
            <a:picLocks noChangeAspect="1"/>
          </p:cNvPicPr>
          <p:nvPr/>
        </p:nvPicPr>
        <p:blipFill>
          <a:blip r:embed="rId3"/>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92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err="1" smtClean="0">
                <a:hlinkClick r:id="rId6"/>
              </a:rPr>
              <a:t>Launchy</a:t>
            </a:r>
            <a:r>
              <a:rPr lang="en-US" dirty="0" smtClean="0"/>
              <a:t>, </a:t>
            </a:r>
            <a:r>
              <a:rPr lang="en-US" dirty="0" err="1" smtClean="0">
                <a:hlinkClick r:id="rId7"/>
              </a:rPr>
              <a:t>SlickRun</a:t>
            </a:r>
            <a:r>
              <a:rPr lang="en-US" dirty="0" smtClean="0"/>
              <a:t>, </a:t>
            </a:r>
            <a:r>
              <a:rPr lang="en-US" dirty="0" err="1" smtClean="0">
                <a:hlinkClick r:id="rId8"/>
              </a:rPr>
              <a:t>QuickSilver</a:t>
            </a:r>
            <a:r>
              <a:rPr lang="en-US" dirty="0" smtClean="0"/>
              <a:t> (OS X), </a:t>
            </a:r>
            <a:r>
              <a:rPr lang="en-US" dirty="0" smtClean="0">
                <a:hlinkClick r:id="rId9"/>
              </a:rPr>
              <a:t>Gnome Do</a:t>
            </a:r>
            <a:r>
              <a:rPr lang="en-US" dirty="0" smtClean="0"/>
              <a:t> (Linux),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2239</TotalTime>
  <Words>4798</Words>
  <Application>Microsoft Office PowerPoint</Application>
  <PresentationFormat>On-screen Show (4:3)</PresentationFormat>
  <Paragraphs>517</Paragraphs>
  <Slides>28</Slides>
  <Notes>20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Technic</vt:lpstr>
      <vt:lpstr>POWERSHELL </vt:lpstr>
      <vt:lpstr>Agenda</vt:lpstr>
      <vt:lpstr>So… what is this PowerShell thing anyway?</vt:lpstr>
      <vt:lpstr>Slide 4</vt:lpstr>
      <vt:lpstr>Less words, more content</vt:lpstr>
      <vt:lpstr>GettingStarted.rtf</vt:lpstr>
      <vt:lpstr>Why Should I Care?</vt:lpstr>
      <vt:lpstr>Resurgence in the Command Line</vt:lpstr>
      <vt:lpstr>Top 6 Reasons you should learn a scripting language</vt:lpstr>
      <vt:lpstr>Is PowerShell useful to a developer and why?</vt:lpstr>
      <vt:lpstr>Why I care about PowerShell</vt:lpstr>
      <vt:lpstr>How to Get-Help and Get Started</vt:lpstr>
      <vt:lpstr>Slide 13</vt:lpstr>
      <vt:lpstr>PowerShell Language Cheat Sheet!</vt:lpstr>
      <vt:lpstr>Slide 15</vt:lpstr>
      <vt:lpstr>The Pipeline</vt:lpstr>
      <vt:lpstr>Slide 17</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Troubleshooting Packs</vt:lpstr>
      <vt:lpstr>Build scripts with PowerShell</vt:lpstr>
      <vt:lpstr>What’s next for PowerShell?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 Mohundro</cp:lastModifiedBy>
  <cp:revision>230</cp:revision>
  <dcterms:created xsi:type="dcterms:W3CDTF">2008-08-07T02:28:20Z</dcterms:created>
  <dcterms:modified xsi:type="dcterms:W3CDTF">2009-04-22T01:32:29Z</dcterms:modified>
</cp:coreProperties>
</file>