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56" r:id="rId2"/>
    <p:sldId id="262" r:id="rId3"/>
    <p:sldId id="259" r:id="rId4"/>
    <p:sldId id="260" r:id="rId5"/>
    <p:sldId id="263" r:id="rId6"/>
    <p:sldId id="266" r:id="rId7"/>
    <p:sldId id="264" r:id="rId8"/>
    <p:sldId id="282" r:id="rId9"/>
    <p:sldId id="280" r:id="rId10"/>
    <p:sldId id="285"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90" r:id="rId26"/>
    <p:sldId id="286" r:id="rId27"/>
    <p:sldId id="287" r:id="rId28"/>
    <p:sldId id="288" r:id="rId29"/>
    <p:sldId id="289" r:id="rId30"/>
    <p:sldId id="279" r:id="rId31"/>
    <p:sldId id="2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75476" autoAdjust="0"/>
  </p:normalViewPr>
  <p:slideViewPr>
    <p:cSldViewPr>
      <p:cViewPr varScale="1">
        <p:scale>
          <a:sx n="84" d="100"/>
          <a:sy n="84" d="100"/>
        </p:scale>
        <p:origin x="-175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15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9B93FB1-DF36-440F-A433-3E8F756D0415}" type="datetimeFigureOut">
              <a:rPr lang="en-US" smtClean="0"/>
              <a:pPr/>
              <a:t>9/13/2010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C09D3E-EFA4-494F-A84B-3A02CB9253ED}" type="slidenum">
              <a:rPr lang="en-US" smtClean="0"/>
              <a:pPr/>
              <a:t>‹#›</a:t>
            </a:fld>
            <a:endParaRPr lang="en-US"/>
          </a:p>
        </p:txBody>
      </p:sp>
    </p:spTree>
    <p:extLst>
      <p:ext uri="{BB962C8B-B14F-4D97-AF65-F5344CB8AC3E}">
        <p14:creationId xmlns:p14="http://schemas.microsoft.com/office/powerpoint/2010/main" val="4195181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EC058-892F-4F50-9EA1-1F3B0A11E872}" type="datetimeFigureOut">
              <a:rPr lang="en-US" smtClean="0"/>
              <a:pPr/>
              <a:t>9/13/2010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7F0AD-5F3B-4E9C-B332-A6DF54A738BE}" type="slidenum">
              <a:rPr lang="en-US" smtClean="0"/>
              <a:pPr/>
              <a:t>‹#›</a:t>
            </a:fld>
            <a:endParaRPr lang="en-US"/>
          </a:p>
        </p:txBody>
      </p:sp>
    </p:spTree>
    <p:extLst>
      <p:ext uri="{BB962C8B-B14F-4D97-AF65-F5344CB8AC3E}">
        <p14:creationId xmlns:p14="http://schemas.microsoft.com/office/powerpoint/2010/main" val="3895214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CMD.exe</a:t>
            </a:r>
          </a:p>
          <a:p>
            <a:pPr>
              <a:buFontTx/>
              <a:buChar char="-"/>
            </a:pPr>
            <a:r>
              <a:rPr lang="en-US" baseline="0" dirty="0" err="1" smtClean="0"/>
              <a:t>pslist</a:t>
            </a:r>
            <a:r>
              <a:rPr lang="en-US" baseline="0" dirty="0" smtClean="0"/>
              <a:t> - Tool from </a:t>
            </a:r>
            <a:r>
              <a:rPr lang="en-US" baseline="0" dirty="0" err="1" smtClean="0"/>
              <a:t>Sysinternals</a:t>
            </a:r>
            <a:r>
              <a:rPr lang="en-US" baseline="0" dirty="0" smtClean="0"/>
              <a:t> that outputs processes.</a:t>
            </a:r>
          </a:p>
          <a:p>
            <a:pPr>
              <a:buFontTx/>
              <a:buChar char="-"/>
            </a:pPr>
            <a:r>
              <a:rPr lang="en-US" baseline="0" dirty="0" err="1" smtClean="0"/>
              <a:t>tasklist</a:t>
            </a:r>
            <a:r>
              <a:rPr lang="en-US" baseline="0" dirty="0" smtClean="0"/>
              <a:t> – Tool to list processes</a:t>
            </a:r>
          </a:p>
          <a:p>
            <a:pPr lvl="0">
              <a:buFontTx/>
              <a:buNone/>
            </a:pPr>
            <a:endParaRPr lang="en-US" baseline="0" dirty="0" smtClean="0"/>
          </a:p>
          <a:p>
            <a:pPr lvl="0">
              <a:buFontTx/>
              <a:buNone/>
            </a:pPr>
            <a:r>
              <a:rPr lang="en-US" baseline="0" dirty="0" smtClean="0"/>
              <a:t>&gt; </a:t>
            </a:r>
            <a:r>
              <a:rPr lang="en-US" baseline="0" dirty="0" err="1" smtClean="0"/>
              <a:t>pslist</a:t>
            </a:r>
            <a:r>
              <a:rPr lang="en-US" baseline="0" dirty="0" smtClean="0"/>
              <a:t> | </a:t>
            </a:r>
            <a:r>
              <a:rPr lang="en-US" baseline="0" dirty="0" err="1" smtClean="0"/>
              <a:t>findstr</a:t>
            </a:r>
            <a:r>
              <a:rPr lang="en-US" baseline="0" dirty="0" smtClean="0"/>
              <a:t> power</a:t>
            </a:r>
          </a:p>
          <a:p>
            <a:pPr lvl="0">
              <a:buFontTx/>
              <a:buNone/>
            </a:pPr>
            <a:r>
              <a:rPr lang="en-US" baseline="0" dirty="0" smtClean="0"/>
              <a:t>&gt; </a:t>
            </a:r>
            <a:r>
              <a:rPr lang="en-US" baseline="0" dirty="0" err="1" smtClean="0"/>
              <a:t>tasklist</a:t>
            </a:r>
            <a:r>
              <a:rPr lang="en-US" baseline="0" dirty="0" smtClean="0"/>
              <a:t> /</a:t>
            </a:r>
            <a:r>
              <a:rPr lang="en-US" baseline="0" dirty="0" err="1" smtClean="0"/>
              <a:t>fi</a:t>
            </a:r>
            <a:r>
              <a:rPr lang="en-US" baseline="0" dirty="0" smtClean="0"/>
              <a:t> "</a:t>
            </a:r>
            <a:r>
              <a:rPr lang="en-US" baseline="0" dirty="0" err="1" smtClean="0"/>
              <a:t>imagename</a:t>
            </a:r>
            <a:r>
              <a:rPr lang="en-US" baseline="0" dirty="0" smtClean="0"/>
              <a:t> </a:t>
            </a:r>
            <a:r>
              <a:rPr lang="en-US" baseline="0" dirty="0" err="1" smtClean="0"/>
              <a:t>eq</a:t>
            </a:r>
            <a:r>
              <a:rPr lang="en-US" baseline="0" dirty="0" smtClean="0"/>
              <a:t> powershell.exe"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pslist</a:t>
            </a:r>
            <a:r>
              <a:rPr lang="en-US" baseline="0" dirty="0" smtClean="0"/>
              <a:t> power | </a:t>
            </a:r>
            <a:r>
              <a:rPr lang="en-US" baseline="0" dirty="0" err="1" smtClean="0"/>
              <a:t>PipelineDemo</a:t>
            </a:r>
            <a:r>
              <a:rPr lang="en-US" baseline="0" dirty="0" smtClean="0"/>
              <a:t>\App\bin\Debug\</a:t>
            </a:r>
            <a:r>
              <a:rPr lang="en-US" baseline="0" dirty="0" err="1" smtClean="0"/>
              <a:t>PipelineDemo.App.exe</a:t>
            </a:r>
            <a:r>
              <a:rPr lang="en-US" baseline="0" dirty="0" smtClean="0"/>
              <a:t> </a:t>
            </a:r>
            <a:r>
              <a:rPr lang="en-US" baseline="0" dirty="0" err="1" smtClean="0"/>
              <a:t>cmdlinearg</a:t>
            </a:r>
            <a:r>
              <a:rPr lang="en-US" baseline="0" dirty="0" smtClean="0"/>
              <a:t> 1 2</a:t>
            </a:r>
          </a:p>
          <a:p>
            <a:pPr lvl="0">
              <a:buFontTx/>
              <a:buNone/>
            </a:pPr>
            <a:endParaRPr lang="en-US" baseline="0" dirty="0" smtClean="0"/>
          </a:p>
          <a:p>
            <a:pPr lvl="0">
              <a:buFontTx/>
              <a:buChar char="-"/>
            </a:pPr>
            <a:r>
              <a:rPr lang="en-US" baseline="0" dirty="0" smtClean="0"/>
              <a:t>You can pipe to </a:t>
            </a:r>
            <a:r>
              <a:rPr lang="en-US" baseline="0" dirty="0" err="1" smtClean="0"/>
              <a:t>findstr</a:t>
            </a:r>
            <a:r>
              <a:rPr lang="en-US" baseline="0" dirty="0" smtClean="0"/>
              <a:t> (find string), but most applications would have to provide this functionality every time to be used easily.</a:t>
            </a:r>
          </a:p>
          <a:p>
            <a:pPr lvl="0">
              <a:buFontTx/>
              <a:buChar char="-"/>
            </a:pPr>
            <a:r>
              <a:rPr lang="en-US" baseline="0" dirty="0" smtClean="0"/>
              <a:t>Look at how complicated </a:t>
            </a:r>
            <a:r>
              <a:rPr lang="en-US" baseline="0" dirty="0" err="1" smtClean="0"/>
              <a:t>tasklist</a:t>
            </a:r>
            <a:r>
              <a:rPr lang="en-US" baseline="0" dirty="0" smtClean="0"/>
              <a:t> is?</a:t>
            </a:r>
          </a:p>
          <a:p>
            <a:pPr lvl="0">
              <a:buFontTx/>
              <a:buChar char="-"/>
            </a:pPr>
            <a:r>
              <a:rPr lang="en-US" baseline="0" dirty="0" smtClean="0"/>
              <a:t>Notice how everything is a string… parsing this wouldn’t be fun. Or consistent.</a:t>
            </a:r>
          </a:p>
          <a:p>
            <a:pPr lvl="0">
              <a:buFontTx/>
              <a:buChar char="-"/>
            </a:pPr>
            <a:endParaRPr lang="en-US" baseline="0" dirty="0" smtClean="0"/>
          </a:p>
          <a:p>
            <a:pPr lvl="0">
              <a:buFontTx/>
              <a:buNone/>
            </a:pPr>
            <a:r>
              <a:rPr lang="en-US" baseline="0" dirty="0" err="1" smtClean="0"/>
              <a:t>Cygwin</a:t>
            </a:r>
            <a:endParaRPr lang="en-US" baseline="0" dirty="0" smtClean="0"/>
          </a:p>
          <a:p>
            <a:pPr lvl="0">
              <a:buFontTx/>
              <a:buChar char="-"/>
            </a:pPr>
            <a:r>
              <a:rPr lang="en-US" baseline="0" dirty="0" err="1" smtClean="0"/>
              <a:t>ps</a:t>
            </a:r>
            <a:r>
              <a:rPr lang="en-US" baseline="0" dirty="0" smtClean="0"/>
              <a:t> - *NIX utility that outputs processes</a:t>
            </a:r>
          </a:p>
          <a:p>
            <a:pPr lvl="0">
              <a:buFontTx/>
              <a:buNone/>
            </a:pPr>
            <a:endParaRPr lang="en-US" baseline="0" dirty="0" smtClean="0"/>
          </a:p>
          <a:p>
            <a:pPr lvl="0">
              <a:buFontTx/>
              <a:buNone/>
            </a:pPr>
            <a:r>
              <a:rPr lang="en-US" baseline="0" dirty="0" smtClean="0"/>
              <a:t>&gt; </a:t>
            </a:r>
            <a:r>
              <a:rPr lang="en-US" baseline="0" dirty="0" err="1" smtClean="0"/>
              <a:t>ps</a:t>
            </a:r>
            <a:r>
              <a:rPr lang="en-US" baseline="0" dirty="0" smtClean="0"/>
              <a:t> –W | </a:t>
            </a:r>
            <a:r>
              <a:rPr lang="en-US" baseline="0" dirty="0" err="1" smtClean="0"/>
              <a:t>grep</a:t>
            </a:r>
            <a:r>
              <a:rPr lang="en-US" baseline="0" dirty="0" smtClean="0"/>
              <a:t>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–W | </a:t>
            </a:r>
            <a:r>
              <a:rPr lang="en-US" baseline="0" dirty="0" err="1" smtClean="0"/>
              <a:t>PipeLineDemo</a:t>
            </a:r>
            <a:r>
              <a:rPr lang="en-US" baseline="0" dirty="0" smtClean="0"/>
              <a:t>\App\bin\Debug\</a:t>
            </a:r>
            <a:r>
              <a:rPr lang="en-US" baseline="0" dirty="0" err="1" smtClean="0"/>
              <a:t>PipelineDemo.App.exe</a:t>
            </a:r>
            <a:endParaRPr lang="en-US" baseline="0" dirty="0" smtClean="0"/>
          </a:p>
          <a:p>
            <a:pPr lvl="0">
              <a:buFontTx/>
              <a:buNone/>
            </a:pPr>
            <a:endParaRPr lang="en-US" baseline="0" dirty="0" smtClean="0"/>
          </a:p>
          <a:p>
            <a:pPr lvl="0">
              <a:buFontTx/>
              <a:buChar char="-"/>
            </a:pPr>
            <a:r>
              <a:rPr lang="en-US" baseline="0" dirty="0" smtClean="0"/>
              <a:t>Once again, all strings.</a:t>
            </a:r>
          </a:p>
          <a:p>
            <a:pPr lvl="0">
              <a:buFontTx/>
              <a:buChar char="-"/>
            </a:pPr>
            <a:endParaRPr lang="en-US" baseline="0" dirty="0" smtClean="0"/>
          </a:p>
          <a:p>
            <a:pPr lvl="0">
              <a:buFontTx/>
              <a:buChar char="-"/>
            </a:pPr>
            <a:r>
              <a:rPr lang="en-US" baseline="0" dirty="0" smtClean="0"/>
              <a:t>We’ve already talked about </a:t>
            </a:r>
            <a:r>
              <a:rPr lang="en-US" baseline="0" dirty="0" err="1" smtClean="0"/>
              <a:t>PowerShell</a:t>
            </a:r>
            <a:r>
              <a:rPr lang="en-US" baseline="0" dirty="0" smtClean="0"/>
              <a:t>, so you know it returns objects. Let’s look at this some more.</a:t>
            </a:r>
          </a:p>
          <a:p>
            <a:pPr lvl="0">
              <a:buFontTx/>
              <a:buChar char="-"/>
            </a:pPr>
            <a:endParaRPr lang="en-US" baseline="0" dirty="0" smtClean="0"/>
          </a:p>
          <a:p>
            <a:pPr lvl="0">
              <a:buFontTx/>
              <a:buNone/>
            </a:pPr>
            <a:r>
              <a:rPr lang="en-US" baseline="0" dirty="0" err="1" smtClean="0"/>
              <a:t>PowerShell</a:t>
            </a:r>
            <a:endParaRPr lang="en-US" baseline="0" dirty="0" smtClean="0"/>
          </a:p>
          <a:p>
            <a:pPr lvl="0">
              <a:buFontTx/>
              <a:buChar char="-"/>
            </a:pPr>
            <a:r>
              <a:rPr lang="en-US" baseline="0" dirty="0" smtClean="0"/>
              <a:t>get-process (alias is </a:t>
            </a:r>
            <a:r>
              <a:rPr lang="en-US" baseline="0" dirty="0" err="1" smtClean="0"/>
              <a:t>ps</a:t>
            </a:r>
            <a:r>
              <a:rPr lang="en-US" baseline="0" dirty="0" smtClean="0"/>
              <a:t>) - </a:t>
            </a:r>
            <a:r>
              <a:rPr lang="en-US" baseline="0" dirty="0" err="1" smtClean="0"/>
              <a:t>Cmdlet</a:t>
            </a:r>
            <a:r>
              <a:rPr lang="en-US" baseline="0" dirty="0" smtClean="0"/>
              <a:t> to return processes (like </a:t>
            </a:r>
            <a:r>
              <a:rPr lang="en-US" baseline="0" dirty="0" err="1" smtClean="0"/>
              <a:t>pslist</a:t>
            </a:r>
            <a:r>
              <a:rPr lang="en-US" baseline="0" dirty="0" smtClean="0"/>
              <a:t> and </a:t>
            </a:r>
            <a:r>
              <a:rPr lang="en-US" baseline="0" dirty="0" err="1" smtClean="0"/>
              <a:t>ps</a:t>
            </a:r>
            <a:r>
              <a:rPr lang="en-US" baseline="0" dirty="0" smtClean="0"/>
              <a:t>)</a:t>
            </a:r>
          </a:p>
          <a:p>
            <a:pPr lvl="0">
              <a:buFontTx/>
              <a:buChar cha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 The equivalent </a:t>
            </a:r>
            <a:r>
              <a:rPr lang="en-US" i="0" baseline="0" dirty="0" err="1" smtClean="0"/>
              <a:t>PowerShell</a:t>
            </a:r>
            <a:r>
              <a:rPr lang="en-US" i="0" baseline="0" dirty="0" smtClean="0"/>
              <a:t> command to the prior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 | </a:t>
            </a:r>
            <a:r>
              <a:rPr lang="en-US" baseline="0" dirty="0" err="1" smtClean="0"/>
              <a:t>foreach</a:t>
            </a:r>
            <a:r>
              <a:rPr lang="en-US" baseline="0" dirty="0" smtClean="0"/>
              <a:t> { $_.</a:t>
            </a:r>
            <a:r>
              <a:rPr lang="en-US" baseline="0" dirty="0" err="1" smtClean="0"/>
              <a:t>gettype</a:t>
            </a:r>
            <a:r>
              <a:rPr lang="en-US" baseline="0" dirty="0" smtClean="0"/>
              <a:t>().</a:t>
            </a:r>
            <a:r>
              <a:rPr lang="en-US" baseline="0" dirty="0" err="1" smtClean="0"/>
              <a:t>fullname</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’$_’ is the variable indicating the </a:t>
            </a:r>
            <a:r>
              <a:rPr lang="en-US" i="1" baseline="0" dirty="0" smtClean="0"/>
              <a:t>OBJECT</a:t>
            </a:r>
            <a:r>
              <a:rPr lang="en-US" i="0" baseline="0" dirty="0" smtClean="0"/>
              <a:t> currently in the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err="1" smtClean="0"/>
              <a:t>System.Diagnostics.Process</a:t>
            </a:r>
            <a:r>
              <a:rPr lang="en-US" baseline="0" dirty="0" smtClean="0"/>
              <a:t>! Not a string! You can ask about any property on it or call any method on it!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Get-Member is shorthand for this</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Here, we’re also introducing the </a:t>
            </a:r>
            <a:r>
              <a:rPr lang="en-US" baseline="0" dirty="0" err="1" smtClean="0"/>
              <a:t>foreach</a:t>
            </a:r>
            <a:r>
              <a:rPr lang="en-US" baseline="0" dirty="0" smtClean="0"/>
              <a:t> </a:t>
            </a:r>
            <a:r>
              <a:rPr lang="en-US" baseline="0" dirty="0" err="1" smtClean="0"/>
              <a:t>cmdlet</a:t>
            </a:r>
            <a:r>
              <a:rPr lang="en-US" baseline="0" dirty="0" smtClean="0"/>
              <a:t> (</a:t>
            </a:r>
            <a:r>
              <a:rPr lang="en-US" baseline="0" dirty="0" err="1" smtClean="0"/>
              <a:t>Foreach</a:t>
            </a:r>
            <a:r>
              <a:rPr lang="en-US" baseline="0" dirty="0" smtClean="0"/>
              <a:t>-Object). It does what you would expect – performs some action on every object piped to it.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What do you think would happen if I typed ‘</a:t>
            </a:r>
            <a:r>
              <a:rPr lang="en-US" baseline="0" dirty="0" err="1" smtClean="0"/>
              <a:t>ps</a:t>
            </a:r>
            <a:r>
              <a:rPr lang="en-US" baseline="0" dirty="0" smtClean="0"/>
              <a:t> | </a:t>
            </a:r>
            <a:r>
              <a:rPr lang="en-US" baseline="0" dirty="0" err="1" smtClean="0"/>
              <a:t>foreach</a:t>
            </a:r>
            <a:r>
              <a:rPr lang="en-US" baseline="0" dirty="0" smtClean="0"/>
              <a:t> { $_.kill }’ ?</a:t>
            </a:r>
          </a:p>
          <a:p>
            <a:pPr marL="914400" marR="0" lvl="2"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(nothing, because I didn’t specify the ()’s!)</a:t>
            </a:r>
          </a:p>
          <a:p>
            <a:pPr marL="914400" marR="0" lvl="2"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If I add the ()’s, though… well, let’s not try that shall we?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 where { -not $_.Responding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One of my favorite commands – shows me all the apps that aren’t responding.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I usually use ‘</a:t>
            </a:r>
            <a:r>
              <a:rPr lang="en-US" baseline="0" dirty="0" err="1" smtClean="0"/>
              <a:t>ps</a:t>
            </a:r>
            <a:r>
              <a:rPr lang="en-US" baseline="0" dirty="0" smtClean="0"/>
              <a:t> </a:t>
            </a:r>
            <a:r>
              <a:rPr lang="en-US" baseline="0" dirty="0" err="1" smtClean="0"/>
              <a:t>someapp</a:t>
            </a:r>
            <a:r>
              <a:rPr lang="en-US" baseline="0" dirty="0" smtClean="0"/>
              <a:t> | select </a:t>
            </a:r>
            <a:r>
              <a:rPr lang="en-US" baseline="0" dirty="0" err="1" smtClean="0"/>
              <a:t>MainWindowTitle</a:t>
            </a:r>
            <a:r>
              <a:rPr lang="en-US" baseline="0" dirty="0" smtClean="0"/>
              <a:t>, Responding’ instead (though this requires me to run as an admin)</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Shows the Select-Object </a:t>
            </a:r>
            <a:r>
              <a:rPr lang="en-US" baseline="0" dirty="0" err="1" smtClean="0"/>
              <a:t>cmdlet</a:t>
            </a:r>
            <a:r>
              <a:rPr lang="en-US" baseline="0" dirty="0" smtClean="0"/>
              <a:t>, too. You can specify properties on the object in the pipeline to be filtered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So, let’s try piping Get-Process to our test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 | </a:t>
            </a:r>
            <a:r>
              <a:rPr lang="en-US" baseline="0" dirty="0" err="1" smtClean="0"/>
              <a:t>PipeLineDemo</a:t>
            </a:r>
            <a:r>
              <a:rPr lang="en-US" baseline="0" dirty="0" smtClean="0"/>
              <a:t>\App\bin\Debug\</a:t>
            </a:r>
            <a:r>
              <a:rPr lang="en-US" baseline="0" dirty="0" err="1" smtClean="0"/>
              <a:t>PipelineDemo.App.exe</a:t>
            </a:r>
            <a:endParaRPr lang="en-US" baseline="0" dirty="0" smtClean="0"/>
          </a:p>
          <a:p>
            <a:pPr lvl="0">
              <a:buFontTx/>
              <a:buNone/>
            </a:pPr>
            <a:endParaRPr lang="en-US" baseline="0" dirty="0" smtClean="0"/>
          </a:p>
          <a:p>
            <a:pPr lvl="0">
              <a:buFontTx/>
              <a:buChar char="-"/>
            </a:pPr>
            <a:r>
              <a:rPr lang="en-US" baseline="0" dirty="0" smtClean="0"/>
              <a:t>Still a string? The reason involves the </a:t>
            </a:r>
            <a:r>
              <a:rPr lang="en-US" baseline="0" dirty="0" err="1" smtClean="0"/>
              <a:t>PoSH</a:t>
            </a:r>
            <a:r>
              <a:rPr lang="en-US" baseline="0" dirty="0" smtClean="0"/>
              <a:t> architecture. (switch to architecture slide)</a:t>
            </a:r>
          </a:p>
          <a:p>
            <a:pPr lvl="0">
              <a:buFontTx/>
              <a:buChar char="-"/>
            </a:pPr>
            <a:r>
              <a:rPr lang="en-US" baseline="0" dirty="0" smtClean="0"/>
              <a:t>See how the pipeline parser all lives in the hosted application? </a:t>
            </a:r>
            <a:r>
              <a:rPr lang="en-US" baseline="0" dirty="0" err="1" smtClean="0"/>
              <a:t>PoSH</a:t>
            </a:r>
            <a:r>
              <a:rPr lang="en-US" baseline="0" dirty="0" smtClean="0"/>
              <a:t> essentially uses a version of serialization to communicate between processes. If it sees that you’re passing/piping objects out to an external process, it treats it as console output and converts everything to a string representation.</a:t>
            </a:r>
          </a:p>
          <a:p>
            <a:pPr lvl="0">
              <a:buFontTx/>
              <a:buChar char="-"/>
            </a:pPr>
            <a:r>
              <a:rPr lang="en-US" baseline="0" dirty="0" smtClean="0"/>
              <a:t>To get into the object goodness, you can either write a PS1 script, a PS1 function, or a </a:t>
            </a:r>
            <a:r>
              <a:rPr lang="en-US" baseline="0" dirty="0" err="1" smtClean="0"/>
              <a:t>cmdlet</a:t>
            </a:r>
            <a:r>
              <a:rPr lang="en-US" baseline="0" dirty="0" smtClean="0"/>
              <a:t> if you need to use it from .NET.</a:t>
            </a:r>
          </a:p>
          <a:p>
            <a:pPr lvl="0">
              <a:buFontTx/>
              <a:buChar char="-"/>
            </a:pPr>
            <a:r>
              <a:rPr lang="en-US" baseline="0" dirty="0" smtClean="0"/>
              <a:t>We’ll cover a basic </a:t>
            </a:r>
            <a:r>
              <a:rPr lang="en-US" baseline="0" dirty="0" err="1" smtClean="0"/>
              <a:t>cmdlet</a:t>
            </a:r>
            <a:r>
              <a:rPr lang="en-US" baseline="0" dirty="0" smtClean="0"/>
              <a:t> later.</a:t>
            </a:r>
          </a:p>
          <a:p>
            <a:pPr lvl="0">
              <a:buFontTx/>
              <a:buChar char="-"/>
            </a:pPr>
            <a:endParaRPr lang="en-US" baseline="0" dirty="0" smtClean="0"/>
          </a:p>
          <a:p>
            <a:pPr lvl="0">
              <a:buFontTx/>
              <a:buChar char="-"/>
            </a:pPr>
            <a:r>
              <a:rPr lang="en-US" baseline="0" dirty="0" smtClean="0"/>
              <a:t>So, we’ve been spending a lot of time talking about </a:t>
            </a:r>
            <a:r>
              <a:rPr lang="en-US" baseline="0" dirty="0" err="1" smtClean="0"/>
              <a:t>PowerShell</a:t>
            </a:r>
            <a:r>
              <a:rPr lang="en-US" baseline="0" dirty="0" smtClean="0"/>
              <a:t> and how it passes objects around. I thought I’d share an interesting post from the </a:t>
            </a:r>
            <a:r>
              <a:rPr lang="en-US" baseline="0" dirty="0" err="1" smtClean="0"/>
              <a:t>PowerShell</a:t>
            </a:r>
            <a:r>
              <a:rPr lang="en-US" baseline="0" dirty="0" smtClean="0"/>
              <a:t> team regarding text output. The post mentions this command &lt;get-command get-process -syntax&gt; and how ugly the output is. One of the guys suggested cleaning up the output, but another person mentioned that would break any programs that depended on the text output. This is how the guy responded: “</a:t>
            </a:r>
            <a:r>
              <a:rPr lang="en-US" b="1" baseline="0" dirty="0" smtClean="0"/>
              <a:t>In </a:t>
            </a:r>
            <a:r>
              <a:rPr lang="en-US" b="1" baseline="0" dirty="0" err="1" smtClean="0"/>
              <a:t>PowerShell</a:t>
            </a:r>
            <a:r>
              <a:rPr lang="en-US" b="1" baseline="0" dirty="0" smtClean="0"/>
              <a:t> - TEXT OUTPUT IS NOT A CONTRACT.</a:t>
            </a:r>
            <a:r>
              <a:rPr lang="en-US" baseline="0" dirty="0" smtClean="0"/>
              <a:t>” [1]</a:t>
            </a:r>
          </a:p>
          <a:p>
            <a:pPr lvl="0">
              <a:buFontTx/>
              <a:buChar char="-"/>
            </a:pPr>
            <a:endParaRPr lang="en-US" baseline="0" dirty="0" smtClean="0"/>
          </a:p>
          <a:p>
            <a:pPr lvl="0">
              <a:buFontTx/>
              <a:buNone/>
            </a:pPr>
            <a:r>
              <a:rPr lang="en-US" baseline="0" dirty="0" smtClean="0"/>
              <a:t>[1] http://blogs.msdn.com/powershell/archive/2008/09/04/text-output-is-not-a-contract.aspx</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 Prompt reference</a:t>
            </a:r>
            <a:r>
              <a:rPr lang="en-US" baseline="0" dirty="0" smtClean="0"/>
              <a:t> from </a:t>
            </a:r>
            <a:r>
              <a:rPr lang="en-US" dirty="0" smtClean="0"/>
              <a:t>http://www.hanselman.com/blog/PromptsAlongWithPushDAndPopD.aspx</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More prompt</a:t>
            </a:r>
            <a:r>
              <a:rPr lang="en-US" baseline="0" dirty="0" smtClean="0"/>
              <a:t> reference from http://blogs.sqlservercentral.com/brian_kelley/archive/2008/02/20/changing-the-command-prompt.aspx</a:t>
            </a:r>
            <a:endParaRPr lang="en-US" dirty="0" smtClean="0"/>
          </a:p>
          <a:p>
            <a:r>
              <a:rPr lang="en-US" dirty="0" smtClean="0"/>
              <a:t>3 – Full prompt reference</a:t>
            </a:r>
            <a:r>
              <a:rPr lang="en-US" baseline="0" dirty="0" smtClean="0"/>
              <a:t> at </a:t>
            </a:r>
            <a:r>
              <a:rPr lang="en-US" dirty="0" smtClean="0"/>
              <a:t>http://technet.microsoft.com/en-us/library/cc772636.aspx</a:t>
            </a:r>
          </a:p>
          <a:p>
            <a:endParaRPr lang="en-US" dirty="0" smtClean="0"/>
          </a:p>
          <a:p>
            <a:r>
              <a:rPr lang="en-US" dirty="0" smtClean="0"/>
              <a:t>(</a:t>
            </a:r>
            <a:r>
              <a:rPr lang="en-US" dirty="0" err="1" smtClean="0"/>
              <a:t>ls</a:t>
            </a:r>
            <a:r>
              <a:rPr lang="en-US" dirty="0" smtClean="0"/>
              <a:t> </a:t>
            </a:r>
            <a:r>
              <a:rPr lang="en-US" dirty="0" err="1" smtClean="0"/>
              <a:t>function:pr</a:t>
            </a:r>
            <a:r>
              <a:rPr lang="en-US" dirty="0" smtClean="0"/>
              <a:t>*).definition   #</a:t>
            </a:r>
            <a:r>
              <a:rPr lang="en-US" baseline="0" dirty="0" smtClean="0"/>
              <a:t> outputs the currently defined prompt function</a:t>
            </a:r>
          </a:p>
          <a:p>
            <a:endParaRPr lang="en-US" baseline="0" dirty="0" smtClean="0"/>
          </a:p>
          <a:p>
            <a:r>
              <a:rPr lang="en-US" baseline="0" dirty="0" smtClean="0"/>
              <a:t>How do we change it?</a:t>
            </a:r>
          </a:p>
          <a:p>
            <a:r>
              <a:rPr lang="en-US" baseline="0" dirty="0" smtClean="0"/>
              <a:t>Let’s write a function!</a:t>
            </a:r>
          </a:p>
          <a:p>
            <a:endParaRPr lang="en-US" baseline="0" dirty="0" smtClean="0"/>
          </a:p>
          <a:p>
            <a:r>
              <a:rPr lang="en-US" baseline="0" dirty="0" smtClean="0"/>
              <a:t>function prompt { “PROMPT ME:” } # PROMPT ME:</a:t>
            </a:r>
          </a:p>
          <a:p>
            <a:endParaRPr lang="en-US" baseline="0" dirty="0" smtClean="0"/>
          </a:p>
          <a:p>
            <a:r>
              <a:rPr lang="en-US" baseline="0" dirty="0" smtClean="0"/>
              <a:t>function prompt { } # PS&gt;</a:t>
            </a:r>
          </a:p>
          <a:p>
            <a:endParaRPr lang="en-US" baseline="0" dirty="0" smtClean="0"/>
          </a:p>
          <a:p>
            <a:r>
              <a:rPr lang="en-US" baseline="0" dirty="0" smtClean="0"/>
              <a:t>function prompt { ‘$ ‘ } # like *NIX</a:t>
            </a:r>
          </a:p>
          <a:p>
            <a:endParaRPr lang="en-US" baseline="0" dirty="0" smtClean="0"/>
          </a:p>
          <a:p>
            <a:r>
              <a:rPr lang="en-US" baseline="0" dirty="0" smtClean="0"/>
              <a:t>You can do whatever you want, including changing the color.</a:t>
            </a:r>
          </a:p>
          <a:p>
            <a:endParaRPr lang="en-US" baseline="0" dirty="0" smtClean="0"/>
          </a:p>
          <a:p>
            <a:r>
              <a:rPr lang="en-US" baseline="0" dirty="0" smtClean="0"/>
              <a:t>#show your first prompt function (maybe blog post?)</a:t>
            </a:r>
          </a:p>
          <a:p>
            <a:endParaRPr lang="en-US" baseline="0" dirty="0" smtClean="0"/>
          </a:p>
          <a:p>
            <a:r>
              <a:rPr lang="en-US" baseline="0" dirty="0" smtClean="0"/>
              <a:t># close the session and pull it back up to show that your changes weren’t saved.</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$profile</a:t>
            </a:r>
            <a:r>
              <a:rPr lang="en-US" baseline="0" dirty="0" smtClean="0"/>
              <a:t> # writes out profile path</a:t>
            </a:r>
          </a:p>
          <a:p>
            <a:endParaRPr lang="en-US" baseline="0" dirty="0" smtClean="0"/>
          </a:p>
          <a:p>
            <a:r>
              <a:rPr lang="en-US" baseline="0" dirty="0" smtClean="0"/>
              <a:t>The default profile only loads for the default </a:t>
            </a:r>
            <a:r>
              <a:rPr lang="en-US" baseline="0" dirty="0" err="1" smtClean="0"/>
              <a:t>PoSH</a:t>
            </a:r>
            <a:r>
              <a:rPr lang="en-US" baseline="0" dirty="0" smtClean="0"/>
              <a:t> host. If you’re hosting </a:t>
            </a:r>
            <a:r>
              <a:rPr lang="en-US" baseline="0" dirty="0" err="1" smtClean="0"/>
              <a:t>PoSH</a:t>
            </a:r>
            <a:r>
              <a:rPr lang="en-US" baseline="0" dirty="0" smtClean="0"/>
              <a:t> in your own application, that profile won’t get loaded.</a:t>
            </a:r>
          </a:p>
          <a:p>
            <a:r>
              <a:rPr lang="en-US" baseline="0" dirty="0" smtClean="0"/>
              <a:t>There are other profile file locations that will give you different behavior.</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I’ve</a:t>
            </a:r>
            <a:r>
              <a:rPr lang="en-US" baseline="0" dirty="0" smtClean="0"/>
              <a:t> run this command a few times during the presentation – the command once again is Get-Process power*, which will return all of the processes whose name starts with ‘power’. Regarding the formatting, what do you think is going on? Is the Get-Process command performing this formatting or is something else in control? Any ideas?</a:t>
            </a:r>
          </a:p>
          <a:p>
            <a:endParaRPr lang="en-US" baseline="0" dirty="0" smtClean="0"/>
          </a:p>
          <a:p>
            <a:r>
              <a:rPr lang="en-US" baseline="0" dirty="0" smtClean="0"/>
              <a:t>…</a:t>
            </a:r>
          </a:p>
          <a:p>
            <a:endParaRPr lang="en-US" baseline="0" dirty="0" smtClean="0"/>
          </a:p>
          <a:p>
            <a:r>
              <a:rPr lang="en-US" baseline="0" dirty="0" smtClean="0"/>
              <a:t>Note what happens when I just try to output an array of integers or strings. (5; ‘hello’; 1,2,3;) </a:t>
            </a:r>
            <a:r>
              <a:rPr lang="en-US" baseline="0" dirty="0" err="1" smtClean="0"/>
              <a:t>PowerShell</a:t>
            </a:r>
            <a:r>
              <a:rPr lang="en-US" baseline="0" dirty="0" smtClean="0"/>
              <a:t> just prints them out.</a:t>
            </a:r>
          </a:p>
          <a:p>
            <a:r>
              <a:rPr lang="en-US" baseline="0" dirty="0" smtClean="0"/>
              <a:t>What about a </a:t>
            </a:r>
            <a:r>
              <a:rPr lang="en-US" baseline="0" dirty="0" err="1" smtClean="0"/>
              <a:t>StringBuilder</a:t>
            </a:r>
            <a:r>
              <a:rPr lang="en-US" baseline="0" dirty="0" smtClean="0"/>
              <a:t>? ($</a:t>
            </a:r>
            <a:r>
              <a:rPr lang="en-US" baseline="0" dirty="0" err="1" smtClean="0"/>
              <a:t>sb</a:t>
            </a:r>
            <a:r>
              <a:rPr lang="en-US" baseline="0" dirty="0" smtClean="0"/>
              <a:t> = new-object </a:t>
            </a:r>
            <a:r>
              <a:rPr lang="en-US" baseline="0" dirty="0" err="1" smtClean="0"/>
              <a:t>System.Text.StringBuilder</a:t>
            </a:r>
            <a:r>
              <a:rPr lang="en-US" baseline="0" dirty="0" smtClean="0"/>
              <a:t>; $</a:t>
            </a:r>
            <a:r>
              <a:rPr lang="en-US" baseline="0" dirty="0" err="1" smtClean="0"/>
              <a:t>sb</a:t>
            </a:r>
            <a:r>
              <a:rPr lang="en-US" baseline="0" dirty="0" smtClean="0"/>
              <a:t>) Now, we’re getting properties… what’s the difference?</a:t>
            </a:r>
          </a:p>
          <a:p>
            <a:endParaRPr lang="en-US" baseline="0" dirty="0" smtClean="0"/>
          </a:p>
          <a:p>
            <a:r>
              <a:rPr lang="en-US" baseline="0" dirty="0" smtClean="0"/>
              <a:t>…</a:t>
            </a:r>
          </a:p>
          <a:p>
            <a:endParaRPr lang="en-US" baseline="0" dirty="0" smtClean="0"/>
          </a:p>
          <a:p>
            <a:r>
              <a:rPr lang="en-US" baseline="0" dirty="0" smtClean="0"/>
              <a:t>Back to the Get-Process </a:t>
            </a:r>
            <a:r>
              <a:rPr lang="en-US" baseline="0" dirty="0" err="1" smtClean="0"/>
              <a:t>cmdlet</a:t>
            </a:r>
            <a:r>
              <a:rPr lang="en-US" baseline="0" dirty="0" smtClean="0"/>
              <a:t> and </a:t>
            </a:r>
            <a:r>
              <a:rPr lang="en-US" baseline="0" dirty="0" err="1" smtClean="0"/>
              <a:t>System.Diagnostics.Process</a:t>
            </a:r>
            <a:r>
              <a:rPr lang="en-US" baseline="0" dirty="0" smtClean="0"/>
              <a:t>. </a:t>
            </a:r>
            <a:r>
              <a:rPr lang="en-US" baseline="0" dirty="0" err="1" smtClean="0"/>
              <a:t>PowerShell</a:t>
            </a:r>
            <a:r>
              <a:rPr lang="en-US" baseline="0" dirty="0" smtClean="0"/>
              <a:t> is in control of the formatting, but it is entirely customizable. It uses formatting files with an extension of ps1xml… yes, they’re basically </a:t>
            </a:r>
            <a:r>
              <a:rPr lang="en-US" baseline="0" dirty="0" err="1" smtClean="0"/>
              <a:t>PowerShell</a:t>
            </a:r>
            <a:r>
              <a:rPr lang="en-US" baseline="0" dirty="0" smtClean="0"/>
              <a:t> plus XML. Don’t worry, it isn’t as bad as it sounds.</a:t>
            </a:r>
          </a:p>
          <a:p>
            <a:endParaRPr lang="en-US" baseline="0" dirty="0" smtClean="0"/>
          </a:p>
          <a:p>
            <a:r>
              <a:rPr lang="en-US" baseline="0" dirty="0" smtClean="0"/>
              <a:t>Let’s </a:t>
            </a:r>
            <a:r>
              <a:rPr lang="en-US" baseline="0" dirty="0" err="1" smtClean="0"/>
              <a:t>cd</a:t>
            </a:r>
            <a:r>
              <a:rPr lang="en-US" baseline="0" dirty="0" smtClean="0"/>
              <a:t> to $</a:t>
            </a:r>
            <a:r>
              <a:rPr lang="en-US" baseline="0" dirty="0" err="1" smtClean="0"/>
              <a:t>pshome</a:t>
            </a:r>
            <a:r>
              <a:rPr lang="en-US" baseline="0" dirty="0" smtClean="0"/>
              <a:t>. ($</a:t>
            </a:r>
            <a:r>
              <a:rPr lang="en-US" baseline="0" dirty="0" err="1" smtClean="0"/>
              <a:t>pshome</a:t>
            </a:r>
            <a:r>
              <a:rPr lang="en-US" baseline="0" dirty="0" smtClean="0"/>
              <a:t> is a variable that the host sets up for you that points to the install directory for </a:t>
            </a:r>
            <a:r>
              <a:rPr lang="en-US" baseline="0" dirty="0" err="1" smtClean="0"/>
              <a:t>PowerShell</a:t>
            </a:r>
            <a:r>
              <a:rPr lang="en-US" baseline="0" dirty="0" smtClean="0"/>
              <a:t>) (dir; dir *.ps1xml;) The first one we’re interested in is the DotNetTypes.format.ps1xml file. Let’s pull it up.</a:t>
            </a:r>
          </a:p>
          <a:p>
            <a:endParaRPr lang="en-US" baseline="0" dirty="0" smtClean="0"/>
          </a:p>
          <a:p>
            <a:r>
              <a:rPr lang="en-US" baseline="0" dirty="0" smtClean="0"/>
              <a:t>Things to note: Views. The file is a big group of </a:t>
            </a:r>
            <a:r>
              <a:rPr lang="en-US" baseline="0" dirty="0" err="1" smtClean="0"/>
              <a:t>ViewDefinitions</a:t>
            </a:r>
            <a:r>
              <a:rPr lang="en-US" baseline="0" dirty="0" smtClean="0"/>
              <a:t>… apparently by Type.</a:t>
            </a:r>
          </a:p>
          <a:p>
            <a:endParaRPr lang="en-US" baseline="0" dirty="0" smtClean="0"/>
          </a:p>
          <a:p>
            <a:r>
              <a:rPr lang="en-US" baseline="0" dirty="0" smtClean="0"/>
              <a:t>Let’s search on </a:t>
            </a:r>
            <a:r>
              <a:rPr lang="en-US" baseline="0" dirty="0" err="1" smtClean="0"/>
              <a:t>System.Diagnostics.Process</a:t>
            </a:r>
            <a:r>
              <a:rPr lang="en-US" baseline="0" dirty="0" smtClean="0"/>
              <a:t>. It has a sub-element of </a:t>
            </a:r>
            <a:r>
              <a:rPr lang="en-US" baseline="0" dirty="0" err="1" smtClean="0"/>
              <a:t>TableControl</a:t>
            </a:r>
            <a:r>
              <a:rPr lang="en-US" baseline="0" dirty="0" smtClean="0"/>
              <a:t>, which sounds promising. </a:t>
            </a:r>
            <a:r>
              <a:rPr lang="en-US" baseline="0" dirty="0" err="1" smtClean="0"/>
              <a:t>TableHeaders</a:t>
            </a:r>
            <a:r>
              <a:rPr lang="en-US" baseline="0" dirty="0" smtClean="0"/>
              <a:t>… and look, there are our properties! Handles, NPM(K), etc. You can see how they specify the width and text alignment. The next major sub-element is </a:t>
            </a:r>
            <a:r>
              <a:rPr lang="en-US" baseline="0" dirty="0" err="1" smtClean="0"/>
              <a:t>TableRowEntries</a:t>
            </a:r>
            <a:r>
              <a:rPr lang="en-US" baseline="0" dirty="0" smtClean="0"/>
              <a:t>, that actually specifies the definition for the various properties. For example, WS(K) (which is working set in kilobytes), is mapped to [</a:t>
            </a:r>
            <a:r>
              <a:rPr lang="en-US" baseline="0" dirty="0" err="1" smtClean="0"/>
              <a:t>int</a:t>
            </a:r>
            <a:r>
              <a:rPr lang="en-US" baseline="0" dirty="0" smtClean="0"/>
              <a:t>]($_.WS / 1024). Notice how it is using the $_ variable, which is the current object in the pipeline. The definitions can also be mapped to either properties or script blocks, so you can have a column be mapped to a function essentially.</a:t>
            </a:r>
          </a:p>
          <a:p>
            <a:endParaRPr lang="en-US" baseline="0" dirty="0" smtClean="0"/>
          </a:p>
          <a:p>
            <a:r>
              <a:rPr lang="en-US" baseline="0" dirty="0" smtClean="0"/>
              <a:t>This all sounds pretty neat, but I still have questions… like… where did the WS property come from? We can pull up Process in Reflector and we won’t find that type defined anywhere.</a:t>
            </a:r>
          </a:p>
          <a:p>
            <a:endParaRPr lang="en-US" baseline="0" dirty="0" smtClean="0"/>
          </a:p>
          <a:p>
            <a:r>
              <a:rPr lang="en-US" baseline="0" dirty="0" smtClean="0"/>
              <a:t>This is where the types.ps1xml file comes in. Let’s open it. The first item in there is </a:t>
            </a:r>
            <a:r>
              <a:rPr lang="en-US" baseline="0" dirty="0" err="1" smtClean="0"/>
              <a:t>System.Array</a:t>
            </a:r>
            <a:r>
              <a:rPr lang="en-US" baseline="0" dirty="0" smtClean="0"/>
              <a:t>. See how it has created an </a:t>
            </a:r>
            <a:r>
              <a:rPr lang="en-US" baseline="0" dirty="0" err="1" smtClean="0"/>
              <a:t>AliasProperty</a:t>
            </a:r>
            <a:r>
              <a:rPr lang="en-US" baseline="0" dirty="0" smtClean="0"/>
              <a:t> named Count that forwards to Length? You can think of this file as defining the equivalent of Extension Methods from .NET 3.5 in </a:t>
            </a:r>
            <a:r>
              <a:rPr lang="en-US" baseline="0" dirty="0" err="1" smtClean="0"/>
              <a:t>PowerShell</a:t>
            </a:r>
            <a:r>
              <a:rPr lang="en-US" baseline="0" dirty="0" smtClean="0"/>
              <a:t>. If we search on </a:t>
            </a:r>
            <a:r>
              <a:rPr lang="en-US" baseline="0" dirty="0" err="1" smtClean="0"/>
              <a:t>System.Diagnostics.Process</a:t>
            </a:r>
            <a:r>
              <a:rPr lang="en-US" baseline="0" dirty="0" smtClean="0"/>
              <a:t>, we’ll see a few other elements and finally the aliasing of WS to </a:t>
            </a:r>
            <a:r>
              <a:rPr lang="en-US" baseline="0" dirty="0" err="1" smtClean="0"/>
              <a:t>WorkingSet</a:t>
            </a:r>
            <a:r>
              <a:rPr lang="en-US" baseline="0" dirty="0" smtClean="0"/>
              <a:t>.</a:t>
            </a:r>
          </a:p>
          <a:p>
            <a:endParaRPr lang="en-US" baseline="0" dirty="0" smtClean="0"/>
          </a:p>
          <a:p>
            <a:r>
              <a:rPr lang="en-US" baseline="0" dirty="0" smtClean="0"/>
              <a:t>Any questions on this? Does this make sense?</a:t>
            </a:r>
          </a:p>
          <a:p>
            <a:endParaRPr lang="en-US" baseline="0" dirty="0" smtClean="0"/>
          </a:p>
          <a:p>
            <a:r>
              <a:rPr lang="en-US" baseline="0" dirty="0" smtClean="0"/>
              <a:t>1 – </a:t>
            </a:r>
            <a:r>
              <a:rPr lang="en-US" baseline="0" dirty="0" err="1" smtClean="0"/>
              <a:t>about_Formats</a:t>
            </a:r>
            <a:r>
              <a:rPr lang="en-US" baseline="0" dirty="0" smtClean="0"/>
              <a:t> – http://technet.microsoft.com/en-us/library/bb978746.aspx</a:t>
            </a:r>
          </a:p>
          <a:p>
            <a:r>
              <a:rPr lang="en-US" baseline="0" dirty="0" smtClean="0"/>
              <a:t>2 – </a:t>
            </a:r>
            <a:r>
              <a:rPr lang="en-US" baseline="0" dirty="0" err="1" smtClean="0"/>
              <a:t>about_Types</a:t>
            </a:r>
            <a:r>
              <a:rPr lang="en-US" baseline="0" dirty="0" smtClean="0"/>
              <a:t> –  http://technet.microsoft.com/en-us/library/bb978568.aspx</a:t>
            </a:r>
          </a:p>
          <a:p>
            <a:r>
              <a:rPr lang="en-US" baseline="0" dirty="0" smtClean="0"/>
              <a:t>3 – “How does </a:t>
            </a:r>
            <a:r>
              <a:rPr lang="en-US" baseline="0" dirty="0" err="1" smtClean="0"/>
              <a:t>PowerShell</a:t>
            </a:r>
            <a:r>
              <a:rPr lang="en-US" baseline="0" dirty="0" smtClean="0"/>
              <a:t> formatting really work?” – http://blogs.msdn.com/powershell/archive/2006/06/21/more-how-does-powershell-formatting-really-work.aspx</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MyTypes.format.ps1xml</a:t>
            </a:r>
          </a:p>
          <a:p>
            <a:endParaRPr lang="en-US" dirty="0" smtClean="0"/>
          </a:p>
          <a:p>
            <a:r>
              <a:rPr lang="en-US" dirty="0" smtClean="0"/>
              <a:t>I’ve created my own </a:t>
            </a:r>
            <a:r>
              <a:rPr lang="en-US" dirty="0" err="1" smtClean="0"/>
              <a:t>MyTypes</a:t>
            </a:r>
            <a:r>
              <a:rPr lang="en-US" dirty="0" smtClean="0"/>
              <a:t> formatting ps1xml</a:t>
            </a:r>
            <a:r>
              <a:rPr lang="en-US" baseline="0" dirty="0" smtClean="0"/>
              <a:t> file. What I did to create it was I copied the existing DotNetTypes.format.ps1xml over and took out all but the type definitions that I cared about (i.e. I just let </a:t>
            </a:r>
            <a:r>
              <a:rPr lang="en-US" baseline="0" dirty="0" err="1" smtClean="0"/>
              <a:t>System.Diagnostics.Process</a:t>
            </a:r>
            <a:r>
              <a:rPr lang="en-US" baseline="0" dirty="0" smtClean="0"/>
              <a:t> in). Next, I added a property for </a:t>
            </a:r>
            <a:r>
              <a:rPr lang="en-US" baseline="0" dirty="0" err="1" smtClean="0"/>
              <a:t>MainWindowTitle</a:t>
            </a:r>
            <a:r>
              <a:rPr lang="en-US" baseline="0" dirty="0" smtClean="0"/>
              <a:t>, which I labeled “Window Title.”</a:t>
            </a:r>
          </a:p>
          <a:p>
            <a:endParaRPr lang="en-US" baseline="0" dirty="0" smtClean="0"/>
          </a:p>
          <a:p>
            <a:r>
              <a:rPr lang="en-US" dirty="0" smtClean="0"/>
              <a:t>(show changes)</a:t>
            </a:r>
          </a:p>
          <a:p>
            <a:endParaRPr lang="en-US" dirty="0" smtClean="0"/>
          </a:p>
          <a:p>
            <a:r>
              <a:rPr lang="en-US" dirty="0" smtClean="0"/>
              <a:t>To</a:t>
            </a:r>
            <a:r>
              <a:rPr lang="en-US" baseline="0" dirty="0" smtClean="0"/>
              <a:t> get </a:t>
            </a:r>
            <a:r>
              <a:rPr lang="en-US" baseline="0" dirty="0" err="1" smtClean="0"/>
              <a:t>PowerShell</a:t>
            </a:r>
            <a:r>
              <a:rPr lang="en-US" baseline="0" dirty="0" smtClean="0"/>
              <a:t> to see our customizations, we can call (Update-</a:t>
            </a:r>
            <a:r>
              <a:rPr lang="en-US" baseline="0" dirty="0" err="1" smtClean="0"/>
              <a:t>FormatData</a:t>
            </a:r>
            <a:r>
              <a:rPr lang="en-US" baseline="0" dirty="0" smtClean="0"/>
              <a:t> -</a:t>
            </a:r>
            <a:r>
              <a:rPr lang="en-US" baseline="0" dirty="0" err="1" smtClean="0"/>
              <a:t>PrependPath</a:t>
            </a:r>
            <a:r>
              <a:rPr lang="en-US" baseline="0" dirty="0" smtClean="0"/>
              <a:t> .\MyTypes.format.ps1xml). After doing this, when we run Get-Process, we now see the new column.</a:t>
            </a:r>
          </a:p>
          <a:p>
            <a:endParaRPr lang="en-US" baseline="0" dirty="0" smtClean="0"/>
          </a:p>
          <a:p>
            <a:r>
              <a:rPr lang="en-US" baseline="0" dirty="0" smtClean="0"/>
              <a:t>Make sense? If you wanted to customize types, you could create a copy of the types.ps1xml and then call Update-</a:t>
            </a:r>
            <a:r>
              <a:rPr lang="en-US" baseline="0" dirty="0" err="1" smtClean="0"/>
              <a:t>TypeData</a:t>
            </a:r>
            <a:r>
              <a:rPr lang="en-US" baseline="0" dirty="0" smtClean="0"/>
              <a:t> instead of Update-</a:t>
            </a:r>
            <a:r>
              <a:rPr lang="en-US" baseline="0" dirty="0" err="1" smtClean="0"/>
              <a:t>FormatData</a:t>
            </a:r>
            <a:r>
              <a:rPr lang="en-US" baseline="0" dirty="0" smtClean="0"/>
              <a:t>. Anyone know how you would ensure that </a:t>
            </a:r>
            <a:r>
              <a:rPr lang="en-US" baseline="0" dirty="0" err="1" smtClean="0"/>
              <a:t>PowerShell</a:t>
            </a:r>
            <a:r>
              <a:rPr lang="en-US" baseline="0" dirty="0" smtClean="0"/>
              <a:t> knows about these changes the next time you run? Yup, the profile.</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PowerShell</a:t>
            </a:r>
            <a:r>
              <a:rPr lang="en-US" baseline="0" dirty="0" smtClean="0"/>
              <a:t> Community Extensions are a community-driven, open source set of extensions to </a:t>
            </a:r>
            <a:r>
              <a:rPr lang="en-US" baseline="0" dirty="0" err="1" smtClean="0"/>
              <a:t>PowerShell</a:t>
            </a:r>
            <a:r>
              <a:rPr lang="en-US" baseline="0" dirty="0" smtClean="0"/>
              <a:t>. They’ve got new </a:t>
            </a:r>
            <a:r>
              <a:rPr lang="en-US" baseline="0" dirty="0" err="1" smtClean="0"/>
              <a:t>cmdlets</a:t>
            </a:r>
            <a:r>
              <a:rPr lang="en-US" baseline="0" dirty="0" smtClean="0"/>
              <a:t>, providers, aliases, filters, functions and more. When I set up </a:t>
            </a:r>
            <a:r>
              <a:rPr lang="en-US" baseline="0" dirty="0" err="1" smtClean="0"/>
              <a:t>PowerShell</a:t>
            </a:r>
            <a:r>
              <a:rPr lang="en-US" baseline="0" dirty="0" smtClean="0"/>
              <a:t> now, I usually install this first. PSCX comes with some a great default profile that is an excellent place to start your own as well as to get ideas and learn more. I also based my prompt off of theirs.</a:t>
            </a:r>
          </a:p>
          <a:p>
            <a:endParaRPr lang="en-US" baseline="0" dirty="0" smtClean="0"/>
          </a:p>
          <a:p>
            <a:r>
              <a:rPr lang="en-US" baseline="0" dirty="0" smtClean="0"/>
              <a:t>&lt;pull up default profile : </a:t>
            </a:r>
            <a:r>
              <a:rPr lang="en-US" baseline="0" dirty="0" err="1" smtClean="0"/>
              <a:t>ep</a:t>
            </a:r>
            <a:r>
              <a:rPr lang="en-US" baseline="0" dirty="0" smtClean="0"/>
              <a:t>&gt;</a:t>
            </a:r>
          </a:p>
          <a:p>
            <a:endParaRPr lang="en-US" baseline="0" dirty="0" smtClean="0"/>
          </a:p>
          <a:p>
            <a:r>
              <a:rPr lang="en-US" baseline="0" dirty="0" smtClean="0"/>
              <a:t>Just as an example, notice the </a:t>
            </a:r>
            <a:r>
              <a:rPr lang="en-US" baseline="0" dirty="0" err="1" smtClean="0"/>
              <a:t>TextEditorPreference</a:t>
            </a:r>
            <a:r>
              <a:rPr lang="en-US" baseline="0" dirty="0" smtClean="0"/>
              <a:t> variable – PSCX sets up a function Edit-File with an alias of e, so that you can type ‘e file’ and pull it up in your favorite text editor.</a:t>
            </a:r>
            <a:endParaRPr lang="en-US" baseline="0" dirty="0"/>
          </a:p>
          <a:p>
            <a:endParaRPr lang="en-US" baseline="0" dirty="0"/>
          </a:p>
          <a:p>
            <a:r>
              <a:rPr lang="en-US" baseline="0" dirty="0" smtClean="0"/>
              <a:t>Just to show you how much they add, check this out:</a:t>
            </a:r>
          </a:p>
          <a:p>
            <a:endParaRPr lang="en-US" baseline="0" dirty="0" smtClean="0"/>
          </a:p>
          <a:p>
            <a:r>
              <a:rPr lang="en-US" baseline="0" dirty="0" smtClean="0"/>
              <a:t>&lt;man </a:t>
            </a:r>
            <a:r>
              <a:rPr lang="en-US" baseline="0" dirty="0" err="1" smtClean="0"/>
              <a:t>about_pscx</a:t>
            </a:r>
            <a:r>
              <a:rPr lang="en-US" baseline="0" dirty="0" smtClean="0"/>
              <a:t>&gt;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off, did you know that the command prompt provides tab </a:t>
            </a:r>
            <a:r>
              <a:rPr lang="en-US" baseline="0" dirty="0" err="1" smtClean="0"/>
              <a:t>autocompletion</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cmd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\&lt;TAB&gt;&lt;TAB&gt;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a:t>
            </a:r>
            <a:r>
              <a:rPr lang="en-US" baseline="0" dirty="0" err="1" smtClean="0"/>
              <a:t>prog</a:t>
            </a:r>
            <a:r>
              <a:rPr lang="en-US" baseline="0" dirty="0" smtClean="0"/>
              <a:t>*86*&lt;TAB&gt;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Pretty useful if you’re jumping around</a:t>
            </a:r>
            <a:r>
              <a:rPr lang="en-US" baseline="0" dirty="0" smtClean="0"/>
              <a:t> and, of course, </a:t>
            </a:r>
            <a:r>
              <a:rPr lang="en-US" baseline="0" dirty="0" err="1" smtClean="0"/>
              <a:t>PowerShell</a:t>
            </a:r>
            <a:r>
              <a:rPr lang="en-US" baseline="0" dirty="0" smtClean="0"/>
              <a:t> provides this, too… except that it is customizable!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&lt;click&gt;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PowerTab</a:t>
            </a:r>
            <a:r>
              <a:rPr lang="en-US" baseline="0" dirty="0" smtClean="0"/>
              <a:t> is… well… ridiculous. You can see the screenshot here – this is </a:t>
            </a:r>
            <a:r>
              <a:rPr lang="en-US" baseline="0" dirty="0" err="1" smtClean="0"/>
              <a:t>intellisense</a:t>
            </a:r>
            <a:r>
              <a:rPr lang="en-US" baseline="0" dirty="0" smtClean="0"/>
              <a:t> at the command line. We’re all Visual Studio developers right? We love our </a:t>
            </a:r>
            <a:r>
              <a:rPr lang="en-US" baseline="0" dirty="0" err="1" smtClean="0"/>
              <a:t>intellisense</a:t>
            </a:r>
            <a:r>
              <a:rPr lang="en-US" baseline="0" dirty="0" smtClean="0"/>
              <a:t>. Why not have it at the command prompt? </a:t>
            </a:r>
            <a:r>
              <a:rPr lang="en-US" baseline="0" dirty="0" err="1" smtClean="0"/>
              <a:t>PowerShell’s</a:t>
            </a:r>
            <a:r>
              <a:rPr lang="en-US" baseline="0" dirty="0" smtClean="0"/>
              <a:t> extensibility model for tab completion basically lets you create your own </a:t>
            </a:r>
            <a:r>
              <a:rPr lang="en-US" baseline="0" dirty="0" err="1" smtClean="0"/>
              <a:t>TabExpansion</a:t>
            </a:r>
            <a:r>
              <a:rPr lang="en-US" baseline="0" dirty="0" smtClean="0"/>
              <a:t> function to do whatever you want.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r>
              <a:rPr lang="en-US" baseline="0" dirty="0" err="1" smtClean="0"/>
              <a:t>gc</a:t>
            </a:r>
            <a:r>
              <a:rPr lang="en-US" baseline="0" dirty="0" smtClean="0"/>
              <a:t> </a:t>
            </a:r>
            <a:r>
              <a:rPr lang="en-US" baseline="0" dirty="0" err="1" smtClean="0"/>
              <a:t>function:TabExpansion</a:t>
            </a:r>
            <a:r>
              <a:rPr lang="en-US" baseline="0" dirty="0" smtClean="0"/>
              <a:t> # see the default </a:t>
            </a:r>
            <a:r>
              <a:rPr lang="en-US" baseline="0" dirty="0" err="1" smtClean="0"/>
              <a:t>TabExpansion</a:t>
            </a:r>
            <a:r>
              <a:rPr lang="en-US"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a demo of </a:t>
            </a:r>
            <a:r>
              <a:rPr lang="en-US" baseline="0" dirty="0" err="1" smtClean="0"/>
              <a:t>PowerTab</a:t>
            </a:r>
            <a:r>
              <a:rPr lang="en-US" baseline="0" dirty="0" smtClean="0"/>
              <a:t> actually being used.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[System.IO.&lt;tab&gt; # example in the screenshot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Exchange</a:t>
            </a:r>
            <a:r>
              <a:rPr lang="en-US" baseline="0" dirty="0" smtClean="0"/>
              <a:t> </a:t>
            </a:r>
            <a:endParaRPr lang="en-US" baseline="0" dirty="0" smtClean="0">
              <a:sym typeface="Wingdings" pitchFamily="2" charset="2"/>
            </a:endParaRPr>
          </a:p>
          <a:p>
            <a:pPr lvl="1">
              <a:buFontTx/>
              <a:buChar char="-"/>
            </a:pPr>
            <a:r>
              <a:rPr lang="en-US" baseline="0" dirty="0" smtClean="0"/>
              <a:t>See [1] for 375+ commands listed.</a:t>
            </a:r>
          </a:p>
          <a:p>
            <a:pPr lvl="1">
              <a:buFontTx/>
              <a:buChar char="-"/>
            </a:pPr>
            <a:r>
              <a:rPr lang="en-US" baseline="0" dirty="0" smtClean="0"/>
              <a:t>can’t really talk about this much because (1) I don’t have access to our Exchange server at work, (2) we’re running Exchange 2003, and (3) I’m too lazy to set up Exchange on my own just to see what the </a:t>
            </a:r>
            <a:r>
              <a:rPr lang="en-US" baseline="0" dirty="0" err="1" smtClean="0"/>
              <a:t>PowerShell</a:t>
            </a:r>
            <a:r>
              <a:rPr lang="en-US" baseline="0" dirty="0" smtClean="0"/>
              <a:t> integration looks like </a:t>
            </a:r>
            <a:r>
              <a:rPr lang="en-US" baseline="0" dirty="0" smtClean="0">
                <a:sym typeface="Wingdings" pitchFamily="2" charset="2"/>
              </a:rPr>
              <a:t></a:t>
            </a:r>
          </a:p>
          <a:p>
            <a:endParaRPr lang="en-US" dirty="0" smtClean="0"/>
          </a:p>
          <a:p>
            <a:r>
              <a:rPr lang="en-US" dirty="0" smtClean="0"/>
              <a:t>SQLPS </a:t>
            </a:r>
          </a:p>
          <a:p>
            <a:pPr lvl="1">
              <a:buFontTx/>
              <a:buChar char="-"/>
            </a:pPr>
            <a:r>
              <a:rPr lang="en-US" baseline="0" dirty="0" smtClean="0"/>
              <a:t>a </a:t>
            </a:r>
            <a:r>
              <a:rPr lang="en-US" baseline="0" dirty="0" err="1" smtClean="0"/>
              <a:t>minishell</a:t>
            </a:r>
            <a:r>
              <a:rPr lang="en-US" baseline="0" dirty="0" smtClean="0"/>
              <a:t> that gives you a complete pre-configured </a:t>
            </a:r>
            <a:r>
              <a:rPr lang="en-US" baseline="0" dirty="0" err="1" smtClean="0"/>
              <a:t>Powershell</a:t>
            </a:r>
            <a:r>
              <a:rPr lang="en-US" baseline="0" dirty="0" smtClean="0"/>
              <a:t> with all of SQL Server’s extensions preloaded. [2]</a:t>
            </a:r>
          </a:p>
          <a:p>
            <a:pPr lvl="1">
              <a:buFontTx/>
              <a:buChar char="-"/>
            </a:pPr>
            <a:r>
              <a:rPr lang="en-US" baseline="0" dirty="0" smtClean="0"/>
              <a:t>One guy says SQLPS is the best feature of 2008 for him! [3]</a:t>
            </a:r>
          </a:p>
          <a:p>
            <a:pPr lvl="1">
              <a:buFontTx/>
              <a:buChar char="-"/>
            </a:pPr>
            <a:r>
              <a:rPr lang="en-US" baseline="0" dirty="0" smtClean="0"/>
              <a:t>Biggest surprise for me? SQLPS is considered a </a:t>
            </a:r>
            <a:r>
              <a:rPr lang="en-US" i="1" baseline="0" dirty="0" smtClean="0"/>
              <a:t>replacement</a:t>
            </a:r>
            <a:r>
              <a:rPr lang="en-US" i="0" baseline="0" dirty="0" smtClean="0"/>
              <a:t> for SQLCMD!</a:t>
            </a:r>
            <a:endParaRPr lang="en-US" baseline="0" dirty="0" smtClean="0"/>
          </a:p>
          <a:p>
            <a:pPr lvl="1">
              <a:buFontTx/>
              <a:buChar char="-"/>
            </a:pPr>
            <a:r>
              <a:rPr lang="en-US" baseline="0" dirty="0" smtClean="0"/>
              <a:t>&lt;small demo – don’t forget to set the credentials up to kick off SQL Server!!!&gt;</a:t>
            </a:r>
          </a:p>
          <a:p>
            <a:pPr lvl="1">
              <a:buFontTx/>
              <a:buChar char="-"/>
            </a:pPr>
            <a:endParaRPr lang="en-US" baseline="0" dirty="0" smtClean="0"/>
          </a:p>
          <a:p>
            <a:pPr>
              <a:buFontTx/>
              <a:buNone/>
            </a:pPr>
            <a:r>
              <a:rPr lang="en-US" dirty="0" smtClean="0"/>
              <a:t>IIS7</a:t>
            </a:r>
          </a:p>
          <a:p>
            <a:pPr lvl="1">
              <a:buFontTx/>
              <a:buChar char="-"/>
            </a:pPr>
            <a:r>
              <a:rPr lang="en-US" dirty="0" smtClean="0"/>
              <a:t>Create Web-Sites, Web Applications, Virtual Directories and Application Pools </a:t>
            </a:r>
          </a:p>
          <a:p>
            <a:pPr lvl="1">
              <a:buFontTx/>
              <a:buChar char="-"/>
            </a:pPr>
            <a:r>
              <a:rPr lang="en-US" dirty="0" smtClean="0"/>
              <a:t>Change Simple Configuration Properties on Web-Sites, Application Pools, Web Applications and Virtual Directories </a:t>
            </a:r>
          </a:p>
          <a:p>
            <a:pPr lvl="1">
              <a:buFontTx/>
              <a:buChar char="-"/>
            </a:pPr>
            <a:r>
              <a:rPr lang="en-US" dirty="0" smtClean="0"/>
              <a:t>Add and Change Complex Configuration Settings </a:t>
            </a:r>
          </a:p>
          <a:p>
            <a:pPr lvl="1">
              <a:buFontTx/>
              <a:buChar char="-"/>
            </a:pPr>
            <a:r>
              <a:rPr lang="en-US" dirty="0" smtClean="0"/>
              <a:t>Query Run-time Data (Web-Site State, Application Pool State, Currently Executing Requests) </a:t>
            </a:r>
          </a:p>
          <a:p>
            <a:pPr lvl="1">
              <a:buFontTx/>
              <a:buChar char="-"/>
            </a:pPr>
            <a:r>
              <a:rPr lang="en-US" dirty="0" smtClean="0"/>
              <a:t>Execute Advanced Configuration Tasks, Scripting, Integration with other </a:t>
            </a:r>
            <a:r>
              <a:rPr lang="en-US" dirty="0" err="1" smtClean="0"/>
              <a:t>PowerShell</a:t>
            </a:r>
            <a:r>
              <a:rPr lang="en-US" dirty="0" smtClean="0"/>
              <a:t> Snap-Ins and features </a:t>
            </a:r>
          </a:p>
          <a:p>
            <a:pPr lvl="1">
              <a:buFontTx/>
              <a:buChar char="-"/>
            </a:pPr>
            <a:r>
              <a:rPr lang="en-US" dirty="0" smtClean="0"/>
              <a:t>Search and Discover Configuration Settings </a:t>
            </a:r>
          </a:p>
          <a:p>
            <a:pPr lvl="1">
              <a:buFontTx/>
              <a:buChar char="-"/>
            </a:pPr>
            <a:r>
              <a:rPr lang="en-US" dirty="0" smtClean="0"/>
              <a:t>(via [4])</a:t>
            </a:r>
          </a:p>
          <a:p>
            <a:pPr lvl="1">
              <a:buFontTx/>
              <a:buChar char="-"/>
            </a:pPr>
            <a:r>
              <a:rPr lang="en-US" dirty="0" smtClean="0"/>
              <a:t>Good overview at [5]</a:t>
            </a:r>
          </a:p>
          <a:p>
            <a:pPr lvl="1">
              <a:buFontTx/>
              <a:buChar char="-"/>
            </a:pPr>
            <a:r>
              <a:rPr lang="en-US" dirty="0" smtClean="0"/>
              <a:t>&lt;example on Server</a:t>
            </a:r>
            <a:r>
              <a:rPr lang="en-US" baseline="0" dirty="0" smtClean="0"/>
              <a:t> 2K8 VM&gt;</a:t>
            </a:r>
            <a:endParaRPr lang="en-US" dirty="0" smtClean="0"/>
          </a:p>
          <a:p>
            <a:endParaRPr lang="en-US" dirty="0" smtClean="0"/>
          </a:p>
          <a:p>
            <a:r>
              <a:rPr lang="en-US" dirty="0" smtClean="0"/>
              <a:t>[1]</a:t>
            </a:r>
            <a:r>
              <a:rPr lang="en-US" baseline="0" dirty="0" smtClean="0"/>
              <a:t> http://www.exchangeninjas.com/pscmdlets</a:t>
            </a:r>
          </a:p>
          <a:p>
            <a:r>
              <a:rPr lang="en-US" baseline="0" dirty="0" smtClean="0"/>
              <a:t>[2] http://blogs.msdn.com/mwories/archive/2008/06/14/SQL2008_5F00_Powershell.aspx</a:t>
            </a:r>
          </a:p>
          <a:p>
            <a:r>
              <a:rPr lang="en-US" baseline="0" dirty="0" smtClean="0"/>
              <a:t>[3] http://blogs.msdn.com/ericnel/archive/2008/08/06/the-best-feature-in-sql-server-2008-sqlps-exe.aspx</a:t>
            </a:r>
          </a:p>
          <a:p>
            <a:r>
              <a:rPr lang="en-US" baseline="0" dirty="0" smtClean="0"/>
              <a:t>[4] http://iis.net/downloads/default.aspx?tabid=34&amp;g=6&amp;i=1665</a:t>
            </a:r>
          </a:p>
          <a:p>
            <a:r>
              <a:rPr lang="en-US" baseline="0" dirty="0" smtClean="0"/>
              <a:t>[5] http://blogs.iis.net/thomad/archive/2008/04/14/iis-7-0-powershell-provider-tech-preview-1.aspx</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 take no credit for the example</a:t>
            </a:r>
            <a:r>
              <a:rPr lang="en-US" baseline="0" dirty="0" smtClean="0"/>
              <a:t> – Rafael did all the work here.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Heavily inspired</a:t>
            </a:r>
            <a:r>
              <a:rPr lang="en-US" baseline="0" dirty="0" smtClean="0"/>
              <a:t> by rake (ruby make) and bake (boo make).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p:txBody>
      </p:sp>
      <p:sp>
        <p:nvSpPr>
          <p:cNvPr id="4" name="Slide Number Placeholder 3"/>
          <p:cNvSpPr>
            <a:spLocks noGrp="1"/>
          </p:cNvSpPr>
          <p:nvPr>
            <p:ph type="sldNum" sz="quarter" idx="10"/>
          </p:nvPr>
        </p:nvSpPr>
        <p:spPr/>
        <p:txBody>
          <a:bodyPr/>
          <a:lstStyle/>
          <a:p>
            <a:fld id="{5FD7F0AD-5F3B-4E9C-B332-A6DF54A738BE}"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a:t>
            </a:r>
            <a:r>
              <a:rPr lang="en-US" baseline="0" dirty="0" smtClean="0"/>
              <a:t> PowerBoots-Demo.ps1</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&lt;demo from 2K8 VM&gt;</a:t>
            </a:r>
          </a:p>
          <a:p>
            <a:endParaRPr lang="en-US" dirty="0" smtClean="0"/>
          </a:p>
          <a:p>
            <a:r>
              <a:rPr lang="en-US" dirty="0" err="1" smtClean="0"/>
              <a:t>PowerShell</a:t>
            </a:r>
            <a:r>
              <a:rPr lang="en-US" dirty="0" smtClean="0"/>
              <a:t> as a version 1 product has already become</a:t>
            </a:r>
            <a:r>
              <a:rPr lang="en-US" baseline="0" dirty="0" smtClean="0"/>
              <a:t> highly impressive. Historically, version 1 releases of Microsoft tools have been… well… iffy, maybe? But </a:t>
            </a:r>
            <a:r>
              <a:rPr lang="en-US" baseline="0" dirty="0" err="1" smtClean="0"/>
              <a:t>PowerShell</a:t>
            </a:r>
            <a:r>
              <a:rPr lang="en-US" baseline="0" dirty="0" smtClean="0"/>
              <a:t> is doing great and I think it will continue to improve.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Obviously, I’m excited</a:t>
            </a:r>
            <a:r>
              <a:rPr lang="en-US" baseline="0" dirty="0" smtClean="0"/>
              <a:t> about </a:t>
            </a:r>
            <a:r>
              <a:rPr lang="en-US" baseline="0" dirty="0" err="1" smtClean="0"/>
              <a:t>PowerShell</a:t>
            </a:r>
            <a:r>
              <a:rPr lang="en-US" baseline="0" dirty="0" smtClean="0"/>
              <a:t>. But why should you be? There are lots of really cool things out there to learn like </a:t>
            </a:r>
            <a:r>
              <a:rPr lang="en-US" baseline="0" dirty="0" err="1" smtClean="0"/>
              <a:t>Silverlight</a:t>
            </a:r>
            <a:r>
              <a:rPr lang="en-US" baseline="0" dirty="0" smtClean="0"/>
              <a:t>, WPF, WCF, LINQ (including LINQ to SQL, LINQ to XML, LINQ to Objects), WF, dynamic languages like </a:t>
            </a:r>
            <a:r>
              <a:rPr lang="en-US" baseline="0" dirty="0" err="1" smtClean="0"/>
              <a:t>IronRuby</a:t>
            </a:r>
            <a:r>
              <a:rPr lang="en-US" baseline="0" dirty="0" smtClean="0"/>
              <a:t> and </a:t>
            </a:r>
            <a:r>
              <a:rPr lang="en-US" baseline="0" dirty="0" err="1" smtClean="0"/>
              <a:t>IronPython</a:t>
            </a:r>
            <a:r>
              <a:rPr lang="en-US" baseline="0" dirty="0" smtClean="0"/>
              <a:t> in the DLR, ASP.NET MVC… am I missing anything cool out there? I’m sure I am. I’ve purposely only included Microsoft technologies! There are tons more out there! Do you feel overwhelmed? You should!</a:t>
            </a:r>
          </a:p>
          <a:p>
            <a:endParaRPr lang="en-US" baseline="0" dirty="0" smtClean="0"/>
          </a:p>
          <a:p>
            <a:r>
              <a:rPr lang="en-US" baseline="0" dirty="0" smtClean="0"/>
              <a:t>So again, I ask the question, why should you care about </a:t>
            </a:r>
            <a:r>
              <a:rPr lang="en-US" baseline="0" dirty="0" err="1" smtClean="0"/>
              <a:t>PowerShell</a:t>
            </a:r>
            <a:r>
              <a:rPr lang="en-US" baseline="0" dirty="0" smtClean="0"/>
              <a:t>? Why should you care about scripting or the command line? Why should you, as a developer, care about a tool that is being marketed at least partially as an administration tool?</a:t>
            </a:r>
          </a:p>
          <a:p>
            <a:endParaRPr lang="en-US" baseline="0" dirty="0" smtClean="0"/>
          </a:p>
          <a:p>
            <a:r>
              <a:rPr lang="en-US" baseline="0" dirty="0" smtClean="0"/>
              <a:t>Any ideas?</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LifeHacker</a:t>
            </a:r>
            <a:r>
              <a:rPr lang="en-US" dirty="0" smtClean="0"/>
              <a:t> has</a:t>
            </a:r>
            <a:r>
              <a:rPr lang="en-US" baseline="0" dirty="0" smtClean="0"/>
              <a:t> a great post on this entitled “The command line comeback.”</a:t>
            </a:r>
          </a:p>
          <a:p>
            <a:endParaRPr lang="en-US" baseline="0" dirty="0" smtClean="0"/>
          </a:p>
          <a:p>
            <a:r>
              <a:rPr lang="en-US" baseline="0" dirty="0" smtClean="0"/>
              <a:t>You can see examples of command line behavior all around us.</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0" dirty="0" smtClean="0"/>
              <a:t>All</a:t>
            </a:r>
            <a:r>
              <a:rPr lang="en-US" b="0" baseline="0" dirty="0" smtClean="0"/>
              <a:t> of these reasons are from the referred link.</a:t>
            </a:r>
            <a:endParaRPr lang="en-US" b="0" dirty="0" smtClean="0"/>
          </a:p>
          <a:p>
            <a:endParaRPr lang="en-US" b="1" dirty="0" smtClean="0"/>
          </a:p>
          <a:p>
            <a:r>
              <a:rPr lang="en-US" b="1" dirty="0" smtClean="0"/>
              <a:t>It will let you automate repetitive tasks. </a:t>
            </a:r>
            <a:r>
              <a:rPr lang="en-US" dirty="0" smtClean="0"/>
              <a:t>This is definitely the biggest selling point. As I said before, computers are supposed to do the tedious work for us and by using a scripting language we can easily give commands to our emotionless servants in a language they understand.</a:t>
            </a:r>
          </a:p>
          <a:p>
            <a:endParaRPr lang="en-US" dirty="0" smtClean="0"/>
          </a:p>
          <a:p>
            <a:r>
              <a:rPr lang="en-US" dirty="0" smtClean="0"/>
              <a:t>	- How often do</a:t>
            </a:r>
            <a:r>
              <a:rPr lang="en-US" baseline="0" dirty="0" smtClean="0"/>
              <a:t> you do the same thing more than once?</a:t>
            </a:r>
          </a:p>
          <a:p>
            <a:r>
              <a:rPr lang="en-US" baseline="0" dirty="0" smtClean="0"/>
              <a:t>	- Why do you do it?</a:t>
            </a:r>
          </a:p>
          <a:p>
            <a:r>
              <a:rPr lang="en-US" baseline="0" dirty="0" smtClean="0"/>
              <a:t>	- Did you ever think about making it easier?</a:t>
            </a:r>
          </a:p>
          <a:p>
            <a:r>
              <a:rPr lang="en-US" baseline="0" dirty="0" smtClean="0"/>
              <a:t>	- Isn’t that our job as programmers?</a:t>
            </a:r>
            <a:endParaRPr lang="en-US" dirty="0" smtClean="0"/>
          </a:p>
          <a:p>
            <a:r>
              <a:rPr lang="en-US" dirty="0" smtClean="0"/>
              <a:t/>
            </a:r>
            <a:br>
              <a:rPr lang="en-US" dirty="0" smtClean="0"/>
            </a:br>
            <a:r>
              <a:rPr lang="en-US" b="1" dirty="0" smtClean="0"/>
              <a:t>They are simple to learn. </a:t>
            </a:r>
            <a:r>
              <a:rPr lang="en-US" dirty="0" smtClean="0"/>
              <a:t>If you are already a programmer, many scripting languages closely resemble the syntax of your favorite compiled language (small investment, big returns). If you are not a programmer, scripting languages are usually and very good introduction into the world of programming (medium investment, big returns).</a:t>
            </a:r>
          </a:p>
          <a:p>
            <a:endParaRPr lang="en-US" dirty="0" smtClean="0"/>
          </a:p>
          <a:p>
            <a:r>
              <a:rPr lang="en-US" dirty="0" smtClean="0"/>
              <a:t>	- This is particularly true with </a:t>
            </a:r>
            <a:r>
              <a:rPr lang="en-US" dirty="0" err="1" smtClean="0"/>
              <a:t>PowerShell</a:t>
            </a:r>
            <a:r>
              <a:rPr lang="en-US" dirty="0" smtClean="0"/>
              <a:t> –</a:t>
            </a:r>
            <a:r>
              <a:rPr lang="en-US" baseline="0" dirty="0" smtClean="0"/>
              <a:t> it is based on .NET after all!</a:t>
            </a:r>
            <a:endParaRPr lang="en-US" dirty="0" smtClean="0"/>
          </a:p>
          <a:p>
            <a:r>
              <a:rPr lang="en-US" dirty="0" smtClean="0"/>
              <a:t/>
            </a:r>
            <a:br>
              <a:rPr lang="en-US" dirty="0" smtClean="0"/>
            </a:br>
            <a:r>
              <a:rPr lang="en-US" b="1" dirty="0" smtClean="0"/>
              <a:t>Write it and run it. </a:t>
            </a:r>
            <a:r>
              <a:rPr lang="en-US" dirty="0" smtClean="0"/>
              <a:t>Who doesn't like instant gratification? When you write a script you don't necessarily have to transform it into machine code to run it. No compile, no wait, just run, right away. This of course carries a small performance penalty, but if you are after ultimate performance by using a script, then you are probably looking in the wrong place.</a:t>
            </a:r>
          </a:p>
          <a:p>
            <a:endParaRPr lang="en-US" dirty="0" smtClean="0"/>
          </a:p>
          <a:p>
            <a:r>
              <a:rPr lang="en-US" dirty="0" smtClean="0"/>
              <a:t>	- This</a:t>
            </a:r>
            <a:r>
              <a:rPr lang="en-US" baseline="0" dirty="0" smtClean="0"/>
              <a:t> is true for dynamic languages as well as scripting languages, but it is a fair point.</a:t>
            </a:r>
          </a:p>
          <a:p>
            <a:r>
              <a:rPr lang="en-US" baseline="0" dirty="0" smtClean="0"/>
              <a:t>	- The feedback loop is faster.</a:t>
            </a:r>
            <a:endParaRPr lang="en-US" dirty="0" smtClean="0"/>
          </a:p>
          <a:p>
            <a:r>
              <a:rPr lang="en-US" dirty="0" smtClean="0"/>
              <a:t/>
            </a:r>
            <a:br>
              <a:rPr lang="en-US" dirty="0" smtClean="0"/>
            </a:br>
            <a:r>
              <a:rPr lang="en-US" b="1" dirty="0" smtClean="0"/>
              <a:t>Most of them are free.</a:t>
            </a:r>
            <a:r>
              <a:rPr lang="en-US" dirty="0" smtClean="0"/>
              <a:t> Very inexpensive price of admission. No try before you buy, just use it and still have the peace of mind that it will always be yours.</a:t>
            </a:r>
          </a:p>
          <a:p>
            <a:endParaRPr lang="en-US" dirty="0" smtClean="0"/>
          </a:p>
          <a:p>
            <a:r>
              <a:rPr lang="en-US" dirty="0" smtClean="0"/>
              <a:t>	-</a:t>
            </a:r>
            <a:r>
              <a:rPr lang="en-US" baseline="0" dirty="0" smtClean="0"/>
              <a:t> </a:t>
            </a:r>
            <a:r>
              <a:rPr lang="en-US" baseline="0" dirty="0" err="1" smtClean="0"/>
              <a:t>PowerShell</a:t>
            </a:r>
            <a:r>
              <a:rPr lang="en-US" baseline="0" dirty="0" smtClean="0"/>
              <a:t> is free after all.</a:t>
            </a:r>
            <a:endParaRPr lang="en-US" dirty="0" smtClean="0"/>
          </a:p>
          <a:p>
            <a:r>
              <a:rPr lang="en-US" dirty="0" smtClean="0"/>
              <a:t/>
            </a:r>
            <a:br>
              <a:rPr lang="en-US" dirty="0" smtClean="0"/>
            </a:br>
            <a:r>
              <a:rPr lang="en-US" b="1" dirty="0" smtClean="0"/>
              <a:t>Community and commercially supported. </a:t>
            </a:r>
            <a:r>
              <a:rPr lang="en-US" dirty="0" smtClean="0"/>
              <a:t>Some people are very passionate about their scripting language. If you have one close to you, he'll be more than happy to answer your questions. If you don't have one around, you can always find them at Internet forum flame wars defending their scripting language of choice. If you still can't find one, you can always find a company that will give you commercial support. Just make sure to read the manual before you even start looking.</a:t>
            </a:r>
          </a:p>
          <a:p>
            <a:endParaRPr lang="en-US" dirty="0" smtClean="0"/>
          </a:p>
          <a:p>
            <a:r>
              <a:rPr lang="en-US" dirty="0" smtClean="0"/>
              <a:t>	- There is a huge community already</a:t>
            </a:r>
            <a:r>
              <a:rPr lang="en-US" baseline="0" dirty="0" smtClean="0"/>
              <a:t> built up around </a:t>
            </a:r>
            <a:r>
              <a:rPr lang="en-US" baseline="0" dirty="0" err="1" smtClean="0"/>
              <a:t>PowerShell</a:t>
            </a:r>
            <a:r>
              <a:rPr lang="en-US" baseline="0" dirty="0" smtClean="0"/>
              <a:t> and Microsoft is supporting it.</a:t>
            </a:r>
            <a:endParaRPr lang="en-US" dirty="0" smtClean="0"/>
          </a:p>
          <a:p>
            <a:r>
              <a:rPr lang="en-US" dirty="0" smtClean="0"/>
              <a:t/>
            </a:r>
            <a:br>
              <a:rPr lang="en-US" dirty="0" smtClean="0"/>
            </a:br>
            <a:r>
              <a:rPr lang="en-US" b="1" dirty="0" smtClean="0"/>
              <a:t>It will make you stronger. </a:t>
            </a:r>
            <a:r>
              <a:rPr lang="en-US" dirty="0" smtClean="0"/>
              <a:t>Having another weapon on your arsenal can only benefit you. Or at least give you bragging rights.</a:t>
            </a:r>
          </a:p>
          <a:p>
            <a:endParaRPr lang="en-US" dirty="0" smtClean="0"/>
          </a:p>
          <a:p>
            <a:r>
              <a:rPr lang="en-US" dirty="0" smtClean="0"/>
              <a:t>	- Yeah, I like the imagery</a:t>
            </a:r>
            <a:r>
              <a:rPr lang="en-US" baseline="0" dirty="0" smtClean="0"/>
              <a:t> of “having another weapon” </a:t>
            </a:r>
            <a:r>
              <a:rPr lang="en-US" baseline="0" dirty="0" smtClean="0">
                <a:sym typeface="Wingdings" pitchFamily="2" charset="2"/>
              </a:rPr>
              <a:t></a:t>
            </a:r>
          </a:p>
          <a:p>
            <a:r>
              <a:rPr lang="en-US" baseline="0" dirty="0" smtClean="0">
                <a:sym typeface="Wingdings" pitchFamily="2" charset="2"/>
              </a:rPr>
              <a:t>	- It can’t hurt, can it? I don’t think so.</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reasons are my own.</a:t>
            </a:r>
          </a:p>
          <a:p>
            <a:endParaRPr lang="en-US" baseline="0" dirty="0" smtClean="0"/>
          </a:p>
          <a:p>
            <a:r>
              <a:rPr lang="en-US" baseline="0" dirty="0" smtClean="0"/>
              <a:t>I am a huge fan of efficiency. I’m the guy who gets incredible annoyed when someone reaches for the mouse to copy and paste test (do an example to show them what you’re talking about). USE CTRL+C AND CTRL+V FOR CRYING OUT LOUD! </a:t>
            </a:r>
          </a:p>
          <a:p>
            <a:endParaRPr lang="en-US" baseline="0" dirty="0" smtClean="0"/>
          </a:p>
          <a:p>
            <a:r>
              <a:rPr lang="en-US" baseline="0" dirty="0" smtClean="0"/>
              <a:t>From the automation perspective, a few months back, I found myself repeating the same behavior multiple times to deploy an update to an application. The steps were basically to zip up a package and then copy them to the servers on the web farm. I wrote a script to do this for me and now it has been incorporated into our build script at work. This is the entire idea behind having a build script – you want to be able to have a build of your application in one step.</a:t>
            </a:r>
          </a:p>
          <a:p>
            <a:endParaRPr lang="en-US" baseline="0" dirty="0" smtClean="0"/>
          </a:p>
          <a:p>
            <a:r>
              <a:rPr lang="en-US" baseline="0" dirty="0" smtClean="0"/>
              <a:t>Because </a:t>
            </a:r>
            <a:r>
              <a:rPr lang="en-US" baseline="0" dirty="0" err="1" smtClean="0"/>
              <a:t>PowerShell</a:t>
            </a:r>
            <a:r>
              <a:rPr lang="en-US" baseline="0" dirty="0" smtClean="0"/>
              <a:t> is based on .NET, I can use it to quickly prototype or test behavior. We’ll see this in more detail later.</a:t>
            </a:r>
          </a:p>
          <a:p>
            <a:endParaRPr lang="en-US" baseline="0" dirty="0" smtClean="0"/>
          </a:p>
          <a:p>
            <a:r>
              <a:rPr lang="en-US" baseline="0" dirty="0" smtClean="0"/>
              <a:t>I also feel that Windows developers have largely been missing out on a lot of the benefits that *NIX developers have historically had. *NIX developers can instantly be productive at a baseline installation because their scripting and command line environment is so powerful! You can do a lot with the command line on Windows, but it doesn’t at all compare with bash. </a:t>
            </a:r>
            <a:r>
              <a:rPr lang="en-US" baseline="0" dirty="0" err="1" smtClean="0"/>
              <a:t>PowerShell</a:t>
            </a:r>
            <a:r>
              <a:rPr lang="en-US" baseline="0" dirty="0" smtClean="0"/>
              <a:t> helps to fix this problem.</a:t>
            </a:r>
          </a:p>
          <a:p>
            <a:endParaRPr lang="en-US" baseline="0" dirty="0" smtClean="0"/>
          </a:p>
          <a:p>
            <a:r>
              <a:rPr lang="en-US" baseline="0" dirty="0" smtClean="0"/>
              <a:t>The last line on this slide is a good summary for why I use </a:t>
            </a:r>
            <a:r>
              <a:rPr lang="en-US" baseline="0" dirty="0" err="1" smtClean="0"/>
              <a:t>PowerShell</a:t>
            </a:r>
            <a:r>
              <a:rPr lang="en-US" baseline="0" dirty="0" smtClean="0"/>
              <a:t> – “I use </a:t>
            </a:r>
            <a:r>
              <a:rPr lang="en-US" baseline="0" dirty="0" err="1" smtClean="0"/>
              <a:t>PowerShell</a:t>
            </a:r>
            <a:r>
              <a:rPr lang="en-US" baseline="0" dirty="0" smtClean="0"/>
              <a:t> for the same reason that I use Process Explorer instead of Task Manager.” </a:t>
            </a:r>
            <a:r>
              <a:rPr lang="en-US" baseline="0" dirty="0" err="1" smtClean="0"/>
              <a:t>PowerShell</a:t>
            </a:r>
            <a:r>
              <a:rPr lang="en-US" baseline="0" dirty="0" smtClean="0"/>
              <a:t> is a better tool for the job. I’m to the point now that I typically can get information far faster from </a:t>
            </a:r>
            <a:r>
              <a:rPr lang="en-US" baseline="0" dirty="0" err="1" smtClean="0"/>
              <a:t>PowerShell</a:t>
            </a:r>
            <a:r>
              <a:rPr lang="en-US" baseline="0" dirty="0" smtClean="0"/>
              <a:t> than I could have had I browsed to it via Windows Explorer.</a:t>
            </a:r>
          </a:p>
          <a:p>
            <a:endParaRPr lang="en-US" baseline="0" dirty="0" smtClean="0"/>
          </a:p>
          <a:p>
            <a:r>
              <a:rPr lang="en-US" baseline="0" dirty="0" smtClean="0"/>
              <a:t>“We are digging ourselves out of a 30 year hole.” – The context for that quote was regarding what is bad about </a:t>
            </a:r>
            <a:r>
              <a:rPr lang="en-US" baseline="0" dirty="0" err="1" smtClean="0"/>
              <a:t>PowerShell</a:t>
            </a:r>
            <a:r>
              <a:rPr lang="en-US" baseline="0" dirty="0" smtClean="0"/>
              <a: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Okay, so hopefully,</a:t>
            </a:r>
            <a:r>
              <a:rPr lang="en-US" baseline="0" dirty="0" smtClean="0"/>
              <a:t> you’re at least interested in learning more about </a:t>
            </a:r>
            <a:r>
              <a:rPr lang="en-US" baseline="0" dirty="0" err="1" smtClean="0"/>
              <a:t>PowerShell</a:t>
            </a:r>
            <a:r>
              <a:rPr lang="en-US" baseline="0" dirty="0" smtClean="0"/>
              <a:t>… so let’s get started!</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&gt;</a:t>
            </a:r>
            <a:r>
              <a:rPr lang="en-US" baseline="0" dirty="0" smtClean="0"/>
              <a:t> Get-Help</a:t>
            </a:r>
          </a:p>
          <a:p>
            <a:pPr>
              <a:buFontTx/>
              <a:buChar char="-"/>
            </a:pPr>
            <a:endParaRPr lang="en-US" dirty="0" smtClean="0"/>
          </a:p>
          <a:p>
            <a:pPr>
              <a:buFontTx/>
              <a:buNone/>
            </a:pPr>
            <a:r>
              <a:rPr lang="en-US" dirty="0" smtClean="0"/>
              <a:t>Notice</a:t>
            </a:r>
            <a:r>
              <a:rPr lang="en-US" baseline="0" dirty="0" smtClean="0"/>
              <a:t> all the </a:t>
            </a:r>
            <a:r>
              <a:rPr lang="en-US" dirty="0" smtClean="0"/>
              <a:t>different</a:t>
            </a:r>
            <a:r>
              <a:rPr lang="en-US" baseline="0" dirty="0" smtClean="0"/>
              <a:t> ways to get help as well as the topics.</a:t>
            </a:r>
          </a:p>
          <a:p>
            <a:pPr>
              <a:buFontTx/>
              <a:buNone/>
            </a:pPr>
            <a:r>
              <a:rPr lang="en-US" baseline="0" dirty="0" smtClean="0"/>
              <a:t>Let’s follow their advice and look at get-command, </a:t>
            </a:r>
            <a:r>
              <a:rPr lang="en-US" baseline="0" dirty="0" err="1" smtClean="0"/>
              <a:t>about_object</a:t>
            </a:r>
            <a:r>
              <a:rPr lang="en-US" baseline="0" dirty="0" smtClean="0"/>
              <a:t>, and get-member.</a:t>
            </a:r>
          </a:p>
          <a:p>
            <a:pPr>
              <a:buFontTx/>
              <a:buNone/>
            </a:pPr>
            <a:endParaRPr lang="en-US" baseline="0" dirty="0" smtClean="0"/>
          </a:p>
          <a:p>
            <a:pPr>
              <a:buFontTx/>
              <a:buNone/>
            </a:pPr>
            <a:r>
              <a:rPr lang="en-US" baseline="0" dirty="0" smtClean="0"/>
              <a:t>&gt; Get-Command</a:t>
            </a:r>
          </a:p>
          <a:p>
            <a:pPr>
              <a:buFontTx/>
              <a:buNone/>
            </a:pPr>
            <a:endParaRPr lang="en-US" dirty="0" smtClean="0"/>
          </a:p>
          <a:p>
            <a:pPr>
              <a:buFontTx/>
              <a:buNone/>
            </a:pPr>
            <a:r>
              <a:rPr lang="en-US" dirty="0" smtClean="0"/>
              <a:t>Notice</a:t>
            </a:r>
            <a:r>
              <a:rPr lang="en-US" baseline="0" dirty="0" smtClean="0"/>
              <a:t> the consistency? Everything is in the format of “Verb-Noun”</a:t>
            </a:r>
          </a:p>
          <a:p>
            <a:pPr>
              <a:buFontTx/>
              <a:buNone/>
            </a:pPr>
            <a:r>
              <a:rPr lang="en-US" baseline="0" dirty="0" smtClean="0"/>
              <a:t>The language designers tried very hard to make the names of everything meaningful.</a:t>
            </a:r>
          </a:p>
          <a:p>
            <a:pPr>
              <a:buFontTx/>
              <a:buNone/>
            </a:pPr>
            <a:r>
              <a:rPr lang="en-US" baseline="0" dirty="0" smtClean="0"/>
              <a:t>For example, Set-Location is the </a:t>
            </a:r>
            <a:r>
              <a:rPr lang="en-US" baseline="0" dirty="0" err="1" smtClean="0"/>
              <a:t>cmdlet</a:t>
            </a:r>
            <a:r>
              <a:rPr lang="en-US" baseline="0" dirty="0" smtClean="0"/>
              <a:t> to, surprisingly enough, set your location. It’s name describes exactly what it is.</a:t>
            </a:r>
          </a:p>
          <a:p>
            <a:pPr>
              <a:buFontTx/>
              <a:buNone/>
            </a:pPr>
            <a:r>
              <a:rPr lang="en-US" baseline="0" dirty="0" smtClean="0"/>
              <a:t>The reason the command is Set-Location instead of Set-Directory is because Set-Location can do much more.</a:t>
            </a:r>
          </a:p>
          <a:p>
            <a:pPr>
              <a:buFontTx/>
              <a:buNone/>
            </a:pPr>
            <a:r>
              <a:rPr lang="en-US" baseline="0" dirty="0" smtClean="0"/>
              <a:t>Let’s Get-Help on it. “That location could be a directory, a sub-directory, a registry location, or another location stack.” REGISTRY LOCATION?!?</a:t>
            </a:r>
          </a:p>
          <a:p>
            <a:pPr>
              <a:buFontTx/>
              <a:buNone/>
            </a:pPr>
            <a:endParaRPr lang="en-US" baseline="0" dirty="0" smtClean="0"/>
          </a:p>
          <a:p>
            <a:pPr>
              <a:buFontTx/>
              <a:buNone/>
            </a:pPr>
            <a:r>
              <a:rPr lang="en-US" baseline="0" dirty="0" smtClean="0"/>
              <a:t>&gt; Set-Location </a:t>
            </a:r>
            <a:r>
              <a:rPr lang="en-US" baseline="0" dirty="0" err="1" smtClean="0"/>
              <a:t>hklm</a:t>
            </a:r>
            <a:r>
              <a:rPr lang="en-US" baseline="0" dirty="0" smtClean="0"/>
              <a:t>:</a:t>
            </a:r>
          </a:p>
          <a:p>
            <a:pPr>
              <a:buFontTx/>
              <a:buNone/>
            </a:pPr>
            <a:endParaRPr lang="en-US" baseline="0" dirty="0" smtClean="0"/>
          </a:p>
          <a:p>
            <a:pPr>
              <a:buFontTx/>
              <a:buNone/>
            </a:pPr>
            <a:r>
              <a:rPr lang="en-US" baseline="0" dirty="0" smtClean="0"/>
              <a:t>Nice!</a:t>
            </a:r>
          </a:p>
          <a:p>
            <a:pPr>
              <a:buFontTx/>
              <a:buNone/>
            </a:pPr>
            <a:r>
              <a:rPr lang="en-US" baseline="0" dirty="0" smtClean="0"/>
              <a:t>This works because of a concept called </a:t>
            </a:r>
            <a:r>
              <a:rPr lang="en-US" baseline="0" dirty="0" err="1" smtClean="0"/>
              <a:t>PSDrives</a:t>
            </a:r>
            <a:r>
              <a:rPr lang="en-US" baseline="0" dirty="0" smtClean="0"/>
              <a:t>.</a:t>
            </a:r>
          </a:p>
          <a:p>
            <a:pPr>
              <a:buFontTx/>
              <a:buNone/>
            </a:pPr>
            <a:endParaRPr lang="en-US" baseline="0" dirty="0" smtClean="0"/>
          </a:p>
          <a:p>
            <a:pPr>
              <a:buFontTx/>
              <a:buNone/>
            </a:pPr>
            <a:r>
              <a:rPr lang="en-US" baseline="0" dirty="0" smtClean="0"/>
              <a:t>&gt; Get-</a:t>
            </a:r>
            <a:r>
              <a:rPr lang="en-US" baseline="0" dirty="0" err="1" smtClean="0"/>
              <a:t>PSDrive</a:t>
            </a:r>
            <a:endParaRPr lang="en-US" baseline="0" dirty="0" smtClean="0"/>
          </a:p>
          <a:p>
            <a:pPr>
              <a:buFontTx/>
              <a:buNone/>
            </a:pPr>
            <a:endParaRPr lang="en-US" baseline="0" dirty="0" smtClean="0"/>
          </a:p>
          <a:p>
            <a:pPr>
              <a:buFontTx/>
              <a:buNone/>
            </a:pPr>
            <a:r>
              <a:rPr lang="en-US" baseline="0" dirty="0" smtClean="0"/>
              <a:t>Notice the different providers, like </a:t>
            </a:r>
            <a:r>
              <a:rPr lang="en-US" baseline="0" dirty="0" err="1" smtClean="0"/>
              <a:t>FileSystem</a:t>
            </a:r>
            <a:r>
              <a:rPr lang="en-US" baseline="0" dirty="0" smtClean="0"/>
              <a:t>, Function, Variable, Registry, Environment, and Alias.</a:t>
            </a:r>
          </a:p>
          <a:p>
            <a:pPr>
              <a:buFontTx/>
              <a:buNone/>
            </a:pPr>
            <a:r>
              <a:rPr lang="en-US" baseline="0" dirty="0" smtClean="0"/>
              <a:t>Yes, you can set the location to functions and variables, too.</a:t>
            </a:r>
          </a:p>
          <a:p>
            <a:pPr>
              <a:buFontTx/>
              <a:buNone/>
            </a:pPr>
            <a:r>
              <a:rPr lang="en-US" baseline="0" dirty="0" smtClean="0"/>
              <a:t>Aliases also bring up an important point. Notice how all the commands seem extremely verbose?</a:t>
            </a:r>
          </a:p>
          <a:p>
            <a:pPr>
              <a:buFontTx/>
              <a:buNone/>
            </a:pPr>
            <a:r>
              <a:rPr lang="en-US" baseline="0" dirty="0" smtClean="0"/>
              <a:t>I know what you’re thinking. “Set-Location?!? I’d much rather type </a:t>
            </a:r>
            <a:r>
              <a:rPr lang="en-US" baseline="0" dirty="0" err="1" smtClean="0"/>
              <a:t>cd</a:t>
            </a:r>
            <a:r>
              <a:rPr lang="en-US" baseline="0" dirty="0" smtClean="0"/>
              <a:t> instead!”</a:t>
            </a:r>
          </a:p>
          <a:p>
            <a:pPr>
              <a:buFontTx/>
              <a:buNone/>
            </a:pPr>
            <a:r>
              <a:rPr lang="en-US" baseline="0" dirty="0" smtClean="0"/>
              <a:t>Let’s Set-Location to alias: and look in there.</a:t>
            </a:r>
          </a:p>
          <a:p>
            <a:pPr>
              <a:buFontTx/>
              <a:buNone/>
            </a:pPr>
            <a:endParaRPr lang="en-US" dirty="0" smtClean="0"/>
          </a:p>
          <a:p>
            <a:pPr>
              <a:buFontTx/>
              <a:buNone/>
            </a:pPr>
            <a:r>
              <a:rPr lang="en-US" dirty="0" smtClean="0"/>
              <a:t>&gt; Set-Location alias:</a:t>
            </a:r>
          </a:p>
          <a:p>
            <a:pPr>
              <a:buFontTx/>
              <a:buNone/>
            </a:pPr>
            <a:r>
              <a:rPr lang="en-US" dirty="0" smtClean="0"/>
              <a:t>&gt; Get-</a:t>
            </a:r>
            <a:r>
              <a:rPr lang="en-US" dirty="0" err="1" smtClean="0"/>
              <a:t>ChildItem</a:t>
            </a:r>
            <a:endParaRPr lang="en-US" dirty="0" smtClean="0"/>
          </a:p>
          <a:p>
            <a:pPr>
              <a:buFontTx/>
              <a:buNone/>
            </a:pPr>
            <a:endParaRPr lang="en-US" dirty="0" smtClean="0"/>
          </a:p>
          <a:p>
            <a:pPr>
              <a:buFontTx/>
              <a:buNone/>
            </a:pPr>
            <a:r>
              <a:rPr lang="en-US" dirty="0" smtClean="0"/>
              <a:t>Ah ha! We’ve got </a:t>
            </a:r>
            <a:r>
              <a:rPr lang="en-US" dirty="0" err="1" smtClean="0"/>
              <a:t>cd</a:t>
            </a:r>
            <a:r>
              <a:rPr lang="en-US" dirty="0" smtClean="0"/>
              <a:t>, </a:t>
            </a:r>
            <a:r>
              <a:rPr lang="en-US" dirty="0" err="1" smtClean="0"/>
              <a:t>ls</a:t>
            </a:r>
            <a:r>
              <a:rPr lang="en-US" dirty="0" smtClean="0"/>
              <a:t>, dir,</a:t>
            </a:r>
            <a:r>
              <a:rPr lang="en-US" baseline="0" dirty="0" smtClean="0"/>
              <a:t> </a:t>
            </a:r>
            <a:r>
              <a:rPr lang="en-US" baseline="0" dirty="0" err="1" smtClean="0"/>
              <a:t>cls</a:t>
            </a:r>
            <a:r>
              <a:rPr lang="en-US" baseline="0" dirty="0" smtClean="0"/>
              <a:t>, echo, cat, type, etc. Notice how these are all provided by default? They also created aliases that were common to *NIX systems as well.</a:t>
            </a:r>
          </a:p>
          <a:p>
            <a:pPr>
              <a:buFontTx/>
              <a:buNone/>
            </a:pPr>
            <a:r>
              <a:rPr lang="en-US" baseline="0" dirty="0" smtClean="0"/>
              <a:t>You can be as verbose or as terse as you want. The verbosity is for consistency and readability, but aliases give you the power to type much less.</a:t>
            </a:r>
          </a:p>
          <a:p>
            <a:pPr>
              <a:buFontTx/>
              <a:buNone/>
            </a:pPr>
            <a:r>
              <a:rPr lang="en-US" baseline="0" dirty="0" smtClean="0"/>
              <a:t>I think I’ll switch over to typing </a:t>
            </a:r>
            <a:r>
              <a:rPr lang="en-US" baseline="0" dirty="0" err="1" smtClean="0"/>
              <a:t>cd</a:t>
            </a:r>
            <a:r>
              <a:rPr lang="en-US" baseline="0" dirty="0" smtClean="0"/>
              <a:t> and </a:t>
            </a:r>
            <a:r>
              <a:rPr lang="en-US" baseline="0" dirty="0" err="1" smtClean="0"/>
              <a:t>ls</a:t>
            </a:r>
            <a:r>
              <a:rPr lang="en-US" baseline="0" dirty="0" smtClean="0"/>
              <a:t> from now on.</a:t>
            </a:r>
          </a:p>
          <a:p>
            <a:pPr>
              <a:buFontTx/>
              <a:buNone/>
            </a:pPr>
            <a:endParaRPr lang="en-US" baseline="0" dirty="0" smtClean="0"/>
          </a:p>
          <a:p>
            <a:pPr>
              <a:buFontTx/>
              <a:buNone/>
            </a:pPr>
            <a:r>
              <a:rPr lang="en-US" baseline="0" dirty="0" smtClean="0"/>
              <a:t>&gt; </a:t>
            </a:r>
            <a:r>
              <a:rPr lang="en-US" baseline="0" dirty="0" err="1" smtClean="0"/>
              <a:t>cd</a:t>
            </a:r>
            <a:r>
              <a:rPr lang="en-US" baseline="0" dirty="0" smtClean="0"/>
              <a:t> function:</a:t>
            </a:r>
          </a:p>
          <a:p>
            <a:pPr>
              <a:buFontTx/>
              <a:buNone/>
            </a:pPr>
            <a:r>
              <a:rPr lang="en-US" baseline="0" dirty="0" smtClean="0"/>
              <a:t>&gt; dir</a:t>
            </a:r>
          </a:p>
          <a:p>
            <a:pPr>
              <a:buFontTx/>
              <a:buNone/>
            </a:pPr>
            <a:endParaRPr lang="en-US" baseline="0" dirty="0" smtClean="0"/>
          </a:p>
          <a:p>
            <a:pPr>
              <a:buFontTx/>
              <a:buNone/>
            </a:pPr>
            <a:r>
              <a:rPr lang="en-US" baseline="0" dirty="0" smtClean="0"/>
              <a:t>Here, we can see all of the functions currently loaded in </a:t>
            </a:r>
            <a:r>
              <a:rPr lang="en-US" baseline="0" dirty="0" err="1" smtClean="0"/>
              <a:t>PowerShell</a:t>
            </a:r>
            <a:r>
              <a:rPr lang="en-US" baseline="0" dirty="0" smtClean="0"/>
              <a:t>. We also get to see a few of the lies (conveniences) that are provided for us, like ‘c:’ or ‘a:’. We can see their definitions so we now know that typing ‘c:’ is actually running a function that calls ‘set-location c:’ for us.</a:t>
            </a:r>
          </a:p>
          <a:p>
            <a:pPr>
              <a:buFontTx/>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 c:</a:t>
            </a:r>
          </a:p>
          <a:p>
            <a:pPr>
              <a:buFontTx/>
              <a:buNone/>
            </a:pPr>
            <a:endParaRPr lang="en-US" baseline="0" dirty="0" smtClean="0"/>
          </a:p>
          <a:p>
            <a:pPr>
              <a:buFontTx/>
              <a:buNone/>
            </a:pPr>
            <a:r>
              <a:rPr lang="en-US" baseline="0" dirty="0" smtClean="0"/>
              <a:t>Okay, what about Get-Member? Remember how I said that </a:t>
            </a:r>
            <a:r>
              <a:rPr lang="en-US" baseline="0" dirty="0" err="1" smtClean="0"/>
              <a:t>PowerShell</a:t>
            </a:r>
            <a:r>
              <a:rPr lang="en-US" baseline="0" dirty="0" smtClean="0"/>
              <a:t> was object oriented? An example will serve best here.</a:t>
            </a:r>
          </a:p>
          <a:p>
            <a:pPr>
              <a:buFontTx/>
              <a:buNone/>
            </a:pPr>
            <a:endParaRPr lang="en-US" baseline="0" dirty="0" smtClean="0"/>
          </a:p>
          <a:p>
            <a:pPr>
              <a:buFontTx/>
              <a:buNone/>
            </a:pPr>
            <a:r>
              <a:rPr lang="en-US" baseline="0" dirty="0" smtClean="0"/>
              <a:t>&gt; Get-Member –</a:t>
            </a:r>
            <a:r>
              <a:rPr lang="en-US" baseline="0" dirty="0" err="1" smtClean="0"/>
              <a:t>InputObject</a:t>
            </a:r>
            <a:r>
              <a:rPr lang="en-US" baseline="0" dirty="0" smtClean="0"/>
              <a:t> 5  # System.Int32 – </a:t>
            </a:r>
            <a:r>
              <a:rPr lang="en-US" baseline="0" dirty="0" err="1" smtClean="0"/>
              <a:t>PoSH</a:t>
            </a:r>
            <a:r>
              <a:rPr lang="en-US" baseline="0" dirty="0" smtClean="0"/>
              <a:t> knows this is an integer! See how get-member provides the properties and methods? That is its purpose – basically an exploratory method.</a:t>
            </a:r>
          </a:p>
          <a:p>
            <a:pPr>
              <a:buFontTx/>
              <a:buNone/>
            </a:pPr>
            <a:endParaRPr lang="en-US" baseline="0" dirty="0" smtClean="0"/>
          </a:p>
          <a:p>
            <a:pPr>
              <a:buFontTx/>
              <a:buNone/>
            </a:pPr>
            <a:r>
              <a:rPr lang="en-US" baseline="0" dirty="0" smtClean="0"/>
              <a:t>The general usage for get-member (gm), though, is piping something to it. Like ‘5 | gm’ – I don’t have to specify the –</a:t>
            </a:r>
            <a:r>
              <a:rPr lang="en-US" baseline="0" dirty="0" err="1" smtClean="0"/>
              <a:t>InputObject</a:t>
            </a:r>
            <a:r>
              <a:rPr lang="en-US" baseline="0" dirty="0" smtClean="0"/>
              <a:t> parameter this way. Less typing is better. Let’s pipe something else to it.</a:t>
            </a:r>
          </a:p>
          <a:p>
            <a:pPr>
              <a:buFontTx/>
              <a:buNone/>
            </a:pPr>
            <a:endParaRPr lang="en-US" baseline="0" dirty="0" smtClean="0"/>
          </a:p>
          <a:p>
            <a:pPr>
              <a:buFontTx/>
              <a:buNone/>
            </a:pPr>
            <a:r>
              <a:rPr lang="en-US" baseline="0" dirty="0" smtClean="0"/>
              <a:t>&gt; dir / | gm</a:t>
            </a:r>
          </a:p>
          <a:p>
            <a:pPr>
              <a:buFontTx/>
              <a:buNone/>
            </a:pPr>
            <a:endParaRPr lang="en-US" baseline="0" dirty="0" smtClean="0"/>
          </a:p>
          <a:p>
            <a:pPr>
              <a:buFontTx/>
              <a:buNone/>
            </a:pPr>
            <a:r>
              <a:rPr lang="en-US" baseline="0" dirty="0" smtClean="0"/>
              <a:t>The first time I ran this command is when it really clicked for what </a:t>
            </a:r>
            <a:r>
              <a:rPr lang="en-US" baseline="0" dirty="0" err="1" smtClean="0"/>
              <a:t>PowerShell</a:t>
            </a:r>
            <a:r>
              <a:rPr lang="en-US" baseline="0" dirty="0" smtClean="0"/>
              <a:t> provides and why it is different. Let me scroll through that again. </a:t>
            </a:r>
            <a:r>
              <a:rPr lang="en-US" baseline="0" dirty="0" err="1" smtClean="0"/>
              <a:t>FileInfo</a:t>
            </a:r>
            <a:r>
              <a:rPr lang="en-US" baseline="0" dirty="0" smtClean="0"/>
              <a:t>??? </a:t>
            </a:r>
            <a:r>
              <a:rPr lang="en-US" baseline="0" dirty="0" err="1" smtClean="0"/>
              <a:t>DirectoryInfo</a:t>
            </a:r>
            <a:r>
              <a:rPr lang="en-US" baseline="0" dirty="0" smtClean="0"/>
              <a:t>??? Can anyone tell me what is going on here? Dir (or Get-</a:t>
            </a:r>
            <a:r>
              <a:rPr lang="en-US" baseline="0" dirty="0" err="1" smtClean="0"/>
              <a:t>ChildItem</a:t>
            </a:r>
            <a:r>
              <a:rPr lang="en-US" baseline="0" dirty="0" smtClean="0"/>
              <a:t>) doesn’t spit out strings – it returns objects. The built-in commands here are doing this and </a:t>
            </a:r>
            <a:r>
              <a:rPr lang="en-US" baseline="0" dirty="0" err="1" smtClean="0"/>
              <a:t>PowerShell</a:t>
            </a:r>
            <a:r>
              <a:rPr lang="en-US" baseline="0" dirty="0" smtClean="0"/>
              <a:t> is </a:t>
            </a:r>
            <a:r>
              <a:rPr lang="en-US" i="1" baseline="0" dirty="0" smtClean="0"/>
              <a:t>displaying</a:t>
            </a:r>
            <a:r>
              <a:rPr lang="en-US" i="0" baseline="0" dirty="0" smtClean="0"/>
              <a:t> them as strings to us. This is a completely different way of thinking about the command line. We’ll talk about this more during the presentation.</a:t>
            </a:r>
          </a:p>
          <a:p>
            <a:pPr>
              <a:buFontTx/>
              <a:buNone/>
            </a:pPr>
            <a:endParaRPr lang="en-US" i="0" baseline="0" dirty="0" smtClean="0"/>
          </a:p>
          <a:p>
            <a:pPr>
              <a:buFontTx/>
              <a:buNone/>
            </a:pPr>
            <a:r>
              <a:rPr lang="en-US" i="0" baseline="0" dirty="0" smtClean="0"/>
              <a:t>The thing to remember with Get-Member is that it can tell you what you’re looking at and what it provides.</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From Chris</a:t>
            </a:r>
            <a:r>
              <a:rPr lang="en-US" baseline="0" dirty="0" smtClean="0"/>
              <a:t> Green’s Tech Ed 2007 presentation.</a:t>
            </a:r>
          </a:p>
          <a:p>
            <a:endParaRPr lang="en-US" baseline="0" dirty="0" smtClean="0"/>
          </a:p>
          <a:p>
            <a:r>
              <a:rPr lang="en-US" baseline="0" dirty="0" smtClean="0"/>
              <a:t>Big picture architecture. </a:t>
            </a:r>
          </a:p>
          <a:p>
            <a:pPr>
              <a:buFontTx/>
              <a:buChar char="-"/>
            </a:pPr>
            <a:r>
              <a:rPr lang="en-US" baseline="0" dirty="0" smtClean="0"/>
              <a:t>Note where </a:t>
            </a:r>
            <a:r>
              <a:rPr lang="en-US" baseline="0" dirty="0" err="1" smtClean="0"/>
              <a:t>PowerShell</a:t>
            </a:r>
            <a:r>
              <a:rPr lang="en-US" baseline="0" dirty="0" smtClean="0"/>
              <a:t> lives compared to cmd.exe.</a:t>
            </a:r>
          </a:p>
          <a:p>
            <a:pPr>
              <a:buFontTx/>
              <a:buChar char="-"/>
            </a:pPr>
            <a:r>
              <a:rPr lang="en-US" baseline="0" dirty="0" smtClean="0"/>
              <a:t>Note also </a:t>
            </a:r>
            <a:r>
              <a:rPr lang="en-US" baseline="0" dirty="0" err="1" smtClean="0"/>
              <a:t>Microsoft.PowerShell.Host</a:t>
            </a:r>
            <a:r>
              <a:rPr lang="en-US" baseline="0" dirty="0" smtClean="0"/>
              <a:t>.</a:t>
            </a:r>
          </a:p>
          <a:p>
            <a:pPr lvl="1">
              <a:buFontTx/>
              <a:buChar char="-"/>
            </a:pPr>
            <a:r>
              <a:rPr lang="en-US" baseline="0" dirty="0" err="1" smtClean="0"/>
              <a:t>PoSH</a:t>
            </a:r>
            <a:r>
              <a:rPr lang="en-US" baseline="0" dirty="0" smtClean="0"/>
              <a:t> is not standalone, but is hosted.</a:t>
            </a:r>
          </a:p>
          <a:p>
            <a:pPr lvl="1">
              <a:buFontTx/>
              <a:buChar char="-"/>
            </a:pPr>
            <a:r>
              <a:rPr lang="en-US" baseline="0" dirty="0" err="1" smtClean="0"/>
              <a:t>PoshConsole</a:t>
            </a:r>
            <a:r>
              <a:rPr lang="en-US" baseline="0" dirty="0" smtClean="0"/>
              <a:t> as an example</a:t>
            </a:r>
          </a:p>
          <a:p>
            <a:pPr lvl="2">
              <a:buFontTx/>
              <a:buChar char="-"/>
            </a:pPr>
            <a:r>
              <a:rPr lang="en-US" baseline="0" dirty="0" smtClean="0"/>
              <a:t>Open source WPF </a:t>
            </a:r>
            <a:r>
              <a:rPr lang="en-US" baseline="0" dirty="0" err="1" smtClean="0"/>
              <a:t>PoSH</a:t>
            </a:r>
            <a:r>
              <a:rPr lang="en-US" baseline="0" dirty="0" smtClean="0"/>
              <a:t> console… not much activity and still very buggy, but good proof of concept.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Out of the box, CMD.exe is the primary vehicle for hosting in version 1, but version 2 will have a graphical host that I hope to show you later</a:t>
            </a:r>
          </a:p>
          <a:p>
            <a:pPr lvl="1">
              <a:buFontTx/>
              <a:buChar char="-"/>
            </a:pPr>
            <a:r>
              <a:rPr lang="en-US" baseline="0" dirty="0" err="1" smtClean="0"/>
              <a:t>PoSH</a:t>
            </a:r>
            <a:r>
              <a:rPr lang="en-US" baseline="0" dirty="0" smtClean="0"/>
              <a:t> can also be hosted in your own applications if you so wish. Notice Exchange 2007? Both it, IIS7 and SQL Server 2008 extend and are extended by </a:t>
            </a:r>
            <a:r>
              <a:rPr lang="en-US" baseline="0" dirty="0" err="1" smtClean="0"/>
              <a:t>PoSH</a:t>
            </a:r>
            <a:r>
              <a:rPr lang="en-US" baseline="0" dirty="0" smtClean="0"/>
              <a:t>.</a:t>
            </a:r>
          </a:p>
          <a:p>
            <a:pPr lvl="0">
              <a:buFontTx/>
              <a:buChar char="-"/>
            </a:pPr>
            <a:r>
              <a:rPr lang="en-US" baseline="0" dirty="0" smtClean="0"/>
              <a:t>Contrast </a:t>
            </a:r>
            <a:r>
              <a:rPr lang="en-US" baseline="0" dirty="0" err="1" smtClean="0"/>
              <a:t>cmdlet</a:t>
            </a:r>
            <a:r>
              <a:rPr lang="en-US" baseline="0" dirty="0" smtClean="0"/>
              <a:t> idea between </a:t>
            </a:r>
            <a:r>
              <a:rPr lang="en-US" baseline="0" dirty="0" err="1" smtClean="0"/>
              <a:t>PoSH</a:t>
            </a:r>
            <a:r>
              <a:rPr lang="en-US" baseline="0" dirty="0" smtClean="0"/>
              <a:t> and CMD and *NIX.</a:t>
            </a:r>
          </a:p>
          <a:p>
            <a:pPr lvl="1">
              <a:buFontTx/>
              <a:buChar char="-"/>
            </a:pPr>
            <a:r>
              <a:rPr lang="en-US" baseline="0" dirty="0" smtClean="0"/>
              <a:t>CMD</a:t>
            </a:r>
          </a:p>
          <a:p>
            <a:pPr lvl="2">
              <a:buFontTx/>
              <a:buChar char="-"/>
            </a:pPr>
            <a:r>
              <a:rPr lang="en-US" baseline="0" dirty="0" smtClean="0"/>
              <a:t>Where does CD, DIR, etc live?</a:t>
            </a:r>
          </a:p>
          <a:p>
            <a:pPr lvl="2">
              <a:buFontTx/>
              <a:buChar char="-"/>
            </a:pPr>
            <a:r>
              <a:rPr lang="en-US" baseline="0" dirty="0" smtClean="0"/>
              <a:t>They’re actually implemented by CMD.</a:t>
            </a:r>
          </a:p>
          <a:p>
            <a:pPr lvl="2">
              <a:buFontTx/>
              <a:buChar char="-"/>
            </a:pPr>
            <a:r>
              <a:rPr lang="en-US" baseline="0" dirty="0" smtClean="0"/>
              <a:t>CMD can also run command line applications, but you have to know where they are or they must be in the %PATH%</a:t>
            </a:r>
          </a:p>
          <a:p>
            <a:pPr lvl="1">
              <a:buFontTx/>
              <a:buChar char="-"/>
            </a:pPr>
            <a:r>
              <a:rPr lang="en-US" baseline="0" dirty="0" smtClean="0"/>
              <a:t>*NIX</a:t>
            </a:r>
          </a:p>
          <a:p>
            <a:pPr lvl="2">
              <a:buFontTx/>
              <a:buChar char="-"/>
            </a:pPr>
            <a:r>
              <a:rPr lang="en-US" baseline="0" dirty="0" smtClean="0"/>
              <a:t>Where does LS, CD, GREP live?</a:t>
            </a:r>
          </a:p>
          <a:p>
            <a:pPr lvl="2">
              <a:buFontTx/>
              <a:buChar char="-"/>
            </a:pPr>
            <a:r>
              <a:rPr lang="en-US" baseline="0" dirty="0" smtClean="0"/>
              <a:t>They are separate executables.</a:t>
            </a:r>
          </a:p>
          <a:p>
            <a:pPr lvl="2">
              <a:buFontTx/>
              <a:buChar char="-"/>
            </a:pPr>
            <a:r>
              <a:rPr lang="en-US" baseline="0" dirty="0" smtClean="0"/>
              <a:t>Apps typically live in the %PATH% so the command line always has access to executables.</a:t>
            </a:r>
          </a:p>
          <a:p>
            <a:pPr lvl="1">
              <a:buFontTx/>
              <a:buChar char="-"/>
            </a:pPr>
            <a:r>
              <a:rPr lang="en-US" baseline="0" dirty="0" err="1" smtClean="0"/>
              <a:t>PoSH</a:t>
            </a:r>
            <a:r>
              <a:rPr lang="en-US" baseline="0" dirty="0" smtClean="0"/>
              <a:t>?</a:t>
            </a:r>
          </a:p>
          <a:p>
            <a:pPr lvl="2">
              <a:buFontTx/>
              <a:buChar char="-"/>
            </a:pPr>
            <a:r>
              <a:rPr lang="en-US" baseline="0" dirty="0" err="1" smtClean="0"/>
              <a:t>Cmdlets</a:t>
            </a:r>
            <a:r>
              <a:rPr lang="en-US" baseline="0" dirty="0" smtClean="0"/>
              <a:t> are loaded in the </a:t>
            </a:r>
            <a:r>
              <a:rPr lang="en-US" baseline="0" dirty="0" err="1" smtClean="0"/>
              <a:t>PowerShell</a:t>
            </a:r>
            <a:r>
              <a:rPr lang="en-US" baseline="0" dirty="0" smtClean="0"/>
              <a:t> host. Once in the host, you don’t have to know where they are, but you can add more commands to the host.</a:t>
            </a:r>
          </a:p>
          <a:p>
            <a:pPr lvl="2">
              <a:buFontTx/>
              <a:buChar char="-"/>
            </a:pPr>
            <a:r>
              <a:rPr lang="en-US" baseline="0" dirty="0" smtClean="0"/>
              <a:t>Sort of a blending of ideas.</a:t>
            </a:r>
          </a:p>
          <a:p>
            <a:pPr>
              <a:buFontTx/>
              <a:buChar char="-"/>
            </a:pPr>
            <a:r>
              <a:rPr lang="en-US" dirty="0" smtClean="0"/>
              <a:t>Note the various parsers</a:t>
            </a:r>
            <a:r>
              <a:rPr lang="en-US" baseline="0" dirty="0" smtClean="0"/>
              <a:t> and providers.</a:t>
            </a:r>
          </a:p>
          <a:p>
            <a:pPr lvl="1">
              <a:buFontTx/>
              <a:buChar char="-"/>
            </a:pPr>
            <a:r>
              <a:rPr lang="en-US" baseline="0" dirty="0" smtClean="0"/>
              <a:t>With both CMD and *NIX shells, each application had to parse arguments.</a:t>
            </a:r>
          </a:p>
          <a:p>
            <a:pPr lvl="1">
              <a:buFontTx/>
              <a:buChar char="-"/>
            </a:pPr>
            <a:r>
              <a:rPr lang="en-US" baseline="0" dirty="0" err="1" smtClean="0"/>
              <a:t>PowerShell</a:t>
            </a:r>
            <a:r>
              <a:rPr lang="en-US" baseline="0" dirty="0" smtClean="0"/>
              <a:t> comes with parsers so the communication between applications is common.</a:t>
            </a:r>
          </a:p>
          <a:p>
            <a:pPr lvl="0">
              <a:buFontTx/>
              <a:buChar char="-"/>
            </a:pPr>
            <a:r>
              <a:rPr lang="en-US" baseline="0" dirty="0" smtClean="0"/>
              <a:t>What is this common communication mechanism?</a:t>
            </a:r>
          </a:p>
          <a:p>
            <a:pPr lvl="1">
              <a:buFontTx/>
              <a:buChar char="-"/>
            </a:pPr>
            <a:r>
              <a:rPr lang="en-US" baseline="0" dirty="0" smtClean="0"/>
              <a:t>Let’s look at the pipeline!</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5F33A90-6586-4AF8-955D-4A449BF70A77}" type="datetimeFigureOut">
              <a:rPr lang="en-US" smtClean="0"/>
              <a:pPr/>
              <a:t>9/13/2010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cstate="print"/>
          <a:stretch>
            <a:fillRect/>
          </a:stretch>
        </p:blipFill>
        <p:spPr>
          <a:xfrm>
            <a:off x="8382000" y="76200"/>
            <a:ext cx="609600" cy="609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F33A90-6586-4AF8-955D-4A449BF70A77}"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cstate="print"/>
          <a:stretch>
            <a:fillRect/>
          </a:stretch>
        </p:blipFill>
        <p:spPr>
          <a:xfrm>
            <a:off x="8382000" y="76200"/>
            <a:ext cx="609600" cy="609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F33A90-6586-4AF8-955D-4A449BF70A77}" type="datetimeFigureOut">
              <a:rPr lang="en-US" smtClean="0"/>
              <a:pPr/>
              <a:t>9/13/2010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5F33A90-6586-4AF8-955D-4A449BF70A77}" type="datetimeFigureOut">
              <a:rPr lang="en-US" smtClean="0"/>
              <a:pPr/>
              <a:t>9/13/2010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cstate="print"/>
          <a:stretch>
            <a:fillRect/>
          </a:stretch>
        </p:blipFill>
        <p:spPr>
          <a:xfrm>
            <a:off x="8382000" y="76200"/>
            <a:ext cx="609600" cy="6096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5F33A90-6586-4AF8-955D-4A449BF70A77}" type="datetimeFigureOut">
              <a:rPr lang="en-US" smtClean="0"/>
              <a:pPr/>
              <a:t>9/13/2010</a:t>
            </a:fld>
            <a:endParaRPr lang="en-US"/>
          </a:p>
        </p:txBody>
      </p:sp>
      <p:sp>
        <p:nvSpPr>
          <p:cNvPr id="8" name="Slide Number Placeholder 7"/>
          <p:cNvSpPr>
            <a:spLocks noGrp="1"/>
          </p:cNvSpPr>
          <p:nvPr>
            <p:ph type="sldNum" sz="quarter" idx="11"/>
          </p:nvPr>
        </p:nvSpPr>
        <p:spPr/>
        <p:txBody>
          <a:bodyPr/>
          <a:lstStyle/>
          <a:p>
            <a:fld id="{C82AC1DE-C5E0-4240-8C26-409557F8460E}"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33A90-6586-4AF8-955D-4A449BF70A77}" type="datetimeFigureOut">
              <a:rPr lang="en-US" smtClean="0"/>
              <a:pPr/>
              <a:t>9/13/2010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F33A90-6586-4AF8-955D-4A449BF70A77}" type="datetimeFigureOut">
              <a:rPr lang="en-US" smtClean="0"/>
              <a:pPr/>
              <a:t>9/13/2010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C82AC1DE-C5E0-4240-8C26-409557F846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5F33A90-6586-4AF8-955D-4A449BF70A77}" type="datetimeFigureOut">
              <a:rPr lang="en-US" smtClean="0"/>
              <a:pPr/>
              <a:t>9/13/2010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AC1DE-C5E0-4240-8C26-409557F8460E}" type="slidenum">
              <a:rPr lang="en-US" smtClean="0"/>
              <a:pPr/>
              <a:t>‹#›</a:t>
            </a:fld>
            <a:endParaRPr lang="en-US"/>
          </a:p>
        </p:txBody>
      </p:sp>
      <p:pic>
        <p:nvPicPr>
          <p:cNvPr id="8" name="Picture 7" descr="64px-Windows_PowerShell_icon.png"/>
          <p:cNvPicPr>
            <a:picLocks noChangeAspect="1"/>
          </p:cNvPicPr>
          <p:nvPr userDrawn="1"/>
        </p:nvPicPr>
        <p:blipFill>
          <a:blip r:embed="rId2" cstate="print"/>
          <a:stretch>
            <a:fillRect/>
          </a:stretch>
        </p:blipFill>
        <p:spPr>
          <a:xfrm>
            <a:off x="8382000" y="76200"/>
            <a:ext cx="609600" cy="60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5F33A90-6586-4AF8-955D-4A449BF70A77}" type="datetimeFigureOut">
              <a:rPr lang="en-US" smtClean="0"/>
              <a:pPr/>
              <a:t>9/13/2010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82AC1DE-C5E0-4240-8C26-409557F8460E}" type="slidenum">
              <a:rPr lang="en-US" smtClean="0"/>
              <a:pPr/>
              <a:t>‹#›</a:t>
            </a:fld>
            <a:endParaRPr lang="en-US"/>
          </a:p>
        </p:txBody>
      </p:sp>
      <p:pic>
        <p:nvPicPr>
          <p:cNvPr id="11" name="Picture 10" descr="64px-Windows_PowerShell_icon.png"/>
          <p:cNvPicPr>
            <a:picLocks noChangeAspect="1"/>
          </p:cNvPicPr>
          <p:nvPr userDrawn="1"/>
        </p:nvPicPr>
        <p:blipFill>
          <a:blip r:embed="rId13" cstate="print"/>
          <a:stretch>
            <a:fillRect/>
          </a:stretch>
        </p:blipFill>
        <p:spPr>
          <a:xfrm>
            <a:off x="8382000" y="76200"/>
            <a:ext cx="609600" cy="609600"/>
          </a:xfrm>
          <a:prstGeom prst="rect">
            <a:avLst/>
          </a:prstGeom>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ohundro.com/blo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owershellcommunity.org/" TargetMode="External"/><Relationship Id="rId2" Type="http://schemas.openxmlformats.org/officeDocument/2006/relationships/hyperlink" Target="http://codebetter.com/blogs/james.kovacs/archive/2008/06/27/introducing-psake.aspx" TargetMode="External"/><Relationship Id="rId1" Type="http://schemas.openxmlformats.org/officeDocument/2006/relationships/slideLayout" Target="../slideLayouts/slideLayout2.xml"/><Relationship Id="rId4" Type="http://schemas.openxmlformats.org/officeDocument/2006/relationships/hyperlink" Target="http://stackoverflow.com/questions/8722/how-do-you-use-powershell#1013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blogs.msdn.com/powershell/archive/2009/04/17/15-minutes-with-lang-net.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blogs.msdn.com/powershell/archive/2007/01/24/powershell-cheat-sheet.aspxhttp:/blogs.msdn.com/powershell/archive/2007/01/24/powershell-cheat-sheet.aspx"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technet.microsoft.com/en-us/library/bb978568.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odeplex.com/PowerShellC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thepowershellguy.com/blogs/posh/pages/powertab.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hyperlink" Target="http://msdn.microsoft.com/en-us/library/cc281954.aspx"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blogs.msdn.com/powershell/archive/2008/08/30/powershell-vs-tsql-why-learn-powershell.aspx" TargetMode="External"/><Relationship Id="rId4" Type="http://schemas.openxmlformats.org/officeDocument/2006/relationships/hyperlink" Target="http://community.windowsdevpro.com/blogs/windowsdevpro/archive/2007/11/26/powershell-in-common-engineering-criteria-in-fiscal-2009.aspx"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withinwindows.com/2009/01/12/crash-course-on-authoring-windows-7-troubleshooting-pack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code.google.com/p/psake/" TargetMode="External"/><Relationship Id="rId4" Type="http://schemas.openxmlformats.org/officeDocument/2006/relationships/hyperlink" Target="http://www.jameskovacs.com/blog/"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huddledmasses.org/powerboots-tutorial-walkthrough/" TargetMode="Externa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hyperlink" Target="http://www.betterthangrep.com/"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github.com/drmohundro/Find-Str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twitter.com/drmohundro" TargetMode="External"/><Relationship Id="rId2" Type="http://schemas.openxmlformats.org/officeDocument/2006/relationships/hyperlink" Target="http://www.mohundro.com/blo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microsoft.com/windowsserver2008/en/us/powershell-faq.aspx" TargetMode="External"/><Relationship Id="rId2" Type="http://schemas.openxmlformats.org/officeDocument/2006/relationships/hyperlink" Target="http://en.wikipedia.org/wiki/Powershel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eweek.com/c/a/Security/The-Best-and-Worst-Microsoft-Products/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blogs.msdn.com/powershell/archive/2008/10/29/ny-times-delcares-powershell-to-be-30-of-the-value-of-windows-7.asp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bayden.com/SlickRun/" TargetMode="External"/><Relationship Id="rId3" Type="http://schemas.openxmlformats.org/officeDocument/2006/relationships/hyperlink" Target="http://lifehacker.com/software/command-line/geek-to-live--the-command-line-comeback-226223.php" TargetMode="External"/><Relationship Id="rId7" Type="http://schemas.openxmlformats.org/officeDocument/2006/relationships/hyperlink" Target="http://www.launchy.ne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codinghorror.com/blog/archives/001265.html" TargetMode="External"/><Relationship Id="rId5" Type="http://schemas.openxmlformats.org/officeDocument/2006/relationships/hyperlink" Target="http://labs.mozilla.com/2008/08/introducing-ubiquity/" TargetMode="External"/><Relationship Id="rId10" Type="http://schemas.openxmlformats.org/officeDocument/2006/relationships/hyperlink" Target="http://do.davebsd.com/" TargetMode="External"/><Relationship Id="rId4" Type="http://schemas.openxmlformats.org/officeDocument/2006/relationships/hyperlink" Target="http://blog.mozilla.com/blog/2008/04/21/a-little-something-awesome-about-firefox-3/" TargetMode="External"/><Relationship Id="rId9" Type="http://schemas.openxmlformats.org/officeDocument/2006/relationships/hyperlink" Target="http://docs.blacktree.com/quicksilver/what_is_quicksilve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cdoctor-community.com/blog/posts/2007/07/27/Top-6-reasons-why-you-should-learn-a-scripting-language,-even-if-you-are-not-a-programm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POWERSHELL</a:t>
            </a:r>
            <a:br>
              <a:rPr smtClean="0"/>
            </a:br>
            <a:endParaRPr lang="en-US" dirty="0"/>
          </a:p>
        </p:txBody>
      </p:sp>
      <p:sp>
        <p:nvSpPr>
          <p:cNvPr id="3" name="Subtitle 2"/>
          <p:cNvSpPr>
            <a:spLocks noGrp="1"/>
          </p:cNvSpPr>
          <p:nvPr>
            <p:ph type="subTitle" idx="1"/>
          </p:nvPr>
        </p:nvSpPr>
        <p:spPr/>
        <p:txBody>
          <a:bodyPr/>
          <a:lstStyle/>
          <a:p>
            <a:r>
              <a:rPr lang="en-US" dirty="0" smtClean="0"/>
              <a:t>The Power of...</a:t>
            </a:r>
            <a:endParaRPr lang="en-US" dirty="0"/>
          </a:p>
        </p:txBody>
      </p:sp>
      <p:sp>
        <p:nvSpPr>
          <p:cNvPr id="4" name="TextBox 3"/>
          <p:cNvSpPr txBox="1"/>
          <p:nvPr/>
        </p:nvSpPr>
        <p:spPr>
          <a:xfrm>
            <a:off x="5029200" y="5027474"/>
            <a:ext cx="3886200" cy="1477328"/>
          </a:xfrm>
          <a:prstGeom prst="rect">
            <a:avLst/>
          </a:prstGeom>
          <a:noFill/>
        </p:spPr>
        <p:txBody>
          <a:bodyPr wrap="square" rtlCol="0">
            <a:spAutoFit/>
          </a:bodyPr>
          <a:lstStyle/>
          <a:p>
            <a:pPr algn="r"/>
            <a:r>
              <a:rPr lang="en-US" dirty="0" smtClean="0"/>
              <a:t>ITT Tech</a:t>
            </a:r>
            <a:endParaRPr lang="en-US" dirty="0" smtClean="0"/>
          </a:p>
          <a:p>
            <a:pPr algn="r"/>
            <a:r>
              <a:rPr lang="en-US" dirty="0" smtClean="0"/>
              <a:t>September 17, </a:t>
            </a:r>
            <a:r>
              <a:rPr lang="en-US" dirty="0" smtClean="0"/>
              <a:t>2009</a:t>
            </a:r>
          </a:p>
          <a:p>
            <a:pPr algn="r"/>
            <a:endParaRPr lang="en-US" dirty="0" smtClean="0"/>
          </a:p>
          <a:p>
            <a:pPr algn="r"/>
            <a:r>
              <a:rPr lang="en-US" dirty="0" smtClean="0"/>
              <a:t>David </a:t>
            </a:r>
            <a:r>
              <a:rPr lang="en-US" dirty="0" err="1" smtClean="0"/>
              <a:t>Mohundro</a:t>
            </a:r>
            <a:endParaRPr lang="en-US" dirty="0" smtClean="0"/>
          </a:p>
          <a:p>
            <a:pPr algn="r"/>
            <a:r>
              <a:rPr lang="en-US" dirty="0" smtClean="0">
                <a:hlinkClick r:id="rId3"/>
              </a:rPr>
              <a:t>http://www.mohundro.com/blog/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a:t>
            </a:r>
            <a:r>
              <a:rPr lang="en-US" dirty="0" err="1" smtClean="0"/>
              <a:t>PowerShell</a:t>
            </a:r>
            <a:r>
              <a:rPr lang="en-US" dirty="0" smtClean="0"/>
              <a:t> useful to a developer and why?</a:t>
            </a:r>
            <a:endParaRPr lang="en-US" dirty="0"/>
          </a:p>
        </p:txBody>
      </p:sp>
      <p:sp>
        <p:nvSpPr>
          <p:cNvPr id="3" name="Content Placeholder 2"/>
          <p:cNvSpPr>
            <a:spLocks noGrp="1"/>
          </p:cNvSpPr>
          <p:nvPr>
            <p:ph idx="1"/>
          </p:nvPr>
        </p:nvSpPr>
        <p:spPr>
          <a:xfrm>
            <a:off x="457200" y="1600200"/>
            <a:ext cx="7924800" cy="5029200"/>
          </a:xfrm>
        </p:spPr>
        <p:txBody>
          <a:bodyPr>
            <a:normAutofit fontScale="62500" lnSpcReduction="20000"/>
          </a:bodyPr>
          <a:lstStyle/>
          <a:p>
            <a:r>
              <a:rPr lang="en-US" dirty="0" smtClean="0"/>
              <a:t>Task automation</a:t>
            </a:r>
          </a:p>
          <a:p>
            <a:r>
              <a:rPr lang="en-US" dirty="0" smtClean="0"/>
              <a:t>Quick access to the .NET framework.</a:t>
            </a:r>
          </a:p>
          <a:p>
            <a:r>
              <a:rPr lang="en-US" dirty="0" smtClean="0"/>
              <a:t>Easy to build domain specific languages.</a:t>
            </a:r>
          </a:p>
          <a:p>
            <a:pPr lvl="1"/>
            <a:r>
              <a:rPr lang="en-US" dirty="0" smtClean="0"/>
              <a:t>See </a:t>
            </a:r>
            <a:r>
              <a:rPr lang="en-US" dirty="0" err="1" smtClean="0">
                <a:hlinkClick r:id="rId2"/>
              </a:rPr>
              <a:t>psake</a:t>
            </a:r>
            <a:r>
              <a:rPr lang="en-US" dirty="0" smtClean="0"/>
              <a:t> by James Kovacs</a:t>
            </a:r>
          </a:p>
          <a:p>
            <a:r>
              <a:rPr lang="en-US" dirty="0" smtClean="0"/>
              <a:t>It can provide a scripting language for your application. </a:t>
            </a:r>
          </a:p>
          <a:p>
            <a:pPr lvl="1"/>
            <a:r>
              <a:rPr lang="en-US" dirty="0" err="1" smtClean="0"/>
              <a:t>PowerShell</a:t>
            </a:r>
            <a:r>
              <a:rPr lang="en-US" dirty="0" smtClean="0"/>
              <a:t> is part of the 2009 Common Engineering Criteria</a:t>
            </a:r>
          </a:p>
          <a:p>
            <a:r>
              <a:rPr lang="en-US" dirty="0" smtClean="0"/>
              <a:t>Ease of creating a command-line interface</a:t>
            </a:r>
          </a:p>
          <a:p>
            <a:pPr lvl="1"/>
            <a:r>
              <a:rPr lang="en-US" dirty="0" err="1" smtClean="0"/>
              <a:t>PowerShell</a:t>
            </a:r>
            <a:r>
              <a:rPr lang="en-US" dirty="0" smtClean="0"/>
              <a:t> provides a large part of the underlying plumbing needed for parsing arguments, and other basic tasks</a:t>
            </a:r>
          </a:p>
          <a:p>
            <a:r>
              <a:rPr lang="en-US" dirty="0" smtClean="0"/>
              <a:t>It's just cool! </a:t>
            </a:r>
          </a:p>
          <a:p>
            <a:pPr lvl="1"/>
            <a:r>
              <a:rPr lang="en-US" dirty="0" smtClean="0"/>
              <a:t>In about 250 lines (including comments), Rob Foust and Jeff Hicks wrote a network sniffer in </a:t>
            </a:r>
            <a:r>
              <a:rPr lang="en-US" dirty="0" err="1" smtClean="0"/>
              <a:t>PowerShell</a:t>
            </a:r>
            <a:r>
              <a:rPr lang="en-US" dirty="0" smtClean="0"/>
              <a:t>. Easier to use than </a:t>
            </a:r>
            <a:r>
              <a:rPr lang="en-US" dirty="0" err="1" smtClean="0"/>
              <a:t>WinDump</a:t>
            </a:r>
            <a:r>
              <a:rPr lang="en-US" dirty="0" smtClean="0"/>
              <a:t> for lightweight troubleshooting.</a:t>
            </a:r>
          </a:p>
          <a:p>
            <a:r>
              <a:rPr lang="en-US" dirty="0" smtClean="0"/>
              <a:t>Community</a:t>
            </a:r>
          </a:p>
          <a:p>
            <a:pPr lvl="1"/>
            <a:r>
              <a:rPr lang="en-US" dirty="0" smtClean="0"/>
              <a:t>see </a:t>
            </a:r>
            <a:r>
              <a:rPr lang="en-US" dirty="0" smtClean="0">
                <a:hlinkClick r:id="rId3"/>
              </a:rPr>
              <a:t>PowerShellCommunity.org</a:t>
            </a:r>
            <a:r>
              <a:rPr lang="en-US" dirty="0" smtClean="0"/>
              <a:t>.</a:t>
            </a:r>
          </a:p>
          <a:p>
            <a:endParaRPr lang="en-US" dirty="0" smtClean="0"/>
          </a:p>
          <a:p>
            <a:pPr algn="r">
              <a:buNone/>
            </a:pPr>
            <a:r>
              <a:rPr lang="en-US" dirty="0" smtClean="0"/>
              <a:t>Via </a:t>
            </a:r>
            <a:r>
              <a:rPr lang="en-US" dirty="0" smtClean="0">
                <a:hlinkClick r:id="rId4"/>
              </a:rPr>
              <a:t>http://stackoverflow.com/questions/8722/how-do-you-use-powershell#10137</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 care about </a:t>
            </a:r>
            <a:r>
              <a:rPr lang="en-US" dirty="0" err="1" smtClean="0"/>
              <a:t>PowerShell</a:t>
            </a:r>
            <a:endParaRPr lang="en-US" dirty="0"/>
          </a:p>
        </p:txBody>
      </p:sp>
      <p:sp>
        <p:nvSpPr>
          <p:cNvPr id="3" name="Content Placeholder 2"/>
          <p:cNvSpPr>
            <a:spLocks noGrp="1"/>
          </p:cNvSpPr>
          <p:nvPr>
            <p:ph idx="1"/>
          </p:nvPr>
        </p:nvSpPr>
        <p:spPr>
          <a:xfrm>
            <a:off x="457200" y="1600200"/>
            <a:ext cx="7467600" cy="4876800"/>
          </a:xfrm>
        </p:spPr>
        <p:txBody>
          <a:bodyPr>
            <a:normAutofit fontScale="77500" lnSpcReduction="20000"/>
          </a:bodyPr>
          <a:lstStyle/>
          <a:p>
            <a:r>
              <a:rPr lang="en-US" dirty="0" smtClean="0"/>
              <a:t>Efficiency</a:t>
            </a:r>
          </a:p>
          <a:p>
            <a:r>
              <a:rPr lang="en-US" dirty="0" smtClean="0"/>
              <a:t>Automation</a:t>
            </a:r>
          </a:p>
          <a:p>
            <a:r>
              <a:rPr lang="en-US" dirty="0" smtClean="0"/>
              <a:t>Prototyping</a:t>
            </a:r>
          </a:p>
          <a:p>
            <a:r>
              <a:rPr lang="en-US" dirty="0" smtClean="0"/>
              <a:t>REPL (read-</a:t>
            </a:r>
            <a:r>
              <a:rPr lang="en-US" dirty="0" err="1" smtClean="0"/>
              <a:t>eval</a:t>
            </a:r>
            <a:r>
              <a:rPr lang="en-US" dirty="0" smtClean="0"/>
              <a:t>-print loop)</a:t>
            </a:r>
          </a:p>
          <a:p>
            <a:endParaRPr lang="en-US" dirty="0" smtClean="0"/>
          </a:p>
          <a:p>
            <a:pPr>
              <a:buNone/>
            </a:pPr>
            <a:r>
              <a:rPr lang="en-US" dirty="0" err="1" smtClean="0"/>
              <a:t>PowerShell</a:t>
            </a:r>
            <a:r>
              <a:rPr lang="en-US" dirty="0" smtClean="0"/>
              <a:t> fills a gap that (in my opinion) has been missing on Windows that *NIX developers have always had.</a:t>
            </a:r>
          </a:p>
          <a:p>
            <a:pPr>
              <a:buNone/>
            </a:pPr>
            <a:endParaRPr lang="en-US" dirty="0" smtClean="0"/>
          </a:p>
          <a:p>
            <a:pPr>
              <a:buNone/>
            </a:pPr>
            <a:r>
              <a:rPr lang="en-US" dirty="0" smtClean="0"/>
              <a:t>I use </a:t>
            </a:r>
            <a:r>
              <a:rPr lang="en-US" dirty="0" err="1" smtClean="0"/>
              <a:t>PowerShell</a:t>
            </a:r>
            <a:r>
              <a:rPr lang="en-US" dirty="0" smtClean="0"/>
              <a:t> for the same reason that I use Process Explorer instead of Task Manager.</a:t>
            </a:r>
          </a:p>
          <a:p>
            <a:endParaRPr lang="en-US" dirty="0" smtClean="0"/>
          </a:p>
          <a:p>
            <a:pPr>
              <a:buNone/>
            </a:pPr>
            <a:r>
              <a:rPr lang="en-US" dirty="0" smtClean="0">
                <a:hlinkClick r:id="rId3"/>
              </a:rPr>
              <a:t>“We are digging ourselves out of a 30 year hole.” – Jeffrey </a:t>
            </a:r>
            <a:r>
              <a:rPr lang="en-US" dirty="0" err="1" smtClean="0">
                <a:hlinkClick r:id="rId3"/>
              </a:rPr>
              <a:t>Snover’s</a:t>
            </a:r>
            <a:r>
              <a:rPr lang="en-US" dirty="0" smtClean="0">
                <a:hlinkClick r:id="rId3"/>
              </a:rPr>
              <a:t> </a:t>
            </a:r>
            <a:r>
              <a:rPr lang="en-US" dirty="0" err="1" smtClean="0">
                <a:hlinkClick r:id="rId3"/>
              </a:rPr>
              <a:t>Lang.Net</a:t>
            </a:r>
            <a:r>
              <a:rPr lang="en-US" dirty="0" smtClean="0">
                <a:hlinkClick r:id="rId3"/>
              </a:rPr>
              <a:t> </a:t>
            </a:r>
            <a:r>
              <a:rPr lang="en-US" dirty="0" err="1" smtClean="0">
                <a:hlinkClick r:id="rId3"/>
              </a:rPr>
              <a:t>PowerShell</a:t>
            </a:r>
            <a:r>
              <a:rPr lang="en-US" dirty="0" smtClean="0">
                <a:hlinkClick r:id="rId3"/>
              </a:rPr>
              <a:t> Talk</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a:t>
            </a:r>
            <a:r>
              <a:rPr lang="en-US" dirty="0" smtClean="0">
                <a:latin typeface="Consolas" pitchFamily="49" charset="0"/>
              </a:rPr>
              <a:t>Get-Help</a:t>
            </a:r>
            <a:r>
              <a:rPr lang="en-US" dirty="0" smtClean="0"/>
              <a:t> and Get Started</a:t>
            </a:r>
            <a:endParaRPr lang="en-US" dirty="0"/>
          </a:p>
        </p:txBody>
      </p:sp>
      <p:sp>
        <p:nvSpPr>
          <p:cNvPr id="3" name="Content Placeholder 2"/>
          <p:cNvSpPr>
            <a:spLocks noGrp="1"/>
          </p:cNvSpPr>
          <p:nvPr>
            <p:ph idx="1"/>
          </p:nvPr>
        </p:nvSpPr>
        <p:spPr/>
        <p:txBody>
          <a:bodyPr/>
          <a:lstStyle/>
          <a:p>
            <a:r>
              <a:rPr lang="en-US" dirty="0" smtClean="0">
                <a:latin typeface="+mj-lt"/>
              </a:rPr>
              <a:t>The four most important commands</a:t>
            </a:r>
          </a:p>
          <a:p>
            <a:pPr lvl="1"/>
            <a:r>
              <a:rPr lang="en-US" dirty="0" smtClean="0">
                <a:latin typeface="Consolas" pitchFamily="49" charset="0"/>
              </a:rPr>
              <a:t>Get-Help</a:t>
            </a:r>
          </a:p>
          <a:p>
            <a:pPr lvl="1"/>
            <a:r>
              <a:rPr lang="en-US" dirty="0" smtClean="0">
                <a:latin typeface="Consolas" pitchFamily="49" charset="0"/>
              </a:rPr>
              <a:t>Get-Command</a:t>
            </a:r>
          </a:p>
          <a:p>
            <a:pPr lvl="1"/>
            <a:r>
              <a:rPr lang="en-US" dirty="0" smtClean="0">
                <a:latin typeface="Consolas" pitchFamily="49" charset="0"/>
              </a:rPr>
              <a:t>Get-Member</a:t>
            </a:r>
          </a:p>
          <a:p>
            <a:pPr lvl="1"/>
            <a:r>
              <a:rPr lang="en-US" dirty="0" smtClean="0">
                <a:latin typeface="Consolas" pitchFamily="49" charset="0"/>
              </a:rPr>
              <a:t>Get-</a:t>
            </a:r>
            <a:r>
              <a:rPr lang="en-US" dirty="0" err="1" smtClean="0">
                <a:latin typeface="Consolas" pitchFamily="49" charset="0"/>
              </a:rPr>
              <a:t>PSDrive</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3055203"/>
            <a:ext cx="6324600" cy="1138773"/>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4800" dirty="0" smtClean="0">
                <a:latin typeface="Consolas" pitchFamily="49" charset="0"/>
              </a:rPr>
              <a:t>Get-Help</a:t>
            </a:r>
            <a:r>
              <a:rPr lang="en-US" sz="4800" dirty="0" smtClean="0"/>
              <a:t> DEMO</a:t>
            </a:r>
          </a:p>
          <a:p>
            <a:pPr algn="ctr"/>
            <a:r>
              <a:rPr lang="en-US" sz="2000" dirty="0" smtClean="0"/>
              <a:t>(With </a:t>
            </a:r>
            <a:r>
              <a:rPr lang="en-US" sz="2000" dirty="0" smtClean="0">
                <a:latin typeface="Consolas" pitchFamily="49" charset="0"/>
              </a:rPr>
              <a:t>Get-Command, Get-Member</a:t>
            </a:r>
            <a:r>
              <a:rPr lang="en-US" sz="2000" dirty="0" smtClean="0"/>
              <a:t> and </a:t>
            </a:r>
            <a:r>
              <a:rPr lang="en-US" sz="2000" dirty="0" smtClean="0">
                <a:latin typeface="Consolas" pitchFamily="49" charset="0"/>
              </a:rPr>
              <a:t>Get-</a:t>
            </a:r>
            <a:r>
              <a:rPr lang="en-US" sz="2000" dirty="0" err="1" smtClean="0">
                <a:latin typeface="Consolas" pitchFamily="49" charset="0"/>
              </a:rPr>
              <a:t>PSDrive</a:t>
            </a:r>
            <a:r>
              <a:rPr lang="en-US" sz="20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PowerShell</a:t>
            </a:r>
            <a:r>
              <a:rPr lang="en-US" dirty="0" smtClean="0"/>
              <a:t> Language Cheat Sheet!</a:t>
            </a:r>
            <a:endParaRPr lang="en-US" dirty="0"/>
          </a:p>
        </p:txBody>
      </p:sp>
      <p:sp>
        <p:nvSpPr>
          <p:cNvPr id="3" name="TextBox 2"/>
          <p:cNvSpPr txBox="1"/>
          <p:nvPr/>
        </p:nvSpPr>
        <p:spPr>
          <a:xfrm>
            <a:off x="990600" y="2667000"/>
            <a:ext cx="6781800" cy="2554545"/>
          </a:xfrm>
          <a:prstGeom prst="rect">
            <a:avLst/>
          </a:prstGeom>
          <a:noFill/>
        </p:spPr>
        <p:txBody>
          <a:bodyPr wrap="square" rtlCol="0">
            <a:spAutoFit/>
          </a:bodyPr>
          <a:lstStyle/>
          <a:p>
            <a:r>
              <a:rPr lang="en-US" sz="3200" dirty="0" smtClean="0"/>
              <a:t>How I learned to use other people’s content instead of my own!</a:t>
            </a:r>
          </a:p>
          <a:p>
            <a:endParaRPr lang="en-US" sz="3200" dirty="0" smtClean="0"/>
          </a:p>
          <a:p>
            <a:r>
              <a:rPr lang="en-US" sz="3200" dirty="0" smtClean="0">
                <a:hlinkClick r:id="rId2"/>
              </a:rPr>
              <a:t>Ben Pearce’s </a:t>
            </a:r>
            <a:r>
              <a:rPr lang="en-US" sz="3200" dirty="0" err="1" smtClean="0">
                <a:hlinkClick r:id="rId2"/>
              </a:rPr>
              <a:t>PowerShell</a:t>
            </a:r>
            <a:r>
              <a:rPr lang="en-US" sz="3200" dirty="0" smtClean="0">
                <a:hlinkClick r:id="rId2"/>
              </a:rPr>
              <a:t> Cheat Sheet</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1030" name="Picture 6"/>
          <p:cNvPicPr>
            <a:picLocks noChangeAspect="1" noChangeArrowheads="1"/>
          </p:cNvPicPr>
          <p:nvPr/>
        </p:nvPicPr>
        <p:blipFill>
          <a:blip r:embed="rId3" cstate="print"/>
          <a:srcRect/>
          <a:stretch>
            <a:fillRect/>
          </a:stretch>
        </p:blipFill>
        <p:spPr bwMode="auto">
          <a:xfrm>
            <a:off x="14288" y="9525"/>
            <a:ext cx="9115425" cy="6838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Pipeline</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“I want to write a console application that outputs the running processes…”</a:t>
            </a:r>
          </a:p>
          <a:p>
            <a:pPr lvl="1"/>
            <a:r>
              <a:rPr lang="en-US" dirty="0" err="1" smtClean="0"/>
              <a:t>Console.WriteLine</a:t>
            </a:r>
            <a:r>
              <a:rPr lang="en-US" dirty="0" smtClean="0"/>
              <a:t>(…); // string!</a:t>
            </a:r>
          </a:p>
          <a:p>
            <a:endParaRPr lang="en-US" dirty="0" smtClean="0"/>
          </a:p>
          <a:p>
            <a:r>
              <a:rPr lang="en-US" dirty="0" smtClean="0"/>
              <a:t>How would another application parse this?</a:t>
            </a:r>
          </a:p>
          <a:p>
            <a:pPr lvl="1"/>
            <a:r>
              <a:rPr lang="en-US" dirty="0" err="1" smtClean="0"/>
              <a:t>Regex</a:t>
            </a:r>
            <a:endParaRPr lang="en-US" dirty="0" smtClean="0"/>
          </a:p>
          <a:p>
            <a:pPr lvl="1"/>
            <a:r>
              <a:rPr lang="en-US" dirty="0" smtClean="0"/>
              <a:t>String parsing</a:t>
            </a:r>
          </a:p>
          <a:p>
            <a:pPr lvl="1"/>
            <a:r>
              <a:rPr lang="en-US" dirty="0" smtClean="0"/>
              <a:t>“Prayer-based parsing”</a:t>
            </a:r>
          </a:p>
          <a:p>
            <a:endParaRPr lang="en-US" dirty="0" smtClean="0"/>
          </a:p>
          <a:p>
            <a:r>
              <a:rPr lang="en-US" dirty="0" smtClean="0"/>
              <a:t>What’s the solution?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743200"/>
            <a:ext cx="5638800" cy="156966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4800" dirty="0" smtClean="0"/>
              <a:t>Pipeline and Filters DEMO</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Customization: “Make my prompt pretty”</a:t>
            </a:r>
            <a:endParaRPr lang="en-US" dirty="0"/>
          </a:p>
        </p:txBody>
      </p:sp>
      <p:sp>
        <p:nvSpPr>
          <p:cNvPr id="3" name="Content Placeholder 2"/>
          <p:cNvSpPr>
            <a:spLocks noGrp="1"/>
          </p:cNvSpPr>
          <p:nvPr>
            <p:ph idx="1"/>
          </p:nvPr>
        </p:nvSpPr>
        <p:spPr/>
        <p:txBody>
          <a:bodyPr/>
          <a:lstStyle/>
          <a:p>
            <a:r>
              <a:rPr lang="en-US" dirty="0" smtClean="0"/>
              <a:t>CMD let you customize your prompt using cryptic environment variable settings</a:t>
            </a:r>
          </a:p>
          <a:p>
            <a:pPr lvl="1"/>
            <a:r>
              <a:rPr lang="en-US" dirty="0" smtClean="0"/>
              <a:t>The default is $P$G</a:t>
            </a:r>
            <a:endParaRPr lang="en-US" dirty="0" smtClean="0">
              <a:latin typeface="Consolas" pitchFamily="49" charset="0"/>
            </a:endParaRPr>
          </a:p>
          <a:p>
            <a:pPr lvl="1"/>
            <a:r>
              <a:rPr lang="en-US" dirty="0" smtClean="0">
                <a:latin typeface="Consolas" pitchFamily="49" charset="0"/>
              </a:rPr>
              <a:t>set prompt=$P$_$+$G</a:t>
            </a:r>
            <a:endParaRPr lang="en-US" dirty="0" smtClean="0"/>
          </a:p>
          <a:p>
            <a:r>
              <a:rPr lang="en-US" dirty="0" err="1" smtClean="0"/>
              <a:t>PowerShell</a:t>
            </a:r>
            <a:r>
              <a:rPr lang="en-US" dirty="0" smtClean="0"/>
              <a:t> has the prompt function.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my changes</a:t>
            </a:r>
            <a:endParaRPr lang="en-US" dirty="0"/>
          </a:p>
        </p:txBody>
      </p:sp>
      <p:sp>
        <p:nvSpPr>
          <p:cNvPr id="3" name="Content Placeholder 2"/>
          <p:cNvSpPr>
            <a:spLocks noGrp="1"/>
          </p:cNvSpPr>
          <p:nvPr>
            <p:ph idx="1"/>
          </p:nvPr>
        </p:nvSpPr>
        <p:spPr/>
        <p:txBody>
          <a:bodyPr>
            <a:normAutofit/>
          </a:bodyPr>
          <a:lstStyle/>
          <a:p>
            <a:r>
              <a:rPr lang="en-US" dirty="0" err="1" smtClean="0"/>
              <a:t>PowerShell</a:t>
            </a:r>
            <a:r>
              <a:rPr lang="en-US" dirty="0" smtClean="0"/>
              <a:t> has the idea of a profile</a:t>
            </a:r>
          </a:p>
          <a:p>
            <a:pPr lvl="1"/>
            <a:r>
              <a:rPr lang="en-US" dirty="0" smtClean="0"/>
              <a:t>Borrowed from *NIX (.</a:t>
            </a:r>
            <a:r>
              <a:rPr lang="en-US" dirty="0" err="1" smtClean="0"/>
              <a:t>bashrc</a:t>
            </a:r>
            <a:r>
              <a:rPr lang="en-US" dirty="0" smtClean="0"/>
              <a:t>, .</a:t>
            </a:r>
            <a:r>
              <a:rPr lang="en-US" dirty="0" err="1" smtClean="0"/>
              <a:t>bash_profile</a:t>
            </a:r>
            <a:r>
              <a:rPr lang="en-US" dirty="0" smtClean="0"/>
              <a:t>, etc.)</a:t>
            </a:r>
          </a:p>
          <a:p>
            <a:r>
              <a:rPr lang="en-US" dirty="0" smtClean="0"/>
              <a:t>Modifications like new aliases, functions, etc. are only stored for the current session</a:t>
            </a:r>
          </a:p>
          <a:p>
            <a:pPr lvl="1"/>
            <a:r>
              <a:rPr lang="en-US" dirty="0" smtClean="0"/>
              <a:t>Permanent changes go to the $profile</a:t>
            </a:r>
          </a:p>
          <a:p>
            <a:r>
              <a:rPr lang="en-US" dirty="0" smtClean="0"/>
              <a:t>Default $profile location</a:t>
            </a:r>
          </a:p>
          <a:p>
            <a:pPr lvl="1"/>
            <a:r>
              <a:rPr lang="en-US" sz="1800" dirty="0" smtClean="0">
                <a:latin typeface="Consolas" pitchFamily="49" charset="0"/>
              </a:rPr>
              <a:t>[</a:t>
            </a:r>
            <a:r>
              <a:rPr lang="en-US" sz="1800" dirty="0" err="1" smtClean="0">
                <a:latin typeface="Consolas" pitchFamily="49" charset="0"/>
              </a:rPr>
              <a:t>System.Environment</a:t>
            </a:r>
            <a:r>
              <a:rPr lang="en-US" sz="1800" dirty="0" smtClean="0">
                <a:latin typeface="Consolas" pitchFamily="49" charset="0"/>
              </a:rPr>
              <a:t>]::</a:t>
            </a:r>
            <a:r>
              <a:rPr lang="en-US" sz="1800" dirty="0" err="1" smtClean="0">
                <a:latin typeface="Consolas" pitchFamily="49" charset="0"/>
              </a:rPr>
              <a:t>GetFolderPath</a:t>
            </a:r>
            <a:r>
              <a:rPr lang="en-US" sz="1800" dirty="0" smtClean="0">
                <a:latin typeface="Consolas" pitchFamily="49" charset="0"/>
              </a:rPr>
              <a:t>('</a:t>
            </a:r>
            <a:r>
              <a:rPr lang="en-US" sz="1800" dirty="0" err="1" smtClean="0">
                <a:latin typeface="Consolas" pitchFamily="49" charset="0"/>
              </a:rPr>
              <a:t>MyDocuments</a:t>
            </a:r>
            <a:r>
              <a:rPr lang="en-US" sz="1800" dirty="0" smtClean="0">
                <a:latin typeface="Consolas" pitchFamily="49" charset="0"/>
              </a:rPr>
              <a:t>') + ‘</a:t>
            </a:r>
            <a:r>
              <a:rPr lang="en-US" sz="1800" dirty="0" err="1" smtClean="0">
                <a:latin typeface="Consolas" pitchFamily="49" charset="0"/>
              </a:rPr>
              <a:t>WindowsPowerShell</a:t>
            </a:r>
            <a:r>
              <a:rPr lang="en-US" sz="1800" dirty="0" smtClean="0">
                <a:latin typeface="Consolas" pitchFamily="49" charset="0"/>
              </a:rPr>
              <a:t>\Microsoft.PowerShell_profile.ps1’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PowerShell?</a:t>
            </a:r>
          </a:p>
          <a:p>
            <a:r>
              <a:rPr lang="en-US" dirty="0" smtClean="0"/>
              <a:t>Why should I care?</a:t>
            </a:r>
          </a:p>
          <a:p>
            <a:r>
              <a:rPr lang="en-US" dirty="0" smtClean="0"/>
              <a:t>The Language</a:t>
            </a:r>
          </a:p>
          <a:p>
            <a:r>
              <a:rPr lang="en-US" dirty="0" smtClean="0"/>
              <a:t>The Architecture</a:t>
            </a:r>
          </a:p>
          <a:p>
            <a:r>
              <a:rPr lang="en-US" dirty="0" smtClean="0"/>
              <a:t>Customization</a:t>
            </a:r>
          </a:p>
          <a:p>
            <a:r>
              <a:rPr lang="en-US" dirty="0" smtClean="0"/>
              <a:t>What can it do?</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customization: Formatting</a:t>
            </a:r>
            <a:endParaRPr lang="en-US" dirty="0"/>
          </a:p>
        </p:txBody>
      </p:sp>
      <p:sp>
        <p:nvSpPr>
          <p:cNvPr id="4" name="Content Placeholder 3"/>
          <p:cNvSpPr>
            <a:spLocks noGrp="1"/>
          </p:cNvSpPr>
          <p:nvPr>
            <p:ph idx="1"/>
          </p:nvPr>
        </p:nvSpPr>
        <p:spPr>
          <a:xfrm>
            <a:off x="457200" y="1600201"/>
            <a:ext cx="8305800" cy="2057399"/>
          </a:xfrm>
        </p:spPr>
        <p:style>
          <a:lnRef idx="1">
            <a:schemeClr val="dk1"/>
          </a:lnRef>
          <a:fillRef idx="3">
            <a:schemeClr val="dk1"/>
          </a:fillRef>
          <a:effectRef idx="2">
            <a:schemeClr val="dk1"/>
          </a:effectRef>
          <a:fontRef idx="minor">
            <a:schemeClr val="lt1"/>
          </a:fontRef>
        </p:style>
        <p:txBody>
          <a:bodyPr>
            <a:normAutofit/>
          </a:bodyPr>
          <a:lstStyle/>
          <a:p>
            <a:pPr>
              <a:buNone/>
            </a:pPr>
            <a:r>
              <a:rPr lang="en-US" sz="1600" dirty="0" smtClean="0">
                <a:latin typeface="Consolas" pitchFamily="49" charset="0"/>
              </a:rPr>
              <a:t>[35] » </a:t>
            </a:r>
            <a:r>
              <a:rPr lang="en-US" sz="1600" dirty="0" err="1" smtClean="0">
                <a:latin typeface="Consolas" pitchFamily="49" charset="0"/>
              </a:rPr>
              <a:t>ps</a:t>
            </a:r>
            <a:r>
              <a:rPr lang="en-US" sz="1600" dirty="0" smtClean="0">
                <a:latin typeface="Consolas" pitchFamily="49" charset="0"/>
              </a:rPr>
              <a:t> power*</a:t>
            </a:r>
          </a:p>
          <a:p>
            <a:endParaRPr lang="en-US" sz="1600" dirty="0" smtClean="0">
              <a:latin typeface="Consolas" pitchFamily="49" charset="0"/>
            </a:endParaRPr>
          </a:p>
          <a:p>
            <a:pPr>
              <a:buNone/>
            </a:pPr>
            <a:r>
              <a:rPr lang="en-US" sz="1600" dirty="0" smtClean="0">
                <a:latin typeface="Consolas" pitchFamily="49" charset="0"/>
              </a:rPr>
              <a:t>Handles  NPM(K)    PM(K)      WS(K) VM(M)   CPU(s)     Id </a:t>
            </a:r>
            <a:r>
              <a:rPr lang="en-US" sz="1600" dirty="0" err="1" smtClean="0">
                <a:latin typeface="Consolas" pitchFamily="49" charset="0"/>
              </a:rPr>
              <a:t>ProcessName</a:t>
            </a:r>
            <a:endParaRPr lang="en-US" sz="1600" dirty="0" smtClean="0">
              <a:latin typeface="Consolas" pitchFamily="49" charset="0"/>
            </a:endParaRPr>
          </a:p>
          <a:p>
            <a:pPr>
              <a:buNone/>
            </a:pPr>
            <a:r>
              <a:rPr lang="en-US" sz="1600" dirty="0" smtClean="0">
                <a:latin typeface="Consolas" pitchFamily="49" charset="0"/>
              </a:rPr>
              <a:t>-------  ------    -----      ----- -----   ------     -- -----------</a:t>
            </a:r>
          </a:p>
          <a:p>
            <a:pPr>
              <a:buNone/>
            </a:pPr>
            <a:r>
              <a:rPr lang="en-US" sz="1600" dirty="0" smtClean="0">
                <a:latin typeface="Consolas" pitchFamily="49" charset="0"/>
              </a:rPr>
              <a:t>    829      50    36664       4668   311    31.95    488 POWERPNT</a:t>
            </a:r>
          </a:p>
          <a:p>
            <a:pPr>
              <a:buNone/>
            </a:pPr>
            <a:r>
              <a:rPr lang="en-US" sz="1600" dirty="0" smtClean="0">
                <a:latin typeface="Consolas" pitchFamily="49" charset="0"/>
              </a:rPr>
              <a:t>    410      21    53408      38004   238    10.48   4684 </a:t>
            </a:r>
            <a:r>
              <a:rPr lang="en-US" sz="1600" dirty="0" err="1" smtClean="0">
                <a:latin typeface="Consolas" pitchFamily="49" charset="0"/>
              </a:rPr>
              <a:t>powershell</a:t>
            </a:r>
            <a:endParaRPr lang="en-US" sz="1600" dirty="0">
              <a:latin typeface="Consolas" pitchFamily="49" charset="0"/>
            </a:endParaRPr>
          </a:p>
        </p:txBody>
      </p:sp>
      <p:sp>
        <p:nvSpPr>
          <p:cNvPr id="5" name="TextBox 4"/>
          <p:cNvSpPr txBox="1"/>
          <p:nvPr/>
        </p:nvSpPr>
        <p:spPr>
          <a:xfrm>
            <a:off x="381000" y="4038600"/>
            <a:ext cx="8311541" cy="3108543"/>
          </a:xfrm>
          <a:prstGeom prst="rect">
            <a:avLst/>
          </a:prstGeom>
          <a:noFill/>
        </p:spPr>
        <p:txBody>
          <a:bodyPr wrap="square" rtlCol="0">
            <a:spAutoFit/>
          </a:bodyPr>
          <a:lstStyle/>
          <a:p>
            <a:r>
              <a:rPr lang="en-US" sz="2800" dirty="0" smtClean="0"/>
              <a:t>How does </a:t>
            </a:r>
            <a:r>
              <a:rPr lang="en-US" sz="2800" dirty="0" err="1" smtClean="0"/>
              <a:t>PowerShell</a:t>
            </a:r>
            <a:r>
              <a:rPr lang="en-US" sz="2800" dirty="0" smtClean="0"/>
              <a:t> know how to format </a:t>
            </a:r>
            <a:r>
              <a:rPr lang="en-US" sz="2800" dirty="0" err="1" smtClean="0"/>
              <a:t>System.Diagnostics.Process</a:t>
            </a:r>
            <a:r>
              <a:rPr lang="en-US" sz="2800" dirty="0" smtClean="0"/>
              <a:t>?</a:t>
            </a:r>
          </a:p>
          <a:p>
            <a:pPr lvl="1"/>
            <a:endParaRPr lang="en-US" sz="2800" dirty="0" smtClean="0"/>
          </a:p>
          <a:p>
            <a:pPr lvl="1"/>
            <a:r>
              <a:rPr lang="en-US" sz="2800" dirty="0" smtClean="0"/>
              <a:t>%</a:t>
            </a:r>
            <a:r>
              <a:rPr lang="en-US" sz="2800" dirty="0" err="1" smtClean="0"/>
              <a:t>SystemRoot</a:t>
            </a:r>
            <a:r>
              <a:rPr lang="en-US" sz="2800" dirty="0" smtClean="0"/>
              <a:t>%\System32\</a:t>
            </a:r>
            <a:r>
              <a:rPr lang="en-US" sz="2800" dirty="0" err="1" smtClean="0"/>
              <a:t>WindowsPowerShell</a:t>
            </a:r>
            <a:r>
              <a:rPr lang="en-US" sz="2800" dirty="0" smtClean="0"/>
              <a:t>\v1.0\*.ps1xml</a:t>
            </a:r>
          </a:p>
          <a:p>
            <a:pPr lvl="1"/>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I add my own formatting?</a:t>
            </a:r>
            <a:endParaRPr lang="en-US" dirty="0"/>
          </a:p>
        </p:txBody>
      </p:sp>
      <p:sp>
        <p:nvSpPr>
          <p:cNvPr id="3" name="Content Placeholder 2"/>
          <p:cNvSpPr>
            <a:spLocks noGrp="1"/>
          </p:cNvSpPr>
          <p:nvPr>
            <p:ph idx="1"/>
          </p:nvPr>
        </p:nvSpPr>
        <p:spPr/>
        <p:txBody>
          <a:bodyPr>
            <a:normAutofit/>
          </a:bodyPr>
          <a:lstStyle/>
          <a:p>
            <a:r>
              <a:rPr lang="en-US" dirty="0" smtClean="0"/>
              <a:t>Yes, but…</a:t>
            </a:r>
          </a:p>
          <a:p>
            <a:pPr lvl="1"/>
            <a:r>
              <a:rPr lang="en-US" dirty="0" smtClean="0"/>
              <a:t>Don’t change the system ps1xml files!</a:t>
            </a:r>
          </a:p>
          <a:p>
            <a:pPr lvl="1"/>
            <a:r>
              <a:rPr lang="en-US" sz="2000" dirty="0" smtClean="0"/>
              <a:t>“The PS1XML files that are installed with Windows </a:t>
            </a:r>
            <a:r>
              <a:rPr lang="en-US" sz="2000" dirty="0" err="1" smtClean="0"/>
              <a:t>PowerShell</a:t>
            </a:r>
            <a:r>
              <a:rPr lang="en-US" sz="2000" dirty="0" smtClean="0"/>
              <a:t> are </a:t>
            </a:r>
            <a:r>
              <a:rPr lang="en-US" sz="2000" b="1" i="1" dirty="0" smtClean="0">
                <a:solidFill>
                  <a:srgbClr val="FF0000"/>
                </a:solidFill>
              </a:rPr>
              <a:t>digitally signed to prevent tampering</a:t>
            </a:r>
            <a:r>
              <a:rPr lang="en-US" sz="2000" dirty="0" smtClean="0"/>
              <a:t>, because the formatting can include script blocks. Therefore, to add a property or method to a .NET type, create your own Types.Ps1XML files and then add them to your Windows </a:t>
            </a:r>
            <a:r>
              <a:rPr lang="en-US" sz="2000" dirty="0" err="1" smtClean="0"/>
              <a:t>PowerShell</a:t>
            </a:r>
            <a:r>
              <a:rPr lang="en-US" sz="2000" dirty="0" smtClean="0"/>
              <a:t> console.”</a:t>
            </a:r>
          </a:p>
          <a:p>
            <a:pPr lvl="2"/>
            <a:r>
              <a:rPr lang="en-US" sz="1800" dirty="0" smtClean="0">
                <a:hlinkClick r:id="rId3"/>
              </a:rPr>
              <a:t>http://technet.microsoft.com/en-us/library/bb978568.aspx</a:t>
            </a:r>
            <a:endParaRPr lang="en-US" sz="1800" dirty="0" smtClean="0"/>
          </a:p>
          <a:p>
            <a:endParaRPr lang="en-US"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Customizations -</a:t>
            </a:r>
            <a:br>
              <a:rPr lang="en-US" dirty="0" smtClean="0"/>
            </a:br>
            <a:r>
              <a:rPr lang="en-US" dirty="0" smtClean="0"/>
              <a:t>PSCX</a:t>
            </a:r>
            <a:endParaRPr lang="en-US" dirty="0"/>
          </a:p>
        </p:txBody>
      </p:sp>
      <p:sp>
        <p:nvSpPr>
          <p:cNvPr id="3" name="Content Placeholder 2"/>
          <p:cNvSpPr>
            <a:spLocks noGrp="1"/>
          </p:cNvSpPr>
          <p:nvPr>
            <p:ph idx="1"/>
          </p:nvPr>
        </p:nvSpPr>
        <p:spPr/>
        <p:txBody>
          <a:bodyPr/>
          <a:lstStyle/>
          <a:p>
            <a:r>
              <a:rPr lang="en-US" dirty="0" err="1" smtClean="0">
                <a:hlinkClick r:id="rId3"/>
              </a:rPr>
              <a:t>PowerShell</a:t>
            </a:r>
            <a:r>
              <a:rPr lang="en-US" dirty="0" smtClean="0">
                <a:hlinkClick r:id="rId3"/>
              </a:rPr>
              <a:t> Community Extensions</a:t>
            </a:r>
            <a:endParaRPr lang="en-US" dirty="0" smtClean="0"/>
          </a:p>
          <a:p>
            <a:pPr lvl="1"/>
            <a:r>
              <a:rPr lang="en-US" dirty="0" smtClean="0"/>
              <a:t>“</a:t>
            </a:r>
            <a:r>
              <a:rPr lang="en-US" dirty="0" err="1" smtClean="0"/>
              <a:t>PowerShell</a:t>
            </a:r>
            <a:r>
              <a:rPr lang="en-US" dirty="0" smtClean="0"/>
              <a:t> Community Extensions (PSCX) is aimed at providing a widely useful set of additional </a:t>
            </a:r>
            <a:r>
              <a:rPr lang="en-US" dirty="0" err="1" smtClean="0"/>
              <a:t>cmdlets</a:t>
            </a:r>
            <a:r>
              <a:rPr lang="en-US" dirty="0" smtClean="0"/>
              <a:t>, providers, aliases, filters, functions and scripts for Windows </a:t>
            </a:r>
            <a:r>
              <a:rPr lang="en-US" dirty="0" err="1" smtClean="0"/>
              <a:t>PowerShell</a:t>
            </a:r>
            <a:r>
              <a:rPr lang="en-US" dirty="0" smtClean="0"/>
              <a:t> that members of the community have expressed interest in.”</a:t>
            </a:r>
          </a:p>
          <a:p>
            <a:pPr lvl="1"/>
            <a:r>
              <a:rPr lang="en-US" dirty="0" smtClean="0"/>
              <a:t>Adds useful functionality</a:t>
            </a:r>
          </a:p>
          <a:p>
            <a:pPr lvl="1"/>
            <a:r>
              <a:rPr lang="en-US" dirty="0" smtClean="0"/>
              <a:t>Great tool for browsing the source and learning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Customizations –</a:t>
            </a:r>
            <a:br>
              <a:rPr lang="en-US" dirty="0" smtClean="0"/>
            </a:br>
            <a:r>
              <a:rPr lang="en-US" dirty="0" err="1" smtClean="0"/>
              <a:t>PowerTab</a:t>
            </a:r>
            <a:endParaRPr lang="en-US" dirty="0"/>
          </a:p>
        </p:txBody>
      </p:sp>
      <p:sp>
        <p:nvSpPr>
          <p:cNvPr id="3" name="Content Placeholder 2"/>
          <p:cNvSpPr>
            <a:spLocks noGrp="1"/>
          </p:cNvSpPr>
          <p:nvPr>
            <p:ph idx="1"/>
          </p:nvPr>
        </p:nvSpPr>
        <p:spPr>
          <a:xfrm>
            <a:off x="457200" y="1600201"/>
            <a:ext cx="7467600" cy="2819400"/>
          </a:xfrm>
        </p:spPr>
        <p:txBody>
          <a:bodyPr/>
          <a:lstStyle/>
          <a:p>
            <a:r>
              <a:rPr lang="en-US" dirty="0" err="1" smtClean="0">
                <a:hlinkClick r:id="rId3"/>
              </a:rPr>
              <a:t>PowerTab</a:t>
            </a:r>
            <a:r>
              <a:rPr lang="en-US" dirty="0" smtClean="0">
                <a:hlinkClick r:id="rId3"/>
              </a:rPr>
              <a:t> </a:t>
            </a:r>
            <a:r>
              <a:rPr lang="en-US" dirty="0" err="1" smtClean="0">
                <a:hlinkClick r:id="rId3"/>
              </a:rPr>
              <a:t>TabExpansion</a:t>
            </a:r>
            <a:endParaRPr lang="en-US" dirty="0" smtClean="0"/>
          </a:p>
          <a:p>
            <a:pPr lvl="1"/>
            <a:r>
              <a:rPr lang="en-US" dirty="0" smtClean="0"/>
              <a:t>Did you know CMD has tab </a:t>
            </a:r>
            <a:r>
              <a:rPr lang="en-US" dirty="0" err="1" smtClean="0"/>
              <a:t>autocompletion</a:t>
            </a:r>
            <a:r>
              <a:rPr lang="en-US" dirty="0" smtClean="0"/>
              <a:t>?</a:t>
            </a:r>
          </a:p>
          <a:p>
            <a:pPr lvl="1"/>
            <a:r>
              <a:rPr lang="en-US" dirty="0" err="1" smtClean="0"/>
              <a:t>PowerShell</a:t>
            </a:r>
            <a:r>
              <a:rPr lang="en-US" dirty="0" smtClean="0"/>
              <a:t> does, too… but it is customizable!</a:t>
            </a:r>
          </a:p>
          <a:p>
            <a:pPr lvl="1"/>
            <a:r>
              <a:rPr lang="en-US" dirty="0" smtClean="0"/>
              <a:t>Don’t customize it yourself, though, just use /\/\o\/\/’s </a:t>
            </a:r>
            <a:r>
              <a:rPr lang="en-US" dirty="0" err="1" smtClean="0"/>
              <a:t>PowerTab</a:t>
            </a:r>
            <a:r>
              <a:rPr lang="en-US" dirty="0" smtClean="0"/>
              <a:t>!</a:t>
            </a:r>
          </a:p>
          <a:p>
            <a:pPr lvl="1"/>
            <a:endParaRPr lang="en-US" dirty="0" smtClean="0"/>
          </a:p>
          <a:p>
            <a:pPr lvl="1"/>
            <a:endParaRPr lang="en-US" dirty="0"/>
          </a:p>
        </p:txBody>
      </p:sp>
      <p:pic>
        <p:nvPicPr>
          <p:cNvPr id="6" name="Picture 2"/>
          <p:cNvPicPr>
            <a:picLocks noChangeAspect="1" noChangeArrowheads="1"/>
          </p:cNvPicPr>
          <p:nvPr/>
        </p:nvPicPr>
        <p:blipFill>
          <a:blip r:embed="rId4" cstate="print"/>
          <a:srcRect/>
          <a:stretch>
            <a:fillRect/>
          </a:stretch>
        </p:blipFill>
        <p:spPr bwMode="auto">
          <a:xfrm>
            <a:off x="1047750" y="4848225"/>
            <a:ext cx="7105650" cy="1628775"/>
          </a:xfrm>
          <a:prstGeom prst="rect">
            <a:avLst/>
          </a:prstGeom>
          <a:noFill/>
          <a:ln w="9525">
            <a:noFill/>
            <a:miter lim="800000"/>
            <a:headEnd/>
            <a:tailEnd/>
          </a:ln>
          <a:effectLst/>
        </p:spPr>
      </p:pic>
      <p:sp>
        <p:nvSpPr>
          <p:cNvPr id="5" name="Rectangle 4"/>
          <p:cNvSpPr/>
          <p:nvPr/>
        </p:nvSpPr>
        <p:spPr>
          <a:xfrm>
            <a:off x="304800" y="2667000"/>
            <a:ext cx="8382000" cy="3962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Integration with </a:t>
            </a:r>
            <a:r>
              <a:rPr lang="en-US" dirty="0" smtClean="0"/>
              <a:t>Microsoft Tools</a:t>
            </a:r>
            <a:endParaRPr lang="en-US" dirty="0"/>
          </a:p>
        </p:txBody>
      </p:sp>
      <p:sp>
        <p:nvSpPr>
          <p:cNvPr id="3" name="Content Placeholder 2"/>
          <p:cNvSpPr>
            <a:spLocks noGrp="1"/>
          </p:cNvSpPr>
          <p:nvPr>
            <p:ph idx="1"/>
          </p:nvPr>
        </p:nvSpPr>
        <p:spPr>
          <a:xfrm>
            <a:off x="457200" y="1295400"/>
            <a:ext cx="8153400" cy="5715000"/>
          </a:xfrm>
        </p:spPr>
        <p:txBody>
          <a:bodyPr>
            <a:normAutofit fontScale="62500" lnSpcReduction="20000"/>
          </a:bodyPr>
          <a:lstStyle/>
          <a:p>
            <a:r>
              <a:rPr lang="en-US" dirty="0" smtClean="0"/>
              <a:t>Exchange 2007</a:t>
            </a:r>
          </a:p>
          <a:p>
            <a:pPr lvl="1"/>
            <a:r>
              <a:rPr lang="en-US" dirty="0" smtClean="0"/>
              <a:t>Shipped with over 375 unique commands</a:t>
            </a:r>
            <a:endParaRPr lang="en-US" baseline="30000" dirty="0" smtClean="0"/>
          </a:p>
          <a:p>
            <a:r>
              <a:rPr lang="en-US" dirty="0" smtClean="0"/>
              <a:t>SQL Server 2008</a:t>
            </a:r>
          </a:p>
          <a:p>
            <a:pPr lvl="1"/>
            <a:r>
              <a:rPr lang="en-US" dirty="0" smtClean="0">
                <a:hlinkClick r:id="rId3"/>
              </a:rPr>
              <a:t>SQLPS</a:t>
            </a:r>
            <a:endParaRPr lang="en-US" dirty="0" smtClean="0"/>
          </a:p>
          <a:p>
            <a:r>
              <a:rPr lang="en-US" dirty="0" smtClean="0"/>
              <a:t>IIS7</a:t>
            </a:r>
          </a:p>
          <a:p>
            <a:pPr lvl="1"/>
            <a:r>
              <a:rPr lang="en-US" dirty="0" smtClean="0"/>
              <a:t>IIS7 </a:t>
            </a:r>
            <a:r>
              <a:rPr lang="en-US" dirty="0" smtClean="0"/>
              <a:t>PowerShell Provider (Import-Module </a:t>
            </a:r>
            <a:r>
              <a:rPr lang="en-US" dirty="0" err="1" smtClean="0"/>
              <a:t>WebAdministration</a:t>
            </a:r>
            <a:r>
              <a:rPr lang="en-US" dirty="0" smtClean="0"/>
              <a:t>)</a:t>
            </a:r>
            <a:endParaRPr lang="en-US" dirty="0" smtClean="0"/>
          </a:p>
          <a:p>
            <a:r>
              <a:rPr lang="en-US" dirty="0" smtClean="0"/>
              <a:t>Windows Server </a:t>
            </a:r>
            <a:r>
              <a:rPr lang="en-US" dirty="0" smtClean="0"/>
              <a:t>2008 R2</a:t>
            </a:r>
            <a:endParaRPr lang="en-US" dirty="0" smtClean="0"/>
          </a:p>
          <a:p>
            <a:pPr lvl="1"/>
            <a:r>
              <a:rPr lang="en-US" dirty="0" smtClean="0"/>
              <a:t>Installed by default!</a:t>
            </a:r>
            <a:endParaRPr lang="en-US" dirty="0" smtClean="0"/>
          </a:p>
          <a:p>
            <a:r>
              <a:rPr lang="en-US" dirty="0" smtClean="0"/>
              <a:t>Windows 7</a:t>
            </a:r>
          </a:p>
          <a:p>
            <a:pPr lvl="1"/>
            <a:r>
              <a:rPr lang="en-US" dirty="0" smtClean="0"/>
              <a:t>Installed by default!</a:t>
            </a:r>
          </a:p>
          <a:p>
            <a:r>
              <a:rPr lang="en-US" dirty="0" smtClean="0">
                <a:hlinkClick r:id="rId4"/>
              </a:rPr>
              <a:t>Common Engineering Criteria in 2009</a:t>
            </a:r>
            <a:endParaRPr lang="en-US" dirty="0" smtClean="0"/>
          </a:p>
          <a:p>
            <a:pPr lvl="1"/>
            <a:r>
              <a:rPr lang="en-US" dirty="0" smtClean="0"/>
              <a:t>Included in all server productions from 2009 forward</a:t>
            </a:r>
          </a:p>
          <a:p>
            <a:pPr lvl="1"/>
            <a:r>
              <a:rPr lang="en-US" dirty="0" smtClean="0"/>
              <a:t>All future administration GUIs will be built on PowerShell (allows scripting anything</a:t>
            </a:r>
            <a:r>
              <a:rPr lang="en-US" dirty="0" smtClean="0"/>
              <a:t>)</a:t>
            </a:r>
          </a:p>
          <a:p>
            <a:r>
              <a:rPr lang="en-US" dirty="0" smtClean="0"/>
              <a:t>And more!!!</a:t>
            </a:r>
            <a:endParaRPr lang="en-US" dirty="0" smtClean="0"/>
          </a:p>
          <a:p>
            <a:pPr lvl="1"/>
            <a:endParaRPr lang="en-US" dirty="0" smtClean="0"/>
          </a:p>
          <a:p>
            <a:pPr lvl="1">
              <a:buNone/>
            </a:pPr>
            <a:r>
              <a:rPr lang="en-US" dirty="0" smtClean="0"/>
              <a:t>“</a:t>
            </a:r>
            <a:r>
              <a:rPr lang="en-US" b="1" dirty="0" smtClean="0"/>
              <a:t>If you work with Microsoft Server products, you are going to be a </a:t>
            </a:r>
            <a:r>
              <a:rPr lang="en-US" b="1" dirty="0" err="1" smtClean="0"/>
              <a:t>PowerShell</a:t>
            </a:r>
            <a:r>
              <a:rPr lang="en-US" b="1" dirty="0" smtClean="0"/>
              <a:t> user.”</a:t>
            </a:r>
          </a:p>
          <a:p>
            <a:pPr lvl="1" algn="r">
              <a:buNone/>
            </a:pPr>
            <a:r>
              <a:rPr lang="en-US" b="1" dirty="0" smtClean="0"/>
              <a:t>	</a:t>
            </a:r>
            <a:r>
              <a:rPr lang="en-US" sz="2300" b="1" dirty="0" smtClean="0"/>
              <a:t>- Jeffrey </a:t>
            </a:r>
            <a:r>
              <a:rPr lang="en-US" sz="2300" b="1" dirty="0" err="1" smtClean="0"/>
              <a:t>Snover</a:t>
            </a:r>
            <a:r>
              <a:rPr lang="en-US" sz="2300" b="1" dirty="0" smtClean="0"/>
              <a:t> via </a:t>
            </a:r>
            <a:r>
              <a:rPr lang="en-US" sz="2300" b="1" dirty="0" smtClean="0">
                <a:hlinkClick r:id="rId5"/>
              </a:rPr>
              <a:t>http://blogs.msdn.com/powershell/archive/2008/08/30/powershell-vs-tsql-why-learn-powershell.aspx</a:t>
            </a:r>
            <a:endParaRPr lang="en-US" sz="23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else can it do?</a:t>
            </a:r>
            <a:endParaRPr lang="en-US" dirty="0"/>
          </a:p>
        </p:txBody>
      </p:sp>
      <p:sp>
        <p:nvSpPr>
          <p:cNvPr id="3" name="Content Placeholder 2"/>
          <p:cNvSpPr>
            <a:spLocks noGrp="1"/>
          </p:cNvSpPr>
          <p:nvPr>
            <p:ph idx="1"/>
          </p:nvPr>
        </p:nvSpPr>
        <p:spPr/>
        <p:txBody>
          <a:bodyPr>
            <a:normAutofit/>
          </a:bodyPr>
          <a:lstStyle/>
          <a:p>
            <a:r>
              <a:rPr lang="en-US" dirty="0" smtClean="0"/>
              <a:t>IBM </a:t>
            </a:r>
            <a:r>
              <a:rPr lang="en-US" dirty="0" err="1" smtClean="0"/>
              <a:t>WebSphere</a:t>
            </a:r>
            <a:r>
              <a:rPr lang="en-US" dirty="0" smtClean="0"/>
              <a:t> MQ</a:t>
            </a:r>
          </a:p>
          <a:p>
            <a:pPr lvl="1"/>
            <a:r>
              <a:rPr lang="en-US" dirty="0" smtClean="0"/>
              <a:t>PowerShell API to talk to </a:t>
            </a:r>
            <a:r>
              <a:rPr lang="en-US" dirty="0" err="1" smtClean="0"/>
              <a:t>WebSphere</a:t>
            </a:r>
            <a:endParaRPr lang="en-US" dirty="0" smtClean="0"/>
          </a:p>
          <a:p>
            <a:r>
              <a:rPr lang="en-US" dirty="0" smtClean="0"/>
              <a:t>VMware Infrastructure Toolkit</a:t>
            </a:r>
          </a:p>
          <a:p>
            <a:pPr lvl="1"/>
            <a:r>
              <a:rPr lang="en-US" dirty="0" smtClean="0"/>
              <a:t>Manage VMware virtual machines</a:t>
            </a:r>
          </a:p>
          <a:p>
            <a:r>
              <a:rPr lang="en-US" dirty="0" smtClean="0"/>
              <a:t>Intel </a:t>
            </a:r>
            <a:r>
              <a:rPr lang="en-US" dirty="0" err="1" smtClean="0"/>
              <a:t>vPro</a:t>
            </a:r>
            <a:r>
              <a:rPr lang="en-US" dirty="0" smtClean="0"/>
              <a:t> PowerShell Module</a:t>
            </a:r>
          </a:p>
          <a:p>
            <a:pPr lvl="1"/>
            <a:r>
              <a:rPr lang="en-US" dirty="0" smtClean="0"/>
              <a:t>Power and CPU management</a:t>
            </a:r>
          </a:p>
          <a:p>
            <a:r>
              <a:rPr lang="en-US" dirty="0" smtClean="0"/>
              <a:t>Web Farm Framework 2.0 for IIS7</a:t>
            </a:r>
          </a:p>
          <a:p>
            <a:pPr lvl="1"/>
            <a:r>
              <a:rPr lang="en-US" dirty="0" smtClean="0"/>
              <a:t>Configure/Manage server farm</a:t>
            </a:r>
          </a:p>
        </p:txBody>
      </p:sp>
    </p:spTree>
    <p:extLst>
      <p:ext uri="{BB962C8B-B14F-4D97-AF65-F5344CB8AC3E}">
        <p14:creationId xmlns:p14="http://schemas.microsoft.com/office/powerpoint/2010/main" val="920917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Troubleshooting Packs</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533400" y="1752600"/>
            <a:ext cx="5553075" cy="4248150"/>
          </a:xfrm>
          <a:prstGeom prst="rect">
            <a:avLst/>
          </a:prstGeom>
          <a:noFill/>
          <a:ln w="9525">
            <a:noFill/>
            <a:miter lim="800000"/>
            <a:headEnd/>
            <a:tailEnd/>
          </a:ln>
          <a:effectLst/>
        </p:spPr>
      </p:pic>
      <p:sp>
        <p:nvSpPr>
          <p:cNvPr id="7" name="TextBox 6"/>
          <p:cNvSpPr txBox="1"/>
          <p:nvPr/>
        </p:nvSpPr>
        <p:spPr>
          <a:xfrm>
            <a:off x="6172200" y="2819400"/>
            <a:ext cx="2821606" cy="1015663"/>
          </a:xfrm>
          <a:prstGeom prst="rect">
            <a:avLst/>
          </a:prstGeom>
          <a:noFill/>
        </p:spPr>
        <p:txBody>
          <a:bodyPr wrap="none" rtlCol="0">
            <a:spAutoFit/>
          </a:bodyPr>
          <a:lstStyle/>
          <a:p>
            <a:r>
              <a:rPr lang="en-US" sz="2000" dirty="0" smtClean="0"/>
              <a:t>New feature in Window</a:t>
            </a:r>
          </a:p>
          <a:p>
            <a:r>
              <a:rPr lang="en-US" sz="2000" dirty="0" smtClean="0"/>
              <a:t>7 to automate trouble-</a:t>
            </a:r>
          </a:p>
          <a:p>
            <a:r>
              <a:rPr lang="en-US" sz="2000" dirty="0" smtClean="0"/>
              <a:t>Shooting.</a:t>
            </a:r>
          </a:p>
        </p:txBody>
      </p:sp>
      <p:sp>
        <p:nvSpPr>
          <p:cNvPr id="9" name="TextBox 8"/>
          <p:cNvSpPr txBox="1"/>
          <p:nvPr/>
        </p:nvSpPr>
        <p:spPr>
          <a:xfrm>
            <a:off x="2688387" y="6211669"/>
            <a:ext cx="6455613" cy="646331"/>
          </a:xfrm>
          <a:prstGeom prst="rect">
            <a:avLst/>
          </a:prstGeom>
          <a:noFill/>
        </p:spPr>
        <p:txBody>
          <a:bodyPr wrap="none" rtlCol="0">
            <a:spAutoFit/>
          </a:bodyPr>
          <a:lstStyle/>
          <a:p>
            <a:pPr algn="r"/>
            <a:r>
              <a:rPr lang="en-US" dirty="0" smtClean="0"/>
              <a:t>Via </a:t>
            </a:r>
            <a:r>
              <a:rPr lang="en-US" dirty="0" smtClean="0">
                <a:hlinkClick r:id="rId4"/>
              </a:rPr>
              <a:t>http://www.withinwindows.com/2009/01/12/</a:t>
            </a:r>
          </a:p>
          <a:p>
            <a:pPr algn="r"/>
            <a:r>
              <a:rPr lang="en-US" dirty="0" smtClean="0">
                <a:hlinkClick r:id="rId4"/>
              </a:rPr>
              <a:t>crash-course-on-authoring-windows-7-troubleshooting-packs/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scripts with </a:t>
            </a:r>
            <a:r>
              <a:rPr lang="en-US" dirty="0" err="1" smtClean="0"/>
              <a:t>PowerShell</a:t>
            </a:r>
            <a:endParaRPr lang="en-US" dirty="0"/>
          </a:p>
        </p:txBody>
      </p:sp>
      <p:pic>
        <p:nvPicPr>
          <p:cNvPr id="4" name="Content Placeholder 3" descr="psake.png"/>
          <p:cNvPicPr>
            <a:picLocks noGrp="1" noChangeAspect="1"/>
          </p:cNvPicPr>
          <p:nvPr>
            <p:ph idx="1"/>
          </p:nvPr>
        </p:nvPicPr>
        <p:blipFill>
          <a:blip r:embed="rId3" cstate="print"/>
          <a:stretch>
            <a:fillRect/>
          </a:stretch>
        </p:blipFill>
        <p:spPr>
          <a:xfrm>
            <a:off x="6705600" y="1524000"/>
            <a:ext cx="1904762" cy="819048"/>
          </a:xfrm>
        </p:spPr>
      </p:pic>
      <p:sp>
        <p:nvSpPr>
          <p:cNvPr id="5" name="TextBox 4"/>
          <p:cNvSpPr txBox="1"/>
          <p:nvPr/>
        </p:nvSpPr>
        <p:spPr>
          <a:xfrm>
            <a:off x="3098755" y="6488668"/>
            <a:ext cx="6045245" cy="369332"/>
          </a:xfrm>
          <a:prstGeom prst="rect">
            <a:avLst/>
          </a:prstGeom>
          <a:noFill/>
        </p:spPr>
        <p:txBody>
          <a:bodyPr wrap="none" rtlCol="0">
            <a:spAutoFit/>
          </a:bodyPr>
          <a:lstStyle/>
          <a:p>
            <a:r>
              <a:rPr lang="en-US" dirty="0" smtClean="0"/>
              <a:t>From </a:t>
            </a:r>
            <a:r>
              <a:rPr lang="en-US" dirty="0" smtClean="0">
                <a:hlinkClick r:id="rId4"/>
              </a:rPr>
              <a:t>James Kovacs</a:t>
            </a:r>
            <a:r>
              <a:rPr lang="en-US" dirty="0" smtClean="0"/>
              <a:t> via </a:t>
            </a:r>
            <a:r>
              <a:rPr lang="en-US" dirty="0" smtClean="0">
                <a:hlinkClick r:id="rId5"/>
              </a:rPr>
              <a:t>http://code.google.com/p/psake/</a:t>
            </a:r>
            <a:endParaRPr lang="en-US" dirty="0"/>
          </a:p>
        </p:txBody>
      </p:sp>
      <p:sp>
        <p:nvSpPr>
          <p:cNvPr id="6" name="TextBox 5"/>
          <p:cNvSpPr txBox="1"/>
          <p:nvPr/>
        </p:nvSpPr>
        <p:spPr>
          <a:xfrm>
            <a:off x="304800" y="1371600"/>
            <a:ext cx="5943600" cy="5355312"/>
          </a:xfrm>
          <a:prstGeom prst="rect">
            <a:avLst/>
          </a:prstGeom>
          <a:noFill/>
        </p:spPr>
        <p:txBody>
          <a:bodyPr wrap="square" rtlCol="0">
            <a:spAutoFit/>
          </a:bodyPr>
          <a:lstStyle/>
          <a:p>
            <a:r>
              <a:rPr lang="en-US" dirty="0" smtClean="0">
                <a:latin typeface="Consolas" pitchFamily="49" charset="0"/>
                <a:cs typeface="Consolas" pitchFamily="49" charset="0"/>
              </a:rPr>
              <a:t>properties {</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testMessage</a:t>
            </a:r>
            <a:r>
              <a:rPr lang="en-US" dirty="0" smtClean="0">
                <a:latin typeface="Consolas" pitchFamily="49" charset="0"/>
                <a:cs typeface="Consolas" pitchFamily="49" charset="0"/>
              </a:rPr>
              <a:t> = 'Executed Test!'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compileMessage</a:t>
            </a:r>
            <a:r>
              <a:rPr lang="en-US" dirty="0" smtClean="0">
                <a:latin typeface="Consolas" pitchFamily="49" charset="0"/>
                <a:cs typeface="Consolas" pitchFamily="49" charset="0"/>
              </a:rPr>
              <a:t> = 'Executed Compile!'</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cleanMessage</a:t>
            </a:r>
            <a:r>
              <a:rPr lang="en-US" dirty="0" smtClean="0">
                <a:latin typeface="Consolas" pitchFamily="49" charset="0"/>
                <a:cs typeface="Consolas" pitchFamily="49" charset="0"/>
              </a:rPr>
              <a:t> = 'Executed Clean!'</a:t>
            </a: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default -depends Test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Test -depends Compile,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testMessage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Compile -depends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compileMessage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cleanMessage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GUIs with </a:t>
            </a:r>
            <a:r>
              <a:rPr lang="en-US" dirty="0" err="1" smtClean="0"/>
              <a:t>PowerShell</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457200" y="1600200"/>
            <a:ext cx="5180504" cy="2667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4648200" y="3505200"/>
            <a:ext cx="3290207" cy="2657475"/>
          </a:xfrm>
          <a:prstGeom prst="rect">
            <a:avLst/>
          </a:prstGeom>
          <a:noFill/>
          <a:ln w="9525">
            <a:noFill/>
            <a:miter lim="800000"/>
            <a:headEnd/>
            <a:tailEnd/>
          </a:ln>
          <a:effectLst/>
        </p:spPr>
      </p:pic>
      <p:sp>
        <p:nvSpPr>
          <p:cNvPr id="6" name="TextBox 5"/>
          <p:cNvSpPr txBox="1"/>
          <p:nvPr/>
        </p:nvSpPr>
        <p:spPr>
          <a:xfrm>
            <a:off x="457200" y="5029200"/>
            <a:ext cx="3962400" cy="1200329"/>
          </a:xfrm>
          <a:prstGeom prst="rect">
            <a:avLst/>
          </a:prstGeom>
          <a:noFill/>
        </p:spPr>
        <p:txBody>
          <a:bodyPr wrap="square" rtlCol="0">
            <a:spAutoFit/>
          </a:bodyPr>
          <a:lstStyle/>
          <a:p>
            <a:r>
              <a:rPr lang="en-US" dirty="0" err="1" smtClean="0"/>
              <a:t>PowerBoots</a:t>
            </a:r>
            <a:r>
              <a:rPr lang="en-US" dirty="0" smtClean="0"/>
              <a:t> from Joel Bennett</a:t>
            </a:r>
          </a:p>
          <a:p>
            <a:endParaRPr lang="en-US" dirty="0" smtClean="0"/>
          </a:p>
          <a:p>
            <a:r>
              <a:rPr lang="en-US" dirty="0" smtClean="0">
                <a:hlinkClick r:id="rId5"/>
              </a:rPr>
              <a:t>http://huddledmasses.org/powerboots-tutorial-walkthrough/</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stuff quickly!</a:t>
            </a:r>
            <a:endParaRPr lang="en-US" dirty="0"/>
          </a:p>
        </p:txBody>
      </p:sp>
      <p:sp>
        <p:nvSpPr>
          <p:cNvPr id="5" name="Content Placeholder 4"/>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457200" y="1524000"/>
            <a:ext cx="8336507" cy="3048000"/>
          </a:xfrm>
          <a:prstGeom prst="rect">
            <a:avLst/>
          </a:prstGeom>
          <a:noFill/>
          <a:ln w="9525">
            <a:noFill/>
            <a:miter lim="800000"/>
            <a:headEnd/>
            <a:tailEnd/>
          </a:ln>
        </p:spPr>
      </p:pic>
      <p:sp>
        <p:nvSpPr>
          <p:cNvPr id="7" name="TextBox 6"/>
          <p:cNvSpPr txBox="1"/>
          <p:nvPr/>
        </p:nvSpPr>
        <p:spPr>
          <a:xfrm>
            <a:off x="533400" y="4953000"/>
            <a:ext cx="8229600" cy="1477328"/>
          </a:xfrm>
          <a:prstGeom prst="rect">
            <a:avLst/>
          </a:prstGeom>
          <a:noFill/>
        </p:spPr>
        <p:txBody>
          <a:bodyPr wrap="square" rtlCol="0">
            <a:spAutoFit/>
          </a:bodyPr>
          <a:lstStyle/>
          <a:p>
            <a:r>
              <a:rPr lang="en-US" dirty="0" smtClean="0"/>
              <a:t>Find-String.ps1</a:t>
            </a:r>
          </a:p>
          <a:p>
            <a:endParaRPr lang="en-US" dirty="0" smtClean="0"/>
          </a:p>
          <a:p>
            <a:r>
              <a:rPr lang="en-US" dirty="0" smtClean="0"/>
              <a:t>Output based on </a:t>
            </a:r>
            <a:r>
              <a:rPr lang="en-US" dirty="0" err="1" smtClean="0">
                <a:hlinkClick r:id="rId3"/>
              </a:rPr>
              <a:t>ack</a:t>
            </a:r>
            <a:endParaRPr lang="en-US" dirty="0" smtClean="0"/>
          </a:p>
          <a:p>
            <a:endParaRPr lang="en-US" dirty="0" smtClean="0"/>
          </a:p>
          <a:p>
            <a:r>
              <a:rPr lang="en-US" dirty="0" smtClean="0">
                <a:hlinkClick r:id="rId4"/>
              </a:rPr>
              <a:t>http://</a:t>
            </a:r>
            <a:r>
              <a:rPr lang="en-US" dirty="0" smtClean="0">
                <a:hlinkClick r:id="rId4"/>
              </a:rPr>
              <a:t>github.com/drmohundro/Find-String/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So… what is this </a:t>
            </a:r>
            <a:r>
              <a:rPr lang="en-US" sz="3200" dirty="0" err="1" smtClean="0"/>
              <a:t>PowerShell</a:t>
            </a:r>
            <a:r>
              <a:rPr lang="en-US" sz="3200" dirty="0" smtClean="0"/>
              <a:t> thing anyway?</a:t>
            </a:r>
            <a:endParaRPr lang="en-US" sz="3200" dirty="0"/>
          </a:p>
        </p:txBody>
      </p:sp>
      <p:pic>
        <p:nvPicPr>
          <p:cNvPr id="5" name="Picture Placeholder 4" descr="powershell.png"/>
          <p:cNvPicPr>
            <a:picLocks noGrp="1" noChangeAspect="1"/>
          </p:cNvPicPr>
          <p:nvPr>
            <p:ph type="pic" idx="1"/>
          </p:nvPr>
        </p:nvPicPr>
        <p:blipFill>
          <a:blip r:embed="rId2" cstate="print"/>
          <a:stretch>
            <a:fillRect/>
          </a:stretch>
        </p:blipFill>
        <p:spPr>
          <a:xfrm>
            <a:off x="1065628" y="714375"/>
            <a:ext cx="3963572" cy="43148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Text Placeholder 3"/>
          <p:cNvSpPr>
            <a:spLocks noGrp="1"/>
          </p:cNvSpPr>
          <p:nvPr>
            <p:ph type="body" sz="half" idx="2"/>
          </p:nvPr>
        </p:nvSpPr>
        <p:spPr/>
        <p:txBody>
          <a:bodyPr/>
          <a:lstStyle/>
          <a:p>
            <a:r>
              <a:rPr lang="en-US" dirty="0" smtClean="0"/>
              <a:t>“The original </a:t>
            </a:r>
            <a:r>
              <a:rPr lang="en-US" i="1" dirty="0" smtClean="0"/>
              <a:t>Power</a:t>
            </a:r>
            <a:r>
              <a:rPr lang="en-US" dirty="0" smtClean="0"/>
              <a:t> Shell is going to </a:t>
            </a:r>
            <a:r>
              <a:rPr lang="en-US" i="1" dirty="0" smtClean="0"/>
              <a:t>pump you up</a:t>
            </a:r>
            <a:r>
              <a:rPr lang="en-US" dirty="0" smtClean="0"/>
              <a: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a:t>
            </a:r>
            <a:r>
              <a:rPr lang="en-US" b="1" dirty="0" smtClean="0"/>
              <a:t>MORE</a:t>
            </a:r>
            <a:r>
              <a:rPr lang="en-US" dirty="0" smtClean="0"/>
              <a:t> Features</a:t>
            </a:r>
            <a:endParaRPr lang="en-US" dirty="0"/>
          </a:p>
        </p:txBody>
      </p:sp>
      <p:sp>
        <p:nvSpPr>
          <p:cNvPr id="3" name="Content Placeholder 2"/>
          <p:cNvSpPr>
            <a:spLocks noGrp="1"/>
          </p:cNvSpPr>
          <p:nvPr>
            <p:ph idx="1"/>
          </p:nvPr>
        </p:nvSpPr>
        <p:spPr/>
        <p:txBody>
          <a:bodyPr/>
          <a:lstStyle/>
          <a:p>
            <a:r>
              <a:rPr lang="en-US" dirty="0" err="1" smtClean="0"/>
              <a:t>Remoting</a:t>
            </a:r>
            <a:r>
              <a:rPr lang="en-US" dirty="0" smtClean="0"/>
              <a:t> </a:t>
            </a:r>
            <a:r>
              <a:rPr lang="en-US" dirty="0" smtClean="0"/>
              <a:t>support (see remoting-demo.txt)</a:t>
            </a:r>
          </a:p>
          <a:p>
            <a:r>
              <a:rPr lang="en-US" dirty="0" smtClean="0"/>
              <a:t>Job support (see job-demo.txt)</a:t>
            </a:r>
          </a:p>
          <a:p>
            <a:r>
              <a:rPr lang="en-US" dirty="0" smtClean="0"/>
              <a:t>Graphical </a:t>
            </a:r>
            <a:r>
              <a:rPr lang="en-US" dirty="0" smtClean="0"/>
              <a:t>Console (ISE)</a:t>
            </a:r>
            <a:endParaRPr lang="en-US" dirty="0" smtClean="0"/>
          </a:p>
          <a:p>
            <a:r>
              <a:rPr lang="en-US" dirty="0" smtClean="0"/>
              <a:t>Transactions</a:t>
            </a:r>
          </a:p>
          <a:p>
            <a:r>
              <a:rPr lang="en-US" smtClean="0"/>
              <a:t>Modules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lgn="r">
              <a:buNone/>
            </a:pPr>
            <a:endParaRPr lang="en-US" dirty="0" smtClean="0"/>
          </a:p>
          <a:p>
            <a:pPr algn="r">
              <a:buNone/>
            </a:pPr>
            <a:endParaRPr lang="en-US" dirty="0" smtClean="0"/>
          </a:p>
          <a:p>
            <a:pPr algn="r">
              <a:buNone/>
            </a:pPr>
            <a:r>
              <a:rPr lang="en-US" dirty="0" smtClean="0"/>
              <a:t>David </a:t>
            </a:r>
            <a:r>
              <a:rPr lang="en-US" dirty="0" err="1" smtClean="0"/>
              <a:t>Mohundro</a:t>
            </a:r>
            <a:endParaRPr lang="en-US" dirty="0" smtClean="0"/>
          </a:p>
          <a:p>
            <a:pPr algn="r">
              <a:buNone/>
            </a:pPr>
            <a:r>
              <a:rPr lang="en-US" dirty="0" smtClean="0">
                <a:hlinkClick r:id="rId2"/>
              </a:rPr>
              <a:t>http://www.mohundro.com/blog/</a:t>
            </a:r>
            <a:endParaRPr lang="en-US" dirty="0" smtClean="0"/>
          </a:p>
          <a:p>
            <a:pPr algn="r">
              <a:buNone/>
            </a:pPr>
            <a:r>
              <a:rPr lang="en-US" dirty="0" smtClean="0">
                <a:hlinkClick r:id="rId3"/>
              </a:rPr>
              <a:t>http://twitter.com/drmohundro</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4114800"/>
            <a:ext cx="5943600" cy="2585323"/>
          </a:xfrm>
          <a:prstGeom prst="rect">
            <a:avLst/>
          </a:prstGeom>
          <a:noFill/>
        </p:spPr>
        <p:txBody>
          <a:bodyPr wrap="square" rtlCol="0">
            <a:spAutoFit/>
          </a:bodyPr>
          <a:lstStyle/>
          <a:p>
            <a:r>
              <a:rPr lang="en-US" b="1" dirty="0"/>
              <a:t>Windows PowerShell</a:t>
            </a:r>
            <a:r>
              <a:rPr lang="en-US" dirty="0"/>
              <a:t> is Microsoft's task automation framework, consisting of a command-line shell and associated scripting language built on top of, and integrated with, the .NET Framework. PowerShell provides full access to COM and WMI, enabling administrators to perform administrative tasks on both local and remote Windows </a:t>
            </a:r>
            <a:r>
              <a:rPr lang="en-US" dirty="0" smtClean="0"/>
              <a:t>systems.</a:t>
            </a:r>
          </a:p>
          <a:p>
            <a:endParaRPr lang="en-US" dirty="0" smtClean="0"/>
          </a:p>
          <a:p>
            <a:pPr algn="r"/>
            <a:r>
              <a:rPr lang="en-US" i="1" dirty="0" smtClean="0"/>
              <a:t>via </a:t>
            </a:r>
            <a:r>
              <a:rPr lang="en-US" i="1" dirty="0" smtClean="0">
                <a:hlinkClick r:id="rId2"/>
              </a:rPr>
              <a:t>http://en.wikipedia.org/wiki/Powershell</a:t>
            </a:r>
            <a:endParaRPr lang="en-US" i="1" dirty="0" smtClean="0"/>
          </a:p>
        </p:txBody>
      </p:sp>
      <p:sp>
        <p:nvSpPr>
          <p:cNvPr id="4" name="TextBox 3"/>
          <p:cNvSpPr txBox="1"/>
          <p:nvPr/>
        </p:nvSpPr>
        <p:spPr>
          <a:xfrm>
            <a:off x="228600" y="152400"/>
            <a:ext cx="8001000" cy="3139321"/>
          </a:xfrm>
          <a:prstGeom prst="rect">
            <a:avLst/>
          </a:prstGeom>
          <a:noFill/>
        </p:spPr>
        <p:txBody>
          <a:bodyPr wrap="square" rtlCol="0">
            <a:spAutoFit/>
          </a:bodyPr>
          <a:lstStyle/>
          <a:p>
            <a:r>
              <a:rPr lang="en-US" b="1" dirty="0" smtClean="0"/>
              <a:t>Windows </a:t>
            </a:r>
            <a:r>
              <a:rPr lang="en-US" b="1" dirty="0" err="1" smtClean="0"/>
              <a:t>PowerShell</a:t>
            </a:r>
            <a:r>
              <a:rPr lang="en-US" dirty="0" smtClean="0"/>
              <a:t> is a new command line shell and task-based scripting technology that provides information technology (IT) administrators comprehensive control and automation of system administration tasks, increasing administrator productivity. </a:t>
            </a:r>
            <a:r>
              <a:rPr lang="en-US" b="1" dirty="0" smtClean="0"/>
              <a:t>Windows </a:t>
            </a:r>
            <a:r>
              <a:rPr lang="en-US" b="1" dirty="0" err="1" smtClean="0"/>
              <a:t>PowerShell</a:t>
            </a:r>
            <a:r>
              <a:rPr lang="en-US" dirty="0" smtClean="0"/>
              <a:t> includes numerous system administration utilities, consistent syntax and naming conventions, and improved navigation of common management data such as the registry, certificate store, or Windows Management Instrumentation (WMI). </a:t>
            </a:r>
            <a:r>
              <a:rPr lang="en-US" b="1" dirty="0" smtClean="0"/>
              <a:t>Windows </a:t>
            </a:r>
            <a:r>
              <a:rPr lang="en-US" b="1" dirty="0" err="1" smtClean="0"/>
              <a:t>PowerShell</a:t>
            </a:r>
            <a:r>
              <a:rPr lang="en-US" dirty="0" smtClean="0"/>
              <a:t> also includes an intuitive scripting language specifically designed for IT administration.</a:t>
            </a:r>
          </a:p>
          <a:p>
            <a:endParaRPr lang="en-US" dirty="0" smtClean="0"/>
          </a:p>
          <a:p>
            <a:pPr algn="r"/>
            <a:r>
              <a:rPr lang="en-US" i="1" dirty="0" smtClean="0"/>
              <a:t>via </a:t>
            </a:r>
            <a:r>
              <a:rPr lang="en-US" i="1" dirty="0" smtClean="0">
                <a:hlinkClick r:id="rId3"/>
              </a:rPr>
              <a:t>http://www.microsoft.com/windowsserver2008/en/us/powershell-faq.aspx</a:t>
            </a:r>
            <a:endParaRPr lang="en-US" i="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words, more content</a:t>
            </a:r>
            <a:endParaRPr lang="en-US" dirty="0"/>
          </a:p>
        </p:txBody>
      </p:sp>
      <p:sp>
        <p:nvSpPr>
          <p:cNvPr id="3" name="Content Placeholder 2"/>
          <p:cNvSpPr>
            <a:spLocks noGrp="1"/>
          </p:cNvSpPr>
          <p:nvPr>
            <p:ph idx="1"/>
          </p:nvPr>
        </p:nvSpPr>
        <p:spPr>
          <a:xfrm>
            <a:off x="457200" y="1600200"/>
            <a:ext cx="7467600" cy="4953000"/>
          </a:xfrm>
        </p:spPr>
        <p:txBody>
          <a:bodyPr>
            <a:normAutofit fontScale="77500" lnSpcReduction="20000"/>
          </a:bodyPr>
          <a:lstStyle/>
          <a:p>
            <a:r>
              <a:rPr lang="en-US" dirty="0" err="1" smtClean="0"/>
              <a:t>PowerShell</a:t>
            </a:r>
            <a:r>
              <a:rPr lang="en-US" dirty="0" smtClean="0"/>
              <a:t> is Microsoft’s new object oriented command shell and scripting language that is based on .NET.</a:t>
            </a:r>
          </a:p>
          <a:p>
            <a:r>
              <a:rPr lang="en-US" dirty="0" smtClean="0"/>
              <a:t>Interoperable with existing Windows scripting solutions.</a:t>
            </a:r>
          </a:p>
          <a:p>
            <a:r>
              <a:rPr lang="en-US" dirty="0" smtClean="0"/>
              <a:t>It can be hosted by applications for scripting/automation purposes.</a:t>
            </a:r>
          </a:p>
          <a:p>
            <a:r>
              <a:rPr lang="en-US" dirty="0" smtClean="0"/>
              <a:t>Original codename was Monad</a:t>
            </a:r>
          </a:p>
          <a:p>
            <a:r>
              <a:rPr lang="en-US" dirty="0" smtClean="0"/>
              <a:t>Version 1 released for Windows XP on November 14, 2006</a:t>
            </a:r>
            <a:r>
              <a:rPr lang="en-US" dirty="0" smtClean="0"/>
              <a:t>.</a:t>
            </a:r>
          </a:p>
          <a:p>
            <a:r>
              <a:rPr lang="en-US" dirty="0" smtClean="0"/>
              <a:t>Installed by default on Windows Server 2008 R2.</a:t>
            </a:r>
            <a:endParaRPr lang="en-US" dirty="0" smtClean="0"/>
          </a:p>
          <a:p>
            <a:r>
              <a:rPr lang="en-US" dirty="0" err="1" smtClean="0">
                <a:hlinkClick r:id="rId3"/>
              </a:rPr>
              <a:t>eWeek</a:t>
            </a:r>
            <a:r>
              <a:rPr lang="en-US" dirty="0" smtClean="0">
                <a:hlinkClick r:id="rId3"/>
              </a:rPr>
              <a:t> names it the number 7 best Microsoft Product!</a:t>
            </a:r>
            <a:endParaRPr lang="en-US" dirty="0" smtClean="0"/>
          </a:p>
          <a:p>
            <a:r>
              <a:rPr lang="en-US" dirty="0" err="1" smtClean="0">
                <a:hlinkClick r:id="rId4"/>
              </a:rPr>
              <a:t>PowerShell</a:t>
            </a:r>
            <a:r>
              <a:rPr lang="en-US" dirty="0" smtClean="0">
                <a:hlinkClick r:id="rId4"/>
              </a:rPr>
              <a:t> is 30% of value in Windows 7 according to NY Times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GettingStarted.rtf</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001268" y="1339596"/>
            <a:ext cx="7152132" cy="52898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Care?</a:t>
            </a:r>
            <a:endParaRPr lang="en-US" dirty="0"/>
          </a:p>
        </p:txBody>
      </p:sp>
      <p:sp>
        <p:nvSpPr>
          <p:cNvPr id="3" name="Content Placeholder 2"/>
          <p:cNvSpPr>
            <a:spLocks noGrp="1"/>
          </p:cNvSpPr>
          <p:nvPr>
            <p:ph idx="1"/>
          </p:nvPr>
        </p:nvSpPr>
        <p:spPr/>
        <p:txBody>
          <a:bodyPr/>
          <a:lstStyle/>
          <a:p>
            <a:r>
              <a:rPr lang="en-US" dirty="0" smtClean="0"/>
              <a:t>With </a:t>
            </a:r>
            <a:r>
              <a:rPr lang="en-US" dirty="0" smtClean="0"/>
              <a:t>&lt;insert cool technology here&gt;, </a:t>
            </a:r>
            <a:r>
              <a:rPr lang="en-US" dirty="0" smtClean="0"/>
              <a:t>who seriously cares about the command line?</a:t>
            </a:r>
            <a:endParaRPr lang="en-US" dirty="0"/>
          </a:p>
        </p:txBody>
      </p:sp>
      <p:pic>
        <p:nvPicPr>
          <p:cNvPr id="4" name="Picture 3" descr="indifference.jpg"/>
          <p:cNvPicPr>
            <a:picLocks noChangeAspect="1"/>
          </p:cNvPicPr>
          <p:nvPr/>
        </p:nvPicPr>
        <p:blipFill>
          <a:blip r:embed="rId3" cstate="print"/>
          <a:stretch>
            <a:fillRect/>
          </a:stretch>
        </p:blipFill>
        <p:spPr>
          <a:xfrm>
            <a:off x="2438400" y="3200400"/>
            <a:ext cx="3657600" cy="30632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Resurgence in the Command Line</a:t>
            </a:r>
            <a:endParaRPr lang="en-US" dirty="0"/>
          </a:p>
        </p:txBody>
      </p:sp>
      <p:sp>
        <p:nvSpPr>
          <p:cNvPr id="3" name="Content Placeholder 2"/>
          <p:cNvSpPr>
            <a:spLocks noGrp="1"/>
          </p:cNvSpPr>
          <p:nvPr>
            <p:ph idx="1"/>
          </p:nvPr>
        </p:nvSpPr>
        <p:spPr>
          <a:xfrm>
            <a:off x="457200" y="1600200"/>
            <a:ext cx="7467600" cy="4953000"/>
          </a:xfrm>
        </p:spPr>
        <p:txBody>
          <a:bodyPr>
            <a:normAutofit fontScale="77500" lnSpcReduction="20000"/>
          </a:bodyPr>
          <a:lstStyle/>
          <a:p>
            <a:r>
              <a:rPr lang="en-US" dirty="0" err="1" smtClean="0">
                <a:hlinkClick r:id="rId3"/>
              </a:rPr>
              <a:t>Lifehacker</a:t>
            </a:r>
            <a:r>
              <a:rPr lang="en-US" dirty="0" smtClean="0">
                <a:hlinkClick r:id="rId3"/>
              </a:rPr>
              <a:t> Geek to Live Post entitled “The command line comeback”</a:t>
            </a:r>
            <a:endParaRPr lang="en-US" dirty="0" smtClean="0"/>
          </a:p>
          <a:p>
            <a:pPr lvl="1"/>
            <a:r>
              <a:rPr lang="en-US" dirty="0" smtClean="0"/>
              <a:t>Example of Search box (Google)</a:t>
            </a:r>
          </a:p>
          <a:p>
            <a:pPr lvl="2"/>
            <a:r>
              <a:rPr lang="en-US" dirty="0" smtClean="0"/>
              <a:t>-</a:t>
            </a:r>
            <a:r>
              <a:rPr lang="en-US" dirty="0" err="1" smtClean="0"/>
              <a:t>inurl</a:t>
            </a:r>
            <a:r>
              <a:rPr lang="en-US" dirty="0" smtClean="0"/>
              <a:t>:(</a:t>
            </a:r>
            <a:r>
              <a:rPr lang="en-US" dirty="0" err="1" smtClean="0"/>
              <a:t>htm|html|php</a:t>
            </a:r>
            <a:r>
              <a:rPr lang="en-US" dirty="0" smtClean="0"/>
              <a:t>) </a:t>
            </a:r>
            <a:r>
              <a:rPr lang="en-US" dirty="0" err="1" smtClean="0"/>
              <a:t>intitle</a:t>
            </a:r>
            <a:r>
              <a:rPr lang="en-US" dirty="0" smtClean="0"/>
              <a:t>:"index of" +"last modified" +"parent directory" +description +size +(wma|mp3) "Nirvana“</a:t>
            </a:r>
          </a:p>
          <a:p>
            <a:r>
              <a:rPr lang="en-US" dirty="0" smtClean="0"/>
              <a:t>Firefox</a:t>
            </a:r>
          </a:p>
          <a:p>
            <a:pPr lvl="1"/>
            <a:r>
              <a:rPr lang="en-US" dirty="0" smtClean="0">
                <a:hlinkClick r:id="rId4"/>
              </a:rPr>
              <a:t>“Awesome Bar”</a:t>
            </a:r>
            <a:endParaRPr lang="en-US" dirty="0" smtClean="0"/>
          </a:p>
          <a:p>
            <a:pPr lvl="1"/>
            <a:r>
              <a:rPr lang="en-US" dirty="0" smtClean="0">
                <a:hlinkClick r:id="rId5"/>
              </a:rPr>
              <a:t>Ubiquity</a:t>
            </a:r>
            <a:endParaRPr lang="en-US" dirty="0" smtClean="0"/>
          </a:p>
          <a:p>
            <a:r>
              <a:rPr lang="en-US" dirty="0" smtClean="0">
                <a:hlinkClick r:id="rId6"/>
              </a:rPr>
              <a:t>“The Web Browser Address Bar is the New Command Line”</a:t>
            </a:r>
            <a:r>
              <a:rPr lang="en-US" dirty="0" smtClean="0"/>
              <a:t> – Jeff Atwood</a:t>
            </a:r>
          </a:p>
          <a:p>
            <a:r>
              <a:rPr lang="en-US" dirty="0" err="1" smtClean="0">
                <a:hlinkClick r:id="rId7"/>
              </a:rPr>
              <a:t>Launchy</a:t>
            </a:r>
            <a:r>
              <a:rPr lang="en-US" dirty="0" smtClean="0"/>
              <a:t>, </a:t>
            </a:r>
            <a:r>
              <a:rPr lang="en-US" dirty="0" err="1" smtClean="0">
                <a:hlinkClick r:id="rId8"/>
              </a:rPr>
              <a:t>SlickRun</a:t>
            </a:r>
            <a:r>
              <a:rPr lang="en-US" dirty="0" smtClean="0"/>
              <a:t>, </a:t>
            </a:r>
            <a:r>
              <a:rPr lang="en-US" dirty="0" err="1" smtClean="0">
                <a:hlinkClick r:id="rId9"/>
              </a:rPr>
              <a:t>QuickSilver</a:t>
            </a:r>
            <a:r>
              <a:rPr lang="en-US" dirty="0" smtClean="0"/>
              <a:t> (OS X), </a:t>
            </a:r>
            <a:r>
              <a:rPr lang="en-US" dirty="0" smtClean="0">
                <a:hlinkClick r:id="rId10"/>
              </a:rPr>
              <a:t>Gnome Do</a:t>
            </a:r>
            <a:r>
              <a:rPr lang="en-US" dirty="0" smtClean="0"/>
              <a:t> (Linux), etc.</a:t>
            </a:r>
          </a:p>
          <a:p>
            <a:r>
              <a:rPr lang="en-US" dirty="0" smtClean="0"/>
              <a:t>All the other keyboard/hotkey oriented applications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6 Reasons you should learn a scripting language</a:t>
            </a:r>
            <a:endParaRPr lang="en-US" dirty="0"/>
          </a:p>
        </p:txBody>
      </p:sp>
      <p:sp>
        <p:nvSpPr>
          <p:cNvPr id="3" name="Content Placeholder 2"/>
          <p:cNvSpPr>
            <a:spLocks noGrp="1"/>
          </p:cNvSpPr>
          <p:nvPr>
            <p:ph idx="1"/>
          </p:nvPr>
        </p:nvSpPr>
        <p:spPr/>
        <p:txBody>
          <a:bodyPr>
            <a:normAutofit fontScale="92500"/>
          </a:bodyPr>
          <a:lstStyle/>
          <a:p>
            <a:r>
              <a:rPr lang="en-US" dirty="0" smtClean="0"/>
              <a:t>It will let you automate repetitive tasks</a:t>
            </a:r>
          </a:p>
          <a:p>
            <a:r>
              <a:rPr lang="en-US" dirty="0" smtClean="0"/>
              <a:t>They are simple to learn</a:t>
            </a:r>
          </a:p>
          <a:p>
            <a:r>
              <a:rPr lang="en-US" dirty="0" smtClean="0"/>
              <a:t>Write it and run it</a:t>
            </a:r>
          </a:p>
          <a:p>
            <a:r>
              <a:rPr lang="en-US" dirty="0" smtClean="0"/>
              <a:t>Most of them are free</a:t>
            </a:r>
          </a:p>
          <a:p>
            <a:r>
              <a:rPr lang="en-US" dirty="0" smtClean="0"/>
              <a:t>Community and commercially supported</a:t>
            </a:r>
          </a:p>
          <a:p>
            <a:r>
              <a:rPr lang="en-US" dirty="0" smtClean="0"/>
              <a:t>It will make you stronger</a:t>
            </a:r>
          </a:p>
          <a:p>
            <a:endParaRPr lang="en-US" dirty="0" smtClean="0"/>
          </a:p>
          <a:p>
            <a:pPr algn="r">
              <a:buNone/>
            </a:pPr>
            <a:r>
              <a:rPr lang="en-US" sz="2100" dirty="0" smtClean="0"/>
              <a:t>via </a:t>
            </a:r>
            <a:r>
              <a:rPr lang="en-US" sz="2100" dirty="0" smtClean="0">
                <a:hlinkClick r:id="rId3"/>
              </a:rPr>
              <a:t>http://www.pcdoctor-community.com/blog/posts/2007/07/27/Top-6-reasons-why-you-should-learn-a-scripting-language,-even-if-you-are-not-a-programmer/</a:t>
            </a:r>
            <a:endParaRPr lang="en-US" sz="21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2646</TotalTime>
  <Words>4931</Words>
  <Application>Microsoft Office PowerPoint</Application>
  <PresentationFormat>On-screen Show (4:3)</PresentationFormat>
  <Paragraphs>548</Paragraphs>
  <Slides>31</Slides>
  <Notes>21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Technic</vt:lpstr>
      <vt:lpstr>POWERSHELL </vt:lpstr>
      <vt:lpstr>Agenda</vt:lpstr>
      <vt:lpstr>So… what is this PowerShell thing anyway?</vt:lpstr>
      <vt:lpstr>PowerPoint Presentation</vt:lpstr>
      <vt:lpstr>Less words, more content</vt:lpstr>
      <vt:lpstr>GettingStarted.rtf</vt:lpstr>
      <vt:lpstr>Why Should I Care?</vt:lpstr>
      <vt:lpstr>Resurgence in the Command Line</vt:lpstr>
      <vt:lpstr>Top 6 Reasons you should learn a scripting language</vt:lpstr>
      <vt:lpstr>Is PowerShell useful to a developer and why?</vt:lpstr>
      <vt:lpstr>Why I care about PowerShell</vt:lpstr>
      <vt:lpstr>How to Get-Help and Get Started</vt:lpstr>
      <vt:lpstr>PowerPoint Presentation</vt:lpstr>
      <vt:lpstr>PowerShell Language Cheat Sheet!</vt:lpstr>
      <vt:lpstr>PowerPoint Presentation</vt:lpstr>
      <vt:lpstr>The Pipeline</vt:lpstr>
      <vt:lpstr>PowerPoint Presentation</vt:lpstr>
      <vt:lpstr>Customization: “Make my prompt pretty”</vt:lpstr>
      <vt:lpstr>Saving my changes</vt:lpstr>
      <vt:lpstr>More customization: Formatting</vt:lpstr>
      <vt:lpstr>Can I add my own formatting?</vt:lpstr>
      <vt:lpstr>External Customizations - PSCX</vt:lpstr>
      <vt:lpstr>External Customizations – PowerTab</vt:lpstr>
      <vt:lpstr>Integration with Microsoft Tools</vt:lpstr>
      <vt:lpstr>But… what else can it do?</vt:lpstr>
      <vt:lpstr>Troubleshooting Packs</vt:lpstr>
      <vt:lpstr>Build scripts with PowerShell</vt:lpstr>
      <vt:lpstr>GUIs with PowerShell</vt:lpstr>
      <vt:lpstr>Find stuff quickly!</vt:lpstr>
      <vt:lpstr>Even MORE Features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dc:title>
  <dc:creator>David Mohundro</dc:creator>
  <cp:lastModifiedBy>David Mohundro</cp:lastModifiedBy>
  <cp:revision>257</cp:revision>
  <dcterms:created xsi:type="dcterms:W3CDTF">2008-08-07T02:28:20Z</dcterms:created>
  <dcterms:modified xsi:type="dcterms:W3CDTF">2010-09-14T00:40:55Z</dcterms:modified>
</cp:coreProperties>
</file>