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Merriweather Light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pen Sans SemiBold"/>
      <p:regular r:id="rId27"/>
      <p:bold r:id="rId28"/>
      <p:italic r:id="rId29"/>
      <p:boldItalic r:id="rId30"/>
    </p:embeddedFont>
    <p:embeddedFont>
      <p:font typeface="Vidaloka"/>
      <p:regular r:id="rId31"/>
    </p:embeddedFont>
    <p:embeddedFont>
      <p:font typeface="Russo One"/>
      <p:regular r:id="rId32"/>
    </p:embeddedFont>
    <p:embeddedFont>
      <p:font typeface="Proxima Nova Semibold"/>
      <p:regular r:id="rId33"/>
      <p:bold r:id="rId34"/>
      <p:boldItalic r:id="rId35"/>
    </p:embeddedFont>
    <p:embeddedFont>
      <p:font typeface="Mako"/>
      <p:regular r:id="rId36"/>
    </p:embeddedFont>
    <p:embeddedFont>
      <p:font typeface="Crimson Tex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850E69-52E3-4176-883F-F984584A894D}">
  <a:tblStyle styleId="{A4850E69-52E3-4176-883F-F984584A8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boldItalic.fntdata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44" Type="http://schemas.openxmlformats.org/officeDocument/2006/relationships/font" Target="fonts/OpenSans-boldItalic.fntdata"/><Relationship Id="rId43" Type="http://schemas.openxmlformats.org/officeDocument/2006/relationships/font" Target="fonts/OpenSans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Vidaloka-regular.fntdata"/><Relationship Id="rId30" Type="http://schemas.openxmlformats.org/officeDocument/2006/relationships/font" Target="fonts/OpenSansSemiBold-boldItalic.fntdata"/><Relationship Id="rId33" Type="http://schemas.openxmlformats.org/officeDocument/2006/relationships/font" Target="fonts/ProximaNovaSemibold-regular.fntdata"/><Relationship Id="rId32" Type="http://schemas.openxmlformats.org/officeDocument/2006/relationships/font" Target="fonts/RussoOne-regular.fntdata"/><Relationship Id="rId35" Type="http://schemas.openxmlformats.org/officeDocument/2006/relationships/font" Target="fonts/ProximaNovaSemibold-boldItalic.fntdata"/><Relationship Id="rId34" Type="http://schemas.openxmlformats.org/officeDocument/2006/relationships/font" Target="fonts/ProximaNovaSemibold-bold.fntdata"/><Relationship Id="rId37" Type="http://schemas.openxmlformats.org/officeDocument/2006/relationships/font" Target="fonts/CrimsonText-regular.fntdata"/><Relationship Id="rId36" Type="http://schemas.openxmlformats.org/officeDocument/2006/relationships/font" Target="fonts/Mako-regular.fntdata"/><Relationship Id="rId39" Type="http://schemas.openxmlformats.org/officeDocument/2006/relationships/font" Target="fonts/CrimsonText-italic.fntdata"/><Relationship Id="rId38" Type="http://schemas.openxmlformats.org/officeDocument/2006/relationships/font" Target="fonts/CrimsonText-bold.fntdata"/><Relationship Id="rId20" Type="http://schemas.openxmlformats.org/officeDocument/2006/relationships/font" Target="fonts/MerriweatherLight-bold.fntdata"/><Relationship Id="rId22" Type="http://schemas.openxmlformats.org/officeDocument/2006/relationships/font" Target="fonts/MerriweatherLight-boldItalic.fntdata"/><Relationship Id="rId21" Type="http://schemas.openxmlformats.org/officeDocument/2006/relationships/font" Target="fonts/MerriweatherLight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penSansSemiBold-bold.fntdata"/><Relationship Id="rId27" Type="http://schemas.openxmlformats.org/officeDocument/2006/relationships/font" Target="fonts/OpenSansSemiBold-regular.fntdata"/><Relationship Id="rId29" Type="http://schemas.openxmlformats.org/officeDocument/2006/relationships/font" Target="fonts/OpenSansSemiBol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MerriweatherLight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d8ab350d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d8ab350d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f67f35a88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f67f35a88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c7554a049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c7554a049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f67f35a88c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f67f35a88c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eadcabf4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eadcabf4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d8ab350da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d8ab350da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cc7554a049_0_16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cc7554a049_0_16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70" name="Google Shape;470;p54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Adversarial Nets</a:t>
            </a:r>
            <a:endParaRPr/>
          </a:p>
        </p:txBody>
      </p:sp>
      <p:sp>
        <p:nvSpPr>
          <p:cNvPr id="477" name="Google Shape;477;p56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발표자 : 문경환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/>
          <p:nvPr>
            <p:ph idx="1" type="subTitle"/>
          </p:nvPr>
        </p:nvSpPr>
        <p:spPr>
          <a:xfrm>
            <a:off x="895950" y="1834400"/>
            <a:ext cx="41628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Image Generation에 사용되는 모델</a:t>
            </a:r>
            <a:endParaRPr/>
          </a:p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경찰과 도둑이 위조지폐를 만들고 구분하는 형태</a:t>
            </a:r>
            <a:endParaRPr/>
          </a:p>
          <a:p>
            <a:pPr indent="-317500" lvl="0" marL="457200" rtl="0" algn="l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비지도 학습(Unsupervised Learning)</a:t>
            </a:r>
            <a:endParaRPr/>
          </a:p>
        </p:txBody>
      </p:sp>
      <p:sp>
        <p:nvSpPr>
          <p:cNvPr id="483" name="Google Shape;483;p57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GAN?</a:t>
            </a:r>
            <a:endParaRPr/>
          </a:p>
        </p:txBody>
      </p:sp>
      <p:pic>
        <p:nvPicPr>
          <p:cNvPr id="484" name="Google Shape;484;p57"/>
          <p:cNvPicPr preferRelativeResize="0"/>
          <p:nvPr/>
        </p:nvPicPr>
        <p:blipFill rotWithShape="1">
          <a:blip r:embed="rId3">
            <a:alphaModFix/>
          </a:blip>
          <a:srcRect b="1970" l="0" r="773" t="960"/>
          <a:stretch/>
        </p:blipFill>
        <p:spPr>
          <a:xfrm>
            <a:off x="5280654" y="1729211"/>
            <a:ext cx="3455574" cy="20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7"/>
          <p:cNvSpPr txBox="1"/>
          <p:nvPr/>
        </p:nvSpPr>
        <p:spPr>
          <a:xfrm>
            <a:off x="7547854" y="3800192"/>
            <a:ext cx="139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출처 : EuleeKwon’s Blog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6" name="Google Shape;486;p57"/>
          <p:cNvGrpSpPr/>
          <p:nvPr/>
        </p:nvGrpSpPr>
        <p:grpSpPr>
          <a:xfrm>
            <a:off x="5297750" y="1736233"/>
            <a:ext cx="3455700" cy="2020800"/>
            <a:chOff x="5297750" y="1736233"/>
            <a:chExt cx="3455700" cy="2020800"/>
          </a:xfrm>
        </p:grpSpPr>
        <p:sp>
          <p:nvSpPr>
            <p:cNvPr id="487" name="Google Shape;487;p57"/>
            <p:cNvSpPr/>
            <p:nvPr/>
          </p:nvSpPr>
          <p:spPr>
            <a:xfrm>
              <a:off x="5297750" y="1736233"/>
              <a:ext cx="3455700" cy="2020800"/>
            </a:xfrm>
            <a:prstGeom prst="rect">
              <a:avLst/>
            </a:prstGeom>
            <a:solidFill>
              <a:srgbClr val="212121"/>
            </a:solidFill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7"/>
            <p:cNvSpPr/>
            <p:nvPr/>
          </p:nvSpPr>
          <p:spPr>
            <a:xfrm>
              <a:off x="5516025" y="2055125"/>
              <a:ext cx="1397100" cy="13971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489" name="Google Shape;489;p57"/>
            <p:cNvSpPr/>
            <p:nvPr/>
          </p:nvSpPr>
          <p:spPr>
            <a:xfrm>
              <a:off x="7138811" y="2055125"/>
              <a:ext cx="1397100" cy="1397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490" name="Google Shape;490;p57"/>
            <p:cNvSpPr txBox="1"/>
            <p:nvPr/>
          </p:nvSpPr>
          <p:spPr>
            <a:xfrm>
              <a:off x="5516025" y="2467042"/>
              <a:ext cx="1397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Supervised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Learning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91" name="Google Shape;491;p57"/>
            <p:cNvSpPr txBox="1"/>
            <p:nvPr/>
          </p:nvSpPr>
          <p:spPr>
            <a:xfrm>
              <a:off x="7105650" y="2488214"/>
              <a:ext cx="1463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Unsupervised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Learning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92" name="Google Shape;492;p57"/>
          <p:cNvGrpSpPr/>
          <p:nvPr/>
        </p:nvGrpSpPr>
        <p:grpSpPr>
          <a:xfrm>
            <a:off x="5101996" y="1727779"/>
            <a:ext cx="3847205" cy="2351397"/>
            <a:chOff x="1293506" y="2959057"/>
            <a:chExt cx="374730" cy="261339"/>
          </a:xfrm>
        </p:grpSpPr>
        <p:sp>
          <p:nvSpPr>
            <p:cNvPr id="493" name="Google Shape;493;p57"/>
            <p:cNvSpPr/>
            <p:nvPr/>
          </p:nvSpPr>
          <p:spPr>
            <a:xfrm>
              <a:off x="1311599" y="2959057"/>
              <a:ext cx="338544" cy="228735"/>
            </a:xfrm>
            <a:custGeom>
              <a:rect b="b" l="l" r="r" t="t"/>
              <a:pathLst>
                <a:path extrusionOk="0" h="9447" w="12892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7"/>
            <p:cNvSpPr/>
            <p:nvPr/>
          </p:nvSpPr>
          <p:spPr>
            <a:xfrm>
              <a:off x="1293506" y="3190224"/>
              <a:ext cx="374730" cy="30173"/>
            </a:xfrm>
            <a:custGeom>
              <a:rect b="b" l="l" r="r" t="t"/>
              <a:pathLst>
                <a:path extrusionOk="0" h="1149" w="1427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7"/>
            <p:cNvSpPr/>
            <p:nvPr/>
          </p:nvSpPr>
          <p:spPr>
            <a:xfrm>
              <a:off x="1293506" y="3181755"/>
              <a:ext cx="374730" cy="12080"/>
            </a:xfrm>
            <a:custGeom>
              <a:rect b="b" l="l" r="r" t="t"/>
              <a:pathLst>
                <a:path extrusionOk="0" h="460" w="1427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7"/>
            <p:cNvSpPr/>
            <p:nvPr/>
          </p:nvSpPr>
          <p:spPr>
            <a:xfrm>
              <a:off x="1444527" y="3181755"/>
              <a:ext cx="72661" cy="18119"/>
            </a:xfrm>
            <a:custGeom>
              <a:rect b="b" l="l" r="r" t="t"/>
              <a:pathLst>
                <a:path extrusionOk="0" h="690" w="2767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8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Concepts</a:t>
            </a:r>
            <a:endParaRPr/>
          </a:p>
        </p:txBody>
      </p:sp>
      <p:grpSp>
        <p:nvGrpSpPr>
          <p:cNvPr id="502" name="Google Shape;502;p58"/>
          <p:cNvGrpSpPr/>
          <p:nvPr/>
        </p:nvGrpSpPr>
        <p:grpSpPr>
          <a:xfrm>
            <a:off x="5060963" y="1017725"/>
            <a:ext cx="4530261" cy="2941675"/>
            <a:chOff x="4603763" y="1017725"/>
            <a:chExt cx="4530261" cy="2941675"/>
          </a:xfrm>
        </p:grpSpPr>
        <p:grpSp>
          <p:nvGrpSpPr>
            <p:cNvPr id="503" name="Google Shape;503;p58"/>
            <p:cNvGrpSpPr/>
            <p:nvPr/>
          </p:nvGrpSpPr>
          <p:grpSpPr>
            <a:xfrm>
              <a:off x="4603763" y="1017725"/>
              <a:ext cx="4530261" cy="2710080"/>
              <a:chOff x="488963" y="1017725"/>
              <a:chExt cx="4530261" cy="2710080"/>
            </a:xfrm>
          </p:grpSpPr>
          <p:grpSp>
            <p:nvGrpSpPr>
              <p:cNvPr id="504" name="Google Shape;504;p58"/>
              <p:cNvGrpSpPr/>
              <p:nvPr/>
            </p:nvGrpSpPr>
            <p:grpSpPr>
              <a:xfrm>
                <a:off x="488963" y="1017725"/>
                <a:ext cx="2377154" cy="2710080"/>
                <a:chOff x="374801" y="1372425"/>
                <a:chExt cx="2857500" cy="3257700"/>
              </a:xfrm>
            </p:grpSpPr>
            <p:pic>
              <p:nvPicPr>
                <p:cNvPr id="505" name="Google Shape;505;p5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74801" y="1772625"/>
                  <a:ext cx="2857500" cy="2857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06" name="Google Shape;506;p58"/>
                <p:cNvSpPr txBox="1"/>
                <p:nvPr/>
              </p:nvSpPr>
              <p:spPr>
                <a:xfrm>
                  <a:off x="977217" y="1372425"/>
                  <a:ext cx="1652700" cy="48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Montserrat"/>
                      <a:ea typeface="Montserrat"/>
                      <a:cs typeface="Montserrat"/>
                      <a:sym typeface="Montserrat"/>
                    </a:rPr>
                    <a:t>Log graph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507" name="Google Shape;507;p58"/>
              <p:cNvSpPr txBox="1"/>
              <p:nvPr/>
            </p:nvSpPr>
            <p:spPr>
              <a:xfrm>
                <a:off x="2866125" y="1339275"/>
                <a:ext cx="2073000" cy="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Montserrat"/>
                  <a:buChar char="●"/>
                </a:pPr>
                <a:r>
                  <a:rPr i="1" lang="en">
                    <a:latin typeface="Montserrat"/>
                    <a:ea typeface="Montserrat"/>
                    <a:cs typeface="Montserrat"/>
                    <a:sym typeface="Montserrat"/>
                  </a:rPr>
                  <a:t>log(1) = 0</a:t>
                </a:r>
                <a:endParaRPr i="1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08" name="Google Shape;508;p58"/>
              <p:cNvSpPr txBox="1"/>
              <p:nvPr/>
            </p:nvSpPr>
            <p:spPr>
              <a:xfrm>
                <a:off x="2866123" y="1822575"/>
                <a:ext cx="2153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Char char="●"/>
                </a:pPr>
                <a:r>
                  <a:rPr i="1" lang="en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log(0) = -inf</a:t>
                </a:r>
                <a:endParaRPr/>
              </a:p>
            </p:txBody>
          </p:sp>
        </p:grpSp>
        <p:sp>
          <p:nvSpPr>
            <p:cNvPr id="509" name="Google Shape;509;p58"/>
            <p:cNvSpPr txBox="1"/>
            <p:nvPr/>
          </p:nvSpPr>
          <p:spPr>
            <a:xfrm>
              <a:off x="5928225" y="3651600"/>
              <a:ext cx="120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Montserrat"/>
                  <a:ea typeface="Montserrat"/>
                  <a:cs typeface="Montserrat"/>
                  <a:sym typeface="Montserrat"/>
                </a:rPr>
                <a:t>출처 : Varsity Tutors</a:t>
              </a:r>
              <a:endParaRPr sz="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10" name="Google Shape;510;p58"/>
          <p:cNvGrpSpPr/>
          <p:nvPr/>
        </p:nvGrpSpPr>
        <p:grpSpPr>
          <a:xfrm>
            <a:off x="1128950" y="1106025"/>
            <a:ext cx="3150224" cy="2686675"/>
            <a:chOff x="443150" y="1029825"/>
            <a:chExt cx="3150224" cy="2686675"/>
          </a:xfrm>
        </p:grpSpPr>
        <p:pic>
          <p:nvPicPr>
            <p:cNvPr id="511" name="Google Shape;511;p5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3150" y="1353825"/>
              <a:ext cx="3150224" cy="2362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58"/>
            <p:cNvSpPr txBox="1"/>
            <p:nvPr/>
          </p:nvSpPr>
          <p:spPr>
            <a:xfrm>
              <a:off x="1564963" y="1029825"/>
              <a:ext cx="105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확률 분포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13" name="Google Shape;513;p58"/>
          <p:cNvSpPr txBox="1"/>
          <p:nvPr/>
        </p:nvSpPr>
        <p:spPr>
          <a:xfrm>
            <a:off x="3367023" y="3607205"/>
            <a:ext cx="120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출처 : 위키백과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58"/>
          <p:cNvSpPr txBox="1"/>
          <p:nvPr/>
        </p:nvSpPr>
        <p:spPr>
          <a:xfrm>
            <a:off x="5060975" y="3838800"/>
            <a:ext cx="3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Loss function에 사용됨.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58"/>
          <p:cNvSpPr txBox="1"/>
          <p:nvPr/>
        </p:nvSpPr>
        <p:spPr>
          <a:xfrm>
            <a:off x="1312750" y="3762600"/>
            <a:ext cx="36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가짜 이미지 생성에 사용됨.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이미지의 분포를 파악해 생성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GAN System</a:t>
            </a:r>
            <a:endParaRPr/>
          </a:p>
        </p:txBody>
      </p:sp>
      <p:graphicFrame>
        <p:nvGraphicFramePr>
          <p:cNvPr id="521" name="Google Shape;521;p59"/>
          <p:cNvGraphicFramePr/>
          <p:nvPr/>
        </p:nvGraphicFramePr>
        <p:xfrm>
          <a:off x="1022788" y="1571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{A4850E69-52E3-4176-883F-F984584A894D}</a:tableStyleId>
              </a:tblPr>
              <a:tblGrid>
                <a:gridCol w="1586675"/>
                <a:gridCol w="2530475"/>
                <a:gridCol w="2981225"/>
              </a:tblGrid>
              <a:tr h="73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생성자</a:t>
                      </a:r>
                      <a:endParaRPr sz="240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판별자</a:t>
                      </a:r>
                      <a:endParaRPr sz="240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입력</a:t>
                      </a:r>
                      <a:endParaRPr sz="240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랜덤한 숫자로 구성된 벡터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훈련 데이터셋에 있는 실제 샘플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생성자가 생성한 가짜 샘플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출력</a:t>
                      </a:r>
                      <a:endParaRPr sz="240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최대한 진짜 같아 보이는 가짜 샘플</a:t>
                      </a:r>
                      <a:endParaRPr sz="13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입력 샘플이 진짜일 예측 확률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011635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목표</a:t>
                      </a:r>
                      <a:endParaRPr sz="240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훈련 데이터셋의 샘플과 구분이 불가능한 가짜 샘플 생성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생성자가 만든 가짜 샘플과 훈련 데이터셋의 진짜 샘플 구별하기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9CB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22" name="Google Shape;5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3727" y="2610103"/>
            <a:ext cx="205700" cy="2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9"/>
          <p:cNvPicPr preferRelativeResize="0"/>
          <p:nvPr/>
        </p:nvPicPr>
        <p:blipFill rotWithShape="1">
          <a:blip r:embed="rId4">
            <a:alphaModFix/>
          </a:blip>
          <a:srcRect b="6820" l="0" r="7089" t="0"/>
          <a:stretch/>
        </p:blipFill>
        <p:spPr>
          <a:xfrm>
            <a:off x="7707286" y="2346290"/>
            <a:ext cx="205700" cy="326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60"/>
          <p:cNvGrpSpPr/>
          <p:nvPr/>
        </p:nvGrpSpPr>
        <p:grpSpPr>
          <a:xfrm>
            <a:off x="1013825" y="1131347"/>
            <a:ext cx="7106704" cy="3289835"/>
            <a:chOff x="1013825" y="926653"/>
            <a:chExt cx="7106704" cy="3289835"/>
          </a:xfrm>
        </p:grpSpPr>
        <p:sp>
          <p:nvSpPr>
            <p:cNvPr id="529" name="Google Shape;529;p60"/>
            <p:cNvSpPr/>
            <p:nvPr/>
          </p:nvSpPr>
          <p:spPr>
            <a:xfrm>
              <a:off x="5848482" y="2047546"/>
              <a:ext cx="1332349" cy="342131"/>
            </a:xfrm>
            <a:custGeom>
              <a:rect b="b" l="l" r="r" t="t"/>
              <a:pathLst>
                <a:path extrusionOk="0" h="60023" w="69330">
                  <a:moveTo>
                    <a:pt x="17333" y="0"/>
                  </a:moveTo>
                  <a:lnTo>
                    <a:pt x="1" y="30011"/>
                  </a:lnTo>
                  <a:lnTo>
                    <a:pt x="17333" y="60023"/>
                  </a:lnTo>
                  <a:lnTo>
                    <a:pt x="51998" y="60023"/>
                  </a:lnTo>
                  <a:lnTo>
                    <a:pt x="69330" y="30011"/>
                  </a:lnTo>
                  <a:lnTo>
                    <a:pt x="51998" y="0"/>
                  </a:lnTo>
                  <a:close/>
                </a:path>
              </a:pathLst>
            </a:custGeom>
            <a:solidFill>
              <a:srgbClr val="435D74"/>
            </a:solidFill>
            <a:ln cap="flat" cmpd="sng" w="19050">
              <a:solidFill>
                <a:srgbClr val="A5B7C5"/>
              </a:solidFill>
              <a:prstDash val="solid"/>
              <a:miter lim="581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분류 오차</a:t>
              </a:r>
              <a:endParaRPr>
                <a:solidFill>
                  <a:srgbClr val="FFFF00"/>
                </a:solidFill>
              </a:endParaRPr>
            </a:p>
          </p:txBody>
        </p:sp>
        <p:grpSp>
          <p:nvGrpSpPr>
            <p:cNvPr id="530" name="Google Shape;530;p60"/>
            <p:cNvGrpSpPr/>
            <p:nvPr/>
          </p:nvGrpSpPr>
          <p:grpSpPr>
            <a:xfrm>
              <a:off x="1013835" y="2791439"/>
              <a:ext cx="1605760" cy="359730"/>
              <a:chOff x="4411970" y="2468674"/>
              <a:chExt cx="747317" cy="167425"/>
            </a:xfrm>
          </p:grpSpPr>
          <p:sp>
            <p:nvSpPr>
              <p:cNvPr id="531" name="Google Shape;531;p60"/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rect b="b" l="l" r="r" t="t"/>
                <a:pathLst>
                  <a:path extrusionOk="0" h="3708" w="4789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00"/>
                    </a:solidFill>
                  </a:rPr>
                  <a:t>G</a:t>
                </a:r>
                <a:endParaRPr>
                  <a:solidFill>
                    <a:srgbClr val="FFFF00"/>
                  </a:solidFill>
                </a:endParaRPr>
              </a:p>
            </p:txBody>
          </p:sp>
          <p:sp>
            <p:nvSpPr>
              <p:cNvPr id="532" name="Google Shape;532;p60"/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rect b="b" l="l" r="r" t="t"/>
                <a:pathLst>
                  <a:path extrusionOk="0" h="3708" w="1317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00"/>
                    </a:solidFill>
                  </a:rPr>
                  <a:t>생성자</a:t>
                </a:r>
                <a:endParaRPr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33" name="Google Shape;533;p60"/>
            <p:cNvGrpSpPr/>
            <p:nvPr/>
          </p:nvGrpSpPr>
          <p:grpSpPr>
            <a:xfrm>
              <a:off x="3767494" y="2031266"/>
              <a:ext cx="1605760" cy="359730"/>
              <a:chOff x="4411970" y="2468674"/>
              <a:chExt cx="747317" cy="167425"/>
            </a:xfrm>
          </p:grpSpPr>
          <p:sp>
            <p:nvSpPr>
              <p:cNvPr id="534" name="Google Shape;534;p60"/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rect b="b" l="l" r="r" t="t"/>
                <a:pathLst>
                  <a:path extrusionOk="0" h="3708" w="4789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00"/>
                    </a:solidFill>
                  </a:rPr>
                  <a:t>D</a:t>
                </a:r>
                <a:endParaRPr>
                  <a:solidFill>
                    <a:srgbClr val="FFFF00"/>
                  </a:solidFill>
                </a:endParaRPr>
              </a:p>
            </p:txBody>
          </p:sp>
          <p:sp>
            <p:nvSpPr>
              <p:cNvPr id="535" name="Google Shape;535;p60"/>
              <p:cNvSpPr/>
              <p:nvPr/>
            </p:nvSpPr>
            <p:spPr>
              <a:xfrm>
                <a:off x="4564629" y="2468674"/>
                <a:ext cx="594658" cy="167425"/>
              </a:xfrm>
              <a:custGeom>
                <a:rect b="b" l="l" r="r" t="t"/>
                <a:pathLst>
                  <a:path extrusionOk="0" h="3708" w="13170">
                    <a:moveTo>
                      <a:pt x="0" y="0"/>
                    </a:moveTo>
                    <a:lnTo>
                      <a:pt x="1408" y="1853"/>
                    </a:lnTo>
                    <a:lnTo>
                      <a:pt x="0" y="3707"/>
                    </a:lnTo>
                    <a:lnTo>
                      <a:pt x="13169" y="3707"/>
                    </a:lnTo>
                    <a:lnTo>
                      <a:pt x="13169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00"/>
                    </a:solidFill>
                  </a:rPr>
                  <a:t>판별자</a:t>
                </a:r>
                <a:endParaRPr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536" name="Google Shape;536;p60"/>
            <p:cNvCxnSpPr/>
            <p:nvPr/>
          </p:nvCxnSpPr>
          <p:spPr>
            <a:xfrm flipH="1" rot="10800000">
              <a:off x="2619600" y="2308613"/>
              <a:ext cx="1135200" cy="672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60"/>
            <p:cNvCxnSpPr/>
            <p:nvPr/>
          </p:nvCxnSpPr>
          <p:spPr>
            <a:xfrm>
              <a:off x="3196475" y="2308550"/>
              <a:ext cx="57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8" name="Google Shape;538;p60"/>
            <p:cNvCxnSpPr/>
            <p:nvPr/>
          </p:nvCxnSpPr>
          <p:spPr>
            <a:xfrm>
              <a:off x="3196475" y="2124774"/>
              <a:ext cx="57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39" name="Google Shape;539;p60"/>
            <p:cNvGrpSpPr/>
            <p:nvPr/>
          </p:nvGrpSpPr>
          <p:grpSpPr>
            <a:xfrm>
              <a:off x="1535216" y="926653"/>
              <a:ext cx="1086600" cy="1086600"/>
              <a:chOff x="1462749" y="926359"/>
              <a:chExt cx="1086600" cy="1086600"/>
            </a:xfrm>
          </p:grpSpPr>
          <p:pic>
            <p:nvPicPr>
              <p:cNvPr id="540" name="Google Shape;540;p60"/>
              <p:cNvPicPr preferRelativeResize="0"/>
              <p:nvPr/>
            </p:nvPicPr>
            <p:blipFill rotWithShape="1">
              <a:blip r:embed="rId3">
                <a:alphaModFix/>
              </a:blip>
              <a:srcRect b="7488" l="10595" r="7524" t="11289"/>
              <a:stretch/>
            </p:blipFill>
            <p:spPr>
              <a:xfrm>
                <a:off x="1530532" y="1007712"/>
                <a:ext cx="961776" cy="954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1" name="Google Shape;541;p60"/>
              <p:cNvSpPr/>
              <p:nvPr/>
            </p:nvSpPr>
            <p:spPr>
              <a:xfrm>
                <a:off x="1462749" y="926359"/>
                <a:ext cx="1086600" cy="10866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42" name="Google Shape;542;p60"/>
            <p:cNvCxnSpPr/>
            <p:nvPr/>
          </p:nvCxnSpPr>
          <p:spPr>
            <a:xfrm>
              <a:off x="2619600" y="1458473"/>
              <a:ext cx="1135200" cy="672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60"/>
            <p:cNvSpPr txBox="1"/>
            <p:nvPr/>
          </p:nvSpPr>
          <p:spPr>
            <a:xfrm>
              <a:off x="3313775" y="1805550"/>
              <a:ext cx="33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x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44" name="Google Shape;544;p60"/>
            <p:cNvSpPr txBox="1"/>
            <p:nvPr/>
          </p:nvSpPr>
          <p:spPr>
            <a:xfrm>
              <a:off x="3326078" y="2233844"/>
              <a:ext cx="38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x</a:t>
              </a:r>
              <a:r>
                <a:rPr baseline="30000" lang="en">
                  <a:latin typeface="Montserrat"/>
                  <a:ea typeface="Montserrat"/>
                  <a:cs typeface="Montserrat"/>
                  <a:sym typeface="Montserrat"/>
                </a:rPr>
                <a:t>*</a:t>
              </a:r>
              <a:endParaRPr baseline="30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545" name="Google Shape;545;p60"/>
            <p:cNvCxnSpPr/>
            <p:nvPr/>
          </p:nvCxnSpPr>
          <p:spPr>
            <a:xfrm>
              <a:off x="5371354" y="2218775"/>
              <a:ext cx="470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546" name="Google Shape;546;p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13825" y="3856763"/>
              <a:ext cx="1605775" cy="3597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7" name="Google Shape;547;p60"/>
            <p:cNvCxnSpPr/>
            <p:nvPr/>
          </p:nvCxnSpPr>
          <p:spPr>
            <a:xfrm rot="10800000">
              <a:off x="1761430" y="3145163"/>
              <a:ext cx="0" cy="71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8" name="Google Shape;548;p60"/>
            <p:cNvSpPr txBox="1"/>
            <p:nvPr/>
          </p:nvSpPr>
          <p:spPr>
            <a:xfrm>
              <a:off x="1499518" y="3303875"/>
              <a:ext cx="33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z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49" name="Google Shape;549;p60"/>
            <p:cNvSpPr/>
            <p:nvPr/>
          </p:nvSpPr>
          <p:spPr>
            <a:xfrm>
              <a:off x="4549600" y="2218750"/>
              <a:ext cx="3040618" cy="724650"/>
            </a:xfrm>
            <a:custGeom>
              <a:rect b="b" l="l" r="r" t="t"/>
              <a:pathLst>
                <a:path extrusionOk="0" h="28986" w="118335">
                  <a:moveTo>
                    <a:pt x="101899" y="0"/>
                  </a:moveTo>
                  <a:lnTo>
                    <a:pt x="118335" y="0"/>
                  </a:lnTo>
                  <a:lnTo>
                    <a:pt x="118335" y="28986"/>
                  </a:lnTo>
                  <a:lnTo>
                    <a:pt x="0" y="28986"/>
                  </a:lnTo>
                  <a:lnTo>
                    <a:pt x="0" y="657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550" name="Google Shape;550;p60"/>
            <p:cNvCxnSpPr/>
            <p:nvPr/>
          </p:nvCxnSpPr>
          <p:spPr>
            <a:xfrm rot="10800000">
              <a:off x="4549584" y="2375529"/>
              <a:ext cx="0" cy="56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1" name="Google Shape;551;p60"/>
            <p:cNvSpPr/>
            <p:nvPr/>
          </p:nvSpPr>
          <p:spPr>
            <a:xfrm>
              <a:off x="1919929" y="2218754"/>
              <a:ext cx="6200600" cy="1292425"/>
            </a:xfrm>
            <a:custGeom>
              <a:rect b="b" l="l" r="r" t="t"/>
              <a:pathLst>
                <a:path extrusionOk="0" h="51697" w="248024">
                  <a:moveTo>
                    <a:pt x="226808" y="0"/>
                  </a:moveTo>
                  <a:lnTo>
                    <a:pt x="248024" y="0"/>
                  </a:lnTo>
                  <a:lnTo>
                    <a:pt x="248024" y="51697"/>
                  </a:lnTo>
                  <a:lnTo>
                    <a:pt x="0" y="51697"/>
                  </a:lnTo>
                  <a:lnTo>
                    <a:pt x="0" y="37353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552" name="Google Shape;552;p60"/>
            <p:cNvCxnSpPr/>
            <p:nvPr/>
          </p:nvCxnSpPr>
          <p:spPr>
            <a:xfrm rot="10800000">
              <a:off x="1919950" y="3143740"/>
              <a:ext cx="0" cy="35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3" name="Google Shape;553;p60"/>
            <p:cNvSpPr txBox="1"/>
            <p:nvPr/>
          </p:nvSpPr>
          <p:spPr>
            <a:xfrm>
              <a:off x="5524513" y="2867200"/>
              <a:ext cx="1090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반복 훈련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54" name="Google Shape;554;p60"/>
            <p:cNvSpPr txBox="1"/>
            <p:nvPr/>
          </p:nvSpPr>
          <p:spPr>
            <a:xfrm>
              <a:off x="5531983" y="3434975"/>
              <a:ext cx="1090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반복 훈련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55" name="Google Shape;555;p60"/>
          <p:cNvSpPr txBox="1"/>
          <p:nvPr>
            <p:ph type="title"/>
          </p:nvPr>
        </p:nvSpPr>
        <p:spPr>
          <a:xfrm>
            <a:off x="713225" y="445025"/>
            <a:ext cx="272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GAN System</a:t>
            </a:r>
            <a:endParaRPr/>
          </a:p>
        </p:txBody>
      </p:sp>
      <p:grpSp>
        <p:nvGrpSpPr>
          <p:cNvPr id="556" name="Google Shape;556;p60"/>
          <p:cNvGrpSpPr/>
          <p:nvPr/>
        </p:nvGrpSpPr>
        <p:grpSpPr>
          <a:xfrm>
            <a:off x="2980072" y="4114822"/>
            <a:ext cx="5169600" cy="433200"/>
            <a:chOff x="3048000" y="4247775"/>
            <a:chExt cx="5169600" cy="433200"/>
          </a:xfrm>
        </p:grpSpPr>
        <p:pic>
          <p:nvPicPr>
            <p:cNvPr id="557" name="Google Shape;557;p6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49500" y="4255343"/>
              <a:ext cx="5165896" cy="4175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8" name="Google Shape;558;p60"/>
            <p:cNvSpPr/>
            <p:nvPr/>
          </p:nvSpPr>
          <p:spPr>
            <a:xfrm>
              <a:off x="3048000" y="4247775"/>
              <a:ext cx="5169600" cy="433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60"/>
          <p:cNvSpPr txBox="1"/>
          <p:nvPr/>
        </p:nvSpPr>
        <p:spPr>
          <a:xfrm>
            <a:off x="2922991" y="3830586"/>
            <a:ext cx="116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60" name="Google Shape;560;p60"/>
          <p:cNvGrpSpPr/>
          <p:nvPr/>
        </p:nvGrpSpPr>
        <p:grpSpPr>
          <a:xfrm>
            <a:off x="3957048" y="545556"/>
            <a:ext cx="3174049" cy="1607510"/>
            <a:chOff x="3964008" y="489875"/>
            <a:chExt cx="3174049" cy="1607510"/>
          </a:xfrm>
        </p:grpSpPr>
        <p:grpSp>
          <p:nvGrpSpPr>
            <p:cNvPr id="561" name="Google Shape;561;p60"/>
            <p:cNvGrpSpPr/>
            <p:nvPr/>
          </p:nvGrpSpPr>
          <p:grpSpPr>
            <a:xfrm>
              <a:off x="5896427" y="489875"/>
              <a:ext cx="1241630" cy="1607510"/>
              <a:chOff x="5639295" y="574017"/>
              <a:chExt cx="1241630" cy="1607510"/>
            </a:xfrm>
          </p:grpSpPr>
          <p:grpSp>
            <p:nvGrpSpPr>
              <p:cNvPr id="562" name="Google Shape;562;p60"/>
              <p:cNvGrpSpPr/>
              <p:nvPr/>
            </p:nvGrpSpPr>
            <p:grpSpPr>
              <a:xfrm>
                <a:off x="5639295" y="939897"/>
                <a:ext cx="1241630" cy="1241630"/>
                <a:chOff x="3965664" y="435464"/>
                <a:chExt cx="1205700" cy="1205700"/>
              </a:xfrm>
            </p:grpSpPr>
            <p:pic>
              <p:nvPicPr>
                <p:cNvPr id="563" name="Google Shape;563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4020951" y="484326"/>
                  <a:ext cx="1092450" cy="1089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64" name="Google Shape;564;p60"/>
                <p:cNvSpPr/>
                <p:nvPr/>
              </p:nvSpPr>
              <p:spPr>
                <a:xfrm>
                  <a:off x="3965664" y="435464"/>
                  <a:ext cx="1205700" cy="12057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9525">
                  <a:solidFill>
                    <a:srgbClr val="00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65" name="Google Shape;565;p60"/>
              <p:cNvSpPr txBox="1"/>
              <p:nvPr/>
            </p:nvSpPr>
            <p:spPr>
              <a:xfrm>
                <a:off x="5937609" y="574017"/>
                <a:ext cx="645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x</a:t>
                </a:r>
                <a:r>
                  <a:rPr baseline="30000" lang="en">
                    <a:latin typeface="Montserrat"/>
                    <a:ea typeface="Montserrat"/>
                    <a:cs typeface="Montserrat"/>
                    <a:sym typeface="Montserrat"/>
                  </a:rPr>
                  <a:t>*</a:t>
                </a:r>
                <a:r>
                  <a:rPr baseline="-25000" lang="en">
                    <a:latin typeface="Montserrat"/>
                    <a:ea typeface="Montserrat"/>
                    <a:cs typeface="Montserrat"/>
                    <a:sym typeface="Montserrat"/>
                  </a:rPr>
                  <a:t>end</a:t>
                </a:r>
                <a:endParaRPr baseline="300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566" name="Google Shape;566;p60"/>
            <p:cNvGrpSpPr/>
            <p:nvPr/>
          </p:nvGrpSpPr>
          <p:grpSpPr>
            <a:xfrm>
              <a:off x="3964008" y="489875"/>
              <a:ext cx="1241630" cy="1607048"/>
              <a:chOff x="3737264" y="622354"/>
              <a:chExt cx="1241630" cy="1607048"/>
            </a:xfrm>
          </p:grpSpPr>
          <p:grpSp>
            <p:nvGrpSpPr>
              <p:cNvPr id="567" name="Google Shape;567;p60"/>
              <p:cNvGrpSpPr/>
              <p:nvPr/>
            </p:nvGrpSpPr>
            <p:grpSpPr>
              <a:xfrm>
                <a:off x="3737264" y="622354"/>
                <a:ext cx="1241630" cy="1607048"/>
                <a:chOff x="5639295" y="574479"/>
                <a:chExt cx="1241630" cy="1607048"/>
              </a:xfrm>
            </p:grpSpPr>
            <p:grpSp>
              <p:nvGrpSpPr>
                <p:cNvPr id="568" name="Google Shape;568;p60"/>
                <p:cNvGrpSpPr/>
                <p:nvPr/>
              </p:nvGrpSpPr>
              <p:grpSpPr>
                <a:xfrm>
                  <a:off x="5639295" y="939897"/>
                  <a:ext cx="1241630" cy="1241630"/>
                  <a:chOff x="3965664" y="435464"/>
                  <a:chExt cx="1205700" cy="1205700"/>
                </a:xfrm>
              </p:grpSpPr>
              <p:pic>
                <p:nvPicPr>
                  <p:cNvPr id="569" name="Google Shape;569;p60"/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>
                    <a:off x="4020951" y="484326"/>
                    <a:ext cx="1092450" cy="108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70" name="Google Shape;570;p60"/>
                  <p:cNvSpPr/>
                  <p:nvPr/>
                </p:nvSpPr>
                <p:spPr>
                  <a:xfrm>
                    <a:off x="3965664" y="435464"/>
                    <a:ext cx="1205700" cy="1205700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9525">
                    <a:solidFill>
                      <a:srgbClr val="00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71" name="Google Shape;571;p60"/>
                <p:cNvSpPr txBox="1"/>
                <p:nvPr/>
              </p:nvSpPr>
              <p:spPr>
                <a:xfrm>
                  <a:off x="5935362" y="574479"/>
                  <a:ext cx="6495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Montserrat"/>
                      <a:ea typeface="Montserrat"/>
                      <a:cs typeface="Montserrat"/>
                      <a:sym typeface="Montserrat"/>
                    </a:rPr>
                    <a:t>x</a:t>
                  </a:r>
                  <a:r>
                    <a:rPr baseline="30000" lang="en">
                      <a:latin typeface="Montserrat"/>
                      <a:ea typeface="Montserrat"/>
                      <a:cs typeface="Montserrat"/>
                      <a:sym typeface="Montserrat"/>
                    </a:rPr>
                    <a:t>*</a:t>
                  </a:r>
                  <a:r>
                    <a:rPr baseline="-25000" lang="en">
                      <a:latin typeface="Montserrat"/>
                      <a:ea typeface="Montserrat"/>
                      <a:cs typeface="Montserrat"/>
                      <a:sym typeface="Montserrat"/>
                    </a:rPr>
                    <a:t>start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pic>
            <p:nvPicPr>
              <p:cNvPr id="572" name="Google Shape;572;p6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3798420" y="1052595"/>
                <a:ext cx="1108125" cy="1102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73" name="Google Shape;573;p60"/>
            <p:cNvCxnSpPr>
              <a:stCxn id="570" idx="3"/>
              <a:endCxn id="564" idx="1"/>
            </p:cNvCxnSpPr>
            <p:nvPr/>
          </p:nvCxnSpPr>
          <p:spPr>
            <a:xfrm>
              <a:off x="5205638" y="1476108"/>
              <a:ext cx="6909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1"/>
          <p:cNvSpPr txBox="1"/>
          <p:nvPr>
            <p:ph type="title"/>
          </p:nvPr>
        </p:nvSpPr>
        <p:spPr>
          <a:xfrm>
            <a:off x="713225" y="445025"/>
            <a:ext cx="272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GAN System</a:t>
            </a:r>
            <a:endParaRPr/>
          </a:p>
        </p:txBody>
      </p:sp>
      <p:sp>
        <p:nvSpPr>
          <p:cNvPr id="579" name="Google Shape;579;p61"/>
          <p:cNvSpPr/>
          <p:nvPr/>
        </p:nvSpPr>
        <p:spPr>
          <a:xfrm>
            <a:off x="315850" y="3235425"/>
            <a:ext cx="5085900" cy="1373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Discriminative distribution : D / blue, dash line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Generative distribution : pg (G) / green, solid line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Lower horizontal line : z domaine sampled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Horizontal line above : part of domain of 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Upward arrows : how the mapping x = G(x) imposes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will reach a point that both cannot improve.</a:t>
            </a:r>
            <a:endParaRPr/>
          </a:p>
        </p:txBody>
      </p:sp>
      <p:pic>
        <p:nvPicPr>
          <p:cNvPr id="580" name="Google Shape;5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808" y="1122134"/>
            <a:ext cx="1965993" cy="194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1" name="Google Shape;581;p61"/>
          <p:cNvCxnSpPr>
            <a:stCxn id="582" idx="3"/>
            <a:endCxn id="580" idx="1"/>
          </p:cNvCxnSpPr>
          <p:nvPr/>
        </p:nvCxnSpPr>
        <p:spPr>
          <a:xfrm>
            <a:off x="5310908" y="2096447"/>
            <a:ext cx="13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3" name="Google Shape;583;p61"/>
          <p:cNvPicPr preferRelativeResize="0"/>
          <p:nvPr/>
        </p:nvPicPr>
        <p:blipFill rotWithShape="1">
          <a:blip r:embed="rId4">
            <a:alphaModFix/>
          </a:blip>
          <a:srcRect b="4278" l="0" r="0" t="4305"/>
          <a:stretch/>
        </p:blipFill>
        <p:spPr>
          <a:xfrm>
            <a:off x="94650" y="1271440"/>
            <a:ext cx="5444776" cy="16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1"/>
          <p:cNvSpPr/>
          <p:nvPr/>
        </p:nvSpPr>
        <p:spPr>
          <a:xfrm>
            <a:off x="6685800" y="3373685"/>
            <a:ext cx="2034300" cy="110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DNN layers to CNN layers</a:t>
            </a:r>
            <a:endParaRPr/>
          </a:p>
        </p:txBody>
      </p:sp>
      <p:sp>
        <p:nvSpPr>
          <p:cNvPr id="585" name="Google Shape;585;p61"/>
          <p:cNvSpPr txBox="1"/>
          <p:nvPr/>
        </p:nvSpPr>
        <p:spPr>
          <a:xfrm>
            <a:off x="6168800" y="798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Generate images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2"/>
          <p:cNvSpPr txBox="1"/>
          <p:nvPr>
            <p:ph type="title"/>
          </p:nvPr>
        </p:nvSpPr>
        <p:spPr>
          <a:xfrm>
            <a:off x="1238250" y="285750"/>
            <a:ext cx="66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DNN-based GAN    CNN-based GAN</a:t>
            </a:r>
            <a:endParaRPr/>
          </a:p>
        </p:txBody>
      </p:sp>
      <p:pic>
        <p:nvPicPr>
          <p:cNvPr id="591" name="Google Shape;591;p62"/>
          <p:cNvPicPr preferRelativeResize="0"/>
          <p:nvPr/>
        </p:nvPicPr>
        <p:blipFill rotWithShape="1">
          <a:blip r:embed="rId3">
            <a:alphaModFix/>
          </a:blip>
          <a:srcRect b="0" l="0" r="33752" t="0"/>
          <a:stretch/>
        </p:blipFill>
        <p:spPr>
          <a:xfrm>
            <a:off x="5586875" y="1594550"/>
            <a:ext cx="2537400" cy="2554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2" name="Google Shape;59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301" y="1449230"/>
            <a:ext cx="3217600" cy="318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31" y="1424330"/>
            <a:ext cx="3217600" cy="32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2"/>
          <p:cNvSpPr txBox="1"/>
          <p:nvPr/>
        </p:nvSpPr>
        <p:spPr>
          <a:xfrm>
            <a:off x="1447834" y="1125225"/>
            <a:ext cx="18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DNN-based GAN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62"/>
          <p:cNvSpPr txBox="1"/>
          <p:nvPr/>
        </p:nvSpPr>
        <p:spPr>
          <a:xfrm>
            <a:off x="5887400" y="1160073"/>
            <a:ext cx="18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NN-based GAN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6" name="Google Shape;596;p62"/>
          <p:cNvCxnSpPr/>
          <p:nvPr/>
        </p:nvCxnSpPr>
        <p:spPr>
          <a:xfrm>
            <a:off x="4592450" y="285750"/>
            <a:ext cx="0" cy="45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3"/>
          <p:cNvSpPr txBox="1"/>
          <p:nvPr/>
        </p:nvSpPr>
        <p:spPr>
          <a:xfrm>
            <a:off x="1917300" y="2002200"/>
            <a:ext cx="5309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Q&amp;A</a:t>
            </a:r>
            <a:endParaRPr sz="6200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