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9" r:id="rId5"/>
    <p:sldId id="262" r:id="rId6"/>
    <p:sldId id="257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>
        <p:scale>
          <a:sx n="70" d="100"/>
          <a:sy n="70" d="100"/>
        </p:scale>
        <p:origin x="75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4B91-3929-4BC2-95BD-E40091C3F2FB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8D4B-0E3A-4603-A2C3-0354F43A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4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4B91-3929-4BC2-95BD-E40091C3F2FB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8D4B-0E3A-4603-A2C3-0354F43A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5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4B91-3929-4BC2-95BD-E40091C3F2FB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8D4B-0E3A-4603-A2C3-0354F43AAE1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2964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4B91-3929-4BC2-95BD-E40091C3F2FB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8D4B-0E3A-4603-A2C3-0354F43A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28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4B91-3929-4BC2-95BD-E40091C3F2FB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8D4B-0E3A-4603-A2C3-0354F43AAE1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9480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4B91-3929-4BC2-95BD-E40091C3F2FB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8D4B-0E3A-4603-A2C3-0354F43A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8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4B91-3929-4BC2-95BD-E40091C3F2FB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8D4B-0E3A-4603-A2C3-0354F43A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01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4B91-3929-4BC2-95BD-E40091C3F2FB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8D4B-0E3A-4603-A2C3-0354F43A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57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4B91-3929-4BC2-95BD-E40091C3F2FB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8D4B-0E3A-4603-A2C3-0354F43A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74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4B91-3929-4BC2-95BD-E40091C3F2FB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8D4B-0E3A-4603-A2C3-0354F43A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2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4B91-3929-4BC2-95BD-E40091C3F2FB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8D4B-0E3A-4603-A2C3-0354F43A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17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4B91-3929-4BC2-95BD-E40091C3F2FB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8D4B-0E3A-4603-A2C3-0354F43A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5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4B91-3929-4BC2-95BD-E40091C3F2FB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8D4B-0E3A-4603-A2C3-0354F43A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9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4B91-3929-4BC2-95BD-E40091C3F2FB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8D4B-0E3A-4603-A2C3-0354F43A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7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4B91-3929-4BC2-95BD-E40091C3F2FB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8D4B-0E3A-4603-A2C3-0354F43A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3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4B91-3929-4BC2-95BD-E40091C3F2FB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8D4B-0E3A-4603-A2C3-0354F43A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14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D4B91-3929-4BC2-95BD-E40091C3F2FB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4B78D4B-0E3A-4603-A2C3-0354F43A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8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cidchart.com/pages/data-flow-diagra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85BD0-EB41-4603-9EED-3E5B6676E8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Brief Look at Data Flow 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C5B9A-B5D5-4E5C-88BB-A83F928AC9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Devon </a:t>
            </a:r>
            <a:r>
              <a:rPr lang="en-US" dirty="0" err="1"/>
              <a:t>Moulter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59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24FC1EA-85BC-4953-A08D-B793583C3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05" y="89294"/>
            <a:ext cx="10515600" cy="108721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A167E-FC0F-45E4-8731-08F6B0DB5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05" y="1628326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/>
              <a:t>Maps the flow of data for a process or system</a:t>
            </a:r>
          </a:p>
          <a:p>
            <a:r>
              <a:rPr lang="en-US" sz="2800" dirty="0"/>
              <a:t>Identifies input locations, output locations, storage points, and the routes between them</a:t>
            </a:r>
          </a:p>
          <a:p>
            <a:r>
              <a:rPr lang="en-US" sz="2800" dirty="0"/>
              <a:t>Great for mapping data flow software </a:t>
            </a:r>
            <a:r>
              <a:rPr lang="en-US" sz="2800" dirty="0" err="1"/>
              <a:t>software</a:t>
            </a:r>
            <a:endParaRPr lang="en-US" sz="2800" dirty="0"/>
          </a:p>
          <a:p>
            <a:r>
              <a:rPr lang="en-US" sz="2800" dirty="0"/>
              <a:t>Not as applicable for interactive, real-time, or database-oriented systems</a:t>
            </a:r>
          </a:p>
        </p:txBody>
      </p:sp>
    </p:spTree>
    <p:extLst>
      <p:ext uri="{BB962C8B-B14F-4D97-AF65-F5344CB8AC3E}">
        <p14:creationId xmlns:p14="http://schemas.microsoft.com/office/powerpoint/2010/main" val="1905774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E0114F0-E68C-4513-9E5E-FABFA675E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05" y="89294"/>
            <a:ext cx="10515600" cy="1087216"/>
          </a:xfrm>
        </p:spPr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56ADFFA-731D-4D9D-8BEA-D5905EE8122D}"/>
              </a:ext>
            </a:extLst>
          </p:cNvPr>
          <p:cNvSpPr txBox="1">
            <a:spLocks/>
          </p:cNvSpPr>
          <p:nvPr/>
        </p:nvSpPr>
        <p:spPr>
          <a:xfrm>
            <a:off x="810905" y="1628326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Popularized in the 1970s by Ed </a:t>
            </a:r>
            <a:r>
              <a:rPr lang="en-US" sz="2800" dirty="0" err="1"/>
              <a:t>Yourdan’s</a:t>
            </a:r>
            <a:r>
              <a:rPr lang="en-US" sz="2800" dirty="0"/>
              <a:t> and Larry Constantine’s </a:t>
            </a:r>
            <a:r>
              <a:rPr lang="en-US" sz="2800" i="1" dirty="0"/>
              <a:t>Structured Design</a:t>
            </a:r>
            <a:endParaRPr lang="en-US" sz="2800" dirty="0"/>
          </a:p>
          <a:p>
            <a:r>
              <a:rPr lang="en-US" sz="2800" dirty="0"/>
              <a:t>Developed and popularized as part of a movement to improve design practices and remove more errors early in development</a:t>
            </a:r>
          </a:p>
          <a:p>
            <a:r>
              <a:rPr lang="en-US" sz="2800" dirty="0"/>
              <a:t>Yourdon and Constantine collaborated with Tom DeMarco, Chris </a:t>
            </a:r>
            <a:r>
              <a:rPr lang="en-US" sz="2800" dirty="0" err="1"/>
              <a:t>Gane</a:t>
            </a:r>
            <a:r>
              <a:rPr lang="en-US" sz="2800" dirty="0"/>
              <a:t>, and Trish </a:t>
            </a:r>
            <a:r>
              <a:rPr lang="en-US" sz="2800" dirty="0" err="1"/>
              <a:t>Sarson</a:t>
            </a:r>
            <a:r>
              <a:rPr lang="en-US" sz="2800" dirty="0"/>
              <a:t> in various combinations to further refine the symbols and concepts associated with data flow diagrams</a:t>
            </a:r>
          </a:p>
        </p:txBody>
      </p:sp>
    </p:spTree>
    <p:extLst>
      <p:ext uri="{BB962C8B-B14F-4D97-AF65-F5344CB8AC3E}">
        <p14:creationId xmlns:p14="http://schemas.microsoft.com/office/powerpoint/2010/main" val="4162535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0102E3D-EE96-47BC-ACEB-0A218E0A537E}"/>
              </a:ext>
            </a:extLst>
          </p:cNvPr>
          <p:cNvGrpSpPr/>
          <p:nvPr/>
        </p:nvGrpSpPr>
        <p:grpSpPr>
          <a:xfrm>
            <a:off x="6915355" y="3888087"/>
            <a:ext cx="2149882" cy="1305528"/>
            <a:chOff x="2663687" y="1590261"/>
            <a:chExt cx="3352801" cy="1709530"/>
          </a:xfrm>
        </p:grpSpPr>
        <p:sp>
          <p:nvSpPr>
            <p:cNvPr id="4" name="Flowchart: Process 3">
              <a:extLst>
                <a:ext uri="{FF2B5EF4-FFF2-40B4-BE49-F238E27FC236}">
                  <a16:creationId xmlns:a16="http://schemas.microsoft.com/office/drawing/2014/main" id="{E2C49201-CC66-4B79-ABF1-8FBA654438B7}"/>
                </a:ext>
              </a:extLst>
            </p:cNvPr>
            <p:cNvSpPr/>
            <p:nvPr/>
          </p:nvSpPr>
          <p:spPr>
            <a:xfrm>
              <a:off x="2663687" y="1590261"/>
              <a:ext cx="3352800" cy="170953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Open-Ended Rectangle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6E3E473-D435-456C-856E-6A3F87A325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3687" y="1590261"/>
              <a:ext cx="33528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C845BC6-4F84-45A0-BF63-E712395602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3687" y="3299791"/>
              <a:ext cx="33528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717DE74-FA96-4B0C-8E6A-02D7B7DB97C2}"/>
                </a:ext>
              </a:extLst>
            </p:cNvPr>
            <p:cNvCxnSpPr>
              <a:cxnSpLocks/>
            </p:cNvCxnSpPr>
            <p:nvPr/>
          </p:nvCxnSpPr>
          <p:spPr>
            <a:xfrm>
              <a:off x="2663687" y="1590261"/>
              <a:ext cx="0" cy="1709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20DF33C-67D0-49F5-8024-A329FFB57BE1}"/>
              </a:ext>
            </a:extLst>
          </p:cNvPr>
          <p:cNvGrpSpPr/>
          <p:nvPr/>
        </p:nvGrpSpPr>
        <p:grpSpPr>
          <a:xfrm>
            <a:off x="1928407" y="1273784"/>
            <a:ext cx="1380308" cy="1319348"/>
            <a:chOff x="1040674" y="683623"/>
            <a:chExt cx="1380308" cy="131934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73682C6-2B6B-4917-8493-2DA2329106DD}"/>
                </a:ext>
              </a:extLst>
            </p:cNvPr>
            <p:cNvSpPr/>
            <p:nvPr/>
          </p:nvSpPr>
          <p:spPr>
            <a:xfrm>
              <a:off x="1040674" y="683623"/>
              <a:ext cx="1227908" cy="1193074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F8C6FBC-5779-495E-B945-160DD40BD3F4}"/>
                </a:ext>
              </a:extLst>
            </p:cNvPr>
            <p:cNvSpPr/>
            <p:nvPr/>
          </p:nvSpPr>
          <p:spPr>
            <a:xfrm>
              <a:off x="1193074" y="809897"/>
              <a:ext cx="1227908" cy="11930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Double Square</a:t>
              </a: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F85CC04-8224-4D73-A3B8-46B25D353052}"/>
              </a:ext>
            </a:extLst>
          </p:cNvPr>
          <p:cNvSpPr/>
          <p:nvPr/>
        </p:nvSpPr>
        <p:spPr>
          <a:xfrm>
            <a:off x="1779261" y="3939580"/>
            <a:ext cx="2081349" cy="125403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Rounded Rectangle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4261A0-502A-4C04-A54D-ACD90E19E597}"/>
              </a:ext>
            </a:extLst>
          </p:cNvPr>
          <p:cNvCxnSpPr/>
          <p:nvPr/>
        </p:nvCxnSpPr>
        <p:spPr>
          <a:xfrm>
            <a:off x="7129944" y="1753194"/>
            <a:ext cx="19158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0239BF-A6EA-4E44-9A68-8B2B770F888D}"/>
              </a:ext>
            </a:extLst>
          </p:cNvPr>
          <p:cNvSpPr txBox="1"/>
          <p:nvPr/>
        </p:nvSpPr>
        <p:spPr>
          <a:xfrm>
            <a:off x="1386296" y="2741554"/>
            <a:ext cx="3165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Source/Destination – external entity that sends or receives information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72BC20-4196-4BF5-A170-49554F505F6F}"/>
              </a:ext>
            </a:extLst>
          </p:cNvPr>
          <p:cNvSpPr txBox="1"/>
          <p:nvPr/>
        </p:nvSpPr>
        <p:spPr>
          <a:xfrm>
            <a:off x="1369828" y="5266313"/>
            <a:ext cx="3134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– changes input data to produce an output; sometimes merely sends data from a source to a destination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10B46A-F7AB-4017-AE08-320CD77CB3E8}"/>
              </a:ext>
            </a:extLst>
          </p:cNvPr>
          <p:cNvSpPr txBox="1"/>
          <p:nvPr/>
        </p:nvSpPr>
        <p:spPr>
          <a:xfrm>
            <a:off x="6720643" y="2092205"/>
            <a:ext cx="2939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Flow – shows the data’s contents, source, and destination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ED1AD1-DB2A-4946-9D50-A088919F2536}"/>
              </a:ext>
            </a:extLst>
          </p:cNvPr>
          <p:cNvSpPr txBox="1"/>
          <p:nvPr/>
        </p:nvSpPr>
        <p:spPr>
          <a:xfrm>
            <a:off x="7428212" y="1383862"/>
            <a:ext cx="131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Arrow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5A6E7E-81B9-4506-915C-556B5B05683F}"/>
              </a:ext>
            </a:extLst>
          </p:cNvPr>
          <p:cNvSpPr txBox="1"/>
          <p:nvPr/>
        </p:nvSpPr>
        <p:spPr>
          <a:xfrm>
            <a:off x="6525462" y="5266313"/>
            <a:ext cx="3134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Store – a repository that holds data; data should be put through a process before being stored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123FDD94-8418-4D31-AA7F-862E71456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05" y="89294"/>
            <a:ext cx="10515600" cy="1087216"/>
          </a:xfrm>
        </p:spPr>
        <p:txBody>
          <a:bodyPr/>
          <a:lstStyle/>
          <a:p>
            <a:r>
              <a:rPr lang="en-US" dirty="0"/>
              <a:t>Symbols in Data Flow Charts</a:t>
            </a:r>
          </a:p>
        </p:txBody>
      </p:sp>
    </p:spTree>
    <p:extLst>
      <p:ext uri="{BB962C8B-B14F-4D97-AF65-F5344CB8AC3E}">
        <p14:creationId xmlns:p14="http://schemas.microsoft.com/office/powerpoint/2010/main" val="3775306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28D9F58-D943-4601-8318-46C9FF177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05" y="89294"/>
            <a:ext cx="10515600" cy="1087216"/>
          </a:xfrm>
        </p:spPr>
        <p:txBody>
          <a:bodyPr/>
          <a:lstStyle/>
          <a:p>
            <a:r>
              <a:rPr lang="en-US" dirty="0"/>
              <a:t>General Rules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D2CAF9-19A3-4DFE-A2FD-1B4873F71769}"/>
              </a:ext>
            </a:extLst>
          </p:cNvPr>
          <p:cNvSpPr txBox="1">
            <a:spLocks/>
          </p:cNvSpPr>
          <p:nvPr/>
        </p:nvSpPr>
        <p:spPr>
          <a:xfrm>
            <a:off x="810905" y="1628326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Data must go through a process before arriving at a destination or store, even if it means the process only retrieves and sends data</a:t>
            </a:r>
          </a:p>
          <a:p>
            <a:r>
              <a:rPr lang="en-US" sz="2800" dirty="0"/>
              <a:t>All processes must have an input and an output</a:t>
            </a:r>
          </a:p>
          <a:p>
            <a:r>
              <a:rPr lang="en-US" sz="2800" dirty="0"/>
              <a:t>When planning a DFD, first identify data sources and their sources/destinations</a:t>
            </a:r>
          </a:p>
          <a:p>
            <a:r>
              <a:rPr lang="en-US" sz="2800" dirty="0"/>
              <a:t>The initial flow chart should be simple; additional data flows, processes, and destinations/sources can be added later with refinement</a:t>
            </a:r>
          </a:p>
          <a:p>
            <a:r>
              <a:rPr lang="en-US" sz="2800" dirty="0"/>
              <a:t>Don’t get too specific with refinements; getting too detailed may lead to unnecessary complexities</a:t>
            </a:r>
          </a:p>
        </p:txBody>
      </p:sp>
    </p:spTree>
    <p:extLst>
      <p:ext uri="{BB962C8B-B14F-4D97-AF65-F5344CB8AC3E}">
        <p14:creationId xmlns:p14="http://schemas.microsoft.com/office/powerpoint/2010/main" val="1964037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6BE6736-046D-4E98-BD84-B6913219C0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0" t="19882" r="40000" b="22653"/>
          <a:stretch/>
        </p:blipFill>
        <p:spPr>
          <a:xfrm>
            <a:off x="948905" y="1176510"/>
            <a:ext cx="8356209" cy="461486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E12DE8E-8781-4F29-8AD4-5219634DA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05" y="89294"/>
            <a:ext cx="10515600" cy="1087216"/>
          </a:xfrm>
        </p:spPr>
        <p:txBody>
          <a:bodyPr>
            <a:normAutofit/>
          </a:bodyPr>
          <a:lstStyle/>
          <a:p>
            <a:r>
              <a:rPr lang="en-US" dirty="0"/>
              <a:t>Initial DFD for Grade Processing System</a:t>
            </a:r>
          </a:p>
        </p:txBody>
      </p:sp>
    </p:spTree>
    <p:extLst>
      <p:ext uri="{BB962C8B-B14F-4D97-AF65-F5344CB8AC3E}">
        <p14:creationId xmlns:p14="http://schemas.microsoft.com/office/powerpoint/2010/main" val="356094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1CE441-6042-4898-BF97-996A0E618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7" t="20703" r="10116" b="17524"/>
          <a:stretch/>
        </p:blipFill>
        <p:spPr>
          <a:xfrm>
            <a:off x="265589" y="1381226"/>
            <a:ext cx="10522634" cy="446001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3220601-EDEA-4722-B420-1C75F4D2F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05" y="89294"/>
            <a:ext cx="10515600" cy="1087216"/>
          </a:xfrm>
        </p:spPr>
        <p:txBody>
          <a:bodyPr>
            <a:normAutofit/>
          </a:bodyPr>
          <a:lstStyle/>
          <a:p>
            <a:r>
              <a:rPr lang="en-US" dirty="0"/>
              <a:t>First Refinement</a:t>
            </a:r>
          </a:p>
        </p:txBody>
      </p:sp>
    </p:spTree>
    <p:extLst>
      <p:ext uri="{BB962C8B-B14F-4D97-AF65-F5344CB8AC3E}">
        <p14:creationId xmlns:p14="http://schemas.microsoft.com/office/powerpoint/2010/main" val="2622313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D79A05-220A-4796-8F43-6442431E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05" y="89294"/>
            <a:ext cx="10515600" cy="1087216"/>
          </a:xfrm>
        </p:spPr>
        <p:txBody>
          <a:bodyPr>
            <a:normAutofit/>
          </a:bodyPr>
          <a:lstStyle/>
          <a:p>
            <a:r>
              <a:rPr lang="en-US" dirty="0"/>
              <a:t>Sources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27AF29-78BC-4A1F-8768-A5D16CB6E587}"/>
              </a:ext>
            </a:extLst>
          </p:cNvPr>
          <p:cNvSpPr txBox="1">
            <a:spLocks/>
          </p:cNvSpPr>
          <p:nvPr/>
        </p:nvSpPr>
        <p:spPr>
          <a:xfrm>
            <a:off x="810905" y="1628326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00B0F0"/>
                </a:solidFill>
                <a:hlinkClick r:id="rId2"/>
              </a:rPr>
              <a:t>https://www.lucidchart.com/pages/data-flow-diagram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from Lucid Software Inc.</a:t>
            </a:r>
            <a:endParaRPr lang="en-US" sz="2800" dirty="0">
              <a:solidFill>
                <a:srgbClr val="00B0F0"/>
              </a:solidFill>
            </a:endParaRPr>
          </a:p>
          <a:p>
            <a:r>
              <a:rPr lang="en-US" sz="2800" i="1" dirty="0">
                <a:solidFill>
                  <a:schemeClr val="tx1"/>
                </a:solidFill>
              </a:rPr>
              <a:t>Object-Oriented and Classical Software Engineering</a:t>
            </a:r>
            <a:r>
              <a:rPr lang="en-US" sz="2800" dirty="0">
                <a:solidFill>
                  <a:schemeClr val="tx1"/>
                </a:solidFill>
              </a:rPr>
              <a:t> by Stephen R. </a:t>
            </a:r>
            <a:r>
              <a:rPr lang="en-US" sz="2800" dirty="0" err="1">
                <a:solidFill>
                  <a:schemeClr val="tx1"/>
                </a:solidFill>
              </a:rPr>
              <a:t>Schach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Flow Charts based on examples found on </a:t>
            </a:r>
            <a:r>
              <a:rPr lang="en-US" sz="2800" i="1" dirty="0">
                <a:solidFill>
                  <a:schemeClr val="tx1"/>
                </a:solidFill>
              </a:rPr>
              <a:t>creately.com</a:t>
            </a:r>
            <a:endParaRPr lang="en-US" sz="2800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7058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3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70C0"/>
      </a:hlink>
      <a:folHlink>
        <a:srgbClr val="7030A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</TotalTime>
  <Words>323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A Brief Look at Data Flow Diagrams</vt:lpstr>
      <vt:lpstr>Introduction</vt:lpstr>
      <vt:lpstr>History</vt:lpstr>
      <vt:lpstr>Symbols in Data Flow Charts</vt:lpstr>
      <vt:lpstr>General Rules</vt:lpstr>
      <vt:lpstr>Initial DFD for Grade Processing System</vt:lpstr>
      <vt:lpstr>First Refinement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9</cp:revision>
  <dcterms:created xsi:type="dcterms:W3CDTF">2017-09-05T17:46:32Z</dcterms:created>
  <dcterms:modified xsi:type="dcterms:W3CDTF">2017-09-05T19:36:03Z</dcterms:modified>
</cp:coreProperties>
</file>