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31"/>
    <p:restoredTop sz="94746"/>
  </p:normalViewPr>
  <p:slideViewPr>
    <p:cSldViewPr snapToGrid="0" showGuides="1">
      <p:cViewPr varScale="1">
        <p:scale>
          <a:sx n="100" d="100"/>
          <a:sy n="100" d="100"/>
        </p:scale>
        <p:origin x="931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743F7-E8A2-4193-DB81-A9D3F4D9FF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3E6E0B-E4AD-5BB9-5A43-F3FEC70B2B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52AB1E-6C80-90F6-FC24-698F670E2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8A597-2F92-EC46-BF59-07C0E246FA1D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8A25A-60E7-5171-70AA-3E2A7E632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1F70E-EDCB-6DAD-4DE6-A76E289BF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2A253-C9BB-7547-9426-F9E0F8194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14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7318A-48E5-E789-BC79-11EB4FB4D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EA3C7C-B8BC-A929-B2ED-3044E9A31D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5FC6F2-E9F3-95BE-3E4F-DBE2D3AF4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8A597-2F92-EC46-BF59-07C0E246FA1D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5960D-3994-F3D7-C81B-89298ECB1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D68C8-698F-AF1B-E087-848C8A798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2A253-C9BB-7547-9426-F9E0F8194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502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D254F1-6EFB-2C0C-ADCE-314AD291E8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0AA04A-401D-AF93-7374-C765BD2472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042F3-0908-E294-8EAB-F2F7E03D8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8A597-2F92-EC46-BF59-07C0E246FA1D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7B7B0-991C-8FAB-3DC3-497E7EA0F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CF5A42-EDD8-6DF3-67D7-B1DBB683A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2A253-C9BB-7547-9426-F9E0F8194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128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FB9C2-8322-C93A-0499-F0863B93C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BD795-037B-0B43-0DCA-D5E17100A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73953-4A7F-D737-9EE5-3BB7B7767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8A597-2F92-EC46-BF59-07C0E246FA1D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DD2BD-50E8-3D93-37C9-C8C67EC9C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A52D5-89C6-FEC0-BBB1-91C68390D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2A253-C9BB-7547-9426-F9E0F8194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195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7F92D-BCD6-D370-B2A2-BA07144E6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57B749-DD5E-8F8A-FC53-9708C1DB96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110AD0-620D-4EB1-5D65-3C66315B2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8A597-2F92-EC46-BF59-07C0E246FA1D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30948-4F6A-FE13-1871-5EA68E5C3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4F491-F770-E77B-E3E4-E04BC25AF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2A253-C9BB-7547-9426-F9E0F8194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649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B3E22-CA11-B488-617C-43E89C18B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F4218-1622-E360-0F51-E93A8C63FD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61B205-6A6A-D835-8E0A-72B98308C0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09A958-F95F-11D8-8860-C0D9E5891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8A597-2F92-EC46-BF59-07C0E246FA1D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1D3905-F5FC-587A-8E89-9E32742F6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FC186B-5FB0-3ED3-9F4A-C02548E9E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2A253-C9BB-7547-9426-F9E0F8194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845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2DB0B-2EFE-600E-D00E-254DBADE9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B4D353-0F66-169C-76A7-14FB6B263C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7F4CCF-D4F5-FEC6-1A56-6EC5DC0091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350A68-D51A-7290-12A0-8E43974514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23128C-A9A9-DE08-CD5E-B2B35B59C6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913516-F601-2EC3-9B9A-2B8466329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8A597-2F92-EC46-BF59-07C0E246FA1D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1E6078-B6A0-6779-C387-AF3D652EB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F934B0-2318-2083-4CE1-999DABAB2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2A253-C9BB-7547-9426-F9E0F8194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716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ADCE8-EF1B-13D5-BF78-CCA6C01D4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5F4B17-99DC-6AA2-3535-CC212A020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8A597-2F92-EC46-BF59-07C0E246FA1D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02ED12-E0A6-A052-5243-90FFFD620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0EFCB4-BE25-E7B5-6BB6-21170A997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2A253-C9BB-7547-9426-F9E0F8194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181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E3CA2C-26D5-CE19-DB82-4D299165C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8A597-2F92-EC46-BF59-07C0E246FA1D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354E4C-D6ED-6768-03FC-D2EA00DB7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B8BB64-4174-B398-6123-120B7148E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2A253-C9BB-7547-9426-F9E0F8194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521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5FB88-3EDF-7235-DBC7-B349FC808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5EB52-FDB9-5112-80D3-52A969782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B16ECA-71DA-B5F3-EA53-835C33208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4EBCA3-671B-0090-FCEF-15510D1A9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8A597-2F92-EC46-BF59-07C0E246FA1D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C79A73-60CC-2DA7-5220-67A52E1A0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7D663F-639F-9B93-93E9-E14809C68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2A253-C9BB-7547-9426-F9E0F8194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756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45DF5-4A20-5014-0E70-1B420AC4E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48D2A0-5C95-4319-B4FD-23CCE8A3CA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7DD438-78CB-622D-50D8-7B62F1EC76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453624-2835-2E3B-2445-C241C5C16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8A597-2F92-EC46-BF59-07C0E246FA1D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143FE8-27F4-59AA-11A1-11E9F9269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F342E5-A78A-6F89-FCB0-98EDA52EC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2A253-C9BB-7547-9426-F9E0F8194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293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511947-0965-AF4A-EB6B-25A7650E7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F9110C-BF6E-8D0E-C93D-6EAF744DD3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66E130-D4F3-8CFA-C8B9-7B671ABA17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8A597-2F92-EC46-BF59-07C0E246FA1D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D55E7-5356-AEC5-1B9A-AA05EB2698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5417B-E201-6BF7-1BDE-56EBCADBD8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2A253-C9BB-7547-9426-F9E0F8194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210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89E0C9-4E4E-9475-7A82-E199FAE08FEB}"/>
              </a:ext>
            </a:extLst>
          </p:cNvPr>
          <p:cNvSpPr/>
          <p:nvPr/>
        </p:nvSpPr>
        <p:spPr>
          <a:xfrm>
            <a:off x="4532586" y="125919"/>
            <a:ext cx="3126828" cy="6411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u="sng" dirty="0" smtClean="0">
                <a:solidFill>
                  <a:srgbClr val="C00000"/>
                </a:solidFill>
              </a:rPr>
              <a:t>Population </a:t>
            </a:r>
            <a:r>
              <a:rPr lang="en-US" sz="1400" b="1" u="sng" dirty="0">
                <a:solidFill>
                  <a:srgbClr val="C00000"/>
                </a:solidFill>
              </a:rPr>
              <a:t>data</a:t>
            </a:r>
            <a:endParaRPr lang="en-US" sz="1200" b="1" u="sng" dirty="0">
              <a:solidFill>
                <a:srgbClr val="C00000"/>
              </a:solidFill>
            </a:endParaRPr>
          </a:p>
          <a:p>
            <a:r>
              <a:rPr lang="en-US" sz="1200" dirty="0"/>
              <a:t>Detail: WorldPop ADM1 level, year 2023</a:t>
            </a:r>
          </a:p>
          <a:p>
            <a:r>
              <a:rPr lang="en-US" sz="1200" dirty="0"/>
              <a:t>File name: Population_Africa_WorldPopADM1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501F8A-0708-F702-5F3D-9BA2B4EC8B2E}"/>
              </a:ext>
            </a:extLst>
          </p:cNvPr>
          <p:cNvSpPr/>
          <p:nvPr/>
        </p:nvSpPr>
        <p:spPr>
          <a:xfrm>
            <a:off x="85877" y="874974"/>
            <a:ext cx="3814790" cy="21681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b="1" u="sng" dirty="0">
                <a:solidFill>
                  <a:srgbClr val="C00000"/>
                </a:solidFill>
              </a:rPr>
              <a:t>Treatment </a:t>
            </a:r>
            <a:r>
              <a:rPr lang="en-US" sz="1400" b="1" u="sng" dirty="0" smtClean="0">
                <a:solidFill>
                  <a:srgbClr val="C00000"/>
                </a:solidFill>
              </a:rPr>
              <a:t>costs (hospital)</a:t>
            </a:r>
            <a:endParaRPr lang="en-US" sz="1400" b="1" u="sng" dirty="0">
              <a:solidFill>
                <a:srgbClr val="C00000"/>
              </a:solidFill>
            </a:endParaRPr>
          </a:p>
          <a:p>
            <a:r>
              <a:rPr lang="en-US" sz="1200" b="1" dirty="0"/>
              <a:t>Detail: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Nigeria study Lassa treatment (and OOP) costs, scaled to other </a:t>
            </a:r>
            <a:r>
              <a:rPr lang="en-US" sz="1200" dirty="0" smtClean="0"/>
              <a:t>countries with World Bank (WB) data</a:t>
            </a:r>
            <a:endParaRPr lang="en-US" sz="1200" dirty="0"/>
          </a:p>
          <a:p>
            <a:r>
              <a:rPr lang="en-US" sz="1200" b="1" dirty="0"/>
              <a:t>File </a:t>
            </a:r>
            <a:r>
              <a:rPr lang="en-US" sz="1200" b="1" dirty="0" smtClean="0"/>
              <a:t>names:</a:t>
            </a:r>
            <a:endParaRPr lang="en-US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PPP_conv_factor.xlsx (support data </a:t>
            </a:r>
            <a:r>
              <a:rPr lang="en-US" sz="1200" dirty="0" smtClean="0"/>
              <a:t>WB)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GDP_deflator.xlsx (support data </a:t>
            </a:r>
            <a:r>
              <a:rPr lang="en-US" sz="1200" dirty="0" smtClean="0"/>
              <a:t>WB)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Current expend HC </a:t>
            </a:r>
            <a:r>
              <a:rPr lang="en-US" sz="1200" dirty="0" smtClean="0"/>
              <a:t>IntPPP.xlsx </a:t>
            </a:r>
            <a:r>
              <a:rPr lang="en-US" sz="1200" dirty="0"/>
              <a:t>(support data </a:t>
            </a:r>
            <a:r>
              <a:rPr lang="en-US" sz="1200" dirty="0" smtClean="0"/>
              <a:t>WB)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OOP expend proportion.xlsx (support data </a:t>
            </a:r>
            <a:r>
              <a:rPr lang="en-US" sz="1200" dirty="0" smtClean="0"/>
              <a:t>WB)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treat_cost_scaling.R</a:t>
            </a:r>
            <a:r>
              <a:rPr lang="en-US" sz="1200" dirty="0"/>
              <a:t> (data processing code)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scaling_master.Rda</a:t>
            </a:r>
            <a:r>
              <a:rPr lang="en-US" sz="1200" dirty="0"/>
              <a:t> (processed data</a:t>
            </a:r>
            <a:r>
              <a:rPr lang="en-US" sz="1200" dirty="0" smtClean="0"/>
              <a:t>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6967FC-D367-0B62-632C-D16785453978}"/>
              </a:ext>
            </a:extLst>
          </p:cNvPr>
          <p:cNvSpPr/>
          <p:nvPr/>
        </p:nvSpPr>
        <p:spPr>
          <a:xfrm>
            <a:off x="4023649" y="868729"/>
            <a:ext cx="4521843" cy="16047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b="1" u="sng" dirty="0">
                <a:solidFill>
                  <a:srgbClr val="C00000"/>
                </a:solidFill>
              </a:rPr>
              <a:t>Weighted age by age groups and life expectancy</a:t>
            </a:r>
          </a:p>
          <a:p>
            <a:r>
              <a:rPr lang="en-US" sz="1200" b="1" dirty="0"/>
              <a:t>Detail: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UN Population Division population age groups </a:t>
            </a:r>
          </a:p>
          <a:p>
            <a:r>
              <a:rPr lang="en-US" sz="1200" b="1" dirty="0"/>
              <a:t>File </a:t>
            </a:r>
            <a:r>
              <a:rPr lang="en-US" sz="1200" b="1" dirty="0" smtClean="0"/>
              <a:t>names:</a:t>
            </a:r>
            <a:endParaRPr lang="en-US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WPP2022_POP_F01_[...]_</a:t>
            </a:r>
            <a:r>
              <a:rPr lang="en-US" sz="1200" dirty="0" err="1"/>
              <a:t>for_R.xlsx</a:t>
            </a:r>
            <a:r>
              <a:rPr lang="en-US" sz="1200" dirty="0"/>
              <a:t> (support data UN pop size)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WPP2022_MORT_F05_[…]_</a:t>
            </a:r>
            <a:r>
              <a:rPr lang="en-US" sz="1200" dirty="0" err="1"/>
              <a:t>short.xlsx</a:t>
            </a:r>
            <a:r>
              <a:rPr lang="en-US" sz="1200" dirty="0"/>
              <a:t> (support data UN life expect)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Age_groups.R</a:t>
            </a:r>
            <a:r>
              <a:rPr lang="en-US" sz="1200" dirty="0"/>
              <a:t> (data processing code)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age_master.Rda</a:t>
            </a:r>
            <a:r>
              <a:rPr lang="en-US" sz="1200" dirty="0"/>
              <a:t> (processed </a:t>
            </a:r>
            <a:r>
              <a:rPr lang="en-US" sz="1200" dirty="0" smtClean="0"/>
              <a:t>data</a:t>
            </a:r>
            <a:r>
              <a:rPr lang="en-US" sz="1200" dirty="0"/>
              <a:t>)</a:t>
            </a:r>
            <a:endParaRPr lang="en-US" sz="1200" dirty="0" smtClean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55108A0-8D6F-3148-AE75-321E7B92D50D}"/>
              </a:ext>
            </a:extLst>
          </p:cNvPr>
          <p:cNvSpPr/>
          <p:nvPr/>
        </p:nvSpPr>
        <p:spPr>
          <a:xfrm>
            <a:off x="76911" y="3170665"/>
            <a:ext cx="3823756" cy="18177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b="1" u="sng" dirty="0">
                <a:solidFill>
                  <a:srgbClr val="C00000"/>
                </a:solidFill>
              </a:rPr>
              <a:t>DALY </a:t>
            </a:r>
            <a:r>
              <a:rPr lang="en-US" sz="1400" b="1" u="sng" dirty="0" err="1">
                <a:solidFill>
                  <a:srgbClr val="C00000"/>
                </a:solidFill>
              </a:rPr>
              <a:t>monetisation</a:t>
            </a:r>
            <a:endParaRPr lang="en-US" sz="1400" b="1" u="sng" dirty="0">
              <a:solidFill>
                <a:srgbClr val="C00000"/>
              </a:solidFill>
            </a:endParaRPr>
          </a:p>
          <a:p>
            <a:r>
              <a:rPr lang="en-US" sz="1200" b="1" dirty="0"/>
              <a:t>Detail: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Monetisation</a:t>
            </a:r>
            <a:r>
              <a:rPr lang="en-US" sz="1200" dirty="0"/>
              <a:t> of DALY values based on </a:t>
            </a:r>
            <a:r>
              <a:rPr lang="en-US" sz="1200" dirty="0" err="1"/>
              <a:t>Ochalek</a:t>
            </a:r>
            <a:r>
              <a:rPr lang="en-US" sz="1200" dirty="0"/>
              <a:t> et al., 2018</a:t>
            </a:r>
          </a:p>
          <a:p>
            <a:r>
              <a:rPr lang="en-US" sz="1200" b="1" dirty="0"/>
              <a:t>File </a:t>
            </a:r>
            <a:r>
              <a:rPr lang="en-US" sz="1200" b="1" dirty="0" smtClean="0"/>
              <a:t>names:</a:t>
            </a:r>
            <a:endParaRPr lang="en-US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GDP_pC_for_R.xlsx</a:t>
            </a:r>
            <a:r>
              <a:rPr lang="en-US" sz="1200" dirty="0"/>
              <a:t> (support data World Bank)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DALY_for_R.xlsx (support </a:t>
            </a:r>
            <a:r>
              <a:rPr lang="en-US" sz="1200" dirty="0" smtClean="0"/>
              <a:t>data, </a:t>
            </a:r>
            <a:r>
              <a:rPr lang="en-US" sz="1200" dirty="0" err="1" smtClean="0"/>
              <a:t>Ochalek</a:t>
            </a:r>
            <a:r>
              <a:rPr lang="en-US" sz="1200" dirty="0" smtClean="0"/>
              <a:t> </a:t>
            </a:r>
            <a:r>
              <a:rPr lang="en-US" sz="1200" dirty="0"/>
              <a:t>et al., 2018)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DALY_costing.R</a:t>
            </a:r>
            <a:r>
              <a:rPr lang="en-US" sz="1200" dirty="0"/>
              <a:t> (data processing code)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 smtClean="0"/>
              <a:t>daly_master.Rda</a:t>
            </a:r>
            <a:r>
              <a:rPr lang="en-US" sz="1200" dirty="0" smtClean="0"/>
              <a:t> (processed data)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542983E-53DD-58D8-1A99-9ABF2C15A48E}"/>
              </a:ext>
            </a:extLst>
          </p:cNvPr>
          <p:cNvSpPr/>
          <p:nvPr/>
        </p:nvSpPr>
        <p:spPr>
          <a:xfrm>
            <a:off x="4023649" y="4731401"/>
            <a:ext cx="4521842" cy="16528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b="1" u="sng" dirty="0">
                <a:solidFill>
                  <a:srgbClr val="C00000"/>
                </a:solidFill>
              </a:rPr>
              <a:t>VSL estimates</a:t>
            </a:r>
          </a:p>
          <a:p>
            <a:r>
              <a:rPr lang="en-US" sz="1200" b="1" dirty="0"/>
              <a:t>Detail: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Value of Statistical Life estimates based on PPP Int Dollars 2021</a:t>
            </a:r>
          </a:p>
          <a:p>
            <a:r>
              <a:rPr lang="en-US" sz="1200" b="1" dirty="0"/>
              <a:t>File </a:t>
            </a:r>
            <a:r>
              <a:rPr lang="en-US" sz="1200" b="1" dirty="0" smtClean="0"/>
              <a:t>names:</a:t>
            </a:r>
            <a:endParaRPr lang="en-US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GNIPC 2021_VSL estimates 03-13-2023 3.xls (support data)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VSL_for_R.xlsx</a:t>
            </a:r>
            <a:r>
              <a:rPr lang="en-US" sz="1200" dirty="0"/>
              <a:t> (support data)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vsl_prep</a:t>
            </a:r>
            <a:r>
              <a:rPr lang="en-US" sz="1200" dirty="0"/>
              <a:t> (data processing code)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vsl_master</a:t>
            </a:r>
            <a:r>
              <a:rPr lang="en-US" sz="1200" dirty="0"/>
              <a:t> (processed data</a:t>
            </a:r>
            <a:r>
              <a:rPr lang="en-US" sz="1200" dirty="0" smtClean="0"/>
              <a:t>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2B2E680-2C2B-9D5E-DA6A-26E75AF1B4FF}"/>
              </a:ext>
            </a:extLst>
          </p:cNvPr>
          <p:cNvSpPr/>
          <p:nvPr/>
        </p:nvSpPr>
        <p:spPr>
          <a:xfrm>
            <a:off x="8692587" y="868728"/>
            <a:ext cx="3320941" cy="14267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b="1" u="sng" dirty="0">
                <a:solidFill>
                  <a:srgbClr val="C00000"/>
                </a:solidFill>
              </a:rPr>
              <a:t>Risk of catastrophic expend / poverty</a:t>
            </a:r>
          </a:p>
          <a:p>
            <a:r>
              <a:rPr lang="en-US" sz="1200" b="1" dirty="0"/>
              <a:t>Detail: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Data largely based on: https://</a:t>
            </a:r>
            <a:r>
              <a:rPr lang="en-US" sz="1200" dirty="0" err="1"/>
              <a:t>pip.worldbank.org</a:t>
            </a:r>
            <a:r>
              <a:rPr lang="en-US" sz="1200" dirty="0"/>
              <a:t>/</a:t>
            </a:r>
            <a:r>
              <a:rPr lang="en-US" sz="1200" dirty="0" err="1"/>
              <a:t>home#messages</a:t>
            </a:r>
            <a:endParaRPr lang="en-US" sz="1200" dirty="0"/>
          </a:p>
          <a:p>
            <a:r>
              <a:rPr lang="en-US" sz="1200" b="1" dirty="0"/>
              <a:t>File </a:t>
            </a:r>
            <a:r>
              <a:rPr lang="en-US" sz="1200" b="1" dirty="0" smtClean="0"/>
              <a:t>names:</a:t>
            </a:r>
            <a:endParaRPr lang="en-US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poverty_estimates.R</a:t>
            </a:r>
            <a:r>
              <a:rPr lang="en-US" sz="1200" dirty="0"/>
              <a:t> (data processing code)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poverty_master.Rda</a:t>
            </a:r>
            <a:r>
              <a:rPr lang="en-US" sz="1200" dirty="0"/>
              <a:t> (processed data</a:t>
            </a:r>
            <a:r>
              <a:rPr lang="en-US" sz="1200" dirty="0" smtClean="0"/>
              <a:t>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7C4A56-5FB0-8D67-FAB7-2959F22581D4}"/>
              </a:ext>
            </a:extLst>
          </p:cNvPr>
          <p:cNvSpPr/>
          <p:nvPr/>
        </p:nvSpPr>
        <p:spPr>
          <a:xfrm>
            <a:off x="4023649" y="2628463"/>
            <a:ext cx="4521842" cy="20204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b="1" u="sng" dirty="0" smtClean="0">
                <a:solidFill>
                  <a:srgbClr val="C00000"/>
                </a:solidFill>
              </a:rPr>
              <a:t>Productivity</a:t>
            </a:r>
            <a:endParaRPr lang="en-US" sz="1400" b="1" u="sng" dirty="0">
              <a:solidFill>
                <a:srgbClr val="C00000"/>
              </a:solidFill>
            </a:endParaRPr>
          </a:p>
          <a:p>
            <a:r>
              <a:rPr lang="en-US" sz="1200" b="1" dirty="0" smtClean="0"/>
              <a:t>Detail: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Estimated proportion of working-age adults in employment (International </a:t>
            </a:r>
            <a:r>
              <a:rPr lang="en-US" sz="1200" dirty="0" err="1" smtClean="0"/>
              <a:t>Labour</a:t>
            </a:r>
            <a:r>
              <a:rPr lang="en-US" sz="1200" dirty="0" smtClean="0"/>
              <a:t> </a:t>
            </a:r>
            <a:r>
              <a:rPr lang="en-US" sz="1200" dirty="0" err="1" smtClean="0"/>
              <a:t>Organisation</a:t>
            </a:r>
            <a:r>
              <a:rPr lang="en-US" sz="1200" dirty="0" smtClean="0"/>
              <a:t>) multiplied by gross national income (World Bank data)</a:t>
            </a:r>
            <a:endParaRPr lang="en-US" sz="1200" dirty="0"/>
          </a:p>
          <a:p>
            <a:r>
              <a:rPr lang="en-US" sz="1200" b="1" dirty="0"/>
              <a:t>File name(s):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GNI_PPPadj.csv (support data)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labour_force.csv (support data)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 smtClean="0"/>
              <a:t>productivity.R</a:t>
            </a:r>
            <a:r>
              <a:rPr lang="en-US" sz="1200" dirty="0" smtClean="0"/>
              <a:t> (data processing code)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 smtClean="0"/>
              <a:t>productivity_master.Rdata</a:t>
            </a:r>
            <a:r>
              <a:rPr lang="en-US" sz="1200" dirty="0" smtClean="0"/>
              <a:t> (processed data)</a:t>
            </a:r>
            <a:endParaRPr lang="en-US" sz="12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501F8A-0708-F702-5F3D-9BA2B4EC8B2E}"/>
              </a:ext>
            </a:extLst>
          </p:cNvPr>
          <p:cNvSpPr/>
          <p:nvPr/>
        </p:nvSpPr>
        <p:spPr>
          <a:xfrm>
            <a:off x="85877" y="5115961"/>
            <a:ext cx="3814790" cy="10648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b="1" u="sng" dirty="0">
                <a:solidFill>
                  <a:srgbClr val="C00000"/>
                </a:solidFill>
              </a:rPr>
              <a:t>Treatment </a:t>
            </a:r>
            <a:r>
              <a:rPr lang="en-US" sz="1400" b="1" u="sng" dirty="0" smtClean="0">
                <a:solidFill>
                  <a:srgbClr val="C00000"/>
                </a:solidFill>
              </a:rPr>
              <a:t>costs (outpatient)</a:t>
            </a:r>
            <a:endParaRPr lang="en-US" sz="1400" b="1" u="sng" dirty="0">
              <a:solidFill>
                <a:srgbClr val="C00000"/>
              </a:solidFill>
            </a:endParaRPr>
          </a:p>
          <a:p>
            <a:r>
              <a:rPr lang="en-US" sz="1200" b="1" dirty="0"/>
              <a:t>Detail: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Estimated national cost of outpatient visits</a:t>
            </a:r>
          </a:p>
          <a:p>
            <a:r>
              <a:rPr lang="en-US" sz="1200" b="1" dirty="0" smtClean="0"/>
              <a:t>File name:</a:t>
            </a:r>
            <a:endParaRPr lang="en-US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cost_outpatient.csv </a:t>
            </a:r>
            <a:r>
              <a:rPr lang="en-US" sz="1200" dirty="0"/>
              <a:t>(processed data</a:t>
            </a:r>
            <a:r>
              <a:rPr lang="en-US" sz="1200" dirty="0" smtClean="0"/>
              <a:t>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7C4A56-5FB0-8D67-FAB7-2959F22581D4}"/>
              </a:ext>
            </a:extLst>
          </p:cNvPr>
          <p:cNvSpPr/>
          <p:nvPr/>
        </p:nvSpPr>
        <p:spPr>
          <a:xfrm>
            <a:off x="8684870" y="2421786"/>
            <a:ext cx="3320941" cy="31776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b="1" u="sng" dirty="0" smtClean="0">
                <a:solidFill>
                  <a:srgbClr val="C00000"/>
                </a:solidFill>
              </a:rPr>
              <a:t>Monte Carlo parameters</a:t>
            </a:r>
            <a:endParaRPr lang="en-US" sz="1400" b="1" u="sng" dirty="0">
              <a:solidFill>
                <a:srgbClr val="C00000"/>
              </a:solidFill>
            </a:endParaRPr>
          </a:p>
          <a:p>
            <a:r>
              <a:rPr lang="en-US" sz="1200" b="1" dirty="0" smtClean="0"/>
              <a:t>Detail: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Generation of distributions for parameters used as inputs for Monte Carlo simulations and univariate sensitivity analysis (USA)</a:t>
            </a:r>
            <a:endParaRPr lang="en-US" sz="1200" dirty="0"/>
          </a:p>
          <a:p>
            <a:r>
              <a:rPr lang="en-US" sz="1200" dirty="0" smtClean="0"/>
              <a:t> </a:t>
            </a:r>
            <a:r>
              <a:rPr lang="en-US" sz="1200" b="1" dirty="0" smtClean="0"/>
              <a:t>File names:</a:t>
            </a:r>
            <a:endParaRPr lang="en-US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suspected_confirmed_deaths.xlsx (support data)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df_LASV_incidence_annual_edo_ondo.csv (support data)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DALYs_weighting_v3.xlsx (support data)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DALYs_weighting_v3_summarized.csv (support data)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 smtClean="0"/>
              <a:t>params.R</a:t>
            </a:r>
            <a:r>
              <a:rPr lang="en-US" sz="1200" dirty="0" smtClean="0"/>
              <a:t> (data processing code)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 smtClean="0"/>
              <a:t>params_montecarlo.Rdata</a:t>
            </a:r>
            <a:r>
              <a:rPr lang="en-US" sz="1200" dirty="0" smtClean="0"/>
              <a:t> (processed data)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 smtClean="0"/>
              <a:t>params_usa.Rdata</a:t>
            </a:r>
            <a:r>
              <a:rPr lang="en-US" sz="1200" dirty="0" smtClean="0"/>
              <a:t> (processed data)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67135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821</TotalTime>
  <Words>389</Words>
  <Application>Microsoft Office PowerPoint</Application>
  <PresentationFormat>Widescreen</PresentationFormat>
  <Paragraphs>67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Fahr</dc:creator>
  <cp:lastModifiedBy>David Smith</cp:lastModifiedBy>
  <cp:revision>42</cp:revision>
  <dcterms:created xsi:type="dcterms:W3CDTF">2023-08-03T08:38:45Z</dcterms:created>
  <dcterms:modified xsi:type="dcterms:W3CDTF">2023-09-22T16:28:08Z</dcterms:modified>
</cp:coreProperties>
</file>