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60" r:id="rId2"/>
  </p:sldIdLst>
  <p:sldSz cx="43891200" cy="32918400"/>
  <p:notesSz cx="6858000" cy="9144000"/>
  <p:custDataLst>
    <p:tags r:id="rId5"/>
  </p:custDataLst>
  <p:defaultTextStyle>
    <a:defPPr>
      <a:defRPr lang="en-US"/>
    </a:defPPr>
    <a:lvl1pPr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1pPr>
    <a:lvl2pPr marL="2193925" indent="-1736725"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2pPr>
    <a:lvl3pPr marL="4387850" indent="-3473450"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3pPr>
    <a:lvl4pPr marL="6583363" indent="-5211763"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4pPr>
    <a:lvl5pPr marL="8777288" indent="-6948488"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5pPr>
    <a:lvl6pPr marL="22860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6pPr>
    <a:lvl7pPr marL="27432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7pPr>
    <a:lvl8pPr marL="32004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8pPr>
    <a:lvl9pPr marL="36576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9pPr>
  </p:defaultTextStyle>
  <p:extLst>
    <p:ext uri="{521415D9-36F7-43E2-AB2F-B90AF26B5E84}">
      <p14:sectionLst xmlns:p14="http://schemas.microsoft.com/office/powerpoint/2010/main">
        <p14:section name="Untitled Section" id="{EA0CA6D9-9259-CE47-9C5D-A3A5D9D92216}">
          <p14:sldIdLst>
            <p14:sldId id="260"/>
          </p14:sldIdLst>
        </p14:section>
      </p14:sectionLst>
    </p:ext>
    <p:ext uri="{EFAFB233-063F-42B5-8137-9DF3F51BA10A}">
      <p15:sldGuideLst xmlns:p15="http://schemas.microsoft.com/office/powerpoint/2012/main">
        <p15:guide id="1" orient="horz" pos="10368">
          <p15:clr>
            <a:srgbClr val="A4A3A4"/>
          </p15:clr>
        </p15:guide>
        <p15:guide id="2" pos="1377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ittany"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3A6E"/>
    <a:srgbClr val="004C83"/>
    <a:srgbClr val="00213B"/>
    <a:srgbClr val="949993"/>
    <a:srgbClr val="004277"/>
    <a:srgbClr val="A8C228"/>
    <a:srgbClr val="006A2D"/>
    <a:srgbClr val="299D37"/>
    <a:srgbClr val="00ADD8"/>
    <a:srgbClr val="5771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308" autoAdjust="0"/>
    <p:restoredTop sz="94249" autoAdjust="0"/>
  </p:normalViewPr>
  <p:slideViewPr>
    <p:cSldViewPr snapToObjects="1">
      <p:cViewPr>
        <p:scale>
          <a:sx n="21" d="100"/>
          <a:sy n="21" d="100"/>
        </p:scale>
        <p:origin x="1032" y="-780"/>
      </p:cViewPr>
      <p:guideLst>
        <p:guide orient="horz" pos="10368"/>
        <p:guide pos="13776"/>
      </p:guideLst>
    </p:cSldViewPr>
  </p:slideViewPr>
  <p:notesTextViewPr>
    <p:cViewPr>
      <p:scale>
        <a:sx n="100" d="100"/>
        <a:sy n="100" d="100"/>
      </p:scale>
      <p:origin x="0" y="0"/>
    </p:cViewPr>
  </p:notesTextViewPr>
  <p:notesViewPr>
    <p:cSldViewPr snapToGrid="0" snapToObjects="1">
      <p:cViewPr varScale="1">
        <p:scale>
          <a:sx n="149" d="100"/>
          <a:sy n="149" d="100"/>
        </p:scale>
        <p:origin x="-3944"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tags" Target="tags/tag1.xml"/><Relationship Id="rId10" Type="http://schemas.openxmlformats.org/officeDocument/2006/relationships/tableStyles" Target="tableStyles.xml"/><Relationship Id="rId4" Type="http://schemas.openxmlformats.org/officeDocument/2006/relationships/handoutMaster" Target="handoutMasters/handoutMaster1.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6972961795588033"/>
          <c:y val="2.598393406309617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7444972811937551E-2"/>
          <c:y val="0.14022639936068934"/>
          <c:w val="0.93255509664181102"/>
          <c:h val="0.39300399622135374"/>
        </c:manualLayout>
      </c:layout>
      <c:bar3DChart>
        <c:barDir val="col"/>
        <c:grouping val="stacked"/>
        <c:varyColors val="0"/>
        <c:ser>
          <c:idx val="0"/>
          <c:order val="0"/>
          <c:tx>
            <c:strRef>
              <c:f>Sheet1!$C$1</c:f>
              <c:strCache>
                <c:ptCount val="1"/>
                <c:pt idx="0">
                  <c:v>NEMS-CS scores </c:v>
                </c:pt>
              </c:strCache>
            </c:strRef>
          </c:tx>
          <c:spPr>
            <a:solidFill>
              <a:schemeClr val="accent1"/>
            </a:solidFill>
            <a:ln>
              <a:noFill/>
            </a:ln>
            <a:effectLst/>
            <a:sp3d/>
          </c:spPr>
          <c:invertIfNegative val="0"/>
          <c:cat>
            <c:multiLvlStrRef>
              <c:f>Sheet1!$A$2:$B$17</c:f>
              <c:multiLvlStrCache>
                <c:ptCount val="16"/>
                <c:lvl>
                  <c:pt idx="0">
                    <c:v>3700, W FAIRFIELD</c:v>
                  </c:pt>
                  <c:pt idx="1">
                    <c:v>4479, MOBILE HWY</c:v>
                  </c:pt>
                  <c:pt idx="2">
                    <c:v>4121 MOBILE HWY </c:v>
                  </c:pt>
                  <c:pt idx="3">
                    <c:v>1321, NORTHW STREET</c:v>
                  </c:pt>
                  <c:pt idx="4">
                    <c:v>4818, Mobile Hwy</c:v>
                  </c:pt>
                  <c:pt idx="5">
                    <c:v>4510, Mobile Hwy</c:v>
                  </c:pt>
                  <c:pt idx="6">
                    <c:v>2851, Fairfield Rd. </c:v>
                  </c:pt>
                  <c:pt idx="7">
                    <c:v>4233, CREIGHTON ROAD PENSACOLA</c:v>
                  </c:pt>
                  <c:pt idx="8">
                    <c:v>3900, CREIGHTON ROAD PENSACOLA</c:v>
                  </c:pt>
                  <c:pt idx="9">
                    <c:v>8001, SCENIC HWY, PENSACOLA</c:v>
                  </c:pt>
                  <c:pt idx="10">
                    <c:v>3612, CREIGHTON ROAD, PENSACOLA</c:v>
                  </c:pt>
                  <c:pt idx="11">
                    <c:v>7600, SCENIC HWY, PENSACOLA</c:v>
                  </c:pt>
                  <c:pt idx="12">
                    <c:v>2825, LANGLEY AVE, PENSACOLA</c:v>
                  </c:pt>
                  <c:pt idx="13">
                    <c:v>4801, E Olive Rd. Str C</c:v>
                  </c:pt>
                  <c:pt idx="14">
                    <c:v>6314, N 9TH AVE, PENSACOLA</c:v>
                  </c:pt>
                  <c:pt idx="15">
                    <c:v>6888, N 9TH Ave</c:v>
                  </c:pt>
                </c:lvl>
                <c:lvl>
                  <c:pt idx="0">
                    <c:v>32505</c:v>
                  </c:pt>
                  <c:pt idx="1">
                    <c:v>32506</c:v>
                  </c:pt>
                  <c:pt idx="2">
                    <c:v>32506</c:v>
                  </c:pt>
                  <c:pt idx="3">
                    <c:v>32505</c:v>
                  </c:pt>
                  <c:pt idx="4">
                    <c:v>32506</c:v>
                  </c:pt>
                  <c:pt idx="5">
                    <c:v>32506</c:v>
                  </c:pt>
                  <c:pt idx="6">
                    <c:v>32505</c:v>
                  </c:pt>
                  <c:pt idx="7">
                    <c:v>32504</c:v>
                  </c:pt>
                  <c:pt idx="8">
                    <c:v>32504</c:v>
                  </c:pt>
                  <c:pt idx="9">
                    <c:v>32514</c:v>
                  </c:pt>
                  <c:pt idx="10">
                    <c:v>32504</c:v>
                  </c:pt>
                  <c:pt idx="11">
                    <c:v>32504</c:v>
                  </c:pt>
                  <c:pt idx="12">
                    <c:v>32504</c:v>
                  </c:pt>
                  <c:pt idx="13">
                    <c:v>32514</c:v>
                  </c:pt>
                  <c:pt idx="14">
                    <c:v>32504</c:v>
                  </c:pt>
                  <c:pt idx="15">
                    <c:v>32504</c:v>
                  </c:pt>
                </c:lvl>
              </c:multiLvlStrCache>
            </c:multiLvlStrRef>
          </c:cat>
          <c:val>
            <c:numRef>
              <c:f>Sheet1!$C$2:$C$17</c:f>
              <c:numCache>
                <c:formatCode>General</c:formatCode>
                <c:ptCount val="16"/>
                <c:pt idx="0">
                  <c:v>6</c:v>
                </c:pt>
                <c:pt idx="1">
                  <c:v>5</c:v>
                </c:pt>
                <c:pt idx="2">
                  <c:v>2</c:v>
                </c:pt>
                <c:pt idx="3">
                  <c:v>4</c:v>
                </c:pt>
                <c:pt idx="4">
                  <c:v>12</c:v>
                </c:pt>
                <c:pt idx="5">
                  <c:v>10</c:v>
                </c:pt>
                <c:pt idx="6">
                  <c:v>15</c:v>
                </c:pt>
                <c:pt idx="7">
                  <c:v>5</c:v>
                </c:pt>
                <c:pt idx="8">
                  <c:v>2</c:v>
                </c:pt>
                <c:pt idx="9">
                  <c:v>5</c:v>
                </c:pt>
                <c:pt idx="10">
                  <c:v>6</c:v>
                </c:pt>
                <c:pt idx="11">
                  <c:v>1</c:v>
                </c:pt>
                <c:pt idx="12">
                  <c:v>5</c:v>
                </c:pt>
                <c:pt idx="13">
                  <c:v>10</c:v>
                </c:pt>
                <c:pt idx="14">
                  <c:v>11</c:v>
                </c:pt>
                <c:pt idx="15">
                  <c:v>7</c:v>
                </c:pt>
              </c:numCache>
            </c:numRef>
          </c:val>
          <c:extLst>
            <c:ext xmlns:c16="http://schemas.microsoft.com/office/drawing/2014/chart" uri="{C3380CC4-5D6E-409C-BE32-E72D297353CC}">
              <c16:uniqueId val="{00000000-CF30-47B9-A81B-ADF77A87D6E4}"/>
            </c:ext>
          </c:extLst>
        </c:ser>
        <c:dLbls>
          <c:showLegendKey val="0"/>
          <c:showVal val="0"/>
          <c:showCatName val="0"/>
          <c:showSerName val="0"/>
          <c:showPercent val="0"/>
          <c:showBubbleSize val="0"/>
        </c:dLbls>
        <c:gapWidth val="150"/>
        <c:shape val="box"/>
        <c:axId val="423393488"/>
        <c:axId val="423392832"/>
        <c:axId val="0"/>
      </c:bar3DChart>
      <c:catAx>
        <c:axId val="42339348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3392832"/>
        <c:crosses val="autoZero"/>
        <c:auto val="1"/>
        <c:lblAlgn val="ctr"/>
        <c:lblOffset val="100"/>
        <c:noMultiLvlLbl val="0"/>
      </c:catAx>
      <c:valAx>
        <c:axId val="4233928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33934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A91F10-F105-F240-BB11-F3B689646099}" type="datetimeFigureOut">
              <a:rPr lang="en-US" smtClean="0"/>
              <a:pPr/>
              <a:t>2/27/2018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8313593-E61B-054B-81C4-FAE256538AED}" type="slidenum">
              <a:rPr lang="en-US" smtClean="0"/>
              <a:pPr/>
              <a:t>‹#›</a:t>
            </a:fld>
            <a:endParaRPr lang="en-US"/>
          </a:p>
        </p:txBody>
      </p:sp>
    </p:spTree>
    <p:extLst>
      <p:ext uri="{BB962C8B-B14F-4D97-AF65-F5344CB8AC3E}">
        <p14:creationId xmlns:p14="http://schemas.microsoft.com/office/powerpoint/2010/main" val="41253151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2194560"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2194560" fontAlgn="auto">
              <a:spcBef>
                <a:spcPts val="0"/>
              </a:spcBef>
              <a:spcAft>
                <a:spcPts val="0"/>
              </a:spcAft>
              <a:defRPr sz="1200">
                <a:latin typeface="+mn-lt"/>
                <a:ea typeface="+mn-ea"/>
                <a:cs typeface="+mn-cs"/>
              </a:defRPr>
            </a:lvl1pPr>
          </a:lstStyle>
          <a:p>
            <a:pPr>
              <a:defRPr/>
            </a:pPr>
            <a:fld id="{39B9E5EC-0846-6941-8703-CD90130FC354}" type="datetime1">
              <a:rPr lang="en-US"/>
              <a:pPr>
                <a:defRPr/>
              </a:pPr>
              <a:t>2/27/2018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2194560"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2194560" fontAlgn="auto">
              <a:spcBef>
                <a:spcPts val="0"/>
              </a:spcBef>
              <a:spcAft>
                <a:spcPts val="0"/>
              </a:spcAft>
              <a:defRPr sz="1200">
                <a:latin typeface="+mn-lt"/>
                <a:ea typeface="+mn-ea"/>
                <a:cs typeface="+mn-cs"/>
              </a:defRPr>
            </a:lvl1pPr>
          </a:lstStyle>
          <a:p>
            <a:pPr>
              <a:defRPr/>
            </a:pPr>
            <a:fld id="{572C3E04-EAED-7A4D-B838-0B5ADB0969A6}" type="slidenum">
              <a:rPr lang="en-US"/>
              <a:pPr>
                <a:defRPr/>
              </a:pPr>
              <a:t>‹#›</a:t>
            </a:fld>
            <a:endParaRPr lang="en-US"/>
          </a:p>
        </p:txBody>
      </p:sp>
    </p:spTree>
    <p:extLst>
      <p:ext uri="{BB962C8B-B14F-4D97-AF65-F5344CB8AC3E}">
        <p14:creationId xmlns:p14="http://schemas.microsoft.com/office/powerpoint/2010/main" val="117405326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07" charset="-128"/>
              <a:cs typeface="ＭＳ Ｐゴシック" pitchFamily="-107" charset="-128"/>
            </a:endParaRPr>
          </a:p>
        </p:txBody>
      </p:sp>
      <p:sp>
        <p:nvSpPr>
          <p:cNvPr id="17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2193925" fontAlgn="base">
              <a:spcBef>
                <a:spcPct val="0"/>
              </a:spcBef>
              <a:spcAft>
                <a:spcPct val="0"/>
              </a:spcAft>
              <a:defRPr/>
            </a:pPr>
            <a:fld id="{49DB0A5A-AF5E-9543-8B7A-88F16E74363B}" type="slidenum">
              <a:rPr lang="en-US" smtClean="0">
                <a:ea typeface="ＭＳ Ｐゴシック" pitchFamily="-108" charset="-128"/>
                <a:cs typeface="ＭＳ Ｐゴシック" pitchFamily="-108" charset="-128"/>
              </a:rPr>
              <a:pPr defTabSz="2193925" fontAlgn="base">
                <a:spcBef>
                  <a:spcPct val="0"/>
                </a:spcBef>
                <a:spcAft>
                  <a:spcPct val="0"/>
                </a:spcAft>
                <a:defRPr/>
              </a:pPr>
              <a:t>1</a:t>
            </a:fld>
            <a:endParaRPr lang="en-US">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1718368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9D9B0DC0-DEB6-5245-9786-81835CA7B236}" type="datetime1">
              <a:rPr lang="en-US"/>
              <a:pPr>
                <a:defRPr/>
              </a:pPr>
              <a:t>2/27/2018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10CB6CD-A896-034E-886C-9AD73162554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FE152F3-A628-174C-B1C5-D7957B5E1D38}" type="datetime1">
              <a:rPr lang="en-US"/>
              <a:pPr>
                <a:defRPr/>
              </a:pPr>
              <a:t>2/27/2018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0FCF62F-1C22-F342-AEF6-5751E4D1B1C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745D483-D49F-FF4D-A9BE-F07770943FEC}" type="datetime1">
              <a:rPr lang="en-US"/>
              <a:pPr>
                <a:defRPr/>
              </a:pPr>
              <a:t>2/27/2018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B774BD7-0588-6F4B-AC48-26B402219AE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E7EE88-36B3-3346-BBA2-F431CBED7E14}" type="datetime1">
              <a:rPr lang="en-US"/>
              <a:pPr>
                <a:defRPr/>
              </a:pPr>
              <a:t>2/27/2018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4E96FE8-16DA-394E-A83E-4578336391C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7DEA6E3-440A-4444-BB11-7B989A77FD77}" type="datetime1">
              <a:rPr lang="en-US"/>
              <a:pPr>
                <a:defRPr/>
              </a:pPr>
              <a:t>2/27/2018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A5C8EF9-EBE1-BB4A-BC45-FEB94B053A1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0F24EE3-BE6B-6F40-8449-0EE688B334C3}" type="datetime1">
              <a:rPr lang="en-US"/>
              <a:pPr>
                <a:defRPr/>
              </a:pPr>
              <a:t>2/27/2018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40A0E92-9676-0646-8393-C6A11532230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EB25384-CBCF-B646-AF0F-35BE8D53D802}" type="datetime1">
              <a:rPr lang="en-US"/>
              <a:pPr>
                <a:defRPr/>
              </a:pPr>
              <a:t>2/27/2018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A81054D-299A-2D4B-A58E-B6B2DCDDC98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9FC97E24-7DE0-2049-B283-98D5EA78F8EA}" type="datetime1">
              <a:rPr lang="en-US"/>
              <a:pPr>
                <a:defRPr/>
              </a:pPr>
              <a:t>2/27/2018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CC60871-0703-CC4C-A829-D75B00D0A2D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4D595BF-B042-E74D-B532-F84F734A770B}" type="datetime1">
              <a:rPr lang="en-US"/>
              <a:pPr>
                <a:defRPr/>
              </a:pPr>
              <a:t>2/27/2018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FE51F58-CED8-114E-989B-FAB78C4990E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AE1BB32-3A3A-1442-B647-28E14D9E02CB}" type="datetime1">
              <a:rPr lang="en-US"/>
              <a:pPr>
                <a:defRPr/>
              </a:pPr>
              <a:t>2/27/2018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16AC1B3-1A4E-1147-990C-E994497E563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a:t>Drag picture to placeholder or click icon to add</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6EE6D99-5BC1-9447-9734-C2AA085436E8}" type="datetime1">
              <a:rPr lang="en-US"/>
              <a:pPr>
                <a:defRPr/>
              </a:pPr>
              <a:t>2/27/2018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0B73B32-3A11-C34E-B587-0381224FDA0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93925" y="1317625"/>
            <a:ext cx="39503350" cy="5486400"/>
          </a:xfrm>
          <a:prstGeom prst="rect">
            <a:avLst/>
          </a:prstGeom>
          <a:noFill/>
          <a:ln w="9525">
            <a:noFill/>
            <a:miter lim="800000"/>
            <a:headEnd/>
            <a:tailEnd/>
          </a:ln>
        </p:spPr>
        <p:txBody>
          <a:bodyPr vert="horz" wrap="square" lIns="438912" tIns="219456" rIns="438912" bIns="219456"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2193925" y="7680325"/>
            <a:ext cx="39503350" cy="21724938"/>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3925" y="30510163"/>
            <a:ext cx="10242550" cy="1752600"/>
          </a:xfrm>
          <a:prstGeom prst="rect">
            <a:avLst/>
          </a:prstGeom>
        </p:spPr>
        <p:txBody>
          <a:bodyPr vert="horz" lIns="438912" tIns="219456" rIns="438912" bIns="219456" rtlCol="0" anchor="ctr"/>
          <a:lstStyle>
            <a:lvl1pPr algn="l" defTabSz="2194560" fontAlgn="auto">
              <a:spcBef>
                <a:spcPts val="0"/>
              </a:spcBef>
              <a:spcAft>
                <a:spcPts val="0"/>
              </a:spcAft>
              <a:defRPr sz="5800">
                <a:solidFill>
                  <a:schemeClr val="tx1">
                    <a:tint val="75000"/>
                  </a:schemeClr>
                </a:solidFill>
                <a:latin typeface="+mn-lt"/>
                <a:ea typeface="+mn-ea"/>
                <a:cs typeface="+mn-cs"/>
              </a:defRPr>
            </a:lvl1pPr>
          </a:lstStyle>
          <a:p>
            <a:pPr>
              <a:defRPr/>
            </a:pPr>
            <a:fld id="{7D63A7D0-97BF-1846-9583-B99EC1CA1C7E}" type="datetime1">
              <a:rPr lang="en-US"/>
              <a:pPr>
                <a:defRPr/>
              </a:pPr>
              <a:t>2/27/2018</a:t>
            </a:fld>
            <a:endParaRPr lang="en-US"/>
          </a:p>
        </p:txBody>
      </p:sp>
      <p:sp>
        <p:nvSpPr>
          <p:cNvPr id="5" name="Footer Placeholder 4"/>
          <p:cNvSpPr>
            <a:spLocks noGrp="1"/>
          </p:cNvSpPr>
          <p:nvPr>
            <p:ph type="ftr" sz="quarter" idx="3"/>
          </p:nvPr>
        </p:nvSpPr>
        <p:spPr>
          <a:xfrm>
            <a:off x="14995525" y="30510163"/>
            <a:ext cx="13900150" cy="1752600"/>
          </a:xfrm>
          <a:prstGeom prst="rect">
            <a:avLst/>
          </a:prstGeom>
        </p:spPr>
        <p:txBody>
          <a:bodyPr vert="horz" lIns="438912" tIns="219456" rIns="438912" bIns="219456" rtlCol="0" anchor="ctr"/>
          <a:lstStyle>
            <a:lvl1pPr algn="ctr" defTabSz="2194560" fontAlgn="auto">
              <a:spcBef>
                <a:spcPts val="0"/>
              </a:spcBef>
              <a:spcAft>
                <a:spcPts val="0"/>
              </a:spcAft>
              <a:defRPr sz="58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31454725" y="30510163"/>
            <a:ext cx="10242550" cy="1752600"/>
          </a:xfrm>
          <a:prstGeom prst="rect">
            <a:avLst/>
          </a:prstGeom>
        </p:spPr>
        <p:txBody>
          <a:bodyPr vert="horz" lIns="438912" tIns="219456" rIns="438912" bIns="219456" rtlCol="0" anchor="ctr"/>
          <a:lstStyle>
            <a:lvl1pPr algn="r" defTabSz="2194560" fontAlgn="auto">
              <a:spcBef>
                <a:spcPts val="0"/>
              </a:spcBef>
              <a:spcAft>
                <a:spcPts val="0"/>
              </a:spcAft>
              <a:defRPr sz="5800">
                <a:solidFill>
                  <a:schemeClr val="tx1">
                    <a:tint val="75000"/>
                  </a:schemeClr>
                </a:solidFill>
                <a:latin typeface="+mn-lt"/>
                <a:ea typeface="+mn-ea"/>
                <a:cs typeface="+mn-cs"/>
              </a:defRPr>
            </a:lvl1pPr>
          </a:lstStyle>
          <a:p>
            <a:pPr>
              <a:defRPr/>
            </a:pPr>
            <a:fld id="{B063F8FF-54E3-2749-9438-DED0CB14858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pitchFamily="-107"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pitchFamily="-107"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pitchFamily="-107"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pitchFamily="-107"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pitchFamily="-107"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ers.usda.gov/webdocs/publications/46048/12028_err62fm_1_.pdf?v=41319" TargetMode="External"/><Relationship Id="rId13" Type="http://schemas.openxmlformats.org/officeDocument/2006/relationships/image" Target="../media/image4.png"/><Relationship Id="rId3" Type="http://schemas.openxmlformats.org/officeDocument/2006/relationships/notesSlide" Target="../notesSlides/notesSlide1.xml"/><Relationship Id="rId7" Type="http://schemas.openxmlformats.org/officeDocument/2006/relationships/hyperlink" Target="https://pdfs.semanticscholar.org/e34b/bd76486cc91773d074ab0c0b4763eb520f53.pdf" TargetMode="External"/><Relationship Id="rId12" Type="http://schemas.openxmlformats.org/officeDocument/2006/relationships/image" Target="../media/image3.png"/><Relationship Id="rId17" Type="http://schemas.openxmlformats.org/officeDocument/2006/relationships/image" Target="../media/image7.emf"/><Relationship Id="rId2" Type="http://schemas.openxmlformats.org/officeDocument/2006/relationships/slideLayout" Target="../slideLayouts/slideLayout7.xml"/><Relationship Id="rId16" Type="http://schemas.openxmlformats.org/officeDocument/2006/relationships/chart" Target="../charts/chart1.xml"/><Relationship Id="rId1" Type="http://schemas.openxmlformats.org/officeDocument/2006/relationships/tags" Target="../tags/tag2.xml"/><Relationship Id="rId6" Type="http://schemas.openxmlformats.org/officeDocument/2006/relationships/hyperlink" Target="https://www.ncbi.nlm.nih.gov/pmc/articles/PMC4333683/" TargetMode="External"/><Relationship Id="rId11" Type="http://schemas.openxmlformats.org/officeDocument/2006/relationships/image" Target="../media/image2.emf"/><Relationship Id="rId5" Type="http://schemas.openxmlformats.org/officeDocument/2006/relationships/hyperlink" Target="https://www.ncbi.nlm.nih.gov/pubmed/19166673" TargetMode="External"/><Relationship Id="rId15" Type="http://schemas.openxmlformats.org/officeDocument/2006/relationships/image" Target="../media/image6.png"/><Relationship Id="rId10" Type="http://schemas.openxmlformats.org/officeDocument/2006/relationships/hyperlink" Target="http://www.fda.gov/Food/IngredientsPackagingLabeling/LabelingNutrition/ucm217762.htm" TargetMode="External"/><Relationship Id="rId4" Type="http://schemas.openxmlformats.org/officeDocument/2006/relationships/image" Target="../media/image1.png"/><Relationship Id="rId9" Type="http://schemas.openxmlformats.org/officeDocument/2006/relationships/hyperlink" Target="http://www.letsmove.gov/blog/2013/09/16/september-fruits-veggies-%E2%80%94-more-matters-month" TargetMode="External"/><Relationship Id="rId1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11" name="TextBox 10"/>
          <p:cNvSpPr txBox="1"/>
          <p:nvPr/>
        </p:nvSpPr>
        <p:spPr>
          <a:xfrm>
            <a:off x="12877800" y="7086600"/>
            <a:ext cx="10665693" cy="9140964"/>
          </a:xfrm>
          <a:prstGeom prst="rect">
            <a:avLst/>
          </a:prstGeom>
          <a:noFill/>
        </p:spPr>
        <p:txBody>
          <a:bodyPr wrap="square" rtlCol="0">
            <a:spAutoFit/>
          </a:bodyPr>
          <a:lstStyle/>
          <a:p>
            <a:endParaRPr lang="en-US" sz="2400" dirty="0">
              <a:latin typeface="Arial"/>
              <a:cs typeface="Arial"/>
            </a:endParaRPr>
          </a:p>
          <a:p>
            <a:r>
              <a:rPr lang="en-US" sz="6000" b="1" dirty="0">
                <a:solidFill>
                  <a:schemeClr val="accent1"/>
                </a:solidFill>
                <a:latin typeface="Arial"/>
                <a:cs typeface="Arial"/>
              </a:rPr>
              <a:t>METHOD</a:t>
            </a:r>
          </a:p>
          <a:p>
            <a:r>
              <a:rPr lang="en-US" sz="2400" dirty="0"/>
              <a:t>An observational cross-sectional descriptive study on multivariate exposures examines the impact of various social factors on the access to nutrition in the targeted school zones by conducting: </a:t>
            </a:r>
            <a:r>
              <a:rPr lang="en-US" sz="2400" b="1" dirty="0"/>
              <a:t>An observational NEMS-CS food inventory(16) survey and NEMS-PS perceived food access survey (n=53)</a:t>
            </a:r>
            <a:r>
              <a:rPr lang="en-US" sz="2400" dirty="0"/>
              <a:t>. NEMS-CS scoring was used to calculate the number of healthy items based on number of  healthy items, availability, varieties and the cost. NEMS-PS</a:t>
            </a:r>
            <a:r>
              <a:rPr lang="en-US" sz="2400" b="1" dirty="0"/>
              <a:t> </a:t>
            </a:r>
            <a:r>
              <a:rPr lang="en-US" sz="2400" dirty="0"/>
              <a:t>collected data on transportation used and included participants’ personal and demographic characteristics, health information, food aid, on decision to shop and on the availability of fresh fruits and vegetables, their cost and varieties in their neighborhoods. Access to nutrition refers to an individual’s ability to find stores, get nutrition and variety healthy food and the paying capacity of the participants for healthy food choices in the community when they need. A healthy nutritious food was referred to as defined by WHO. The descriptive analysis of all demographic variables, and all social factors affecting access to fresh produce were calculated using SPSS Statistical Package for Social Sciences (SPSS) v24 (IBM, Inc.). Bivariate statistical analysis and crosstabulation analyzed the association between social factors and the access to nutrition.</a:t>
            </a:r>
          </a:p>
          <a:p>
            <a:r>
              <a:rPr lang="en-US" sz="2400" dirty="0"/>
              <a:t>The </a:t>
            </a:r>
            <a:r>
              <a:rPr lang="en-US" sz="2400" b="1" dirty="0"/>
              <a:t>potential confounders</a:t>
            </a:r>
            <a:r>
              <a:rPr lang="en-US" sz="2400" dirty="0"/>
              <a:t> were different areas within the zip code where a participant might live and work and also that participants might prefer a ride rather than driving separately to reach the shop from the workplace or home.</a:t>
            </a:r>
            <a:endParaRPr lang="en-US" sz="2400" b="1" dirty="0">
              <a:latin typeface="Arial"/>
              <a:cs typeface="Arial"/>
            </a:endParaRPr>
          </a:p>
        </p:txBody>
      </p:sp>
      <p:sp>
        <p:nvSpPr>
          <p:cNvPr id="15" name="TextBox 14"/>
          <p:cNvSpPr txBox="1"/>
          <p:nvPr/>
        </p:nvSpPr>
        <p:spPr>
          <a:xfrm>
            <a:off x="13277364" y="16367250"/>
            <a:ext cx="29217741" cy="10433625"/>
          </a:xfrm>
          <a:prstGeom prst="rect">
            <a:avLst/>
          </a:prstGeom>
          <a:noFill/>
        </p:spPr>
        <p:txBody>
          <a:bodyPr wrap="square" rtlCol="0">
            <a:spAutoFit/>
          </a:bodyPr>
          <a:lstStyle/>
          <a:p>
            <a:pPr>
              <a:spcAft>
                <a:spcPts val="2400"/>
              </a:spcAft>
            </a:pPr>
            <a:r>
              <a:rPr lang="en-US" sz="6000" cap="small" dirty="0">
                <a:solidFill>
                  <a:schemeClr val="accent1"/>
                </a:solidFill>
                <a:latin typeface="Arial Black"/>
                <a:cs typeface="Arial Black"/>
              </a:rPr>
              <a:t>Results</a:t>
            </a:r>
          </a:p>
          <a:p>
            <a:pPr>
              <a:spcAft>
                <a:spcPts val="2400"/>
              </a:spcAft>
            </a:pPr>
            <a:endParaRPr lang="en-US" sz="6000" cap="small" dirty="0">
              <a:solidFill>
                <a:schemeClr val="accent1"/>
              </a:solidFill>
              <a:latin typeface="Arial Black"/>
              <a:cs typeface="Arial Black"/>
            </a:endParaRPr>
          </a:p>
          <a:p>
            <a:pPr>
              <a:spcAft>
                <a:spcPts val="2400"/>
              </a:spcAft>
            </a:pPr>
            <a:endParaRPr lang="en-US" sz="4800" cap="small" dirty="0">
              <a:solidFill>
                <a:srgbClr val="004C83"/>
              </a:solidFill>
              <a:latin typeface="Arial Black"/>
              <a:cs typeface="Arial Black"/>
            </a:endParaRPr>
          </a:p>
          <a:p>
            <a:pPr>
              <a:spcAft>
                <a:spcPts val="0"/>
              </a:spcAft>
              <a:defRPr/>
            </a:pPr>
            <a:endParaRPr lang="en-US" sz="4800" b="1" cap="small" dirty="0">
              <a:solidFill>
                <a:srgbClr val="004C83"/>
              </a:solidFill>
              <a:latin typeface="Arial Black" panose="020B0A04020102020204" pitchFamily="34" charset="0"/>
              <a:cs typeface="Arial Black"/>
            </a:endParaRPr>
          </a:p>
          <a:p>
            <a:pPr>
              <a:spcAft>
                <a:spcPts val="0"/>
              </a:spcAft>
              <a:defRPr/>
            </a:pPr>
            <a:endParaRPr lang="en-US" sz="4800" b="1" cap="small" dirty="0">
              <a:solidFill>
                <a:srgbClr val="004C83"/>
              </a:solidFill>
              <a:latin typeface="Arial Black" panose="020B0A04020102020204" pitchFamily="34" charset="0"/>
              <a:cs typeface="Arial Black"/>
            </a:endParaRPr>
          </a:p>
          <a:p>
            <a:pPr>
              <a:spcAft>
                <a:spcPts val="0"/>
              </a:spcAft>
              <a:defRPr/>
            </a:pPr>
            <a:endParaRPr lang="en-US" sz="4800" b="1" cap="small" dirty="0">
              <a:solidFill>
                <a:srgbClr val="004C83"/>
              </a:solidFill>
              <a:latin typeface="Arial Black" panose="020B0A04020102020204" pitchFamily="34" charset="0"/>
              <a:cs typeface="Arial Black"/>
            </a:endParaRPr>
          </a:p>
          <a:p>
            <a:pPr>
              <a:spcAft>
                <a:spcPts val="0"/>
              </a:spcAft>
              <a:defRPr/>
            </a:pPr>
            <a:endParaRPr lang="en-US" sz="6000" b="1" cap="small" dirty="0">
              <a:solidFill>
                <a:srgbClr val="004C83"/>
              </a:solidFill>
              <a:latin typeface="Arial Black" panose="020B0A04020102020204" pitchFamily="34" charset="0"/>
              <a:cs typeface="Arial Black"/>
            </a:endParaRPr>
          </a:p>
          <a:p>
            <a:pPr>
              <a:spcAft>
                <a:spcPts val="0"/>
              </a:spcAft>
              <a:defRPr/>
            </a:pPr>
            <a:endParaRPr lang="en-US" sz="6000" b="1" cap="small" dirty="0">
              <a:solidFill>
                <a:srgbClr val="004C83"/>
              </a:solidFill>
              <a:latin typeface="Arial Black" panose="020B0A04020102020204" pitchFamily="34" charset="0"/>
              <a:cs typeface="Arial Black"/>
            </a:endParaRPr>
          </a:p>
          <a:p>
            <a:pPr>
              <a:spcAft>
                <a:spcPts val="0"/>
              </a:spcAft>
              <a:defRPr/>
            </a:pPr>
            <a:endParaRPr lang="en-US" sz="6000" b="1" cap="small" dirty="0">
              <a:solidFill>
                <a:srgbClr val="004C83"/>
              </a:solidFill>
              <a:latin typeface="Arial Black" panose="020B0A04020102020204" pitchFamily="34" charset="0"/>
              <a:cs typeface="Arial Black"/>
            </a:endParaRPr>
          </a:p>
          <a:p>
            <a:pPr>
              <a:spcAft>
                <a:spcPts val="0"/>
              </a:spcAft>
              <a:defRPr/>
            </a:pPr>
            <a:endParaRPr lang="en-US" sz="6000" b="1" cap="small" dirty="0">
              <a:solidFill>
                <a:srgbClr val="004C83"/>
              </a:solidFill>
              <a:latin typeface="Arial Black" panose="020B0A04020102020204" pitchFamily="34" charset="0"/>
              <a:cs typeface="Arial Black"/>
            </a:endParaRPr>
          </a:p>
          <a:p>
            <a:pPr>
              <a:spcAft>
                <a:spcPts val="0"/>
              </a:spcAft>
              <a:defRPr/>
            </a:pPr>
            <a:endParaRPr lang="en-US" sz="6000" b="1" cap="small" dirty="0">
              <a:solidFill>
                <a:srgbClr val="004C83"/>
              </a:solidFill>
              <a:latin typeface="Arial Black" panose="020B0A04020102020204" pitchFamily="34" charset="0"/>
              <a:cs typeface="Arial Black"/>
            </a:endParaRPr>
          </a:p>
        </p:txBody>
      </p:sp>
      <p:sp>
        <p:nvSpPr>
          <p:cNvPr id="16" name="TextBox 15"/>
          <p:cNvSpPr txBox="1"/>
          <p:nvPr/>
        </p:nvSpPr>
        <p:spPr>
          <a:xfrm>
            <a:off x="23774400" y="7239000"/>
            <a:ext cx="19986080" cy="20220920"/>
          </a:xfrm>
          <a:prstGeom prst="rect">
            <a:avLst/>
          </a:prstGeom>
          <a:noFill/>
        </p:spPr>
        <p:txBody>
          <a:bodyPr wrap="square" rtlCol="0">
            <a:spAutoFit/>
          </a:bodyPr>
          <a:lstStyle/>
          <a:p>
            <a:r>
              <a:rPr lang="en-US" sz="6000" b="1" cap="small" dirty="0">
                <a:solidFill>
                  <a:schemeClr val="accent1"/>
                </a:solidFill>
                <a:latin typeface="+mn-lt"/>
                <a:cs typeface="Arial Black"/>
              </a:rPr>
              <a:t>Discussion</a:t>
            </a:r>
            <a:endParaRPr lang="en-US" sz="6000" dirty="0">
              <a:solidFill>
                <a:schemeClr val="accent1"/>
              </a:solidFill>
              <a:latin typeface="+mn-lt"/>
            </a:endParaRPr>
          </a:p>
          <a:p>
            <a:r>
              <a:rPr lang="en-US" sz="2400" dirty="0">
                <a:latin typeface="+mn-lt"/>
              </a:rPr>
              <a:t>The access to nutritious food has significant association with obesity independent of individual-level characteristics (age, race, and socioeconomic status) with known associations to obesity. The difficulties of food accessibility related to the decision to shop based on importance of food quality, cost, nutritional and </a:t>
            </a:r>
            <a:r>
              <a:rPr lang="en-US" sz="2400" dirty="0"/>
              <a:t>transport</a:t>
            </a:r>
            <a:r>
              <a:rPr lang="en-US" sz="2400" dirty="0">
                <a:latin typeface="+mn-lt"/>
              </a:rPr>
              <a:t> varies with the factors like car or motorbike ownership, convenience, and easy availability, time to travel to the shop, type of store, high quality and large selection of fresh fruits and vegetables in the community.</a:t>
            </a:r>
          </a:p>
          <a:p>
            <a:r>
              <a:rPr lang="en-US" sz="2400" dirty="0">
                <a:latin typeface="+mn-lt"/>
              </a:rPr>
              <a:t>Individual level factors like race, income, and education affect the food accessibility in the neighbor. The study finds that African Americans, high school graduates, low income group, with food aid, travel by car, mostly go to grocery stores and require less than 10 minutes. The majority participants agree to easy availability of </a:t>
            </a:r>
            <a:r>
              <a:rPr lang="en-US" sz="2400" dirty="0"/>
              <a:t>high quality </a:t>
            </a:r>
            <a:r>
              <a:rPr lang="en-US" sz="2400" dirty="0">
                <a:latin typeface="+mn-lt"/>
              </a:rPr>
              <a:t>fresh fruits and vegetables in their neighbor. The current study supports some of the past research findings. The study </a:t>
            </a:r>
            <a:r>
              <a:rPr lang="en-US" sz="2400" dirty="0"/>
              <a:t>limitation </a:t>
            </a:r>
            <a:r>
              <a:rPr lang="en-US" sz="2400" dirty="0">
                <a:latin typeface="+mn-lt"/>
              </a:rPr>
              <a:t>is its cross-sectional analysis and the limited details on neighborhoods and individual behaviors that evolve over time and could bias the result estimates. </a:t>
            </a:r>
          </a:p>
          <a:p>
            <a:pPr>
              <a:spcAft>
                <a:spcPts val="2400"/>
              </a:spcAft>
            </a:pPr>
            <a:r>
              <a:rPr lang="en-US" sz="6000" b="1" cap="small" dirty="0">
                <a:solidFill>
                  <a:schemeClr val="accent1"/>
                </a:solidFill>
                <a:latin typeface="+mn-lt"/>
                <a:cs typeface="Arial Black"/>
              </a:rPr>
              <a:t>Conclusions			</a:t>
            </a:r>
          </a:p>
          <a:p>
            <a:pPr>
              <a:spcAft>
                <a:spcPts val="2400"/>
              </a:spcAft>
            </a:pPr>
            <a:endParaRPr lang="en-US" sz="6000" b="1" cap="small" dirty="0">
              <a:solidFill>
                <a:schemeClr val="accent1"/>
              </a:solidFill>
              <a:latin typeface="+mn-lt"/>
              <a:cs typeface="Arial Black"/>
            </a:endParaRPr>
          </a:p>
          <a:p>
            <a:pPr>
              <a:spcAft>
                <a:spcPts val="2400"/>
              </a:spcAft>
            </a:pPr>
            <a:endParaRPr lang="en-US" sz="6000" b="1" cap="small" dirty="0">
              <a:solidFill>
                <a:schemeClr val="accent1"/>
              </a:solidFill>
              <a:latin typeface="+mn-lt"/>
              <a:cs typeface="Arial Black"/>
            </a:endParaRPr>
          </a:p>
          <a:p>
            <a:pPr>
              <a:spcAft>
                <a:spcPts val="2400"/>
              </a:spcAft>
            </a:pPr>
            <a:r>
              <a:rPr lang="en-US" sz="6000" b="1" cap="small" dirty="0">
                <a:solidFill>
                  <a:schemeClr val="accent1"/>
                </a:solidFill>
                <a:latin typeface="+mn-lt"/>
                <a:cs typeface="Arial Black"/>
              </a:rPr>
              <a:t>REFERENCES</a:t>
            </a:r>
          </a:p>
          <a:p>
            <a:pPr marL="457200" indent="-457200">
              <a:spcAft>
                <a:spcPts val="0"/>
              </a:spcAft>
              <a:buFont typeface="+mj-lt"/>
              <a:buAutoNum type="arabicPeriod"/>
            </a:pPr>
            <a:r>
              <a:rPr lang="en-US" sz="2400" dirty="0">
                <a:latin typeface="+mn-lt"/>
              </a:rPr>
              <a:t>Story, M., </a:t>
            </a:r>
            <a:r>
              <a:rPr lang="en-US" sz="2400" dirty="0" err="1">
                <a:latin typeface="+mn-lt"/>
              </a:rPr>
              <a:t>Kaphingst</a:t>
            </a:r>
            <a:r>
              <a:rPr lang="en-US" sz="2400" dirty="0">
                <a:latin typeface="+mn-lt"/>
              </a:rPr>
              <a:t>, K. M., Robinson-O ’Brien, R., &amp; </a:t>
            </a:r>
            <a:r>
              <a:rPr lang="en-US" sz="2400" dirty="0" err="1">
                <a:latin typeface="+mn-lt"/>
              </a:rPr>
              <a:t>Glanz</a:t>
            </a:r>
            <a:r>
              <a:rPr lang="en-US" sz="2400" dirty="0">
                <a:latin typeface="+mn-lt"/>
              </a:rPr>
              <a:t>, K. (2008). Creating healthy food and eating environments: Policy and environmental approaches. </a:t>
            </a:r>
            <a:r>
              <a:rPr lang="en-US" sz="2400" i="1" dirty="0">
                <a:latin typeface="+mn-lt"/>
              </a:rPr>
              <a:t>Annual Review of Public Health 29</a:t>
            </a:r>
            <a:r>
              <a:rPr lang="en-US" sz="2400" dirty="0">
                <a:latin typeface="+mn-lt"/>
              </a:rPr>
              <a:t>:253–272 DOI: 10.1146/annurev.publhealth.29.020907.090926</a:t>
            </a:r>
          </a:p>
          <a:p>
            <a:pPr marL="457200" indent="-457200">
              <a:spcAft>
                <a:spcPts val="0"/>
              </a:spcAft>
              <a:buFont typeface="+mj-lt"/>
              <a:buAutoNum type="arabicPeriod"/>
            </a:pPr>
            <a:r>
              <a:rPr lang="en-US" sz="2400" dirty="0">
                <a:latin typeface="+mn-lt"/>
              </a:rPr>
              <a:t>Fox, M. K., Gordon, A., Nogales, R., &amp; Wilson, A. (2009). Availability and consumption of competitive foods in U.S. public schools. </a:t>
            </a:r>
            <a:r>
              <a:rPr lang="en-US" sz="2400" i="1" dirty="0">
                <a:latin typeface="+mn-lt"/>
              </a:rPr>
              <a:t>Journal of the American Dietetic Association 109</a:t>
            </a:r>
            <a:r>
              <a:rPr lang="en-US" sz="2400" dirty="0">
                <a:latin typeface="+mn-lt"/>
              </a:rPr>
              <a:t>(2), S57–S66. Retrieved from </a:t>
            </a:r>
            <a:r>
              <a:rPr lang="en-US" sz="2400" dirty="0">
                <a:latin typeface="+mn-lt"/>
                <a:hlinkClick r:id="rId5"/>
              </a:rPr>
              <a:t>https://www.ncbi.nlm.nih.gov/pubmed/19166673 </a:t>
            </a:r>
            <a:endParaRPr lang="en" sz="2400" dirty="0">
              <a:latin typeface="+mn-lt"/>
              <a:hlinkClick r:id="rId5"/>
            </a:endParaRPr>
          </a:p>
          <a:p>
            <a:pPr marL="457200" indent="-457200">
              <a:spcAft>
                <a:spcPts val="0"/>
              </a:spcAft>
              <a:buFont typeface="+mj-lt"/>
              <a:buAutoNum type="arabicPeriod"/>
            </a:pPr>
            <a:r>
              <a:rPr lang="en-US" sz="2400" dirty="0">
                <a:latin typeface="+mn-lt"/>
              </a:rPr>
              <a:t>Cawley, J., </a:t>
            </a:r>
            <a:r>
              <a:rPr lang="en-US" sz="2400" dirty="0" err="1">
                <a:latin typeface="+mn-lt"/>
              </a:rPr>
              <a:t>Meyerhoefer</a:t>
            </a:r>
            <a:r>
              <a:rPr lang="en-US" sz="2400" dirty="0">
                <a:latin typeface="+mn-lt"/>
              </a:rPr>
              <a:t>, C. (2012). The medical care costs of obesity: an instrumental variables approach. </a:t>
            </a:r>
            <a:r>
              <a:rPr lang="en-US" sz="2400" i="1" dirty="0">
                <a:latin typeface="+mn-lt"/>
              </a:rPr>
              <a:t>J Health Econ, 1</a:t>
            </a:r>
            <a:r>
              <a:rPr lang="en-US" sz="2400" dirty="0">
                <a:latin typeface="+mn-lt"/>
              </a:rPr>
              <a:t>, 219-30. </a:t>
            </a:r>
            <a:r>
              <a:rPr lang="en-US" sz="2400" dirty="0" err="1">
                <a:latin typeface="+mn-lt"/>
              </a:rPr>
              <a:t>doi</a:t>
            </a:r>
            <a:r>
              <a:rPr lang="en-US" sz="2400" dirty="0">
                <a:latin typeface="+mn-lt"/>
              </a:rPr>
              <a:t>: 10.1016/j.jhealeco.2011.10.003.</a:t>
            </a:r>
            <a:endParaRPr lang="en" sz="2400" dirty="0">
              <a:latin typeface="+mn-lt"/>
            </a:endParaRPr>
          </a:p>
          <a:p>
            <a:pPr marL="457200" indent="-457200">
              <a:buFont typeface="+mj-lt"/>
              <a:buAutoNum type="arabicPeriod"/>
            </a:pPr>
            <a:r>
              <a:rPr lang="en-US" sz="2400" dirty="0" err="1">
                <a:latin typeface="+mn-lt"/>
              </a:rPr>
              <a:t>Gamba</a:t>
            </a:r>
            <a:r>
              <a:rPr lang="en-US" sz="2400" dirty="0">
                <a:latin typeface="+mn-lt"/>
              </a:rPr>
              <a:t>, R. J., </a:t>
            </a:r>
            <a:r>
              <a:rPr lang="en-US" sz="2400" dirty="0" err="1">
                <a:latin typeface="+mn-lt"/>
              </a:rPr>
              <a:t>Schuchter</a:t>
            </a:r>
            <a:r>
              <a:rPr lang="en-US" sz="2400" dirty="0">
                <a:latin typeface="+mn-lt"/>
              </a:rPr>
              <a:t>, J., </a:t>
            </a:r>
            <a:r>
              <a:rPr lang="en-US" sz="2400" dirty="0" err="1">
                <a:latin typeface="+mn-lt"/>
              </a:rPr>
              <a:t>Rutt</a:t>
            </a:r>
            <a:r>
              <a:rPr lang="en-US" sz="2400" dirty="0">
                <a:latin typeface="+mn-lt"/>
              </a:rPr>
              <a:t>, C., &amp; </a:t>
            </a:r>
            <a:r>
              <a:rPr lang="en-US" sz="2400" dirty="0" err="1">
                <a:latin typeface="+mn-lt"/>
              </a:rPr>
              <a:t>Seto</a:t>
            </a:r>
            <a:r>
              <a:rPr lang="en-US" sz="2400" dirty="0">
                <a:latin typeface="+mn-lt"/>
              </a:rPr>
              <a:t>, E. Y. W. (2015).  Measuring the food environment and its effects on obesity in the united states: A systematic review of methods and results. </a:t>
            </a:r>
            <a:r>
              <a:rPr lang="en-US" sz="2400" i="1" dirty="0">
                <a:latin typeface="+mn-lt"/>
              </a:rPr>
              <a:t>J Community Health 40</a:t>
            </a:r>
            <a:r>
              <a:rPr lang="en-US" sz="2400" dirty="0">
                <a:latin typeface="+mn-lt"/>
              </a:rPr>
              <a:t>:464–475 DOI 10.1007/s10900-014-9958-z</a:t>
            </a:r>
          </a:p>
          <a:p>
            <a:pPr marL="457200" indent="-457200">
              <a:buFont typeface="+mj-lt"/>
              <a:buAutoNum type="arabicPeriod"/>
            </a:pPr>
            <a:r>
              <a:rPr lang="en-US" sz="2400" dirty="0">
                <a:latin typeface="+mn-lt"/>
              </a:rPr>
              <a:t>Dodson, E. A., </a:t>
            </a:r>
            <a:r>
              <a:rPr lang="en-US" sz="2400" dirty="0" err="1">
                <a:latin typeface="+mn-lt"/>
              </a:rPr>
              <a:t>Eyler</a:t>
            </a:r>
            <a:r>
              <a:rPr lang="en-US" sz="2400" dirty="0">
                <a:latin typeface="+mn-lt"/>
              </a:rPr>
              <a:t>, A. A., </a:t>
            </a:r>
            <a:r>
              <a:rPr lang="en-US" sz="2400" dirty="0" err="1">
                <a:latin typeface="+mn-lt"/>
              </a:rPr>
              <a:t>Chalifour</a:t>
            </a:r>
            <a:r>
              <a:rPr lang="en-US" sz="2400" dirty="0">
                <a:latin typeface="+mn-lt"/>
              </a:rPr>
              <a:t>, S., &amp; </a:t>
            </a:r>
            <a:r>
              <a:rPr lang="en-US" sz="2400" dirty="0" err="1">
                <a:latin typeface="+mn-lt"/>
              </a:rPr>
              <a:t>Wintrode</a:t>
            </a:r>
            <a:r>
              <a:rPr lang="en-US" sz="2400" dirty="0">
                <a:latin typeface="+mn-lt"/>
              </a:rPr>
              <a:t>, C. G. (2012). A review of obesity-themed policy briefs. </a:t>
            </a:r>
            <a:r>
              <a:rPr lang="en-US" sz="2400" i="1" dirty="0">
                <a:latin typeface="+mn-lt"/>
              </a:rPr>
              <a:t>Am J </a:t>
            </a:r>
            <a:r>
              <a:rPr lang="en-US" sz="2400" i="1" dirty="0" err="1">
                <a:latin typeface="+mn-lt"/>
              </a:rPr>
              <a:t>Prev</a:t>
            </a:r>
            <a:r>
              <a:rPr lang="en-US" sz="2400" i="1" dirty="0">
                <a:latin typeface="+mn-lt"/>
              </a:rPr>
              <a:t> Med, 3</a:t>
            </a:r>
            <a:r>
              <a:rPr lang="en-US" sz="2400" dirty="0">
                <a:latin typeface="+mn-lt"/>
              </a:rPr>
              <a:t> (3S2), S143–8. </a:t>
            </a:r>
            <a:r>
              <a:rPr lang="en-US" sz="2400" dirty="0" err="1">
                <a:latin typeface="+mn-lt"/>
              </a:rPr>
              <a:t>doi</a:t>
            </a:r>
            <a:r>
              <a:rPr lang="en-US" sz="2400" dirty="0">
                <a:latin typeface="+mn-lt"/>
              </a:rPr>
              <a:t>: 10.1016/j.amepre.2012.05.021.</a:t>
            </a:r>
          </a:p>
          <a:p>
            <a:pPr marL="457200" indent="-457200">
              <a:buFont typeface="+mj-lt"/>
              <a:buAutoNum type="arabicPeriod"/>
            </a:pPr>
            <a:r>
              <a:rPr lang="en-US" sz="2400" dirty="0">
                <a:latin typeface="+mn-lt"/>
              </a:rPr>
              <a:t>Farley, T. A., &amp; Van Wye, G. (2012). Reversing the obesity epidemic: The importance of policy and policy research. </a:t>
            </a:r>
            <a:r>
              <a:rPr lang="en-US" sz="2400" i="1" dirty="0">
                <a:latin typeface="+mn-lt"/>
              </a:rPr>
              <a:t>Am J </a:t>
            </a:r>
            <a:r>
              <a:rPr lang="en-US" sz="2400" i="1" dirty="0" err="1">
                <a:latin typeface="+mn-lt"/>
              </a:rPr>
              <a:t>Prev</a:t>
            </a:r>
            <a:r>
              <a:rPr lang="en-US" sz="2400" i="1" dirty="0">
                <a:latin typeface="+mn-lt"/>
              </a:rPr>
              <a:t> Med., 43</a:t>
            </a:r>
            <a:r>
              <a:rPr lang="en-US" sz="2400" dirty="0">
                <a:latin typeface="+mn-lt"/>
              </a:rPr>
              <a:t> (3S2), S93–4. Retrieved from </a:t>
            </a:r>
            <a:r>
              <a:rPr lang="en-US" sz="2400" dirty="0">
                <a:latin typeface="+mn-lt"/>
                <a:hlinkClick r:id="rId6"/>
              </a:rPr>
              <a:t>https://www.ncbi.nlm.nih.gov/pmc/articles/PMC4333683/</a:t>
            </a:r>
          </a:p>
          <a:p>
            <a:pPr marL="457200" indent="-457200">
              <a:buFont typeface="+mj-lt"/>
              <a:buAutoNum type="arabicPeriod"/>
            </a:pPr>
            <a:r>
              <a:rPr lang="en-US" sz="2400" dirty="0">
                <a:latin typeface="+mn-lt"/>
              </a:rPr>
              <a:t>Parker, L., Burns, A.C., Sanchez, E. </a:t>
            </a:r>
            <a:r>
              <a:rPr lang="en-US" sz="2400" i="1" dirty="0">
                <a:latin typeface="+mn-lt"/>
              </a:rPr>
              <a:t>Institute of medicine, national research council of the national academies. Local government actions to prevent childhood obesity</a:t>
            </a:r>
            <a:r>
              <a:rPr lang="en-US" sz="2400" dirty="0">
                <a:latin typeface="+mn-lt"/>
              </a:rPr>
              <a:t>. Washington, DC: National Academies Press, 2009</a:t>
            </a:r>
          </a:p>
          <a:p>
            <a:pPr marL="457200" indent="-457200">
              <a:buFont typeface="+mj-lt"/>
              <a:buAutoNum type="arabicPeriod"/>
            </a:pPr>
            <a:r>
              <a:rPr lang="en-US" sz="2400" dirty="0" err="1">
                <a:latin typeface="+mn-lt"/>
              </a:rPr>
              <a:t>Glanz</a:t>
            </a:r>
            <a:r>
              <a:rPr lang="en-US" sz="2400" dirty="0">
                <a:latin typeface="+mn-lt"/>
              </a:rPr>
              <a:t>, K., </a:t>
            </a:r>
            <a:r>
              <a:rPr lang="en-US" sz="2400" dirty="0" err="1">
                <a:latin typeface="+mn-lt"/>
              </a:rPr>
              <a:t>Sallis</a:t>
            </a:r>
            <a:r>
              <a:rPr lang="en-US" sz="2400" dirty="0">
                <a:latin typeface="+mn-lt"/>
              </a:rPr>
              <a:t>, J. F., </a:t>
            </a:r>
            <a:r>
              <a:rPr lang="en-US" sz="2400" dirty="0" err="1">
                <a:latin typeface="+mn-lt"/>
              </a:rPr>
              <a:t>Saelens</a:t>
            </a:r>
            <a:r>
              <a:rPr lang="en-US" sz="2400" dirty="0">
                <a:latin typeface="+mn-lt"/>
              </a:rPr>
              <a:t>, B. E., &amp; Frank, L. D. (2005). Critical issues and trends healthy nutrition environments: Concepts and measures. </a:t>
            </a:r>
            <a:r>
              <a:rPr lang="en-US" sz="2400" i="1" dirty="0">
                <a:latin typeface="+mn-lt"/>
              </a:rPr>
              <a:t>Am J Health </a:t>
            </a:r>
            <a:r>
              <a:rPr lang="en-US" sz="2400" i="1" dirty="0" err="1">
                <a:latin typeface="+mn-lt"/>
              </a:rPr>
              <a:t>Promot</a:t>
            </a:r>
            <a:r>
              <a:rPr lang="en-US" sz="2400" i="1" dirty="0">
                <a:latin typeface="+mn-lt"/>
              </a:rPr>
              <a:t> 19</a:t>
            </a:r>
            <a:r>
              <a:rPr lang="en-US" sz="2400" dirty="0">
                <a:latin typeface="+mn-lt"/>
              </a:rPr>
              <a:t>(5):330–333 Retrieved from </a:t>
            </a:r>
            <a:r>
              <a:rPr lang="en-US" sz="2400" dirty="0">
                <a:latin typeface="+mn-lt"/>
                <a:hlinkClick r:id="rId7"/>
              </a:rPr>
              <a:t>https://pdfs.semanticscholar.org/e34b/bd76486cc91773d074ab0c0b4763eb520f53.pdf</a:t>
            </a:r>
          </a:p>
          <a:p>
            <a:pPr marL="457200" indent="-457200">
              <a:buFont typeface="+mj-lt"/>
              <a:buAutoNum type="arabicPeriod"/>
            </a:pPr>
            <a:r>
              <a:rPr lang="en-US" sz="2400" dirty="0" err="1">
                <a:latin typeface="+mn-lt"/>
              </a:rPr>
              <a:t>Mancino</a:t>
            </a:r>
            <a:r>
              <a:rPr lang="en-US" sz="2400" dirty="0">
                <a:latin typeface="+mn-lt"/>
              </a:rPr>
              <a:t>, L., &amp; Kinsey, J. (2008). </a:t>
            </a:r>
            <a:r>
              <a:rPr lang="en-US" sz="2400" i="1" dirty="0">
                <a:latin typeface="+mn-lt"/>
              </a:rPr>
              <a:t>Is dietary knowledge enough? Hunger, stress, and other roadblocks to healthy eating</a:t>
            </a:r>
            <a:r>
              <a:rPr lang="en-US" sz="2400" dirty="0">
                <a:latin typeface="+mn-lt"/>
              </a:rPr>
              <a:t>. USDA economic research service. Retrieved from </a:t>
            </a:r>
            <a:r>
              <a:rPr lang="en-US" sz="2400" dirty="0">
                <a:latin typeface="+mn-lt"/>
                <a:hlinkClick r:id="rId8"/>
              </a:rPr>
              <a:t>https://www.ers.usda.gov/webdocs/publications/46048/12028_err62fm_1_.pdf?v=41319</a:t>
            </a:r>
          </a:p>
          <a:p>
            <a:pPr marL="457200" indent="-457200">
              <a:buFont typeface="+mj-lt"/>
              <a:buAutoNum type="arabicPeriod"/>
            </a:pPr>
            <a:r>
              <a:rPr lang="en-US" sz="2400" dirty="0" err="1">
                <a:latin typeface="+mn-lt"/>
              </a:rPr>
              <a:t>Neumark-Sztainer</a:t>
            </a:r>
            <a:r>
              <a:rPr lang="en-US" sz="2400" dirty="0">
                <a:latin typeface="+mn-lt"/>
              </a:rPr>
              <a:t>, D., Hannan, P. J., Story, M., </a:t>
            </a:r>
            <a:r>
              <a:rPr lang="en-US" sz="2400" dirty="0" err="1">
                <a:latin typeface="+mn-lt"/>
              </a:rPr>
              <a:t>Croll</a:t>
            </a:r>
            <a:r>
              <a:rPr lang="en-US" sz="2400" dirty="0">
                <a:latin typeface="+mn-lt"/>
              </a:rPr>
              <a:t>, J., &amp; Perry, C (2003). Family meal patterns: Associations with sociodemographic characteristics and improved dietary intake among adolescents. </a:t>
            </a:r>
            <a:r>
              <a:rPr lang="en-US" sz="2400" i="1" dirty="0">
                <a:latin typeface="+mn-lt"/>
              </a:rPr>
              <a:t>Journal of the American Dietetic Association. 103</a:t>
            </a:r>
            <a:r>
              <a:rPr lang="en-US" sz="2400" dirty="0">
                <a:latin typeface="+mn-lt"/>
              </a:rPr>
              <a:t>(3):317–322 DOI 10.1053/jada.2003.50048</a:t>
            </a:r>
          </a:p>
          <a:p>
            <a:pPr marL="457200" indent="-457200">
              <a:buFont typeface="+mj-lt"/>
              <a:buAutoNum type="arabicPeriod"/>
            </a:pPr>
            <a:r>
              <a:rPr lang="en-US" sz="2400" dirty="0">
                <a:latin typeface="+mn-lt"/>
              </a:rPr>
              <a:t>Let's Move? (2013). September is fruits &amp; veggies—more matters month. Available at </a:t>
            </a:r>
            <a:r>
              <a:rPr lang="en-US" sz="2400" dirty="0">
                <a:latin typeface="+mn-lt"/>
                <a:hlinkClick r:id="rId9"/>
              </a:rPr>
              <a:t>http://www.letsmove.gov/blog/2013/09/16/september-fruits-veggies-%E2%80%94-more-matters-month.</a:t>
            </a:r>
          </a:p>
          <a:p>
            <a:pPr marL="457200" indent="-457200">
              <a:buFont typeface="+mj-lt"/>
              <a:buAutoNum type="arabicPeriod"/>
            </a:pPr>
            <a:r>
              <a:rPr lang="en-US" sz="2400" dirty="0">
                <a:latin typeface="+mn-lt"/>
              </a:rPr>
              <a:t>US Food and Drug Administration November 2013 (2010). Menu and vending machines labeling requirements. Available at </a:t>
            </a:r>
            <a:r>
              <a:rPr lang="en-US" sz="2400" dirty="0">
                <a:latin typeface="+mn-lt"/>
                <a:hlinkClick r:id="rId10"/>
              </a:rPr>
              <a:t>http://www.fda.gov/Food/IngredientsPackagingLabeling/LabelingNutrition/ucm217762.htm.</a:t>
            </a:r>
          </a:p>
          <a:p>
            <a:pPr marL="457200" indent="-457200">
              <a:buFont typeface="+mj-lt"/>
              <a:buAutoNum type="arabicPeriod"/>
            </a:pPr>
            <a:r>
              <a:rPr lang="en-US" sz="2400" dirty="0">
                <a:latin typeface="+mn-lt"/>
              </a:rPr>
              <a:t>Rolls, B.J., Ello-Martin, J.A., &amp; </a:t>
            </a:r>
            <a:r>
              <a:rPr lang="en-US" sz="2400" dirty="0" err="1">
                <a:latin typeface="+mn-lt"/>
              </a:rPr>
              <a:t>Tohill</a:t>
            </a:r>
            <a:r>
              <a:rPr lang="en-US" sz="2400" dirty="0">
                <a:latin typeface="+mn-lt"/>
              </a:rPr>
              <a:t>, B.C. (2004). What can intervention studies tell us about the relationship between fruit and vegetable consumption and weight management? </a:t>
            </a:r>
            <a:r>
              <a:rPr lang="en-US" sz="2400" i="1" dirty="0" err="1">
                <a:latin typeface="+mn-lt"/>
              </a:rPr>
              <a:t>Nutr</a:t>
            </a:r>
            <a:r>
              <a:rPr lang="en-US" sz="2400" i="1" dirty="0">
                <a:latin typeface="+mn-lt"/>
              </a:rPr>
              <a:t> Rev. 62</a:t>
            </a:r>
            <a:r>
              <a:rPr lang="en-US" sz="2400" dirty="0">
                <a:latin typeface="+mn-lt"/>
              </a:rPr>
              <a:t>(1):1–17</a:t>
            </a:r>
          </a:p>
          <a:p>
            <a:r>
              <a:rPr lang="en-US" sz="2000" dirty="0"/>
              <a:t>	</a:t>
            </a:r>
            <a:endParaRPr lang="en-US" sz="2400" cap="small" dirty="0">
              <a:solidFill>
                <a:srgbClr val="004C83"/>
              </a:solidFill>
              <a:latin typeface="+mn-lt"/>
              <a:cs typeface="Arial Black"/>
            </a:endParaRPr>
          </a:p>
        </p:txBody>
      </p:sp>
      <p:sp>
        <p:nvSpPr>
          <p:cNvPr id="21" name="Text Box 22"/>
          <p:cNvSpPr txBox="1">
            <a:spLocks noChangeArrowheads="1"/>
          </p:cNvSpPr>
          <p:nvPr/>
        </p:nvSpPr>
        <p:spPr bwMode="auto">
          <a:xfrm>
            <a:off x="13106400" y="22426365"/>
            <a:ext cx="8057835" cy="687387"/>
          </a:xfrm>
          <a:prstGeom prst="rect">
            <a:avLst/>
          </a:prstGeom>
          <a:noFill/>
          <a:ln w="9525">
            <a:noFill/>
            <a:miter lim="800000"/>
            <a:headEnd/>
            <a:tailEnd/>
          </a:ln>
        </p:spPr>
        <p:txBody>
          <a:bodyPr wrap="square" lIns="180000" tIns="180000" rIns="180000" bIns="180000">
            <a:prstTxWarp prst="textNoShape">
              <a:avLst/>
            </a:prstTxWarp>
            <a:spAutoFit/>
          </a:bodyPr>
          <a:lstStyle/>
          <a:p>
            <a:pPr eaLnBrk="1" hangingPunct="1">
              <a:lnSpc>
                <a:spcPct val="115000"/>
              </a:lnSpc>
              <a:spcAft>
                <a:spcPct val="15000"/>
              </a:spcAft>
              <a:buSzPct val="85000"/>
            </a:pPr>
            <a:r>
              <a:rPr lang="en-US" altLang="en-US" sz="2000" dirty="0"/>
              <a:t>=</a:t>
            </a:r>
          </a:p>
        </p:txBody>
      </p:sp>
      <p:pic>
        <p:nvPicPr>
          <p:cNvPr id="25" name="Picture 24"/>
          <p:cNvPicPr/>
          <p:nvPr/>
        </p:nvPicPr>
        <p:blipFill>
          <a:blip r:embed="rId11">
            <a:extLst>
              <a:ext uri="{28A0092B-C50C-407E-A947-70E740481C1C}">
                <a14:useLocalDpi xmlns:a14="http://schemas.microsoft.com/office/drawing/2010/main" val="0"/>
              </a:ext>
            </a:extLst>
          </a:blip>
          <a:srcRect/>
          <a:stretch>
            <a:fillRect/>
          </a:stretch>
        </p:blipFill>
        <p:spPr bwMode="auto">
          <a:xfrm>
            <a:off x="37714818" y="1373310"/>
            <a:ext cx="6176382" cy="4034334"/>
          </a:xfrm>
          <a:prstGeom prst="rect">
            <a:avLst/>
          </a:prstGeom>
          <a:noFill/>
          <a:ln>
            <a:noFill/>
          </a:ln>
        </p:spPr>
      </p:pic>
      <p:pic>
        <p:nvPicPr>
          <p:cNvPr id="2" name="Picture 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030490" y="4741735"/>
            <a:ext cx="14860710" cy="1930945"/>
          </a:xfrm>
          <a:prstGeom prst="rect">
            <a:avLst/>
          </a:prstGeom>
        </p:spPr>
      </p:pic>
      <p:sp>
        <p:nvSpPr>
          <p:cNvPr id="6" name="TextBox 5">
            <a:extLst>
              <a:ext uri="{FF2B5EF4-FFF2-40B4-BE49-F238E27FC236}">
                <a16:creationId xmlns:a16="http://schemas.microsoft.com/office/drawing/2014/main" id="{7679DDFC-0B92-4027-8D8B-E07547879319}"/>
              </a:ext>
            </a:extLst>
          </p:cNvPr>
          <p:cNvSpPr txBox="1"/>
          <p:nvPr/>
        </p:nvSpPr>
        <p:spPr>
          <a:xfrm>
            <a:off x="685800" y="7547267"/>
            <a:ext cx="11565835" cy="19420701"/>
          </a:xfrm>
          <a:prstGeom prst="rect">
            <a:avLst/>
          </a:prstGeom>
          <a:noFill/>
        </p:spPr>
        <p:txBody>
          <a:bodyPr wrap="square" rtlCol="0">
            <a:spAutoFit/>
          </a:bodyPr>
          <a:lstStyle/>
          <a:p>
            <a:r>
              <a:rPr lang="en-US" sz="6000" b="1" dirty="0">
                <a:solidFill>
                  <a:schemeClr val="accent1"/>
                </a:solidFill>
              </a:rPr>
              <a:t>ABSTRACT</a:t>
            </a:r>
          </a:p>
          <a:p>
            <a:r>
              <a:rPr lang="en-US" sz="2400" b="1" dirty="0"/>
              <a:t>Purpose:</a:t>
            </a:r>
            <a:r>
              <a:rPr lang="en-US" sz="2400" dirty="0"/>
              <a:t> To assess the community access to the nutrition and social factors that contribute to lack of access to nutrition and to prevalence of obesity in the community. </a:t>
            </a:r>
            <a:r>
              <a:rPr lang="en-US" sz="2400" b="1" dirty="0"/>
              <a:t>Method:</a:t>
            </a:r>
            <a:r>
              <a:rPr lang="en-US" sz="2400" dirty="0"/>
              <a:t> Observational cross-sectional descriptive study conducted an observational NEMS-CS food inventory survey and NEMS-perceived food access survey. Data was collected on availability of healthy food items in corner stores and on perceptions of community participants of varied demographic characteristics on the decision to shop bases on store types, transport, nutrition, quality, cost of food and effect of relatives and also in importance of these variables.  </a:t>
            </a:r>
            <a:r>
              <a:rPr lang="en-US" sz="2400" b="1" dirty="0"/>
              <a:t>Results: </a:t>
            </a:r>
            <a:r>
              <a:rPr lang="en-US" sz="2400" dirty="0"/>
              <a:t>Race, education, employment status and income and location were found to be associated with the individual decision to shop. The transportation and convenience, the store type, high quality and large selection of fruits and vegetables, cost of food, and healthy items available at different stores types and locations were found to influence the individual decision to shop and the participants’ perception on accessibility of fresh produce. The decision to shop based on where relatives shop was found to have a little importance. </a:t>
            </a:r>
            <a:r>
              <a:rPr lang="en-US" sz="2400" b="1" dirty="0"/>
              <a:t>Conclusion: </a:t>
            </a:r>
            <a:r>
              <a:rPr lang="en-US" sz="2400" dirty="0"/>
              <a:t>Extensive data on food environment could contribute to future research and interventions to decrease prevalence of obesity.</a:t>
            </a:r>
            <a:r>
              <a:rPr lang="en-US" sz="2400" b="1" dirty="0"/>
              <a:t> </a:t>
            </a:r>
            <a:r>
              <a:rPr lang="en-US" sz="2400" dirty="0"/>
              <a:t>In future longitudinal studies with better methods and precise measure on food environments changes over time might assess food environmental impact on healthy diet behaviors, and weight outcomes.</a:t>
            </a:r>
          </a:p>
          <a:p>
            <a:endParaRPr lang="en-US" sz="2400" dirty="0"/>
          </a:p>
          <a:p>
            <a:r>
              <a:rPr lang="en-US" sz="6000" b="1" dirty="0">
                <a:solidFill>
                  <a:schemeClr val="accent1"/>
                </a:solidFill>
              </a:rPr>
              <a:t>INTRODUCTION</a:t>
            </a:r>
          </a:p>
          <a:p>
            <a:endParaRPr lang="en-US" sz="4000" b="1" dirty="0"/>
          </a:p>
          <a:p>
            <a:r>
              <a:rPr lang="en-US" sz="2400" dirty="0"/>
              <a:t>Obesity an epidemic affects more than 1.4 billion adults and 40 million children are overweight (WHO). Income and educational inequities play a role in obesity (NHANES).</a:t>
            </a:r>
          </a:p>
          <a:p>
            <a:r>
              <a:rPr lang="en-US" sz="2400" dirty="0"/>
              <a:t>Technology changed nation’s food system and eating environments (Story, </a:t>
            </a:r>
            <a:r>
              <a:rPr lang="en-US" sz="2400" dirty="0" err="1"/>
              <a:t>Kaphingst</a:t>
            </a:r>
            <a:r>
              <a:rPr lang="en-US" sz="2400" dirty="0"/>
              <a:t>, Robinson-O ’Brien &amp; </a:t>
            </a:r>
            <a:r>
              <a:rPr lang="en-US" sz="2400" dirty="0" err="1"/>
              <a:t>Glanz</a:t>
            </a:r>
            <a:r>
              <a:rPr lang="en-US" sz="2400" dirty="0"/>
              <a:t>, 2008) with high-calorie, low-nutrition food intake (Fox et al., 2009). Cawley &amp; </a:t>
            </a:r>
            <a:r>
              <a:rPr lang="en-US" sz="2400" dirty="0" err="1"/>
              <a:t>Meyerhoefer</a:t>
            </a:r>
            <a:r>
              <a:rPr lang="en-US" sz="2400" dirty="0"/>
              <a:t> (2012) associate high obesity rates with healthcare burden and reduced life expectancy of Americans. Homes, schools, community, and other environments influence diet and health-related behavior (</a:t>
            </a:r>
            <a:r>
              <a:rPr lang="en-US" sz="2400" dirty="0" err="1"/>
              <a:t>Gamba</a:t>
            </a:r>
            <a:r>
              <a:rPr lang="en-US" sz="2400" dirty="0"/>
              <a:t>, </a:t>
            </a:r>
            <a:r>
              <a:rPr lang="en-US" sz="2400" dirty="0" err="1"/>
              <a:t>Schuchter</a:t>
            </a:r>
            <a:r>
              <a:rPr lang="en-US" sz="2400" dirty="0"/>
              <a:t>, </a:t>
            </a:r>
            <a:r>
              <a:rPr lang="en-US" sz="2400" dirty="0" err="1"/>
              <a:t>Rutt</a:t>
            </a:r>
            <a:r>
              <a:rPr lang="en-US" sz="2400" dirty="0"/>
              <a:t>, &amp; </a:t>
            </a:r>
            <a:r>
              <a:rPr lang="en-US" sz="2400" dirty="0" err="1"/>
              <a:t>Seto</a:t>
            </a:r>
            <a:r>
              <a:rPr lang="en-US" sz="2400" dirty="0"/>
              <a:t>, 2015); policies and population-based approaches on obesogenic environment (Dodson, </a:t>
            </a:r>
            <a:r>
              <a:rPr lang="en-US" sz="2400" dirty="0" err="1"/>
              <a:t>Eyler</a:t>
            </a:r>
            <a:r>
              <a:rPr lang="en-US" sz="2400" dirty="0"/>
              <a:t>, </a:t>
            </a:r>
            <a:r>
              <a:rPr lang="en-US" sz="2400" dirty="0" err="1"/>
              <a:t>Chalifour</a:t>
            </a:r>
            <a:r>
              <a:rPr lang="en-US" sz="2400" dirty="0"/>
              <a:t> &amp; </a:t>
            </a:r>
            <a:r>
              <a:rPr lang="en-US" sz="2400" dirty="0" err="1"/>
              <a:t>Wintrode</a:t>
            </a:r>
            <a:r>
              <a:rPr lang="en-US" sz="2400" dirty="0"/>
              <a:t>, 2012; Farley &amp; Van Wye, 2012; Parker, Burns &amp; Sanchez, 2009); community-based zoning practices in the community (</a:t>
            </a:r>
            <a:r>
              <a:rPr lang="en-US" sz="2400" dirty="0" err="1"/>
              <a:t>Mair</a:t>
            </a:r>
            <a:r>
              <a:rPr lang="en-US" sz="2400" dirty="0"/>
              <a:t>, Pierce &amp; </a:t>
            </a:r>
            <a:r>
              <a:rPr lang="en-US" sz="2400" dirty="0" err="1"/>
              <a:t>Teret</a:t>
            </a:r>
            <a:r>
              <a:rPr lang="en-US" sz="2400" dirty="0"/>
              <a:t>, 2005); ecological model of health behavior (</a:t>
            </a:r>
            <a:r>
              <a:rPr lang="en-US" sz="2400" dirty="0" err="1"/>
              <a:t>Glanz</a:t>
            </a:r>
            <a:r>
              <a:rPr lang="en-US" sz="2400" dirty="0"/>
              <a:t>, </a:t>
            </a:r>
            <a:r>
              <a:rPr lang="en-US" sz="2400" dirty="0" err="1"/>
              <a:t>Sallis</a:t>
            </a:r>
            <a:r>
              <a:rPr lang="en-US" sz="2400" dirty="0"/>
              <a:t>, </a:t>
            </a:r>
            <a:r>
              <a:rPr lang="en-US" sz="2400" dirty="0" err="1"/>
              <a:t>Saelens</a:t>
            </a:r>
            <a:r>
              <a:rPr lang="en-US" sz="2400" dirty="0"/>
              <a:t>, &amp; Frank, 2005); urban planning and land use policies (Powell et al., 2007); studies on in-store characteristics (</a:t>
            </a:r>
            <a:r>
              <a:rPr lang="en-US" sz="2400" dirty="0" err="1"/>
              <a:t>Mancino</a:t>
            </a:r>
            <a:r>
              <a:rPr lang="en-US" sz="2400" dirty="0"/>
              <a:t>, &amp; Kinsey, 2008; </a:t>
            </a:r>
            <a:r>
              <a:rPr lang="en-US" sz="2400" dirty="0" err="1"/>
              <a:t>Neumark-Sztainer</a:t>
            </a:r>
            <a:r>
              <a:rPr lang="en-US" sz="2400" dirty="0"/>
              <a:t>, et al., 2003) are a few of the researches on food environment to fight the obesity epidemic.</a:t>
            </a:r>
          </a:p>
          <a:p>
            <a:r>
              <a:rPr lang="en-US" sz="2400" dirty="0"/>
              <a:t> Community environment, organizational nutrition environments, consumer environment influence the eating behavior. Interventions like Let's Move’ (2013) program by Former First Lady Michelle Obama and food-industry-based programs (calorie labeling and value sizing) (US Food and Drug Administration, 2013); </a:t>
            </a:r>
            <a:r>
              <a:rPr lang="en-US" sz="2400" i="1" dirty="0"/>
              <a:t>Dietary Guidelines for Americans </a:t>
            </a:r>
            <a:r>
              <a:rPr lang="en-US" sz="2400" dirty="0"/>
              <a:t>(US Department of Health and Human Services and Department of Agriculture), taxing unhealthy food and subsidizing healthy food (Rolls, Ello-Martin &amp; </a:t>
            </a:r>
            <a:r>
              <a:rPr lang="en-US" sz="2400" dirty="0" err="1"/>
              <a:t>Tohill</a:t>
            </a:r>
            <a:r>
              <a:rPr lang="en-US" sz="2400" dirty="0"/>
              <a:t>, 2004) facilitate desirable health behavioral change to increase fruits and vegetables consumption. </a:t>
            </a:r>
          </a:p>
        </p:txBody>
      </p:sp>
      <p:sp>
        <p:nvSpPr>
          <p:cNvPr id="8" name="TextBox 7">
            <a:extLst>
              <a:ext uri="{FF2B5EF4-FFF2-40B4-BE49-F238E27FC236}">
                <a16:creationId xmlns:a16="http://schemas.microsoft.com/office/drawing/2014/main" id="{D7D00600-B71E-4FFE-809D-1160374D360E}"/>
              </a:ext>
            </a:extLst>
          </p:cNvPr>
          <p:cNvSpPr txBox="1"/>
          <p:nvPr/>
        </p:nvSpPr>
        <p:spPr>
          <a:xfrm>
            <a:off x="685800" y="26834603"/>
            <a:ext cx="12192000" cy="3724096"/>
          </a:xfrm>
          <a:prstGeom prst="rect">
            <a:avLst/>
          </a:prstGeom>
          <a:noFill/>
        </p:spPr>
        <p:txBody>
          <a:bodyPr wrap="square" rtlCol="0">
            <a:spAutoFit/>
          </a:bodyPr>
          <a:lstStyle/>
          <a:p>
            <a:pPr>
              <a:spcAft>
                <a:spcPts val="2400"/>
              </a:spcAft>
            </a:pPr>
            <a:r>
              <a:rPr lang="en-US" sz="6000" b="1" cap="small" dirty="0">
                <a:solidFill>
                  <a:schemeClr val="accent1"/>
                </a:solidFill>
                <a:latin typeface="+mn-lt"/>
                <a:cs typeface="Arial Black"/>
              </a:rPr>
              <a:t>Aim</a:t>
            </a:r>
            <a:endParaRPr lang="en-US" sz="6000" b="1" dirty="0">
              <a:solidFill>
                <a:schemeClr val="accent1"/>
              </a:solidFill>
              <a:latin typeface="+mn-lt"/>
            </a:endParaRPr>
          </a:p>
          <a:p>
            <a:r>
              <a:rPr lang="en-US" sz="2400" dirty="0">
                <a:latin typeface="+mn-lt"/>
              </a:rPr>
              <a:t>To advance the previous studies, to assess the access to the nutrition in the community. To integrate knowledge about nutritious foods into community health policies and as a data collection tools utilized by health departments. To propose plans based on access to nutritious foods by increasing the availability of nutritious food items and decreasing the proportion of obese people in areas.  </a:t>
            </a:r>
            <a:r>
              <a:rPr lang="en-US" sz="2400" dirty="0"/>
              <a:t>To propose sustainable data collection plans for obesity monitoring in targeted communities </a:t>
            </a:r>
            <a:endParaRPr lang="en-US" sz="2400" dirty="0">
              <a:latin typeface="+mn-lt"/>
            </a:endParaRPr>
          </a:p>
          <a:p>
            <a:pPr>
              <a:spcAft>
                <a:spcPts val="2400"/>
              </a:spcAft>
            </a:pPr>
            <a:endParaRPr lang="en-US" sz="1200" cap="small" dirty="0">
              <a:latin typeface="+mn-lt"/>
              <a:cs typeface="Arial Black"/>
            </a:endParaRPr>
          </a:p>
        </p:txBody>
      </p:sp>
      <p:pic>
        <p:nvPicPr>
          <p:cNvPr id="20" name="Picture 19">
            <a:extLst>
              <a:ext uri="{FF2B5EF4-FFF2-40B4-BE49-F238E27FC236}">
                <a16:creationId xmlns:a16="http://schemas.microsoft.com/office/drawing/2014/main" id="{0F20BC03-6008-42BB-9869-630E8A92B853}"/>
              </a:ext>
            </a:extLst>
          </p:cNvPr>
          <p:cNvPicPr/>
          <p:nvPr/>
        </p:nvPicPr>
        <p:blipFill>
          <a:blip r:embed="rId13">
            <a:extLst>
              <a:ext uri="{28A0092B-C50C-407E-A947-70E740481C1C}">
                <a14:useLocalDpi xmlns:a14="http://schemas.microsoft.com/office/drawing/2010/main" val="0"/>
              </a:ext>
            </a:extLst>
          </a:blip>
          <a:srcRect/>
          <a:stretch>
            <a:fillRect/>
          </a:stretch>
        </p:blipFill>
        <p:spPr bwMode="auto">
          <a:xfrm>
            <a:off x="25450800" y="26699996"/>
            <a:ext cx="7086600" cy="4311731"/>
          </a:xfrm>
          <a:prstGeom prst="rect">
            <a:avLst/>
          </a:prstGeom>
          <a:noFill/>
          <a:ln>
            <a:noFill/>
          </a:ln>
        </p:spPr>
      </p:pic>
      <p:pic>
        <p:nvPicPr>
          <p:cNvPr id="23" name="Picture 22">
            <a:extLst>
              <a:ext uri="{FF2B5EF4-FFF2-40B4-BE49-F238E27FC236}">
                <a16:creationId xmlns:a16="http://schemas.microsoft.com/office/drawing/2014/main" id="{C17A3988-A848-4E08-AE0B-7053C7DFD0BC}"/>
              </a:ext>
            </a:extLst>
          </p:cNvPr>
          <p:cNvPicPr/>
          <p:nvPr/>
        </p:nvPicPr>
        <p:blipFill>
          <a:blip r:embed="rId14">
            <a:extLst>
              <a:ext uri="{28A0092B-C50C-407E-A947-70E740481C1C}">
                <a14:useLocalDpi xmlns:a14="http://schemas.microsoft.com/office/drawing/2010/main" val="0"/>
              </a:ext>
            </a:extLst>
          </a:blip>
          <a:srcRect/>
          <a:stretch>
            <a:fillRect/>
          </a:stretch>
        </p:blipFill>
        <p:spPr bwMode="auto">
          <a:xfrm>
            <a:off x="36423600" y="26626653"/>
            <a:ext cx="6781800" cy="4349831"/>
          </a:xfrm>
          <a:prstGeom prst="rect">
            <a:avLst/>
          </a:prstGeom>
          <a:noFill/>
          <a:ln>
            <a:noFill/>
          </a:ln>
        </p:spPr>
      </p:pic>
      <p:pic>
        <p:nvPicPr>
          <p:cNvPr id="24" name="Picture 23">
            <a:extLst>
              <a:ext uri="{FF2B5EF4-FFF2-40B4-BE49-F238E27FC236}">
                <a16:creationId xmlns:a16="http://schemas.microsoft.com/office/drawing/2014/main" id="{4485C447-BD51-405C-8D3B-131E23AD57B2}"/>
              </a:ext>
            </a:extLst>
          </p:cNvPr>
          <p:cNvPicPr/>
          <p:nvPr/>
        </p:nvPicPr>
        <p:blipFill>
          <a:blip r:embed="rId15">
            <a:extLst>
              <a:ext uri="{28A0092B-C50C-407E-A947-70E740481C1C}">
                <a14:useLocalDpi xmlns:a14="http://schemas.microsoft.com/office/drawing/2010/main" val="0"/>
              </a:ext>
            </a:extLst>
          </a:blip>
          <a:srcRect/>
          <a:stretch>
            <a:fillRect/>
          </a:stretch>
        </p:blipFill>
        <p:spPr bwMode="auto">
          <a:xfrm>
            <a:off x="13106400" y="24829724"/>
            <a:ext cx="10668000" cy="4276488"/>
          </a:xfrm>
          <a:prstGeom prst="rect">
            <a:avLst/>
          </a:prstGeom>
          <a:noFill/>
          <a:ln>
            <a:noFill/>
          </a:ln>
        </p:spPr>
      </p:pic>
      <p:graphicFrame>
        <p:nvGraphicFramePr>
          <p:cNvPr id="26" name="Chart 25">
            <a:extLst>
              <a:ext uri="{FF2B5EF4-FFF2-40B4-BE49-F238E27FC236}">
                <a16:creationId xmlns:a16="http://schemas.microsoft.com/office/drawing/2014/main" id="{E0B60D1C-2F7E-4199-B636-1606717C6B76}"/>
              </a:ext>
            </a:extLst>
          </p:cNvPr>
          <p:cNvGraphicFramePr/>
          <p:nvPr>
            <p:extLst>
              <p:ext uri="{D42A27DB-BD31-4B8C-83A1-F6EECF244321}">
                <p14:modId xmlns:p14="http://schemas.microsoft.com/office/powerpoint/2010/main" val="1424291036"/>
              </p:ext>
            </p:extLst>
          </p:nvPr>
        </p:nvGraphicFramePr>
        <p:xfrm>
          <a:off x="13182600" y="20032301"/>
          <a:ext cx="7162800" cy="4273631"/>
        </p:xfrm>
        <a:graphic>
          <a:graphicData uri="http://schemas.openxmlformats.org/drawingml/2006/chart">
            <c:chart xmlns:c="http://schemas.openxmlformats.org/drawingml/2006/chart" xmlns:r="http://schemas.openxmlformats.org/officeDocument/2006/relationships" r:id="rId16"/>
          </a:graphicData>
        </a:graphic>
      </p:graphicFrame>
      <p:sp>
        <p:nvSpPr>
          <p:cNvPr id="10" name="Rectangle 9">
            <a:extLst>
              <a:ext uri="{FF2B5EF4-FFF2-40B4-BE49-F238E27FC236}">
                <a16:creationId xmlns:a16="http://schemas.microsoft.com/office/drawing/2014/main" id="{351916F3-0AB1-4A89-81D0-82B87FD2981C}"/>
              </a:ext>
            </a:extLst>
          </p:cNvPr>
          <p:cNvSpPr/>
          <p:nvPr/>
        </p:nvSpPr>
        <p:spPr>
          <a:xfrm>
            <a:off x="1413164" y="590482"/>
            <a:ext cx="28914436" cy="6001643"/>
          </a:xfrm>
          <a:prstGeom prst="rect">
            <a:avLst/>
          </a:prstGeom>
        </p:spPr>
        <p:txBody>
          <a:bodyPr wrap="square">
            <a:spAutoFit/>
          </a:bodyPr>
          <a:lstStyle/>
          <a:p>
            <a:r>
              <a:rPr lang="en-US" sz="4800" b="1" dirty="0"/>
              <a:t>Namita Mishra (Graduate student-Masters in Public Health)</a:t>
            </a:r>
          </a:p>
          <a:p>
            <a:r>
              <a:rPr lang="en-US" sz="4800" b="1" dirty="0"/>
              <a:t>Usha Kundu, MD College of Health</a:t>
            </a:r>
          </a:p>
          <a:p>
            <a:r>
              <a:rPr lang="en-US" sz="4800" b="1" dirty="0"/>
              <a:t>University of West Florida</a:t>
            </a:r>
          </a:p>
          <a:p>
            <a:endParaRPr lang="en-US" sz="4800" b="1" dirty="0"/>
          </a:p>
          <a:p>
            <a:r>
              <a:rPr lang="en-US" sz="4800" b="1" dirty="0"/>
              <a:t>Faculty advisor: Dr. Melanie </a:t>
            </a:r>
            <a:r>
              <a:rPr lang="en-US" sz="4800" b="1" dirty="0" err="1"/>
              <a:t>SuttonUWF</a:t>
            </a:r>
            <a:r>
              <a:rPr lang="en-US" sz="4800" b="1" dirty="0"/>
              <a:t>) ; Dr. Daudet </a:t>
            </a:r>
            <a:r>
              <a:rPr lang="en-US" sz="4800" b="1" dirty="0" err="1"/>
              <a:t>Ilunga</a:t>
            </a:r>
            <a:r>
              <a:rPr lang="en-US" sz="4800" b="1" dirty="0"/>
              <a:t> </a:t>
            </a:r>
            <a:r>
              <a:rPr lang="en-US" sz="4800" b="1" dirty="0" err="1"/>
              <a:t>Tshiswaka</a:t>
            </a:r>
            <a:r>
              <a:rPr lang="en-US" sz="4800" b="1" dirty="0"/>
              <a:t> (UWF) </a:t>
            </a:r>
            <a:endParaRPr lang="en-US" sz="4800" dirty="0"/>
          </a:p>
          <a:p>
            <a:r>
              <a:rPr lang="en-US" sz="4800" b="1" dirty="0"/>
              <a:t>Preceptor: Dr. John J. Lanza </a:t>
            </a:r>
            <a:endParaRPr lang="en-US" sz="4800" dirty="0"/>
          </a:p>
          <a:p>
            <a:r>
              <a:rPr lang="en-US" sz="4800" b="1" dirty="0"/>
              <a:t>Florida Department of Health</a:t>
            </a:r>
            <a:r>
              <a:rPr lang="en-US" sz="4800" dirty="0"/>
              <a:t> </a:t>
            </a:r>
            <a:r>
              <a:rPr lang="en-US" sz="4800" b="1" dirty="0"/>
              <a:t>Escambia County</a:t>
            </a:r>
          </a:p>
          <a:p>
            <a:endParaRPr lang="en-US" sz="4800" dirty="0"/>
          </a:p>
        </p:txBody>
      </p:sp>
      <p:sp>
        <p:nvSpPr>
          <p:cNvPr id="3" name="TextBox 2">
            <a:extLst>
              <a:ext uri="{FF2B5EF4-FFF2-40B4-BE49-F238E27FC236}">
                <a16:creationId xmlns:a16="http://schemas.microsoft.com/office/drawing/2014/main" id="{9AA88849-FC37-46DE-BA8B-96862D135FD8}"/>
              </a:ext>
            </a:extLst>
          </p:cNvPr>
          <p:cNvSpPr txBox="1"/>
          <p:nvPr/>
        </p:nvSpPr>
        <p:spPr>
          <a:xfrm flipH="1">
            <a:off x="23774399" y="12649200"/>
            <a:ext cx="19431000" cy="2308324"/>
          </a:xfrm>
          <a:prstGeom prst="rect">
            <a:avLst/>
          </a:prstGeom>
          <a:noFill/>
        </p:spPr>
        <p:txBody>
          <a:bodyPr wrap="square" rtlCol="0">
            <a:spAutoFit/>
          </a:bodyPr>
          <a:lstStyle/>
          <a:p>
            <a:pPr>
              <a:spcAft>
                <a:spcPts val="2400"/>
              </a:spcAft>
            </a:pPr>
            <a:r>
              <a:rPr lang="en-US" sz="2400" dirty="0"/>
              <a:t>People living in neighborhoods with higher density of storefronts with high cost fresh produce and less number of healthy items are more likely to be obese. These neighborhoods might be the optimal sites for interventions. Placing community supermarkets to improve access should have better prices for healthy foods. Longitudinal studies on the complex, interrelated processes and the high-quality data from food stores, multiple environments and locations could support the relations between the individual-level shopping decisions as well as the purposeful placement of food environment resources across social and geographic space. Collaborative efforts of health researchers, communities, city planners, and policy experts and community members will be central to decreasing rates of obesity. </a:t>
            </a:r>
            <a:endParaRPr lang="en-US" sz="2400" b="1" cap="small" dirty="0">
              <a:solidFill>
                <a:srgbClr val="004C83"/>
              </a:solidFill>
              <a:cs typeface="Arial Black"/>
            </a:endParaRPr>
          </a:p>
        </p:txBody>
      </p:sp>
      <p:sp>
        <p:nvSpPr>
          <p:cNvPr id="4" name="TextBox 3">
            <a:extLst>
              <a:ext uri="{FF2B5EF4-FFF2-40B4-BE49-F238E27FC236}">
                <a16:creationId xmlns:a16="http://schemas.microsoft.com/office/drawing/2014/main" id="{E028704B-88A6-44C3-89FA-86E170D09004}"/>
              </a:ext>
            </a:extLst>
          </p:cNvPr>
          <p:cNvSpPr txBox="1"/>
          <p:nvPr/>
        </p:nvSpPr>
        <p:spPr>
          <a:xfrm>
            <a:off x="20878800" y="17297400"/>
            <a:ext cx="2336041" cy="1938992"/>
          </a:xfrm>
          <a:prstGeom prst="rect">
            <a:avLst/>
          </a:prstGeom>
          <a:noFill/>
        </p:spPr>
        <p:txBody>
          <a:bodyPr wrap="square" rtlCol="0">
            <a:spAutoFit/>
          </a:bodyPr>
          <a:lstStyle/>
          <a:p>
            <a:r>
              <a:rPr lang="en-US" sz="2000" b="1" dirty="0"/>
              <a:t>Perception of participant about how hard is it to get fresh produce in their community</a:t>
            </a:r>
            <a:endParaRPr lang="en-US" sz="2000" dirty="0"/>
          </a:p>
        </p:txBody>
      </p:sp>
      <p:sp>
        <p:nvSpPr>
          <p:cNvPr id="7" name="TextBox 6">
            <a:extLst>
              <a:ext uri="{FF2B5EF4-FFF2-40B4-BE49-F238E27FC236}">
                <a16:creationId xmlns:a16="http://schemas.microsoft.com/office/drawing/2014/main" id="{65C1447C-8792-4D13-B311-50F6F10AA7B3}"/>
              </a:ext>
            </a:extLst>
          </p:cNvPr>
          <p:cNvSpPr txBox="1"/>
          <p:nvPr/>
        </p:nvSpPr>
        <p:spPr>
          <a:xfrm>
            <a:off x="20345400" y="23113752"/>
            <a:ext cx="2686365" cy="1323439"/>
          </a:xfrm>
          <a:prstGeom prst="rect">
            <a:avLst/>
          </a:prstGeom>
          <a:noFill/>
        </p:spPr>
        <p:txBody>
          <a:bodyPr wrap="square" rtlCol="0">
            <a:spAutoFit/>
          </a:bodyPr>
          <a:lstStyle/>
          <a:p>
            <a:r>
              <a:rPr lang="en-US" sz="2000" b="1" dirty="0"/>
              <a:t>NEMS-CS with number of healthy items at different stores surveyed </a:t>
            </a:r>
          </a:p>
        </p:txBody>
      </p:sp>
      <p:sp>
        <p:nvSpPr>
          <p:cNvPr id="9" name="TextBox 8">
            <a:extLst>
              <a:ext uri="{FF2B5EF4-FFF2-40B4-BE49-F238E27FC236}">
                <a16:creationId xmlns:a16="http://schemas.microsoft.com/office/drawing/2014/main" id="{A1508A63-D8AF-4D60-B52A-9A7D24A37460}"/>
              </a:ext>
            </a:extLst>
          </p:cNvPr>
          <p:cNvSpPr txBox="1"/>
          <p:nvPr/>
        </p:nvSpPr>
        <p:spPr>
          <a:xfrm>
            <a:off x="32842200" y="26967968"/>
            <a:ext cx="3276600" cy="2862322"/>
          </a:xfrm>
          <a:prstGeom prst="rect">
            <a:avLst/>
          </a:prstGeom>
          <a:noFill/>
        </p:spPr>
        <p:txBody>
          <a:bodyPr wrap="square" rtlCol="0">
            <a:spAutoFit/>
          </a:bodyPr>
          <a:lstStyle/>
          <a:p>
            <a:r>
              <a:rPr lang="en-US" sz="2000" b="1" dirty="0"/>
              <a:t>Perception of participants whether they agree or disagree to the high quality fresh produce availability and their cost at different stores in their neighborhood in the two graphs</a:t>
            </a:r>
          </a:p>
        </p:txBody>
      </p:sp>
      <p:sp>
        <p:nvSpPr>
          <p:cNvPr id="27" name="TextBox 26">
            <a:extLst>
              <a:ext uri="{FF2B5EF4-FFF2-40B4-BE49-F238E27FC236}">
                <a16:creationId xmlns:a16="http://schemas.microsoft.com/office/drawing/2014/main" id="{57F7EEA9-0055-46B5-976C-333DB7125957}"/>
              </a:ext>
            </a:extLst>
          </p:cNvPr>
          <p:cNvSpPr txBox="1"/>
          <p:nvPr/>
        </p:nvSpPr>
        <p:spPr>
          <a:xfrm>
            <a:off x="27660600" y="15944850"/>
            <a:ext cx="9391965" cy="1447800"/>
          </a:xfrm>
          <a:prstGeom prst="rect">
            <a:avLst/>
          </a:prstGeom>
          <a:noFill/>
        </p:spPr>
        <p:txBody>
          <a:bodyPr wrap="square" rtlCol="0">
            <a:spAutoFit/>
          </a:bodyPr>
          <a:lstStyle/>
          <a:p>
            <a:endParaRPr lang="en-US" dirty="0"/>
          </a:p>
        </p:txBody>
      </p:sp>
      <p:sp>
        <p:nvSpPr>
          <p:cNvPr id="34" name="TextBox 33">
            <a:extLst>
              <a:ext uri="{FF2B5EF4-FFF2-40B4-BE49-F238E27FC236}">
                <a16:creationId xmlns:a16="http://schemas.microsoft.com/office/drawing/2014/main" id="{6B7AFC91-7A9C-4BB6-8606-72D2227DA178}"/>
              </a:ext>
            </a:extLst>
          </p:cNvPr>
          <p:cNvSpPr txBox="1"/>
          <p:nvPr/>
        </p:nvSpPr>
        <p:spPr>
          <a:xfrm>
            <a:off x="13184453" y="29256780"/>
            <a:ext cx="10589947" cy="1446550"/>
          </a:xfrm>
          <a:prstGeom prst="rect">
            <a:avLst/>
          </a:prstGeom>
          <a:noFill/>
        </p:spPr>
        <p:txBody>
          <a:bodyPr wrap="square" rtlCol="0">
            <a:spAutoFit/>
          </a:bodyPr>
          <a:lstStyle/>
          <a:p>
            <a:r>
              <a:rPr lang="en-US" sz="4000" b="1" dirty="0"/>
              <a:t>Disclosure</a:t>
            </a:r>
          </a:p>
          <a:p>
            <a:r>
              <a:rPr lang="en-US" sz="2400" b="1" dirty="0"/>
              <a:t>The authors have no financial disclosures that would be a potential conflict of interest with this presentation</a:t>
            </a:r>
            <a:r>
              <a:rPr lang="en-US" sz="2400" i="1" dirty="0"/>
              <a:t>.</a:t>
            </a:r>
          </a:p>
        </p:txBody>
      </p:sp>
      <p:pic>
        <p:nvPicPr>
          <p:cNvPr id="35" name="Picture 34">
            <a:extLst>
              <a:ext uri="{FF2B5EF4-FFF2-40B4-BE49-F238E27FC236}">
                <a16:creationId xmlns:a16="http://schemas.microsoft.com/office/drawing/2014/main" id="{B80C24E5-C48F-4B9D-8E79-A4633F7DDCA0}"/>
              </a:ext>
            </a:extLst>
          </p:cNvPr>
          <p:cNvPicPr>
            <a:picLocks noChangeAspect="1"/>
          </p:cNvPicPr>
          <p:nvPr/>
        </p:nvPicPr>
        <p:blipFill>
          <a:blip r:embed="rId17"/>
          <a:stretch>
            <a:fillRect/>
          </a:stretch>
        </p:blipFill>
        <p:spPr>
          <a:xfrm>
            <a:off x="13326498" y="17392650"/>
            <a:ext cx="7552302" cy="2724150"/>
          </a:xfrm>
          <a:prstGeom prst="rect">
            <a:avLst/>
          </a:prstGeom>
        </p:spPr>
      </p:pic>
    </p:spTree>
    <p:custDataLst>
      <p:tags r:id="rId1"/>
    </p:custDataLst>
    <p:extLst>
      <p:ext uri="{BB962C8B-B14F-4D97-AF65-F5344CB8AC3E}">
        <p14:creationId xmlns:p14="http://schemas.microsoft.com/office/powerpoint/2010/main" val="7209655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oster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Postertemplate.potx</Template>
  <TotalTime>23839</TotalTime>
  <Words>1351</Words>
  <Application>Microsoft Office PowerPoint</Application>
  <PresentationFormat>Custom</PresentationFormat>
  <Paragraphs>60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MS PGothic</vt:lpstr>
      <vt:lpstr>Arial</vt:lpstr>
      <vt:lpstr>Arial Black</vt:lpstr>
      <vt:lpstr>Calibri</vt:lpstr>
      <vt:lpstr>Postertemplate</vt:lpstr>
      <vt:lpstr>PowerPoint Presentation</vt:lpstr>
    </vt:vector>
  </TitlesOfParts>
  <Manager/>
  <Company>University of Illinois at Urbana-Champaign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 v1</dc:title>
  <dc:subject/>
  <dc:creator>Creative Services at Public Affairs</dc:creator>
  <cp:keywords/>
  <dc:description/>
  <cp:lastModifiedBy>Bhavyansh Mishra</cp:lastModifiedBy>
  <cp:revision>183</cp:revision>
  <cp:lastPrinted>2009-06-18T18:06:01Z</cp:lastPrinted>
  <dcterms:created xsi:type="dcterms:W3CDTF">2009-07-07T20:22:22Z</dcterms:created>
  <dcterms:modified xsi:type="dcterms:W3CDTF">2018-02-27T19:29:13Z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F9F5C160-F2AF-4B89-B2B9-90326F5730F8</vt:lpwstr>
  </property>
  <property fmtid="{D5CDD505-2E9C-101B-9397-08002B2CF9AE}" pid="3" name="ArticulatePath">
    <vt:lpwstr>Research-Poster-Blue-Template-Photos</vt:lpwstr>
  </property>
</Properties>
</file>