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2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F4C76E2-D006-4D05-AF3F-3D5988EB4775}">
          <p14:sldIdLst>
            <p14:sldId id="262"/>
            <p14:sldId id="260"/>
            <p14:sldId id="25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96F6C-5408-4DFF-9778-0574364077F5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2DDE-3754-4EEA-8D3D-58C3DED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2DDE-3754-4EEA-8D3D-58C3DED993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2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8FF4-58D7-400D-8710-8E98A4BDD32A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7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B26B-82A0-40E0-8CE3-A3FBAC173A59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86648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B26B-82A0-40E0-8CE3-A3FBAC173A59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2209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B26B-82A0-40E0-8CE3-A3FBAC173A59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72621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B26B-82A0-40E0-8CE3-A3FBAC173A59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62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B26B-82A0-40E0-8CE3-A3FBAC173A59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15739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B26B-82A0-40E0-8CE3-A3FBAC173A59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734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1511-713B-4C84-8966-E4DD19CA87F5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33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2B54-534F-46A8-8337-4FEAE540C79D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DCAB-CDE8-43F5-B192-39A01DFD2D62}" type="datetime9">
              <a:rPr lang="en-US" smtClean="0"/>
              <a:t>9/13/2025 10:17:45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1C36-FC7C-4AD9-8A49-17AC88B1B9F6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6846-B092-4B99-B414-0F19CBE3B150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2453-403B-49B5-8D20-B12778F6D843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7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A1A4-4FEC-4DAD-8314-3336D8FADEE7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14CE-FC71-4D07-BB55-535E4B18E0AD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1997-8766-4D56-AC22-76BA4CEBBC14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733-D61E-4877-A703-0B00F6C52300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9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11B26B-82A0-40E0-8CE3-A3FBAC173A59}" type="datetime9">
              <a:rPr lang="en-US" smtClean="0"/>
              <a:t>9/13/2025 10:17:45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B6DF2-BB1E-46E5-94EB-3F8E6858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5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e/2PACX-1vR403zRXYEeVbfTdd2JnLRBsfCNx6eXZGsWGGVpC7nFNnsWFVEBy5HY5uoIt9iyIQ/pubchart?oid=1199275577&amp;format=interactiv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24A8-60CB-631C-2C06-05774755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85" y="1214900"/>
            <a:ext cx="4227641" cy="1624520"/>
          </a:xfrm>
        </p:spPr>
        <p:txBody>
          <a:bodyPr anchor="ctr">
            <a:normAutofit/>
          </a:bodyPr>
          <a:lstStyle/>
          <a:p>
            <a:pPr algn="ctr"/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br>
              <a:rPr lang="en-US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 and Data Science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Namita Mishra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6A66-4F5E-4ADE-82B7-DA4E50569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4144617"/>
            <a:ext cx="3130826" cy="185861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 Vehicles and Benefits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Footprint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Energy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71D5-4DD8-E6AA-0430-C98DF989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802" y="6356350"/>
            <a:ext cx="28195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C5DCAB-CDE8-43F5-B192-39A01DFD2D62}" type="datetime9"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9/13/2025 10:17:45 AM</a:t>
            </a:fld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03075-5707-192B-CFE6-9E9D547E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36FB6DF2-BB1E-46E5-94EB-3F8E68589067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 ">
            <a:extLst>
              <a:ext uri="{FF2B5EF4-FFF2-40B4-BE49-F238E27FC236}">
                <a16:creationId xmlns:a16="http://schemas.microsoft.com/office/drawing/2014/main" id="{6AFD23D3-4A38-F3B9-7CE4-F63ACF4A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252" y="912528"/>
            <a:ext cx="7606253" cy="2726320"/>
          </a:xfrm>
          <a:prstGeom prst="rect">
            <a:avLst/>
          </a:prstGeom>
        </p:spPr>
      </p:pic>
      <p:pic>
        <p:nvPicPr>
          <p:cNvPr id="8" name="Picture 7" descr="Geographic Map ">
            <a:extLst>
              <a:ext uri="{FF2B5EF4-FFF2-40B4-BE49-F238E27FC236}">
                <a16:creationId xmlns:a16="http://schemas.microsoft.com/office/drawing/2014/main" id="{0AD8BF55-DD5F-53A2-4415-2F2F4C863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757" y="3711227"/>
            <a:ext cx="7633648" cy="297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6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69FF-1263-25B8-8C11-2263A9FC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4096"/>
          </a:xfr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correctly manage, visualize, and interpret the data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 out for the outliers in the City data on registered  EV vehicles (EV cities per 100,000 people)</a:t>
            </a:r>
            <a:b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46EBF34-588E-DB32-4C8C-BD135C4A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12081" y="6478315"/>
            <a:ext cx="990599" cy="304799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spcAft>
                <a:spcPts val="600"/>
              </a:spcAft>
            </a:pPr>
            <a:fld id="{A28CBF31-DABF-460C-B7C6-14DD2AFAE936}" type="datetime9">
              <a:rPr lang="en-US" b="1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9/13/2025 10:17:48 AM</a:t>
            </a:fld>
            <a:endParaRPr lang="en-US" b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3DE68-146F-2464-C003-4AF3FF48D31A}"/>
              </a:ext>
            </a:extLst>
          </p:cNvPr>
          <p:cNvSpPr txBox="1"/>
          <p:nvPr/>
        </p:nvSpPr>
        <p:spPr>
          <a:xfrm>
            <a:off x="8629732" y="6117934"/>
            <a:ext cx="373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 – States in the US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517F5-D011-90FF-5B77-EA73AF932847}"/>
              </a:ext>
            </a:extLst>
          </p:cNvPr>
          <p:cNvSpPr txBox="1"/>
          <p:nvPr/>
        </p:nvSpPr>
        <p:spPr>
          <a:xfrm>
            <a:off x="5129049" y="1421865"/>
            <a:ext cx="633773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Excluding (WA), the highest  number of EVs registered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5627EC-6A29-962C-48AD-6EDDC5C7232B}"/>
              </a:ext>
            </a:extLst>
          </p:cNvPr>
          <p:cNvSpPr txBox="1">
            <a:spLocks/>
          </p:cNvSpPr>
          <p:nvPr/>
        </p:nvSpPr>
        <p:spPr>
          <a:xfrm>
            <a:off x="8607971" y="3384331"/>
            <a:ext cx="3499945" cy="19444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Battery Electric Vehicles (BEVs) and Plug-in Hybrid Electric Vehicles (PHEVs) currently registered through the Washington State Department of Licensing (DOL)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14355F-D470-EA2A-13C8-D97986C46A5A}"/>
              </a:ext>
            </a:extLst>
          </p:cNvPr>
          <p:cNvSpPr txBox="1"/>
          <p:nvPr/>
        </p:nvSpPr>
        <p:spPr>
          <a:xfrm>
            <a:off x="5339253" y="3394841"/>
            <a:ext cx="3132085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name with the highest number of EVs registered in WA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*The top two cities highlighted in red (dataset)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E344D-F122-6A0C-6B08-5502CFE45402}"/>
              </a:ext>
            </a:extLst>
          </p:cNvPr>
          <p:cNvSpPr txBox="1"/>
          <p:nvPr/>
        </p:nvSpPr>
        <p:spPr>
          <a:xfrm>
            <a:off x="6208987" y="6137306"/>
            <a:ext cx="2083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Interactive map</a:t>
            </a:r>
          </a:p>
        </p:txBody>
      </p:sp>
      <p:sp>
        <p:nvSpPr>
          <p:cNvPr id="23" name="Arrow: Right 22" descr="arrow connector">
            <a:extLst>
              <a:ext uri="{FF2B5EF4-FFF2-40B4-BE49-F238E27FC236}">
                <a16:creationId xmlns:a16="http://schemas.microsoft.com/office/drawing/2014/main" id="{F18BABFC-8558-64ED-6A88-0F393EF1B6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282151" y="6222125"/>
            <a:ext cx="315310" cy="19286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Graphic 24" descr="Electric car with solid fill">
            <a:extLst>
              <a:ext uri="{FF2B5EF4-FFF2-40B4-BE49-F238E27FC236}">
                <a16:creationId xmlns:a16="http://schemas.microsoft.com/office/drawing/2014/main" id="{EE20CADC-8476-DC97-1E40-2CD2BE960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2241" y="1673773"/>
            <a:ext cx="1889234" cy="1889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728C6-554D-1D18-492A-EE40FE506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66648"/>
            <a:ext cx="4918840" cy="569135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2FB92E1-A1D2-E905-0DB7-D2E3E8B16146}"/>
              </a:ext>
            </a:extLst>
          </p:cNvPr>
          <p:cNvSpPr/>
          <p:nvPr/>
        </p:nvSpPr>
        <p:spPr>
          <a:xfrm rot="9168829">
            <a:off x="4931013" y="1814664"/>
            <a:ext cx="600483" cy="4099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48B5-44BF-EBD7-88FE-BFC96EAF8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993362">
            <a:off x="121598" y="150973"/>
            <a:ext cx="3522395" cy="1324029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l"/>
            <a:b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states could implement interventions for fewer carbon emissions?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F7F3-E5D8-9F47-3C72-969AFB4D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774-842F-4FA8-A25F-AB7480E5F2CD}" type="datetime9">
              <a:rPr lang="en-US" smtClean="0"/>
              <a:t>9/13/2025 10:17:48 AM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08174-FD0D-8B88-AF5F-66BFCFAB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Screenshot of Excel table and maps">
            <a:extLst>
              <a:ext uri="{FF2B5EF4-FFF2-40B4-BE49-F238E27FC236}">
                <a16:creationId xmlns:a16="http://schemas.microsoft.com/office/drawing/2014/main" id="{D80CE57B-A5F7-0A60-5861-810D7885C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88" y="0"/>
            <a:ext cx="7395378" cy="5754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E6E2CC-A3FA-3483-9CF2-78918270A626}"/>
              </a:ext>
            </a:extLst>
          </p:cNvPr>
          <p:cNvSpPr txBox="1"/>
          <p:nvPr/>
        </p:nvSpPr>
        <p:spPr>
          <a:xfrm>
            <a:off x="4477406" y="6002969"/>
            <a:ext cx="71785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References</a:t>
            </a:r>
          </a:p>
          <a:p>
            <a:r>
              <a:rPr lang="en-US" sz="1000" dirty="0"/>
              <a:t>Population statistics: https://en.wikipedia.org/wiki/List_of_U.S._states_and_territories_by_population</a:t>
            </a:r>
          </a:p>
          <a:p>
            <a:r>
              <a:rPr lang="en-US" sz="1000" dirty="0"/>
              <a:t>Data.gov: https://data.wa.gov/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500519-A6E2-705F-4A22-919F70A1E9FD}"/>
              </a:ext>
            </a:extLst>
          </p:cNvPr>
          <p:cNvSpPr txBox="1"/>
          <p:nvPr/>
        </p:nvSpPr>
        <p:spPr>
          <a:xfrm>
            <a:off x="302270" y="3420839"/>
            <a:ext cx="45025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Electric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BEVs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Plug-in Hybrid Electric Vehicles (PHEVs)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D1AEE-C3B5-3871-2C79-BE7B62EF1F47}"/>
              </a:ext>
            </a:extLst>
          </p:cNvPr>
          <p:cNvSpPr txBox="1"/>
          <p:nvPr/>
        </p:nvSpPr>
        <p:spPr>
          <a:xfrm>
            <a:off x="325820" y="4562279"/>
            <a:ext cx="42672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Washington</a:t>
            </a:r>
            <a:r>
              <a:rPr lang="en-US" dirty="0"/>
              <a:t> (WA and CA  - Amongst the top 4 states with the largest no. of EV vehicles registered </a:t>
            </a:r>
          </a:p>
          <a:p>
            <a:endParaRPr lang="en-US" dirty="0"/>
          </a:p>
          <a:p>
            <a:r>
              <a:rPr lang="en-US" b="1" dirty="0"/>
              <a:t>Yellow -</a:t>
            </a:r>
            <a:r>
              <a:rPr lang="en-US" dirty="0"/>
              <a:t> </a:t>
            </a:r>
            <a:r>
              <a:rPr lang="en-US" b="1" dirty="0"/>
              <a:t>Missing data</a:t>
            </a:r>
          </a:p>
        </p:txBody>
      </p:sp>
      <p:pic>
        <p:nvPicPr>
          <p:cNvPr id="3" name="Picture 2" descr="Map">
            <a:extLst>
              <a:ext uri="{FF2B5EF4-FFF2-40B4-BE49-F238E27FC236}">
                <a16:creationId xmlns:a16="http://schemas.microsoft.com/office/drawing/2014/main" id="{4EB4AE40-3D99-443E-16F8-7573CB953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495" y="2518251"/>
            <a:ext cx="3192426" cy="1967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4E20D4-9F1E-F021-9205-F69C09F4594E}"/>
              </a:ext>
            </a:extLst>
          </p:cNvPr>
          <p:cNvSpPr txBox="1"/>
          <p:nvPr/>
        </p:nvSpPr>
        <p:spPr>
          <a:xfrm>
            <a:off x="8565932" y="4505600"/>
            <a:ext cx="32687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Excluding (WA and CA)</a:t>
            </a:r>
          </a:p>
        </p:txBody>
      </p:sp>
      <p:cxnSp>
        <p:nvCxnSpPr>
          <p:cNvPr id="12" name="Straight Arrow Connector 11" descr="arrow connector">
            <a:extLst>
              <a:ext uri="{FF2B5EF4-FFF2-40B4-BE49-F238E27FC236}">
                <a16:creationId xmlns:a16="http://schemas.microsoft.com/office/drawing/2014/main" id="{F23BAC3E-87F3-D9FB-FF79-906A26807E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 flipV="1">
            <a:off x="9025666" y="3620010"/>
            <a:ext cx="0" cy="899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 descr="arroe connector">
            <a:extLst>
              <a:ext uri="{FF2B5EF4-FFF2-40B4-BE49-F238E27FC236}">
                <a16:creationId xmlns:a16="http://schemas.microsoft.com/office/drawing/2014/main" id="{C0443933-621C-B4B2-81C7-F426D6C39D8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 flipV="1">
            <a:off x="8786648" y="2869942"/>
            <a:ext cx="131935" cy="1660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9CDB4E-39FD-DAC5-7276-85DB3C2A30FA}"/>
              </a:ext>
            </a:extLst>
          </p:cNvPr>
          <p:cNvSpPr txBox="1"/>
          <p:nvPr/>
        </p:nvSpPr>
        <p:spPr>
          <a:xfrm>
            <a:off x="8576442" y="2140278"/>
            <a:ext cx="3221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B5BD48-5785-8A57-5D01-7EE6E9ABA5FF}"/>
              </a:ext>
            </a:extLst>
          </p:cNvPr>
          <p:cNvSpPr txBox="1"/>
          <p:nvPr/>
        </p:nvSpPr>
        <p:spPr>
          <a:xfrm>
            <a:off x="8576443" y="4882611"/>
            <a:ext cx="33107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PROPORTION</a:t>
            </a:r>
          </a:p>
          <a:p>
            <a:r>
              <a:rPr lang="en-US" dirty="0"/>
              <a:t>EVs/10000 population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CA7F130-1BB9-E905-3C48-177178AD935C}"/>
              </a:ext>
            </a:extLst>
          </p:cNvPr>
          <p:cNvSpPr txBox="1"/>
          <p:nvPr/>
        </p:nvSpPr>
        <p:spPr>
          <a:xfrm>
            <a:off x="174812" y="1466653"/>
            <a:ext cx="36979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dirty="0"/>
              <a:t>Interventions</a:t>
            </a:r>
            <a:br>
              <a:rPr lang="en-US" dirty="0"/>
            </a:br>
            <a:r>
              <a:rPr lang="en-US" dirty="0"/>
              <a:t> *Zero-Emission Vehicle (ZEV) program</a:t>
            </a:r>
            <a:br>
              <a:rPr lang="en-US" dirty="0"/>
            </a:br>
            <a:r>
              <a:rPr lang="en-US" dirty="0"/>
              <a:t>*Financial Investment</a:t>
            </a:r>
            <a:br>
              <a:rPr lang="en-US" dirty="0"/>
            </a:br>
            <a:r>
              <a:rPr lang="en-US" dirty="0"/>
              <a:t>*Policies</a:t>
            </a:r>
          </a:p>
        </p:txBody>
      </p:sp>
    </p:spTree>
    <p:extLst>
      <p:ext uri="{BB962C8B-B14F-4D97-AF65-F5344CB8AC3E}">
        <p14:creationId xmlns:p14="http://schemas.microsoft.com/office/powerpoint/2010/main" val="171073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01F255-B3EB-9262-1F65-B8179FB48725}"/>
              </a:ext>
            </a:extLst>
          </p:cNvPr>
          <p:cNvSpPr txBox="1"/>
          <p:nvPr/>
        </p:nvSpPr>
        <p:spPr>
          <a:xfrm>
            <a:off x="810228" y="1979271"/>
            <a:ext cx="101610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data - Extracted online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(https://data.gov/)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 data extracted from 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Electric_Vehicle_Population_Data:https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://catalog.data.gov/dataset/electric-vehicle-population-data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EV Vehicles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exhaust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pollutants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(NOx, CO₂,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particulate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matter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 (solar, wind, hydro)- carbon footprint is near zero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Reduce urban air pollution- Respiratory Diseases and Cancer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EVs emit less CO₂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E8A672-22F5-20A3-6ECC-F26329EE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Benefits of EV Vehicles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20E8FCC-C316-AA99-5103-1999CD72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86FD-ABDA-4C2B-92D3-86B8074DC245}" type="datetime9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9/13/2025 10:17:48 AM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B102AEC-7F9E-E4BB-EF16-87363783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6DF2-BB1E-46E5-94EB-3F8E6858906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16E7A-CB66-1474-54AD-202FC181349C}"/>
              </a:ext>
            </a:extLst>
          </p:cNvPr>
          <p:cNvSpPr txBox="1"/>
          <p:nvPr/>
        </p:nvSpPr>
        <p:spPr>
          <a:xfrm>
            <a:off x="9815333" y="6065134"/>
            <a:ext cx="121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69781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512</TotalTime>
  <Words>357</Words>
  <Application>Microsoft Office PowerPoint</Application>
  <PresentationFormat>Widescreen</PresentationFormat>
  <Paragraphs>46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Century Gothic</vt:lpstr>
      <vt:lpstr>Times New Roman</vt:lpstr>
      <vt:lpstr>Wingdings 3</vt:lpstr>
      <vt:lpstr>Ion</vt:lpstr>
      <vt:lpstr>Data Visualization  Bioinformatics and Data Science  Dr. Namita Mishra</vt:lpstr>
      <vt:lpstr>How to correctly manage, visualize, and interpret the data? HINT - Watch out for the outliers in the City data on registered  EV vehicles (EV cities per 100,000 people) </vt:lpstr>
      <vt:lpstr>   Which states could implement interventions for fewer carbon emissions? </vt:lpstr>
      <vt:lpstr>References and Benefits of EV Vehicles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Namita Mishra</dc:creator>
  <cp:lastModifiedBy>Namita Mishra</cp:lastModifiedBy>
  <cp:revision>15</cp:revision>
  <dcterms:created xsi:type="dcterms:W3CDTF">2025-09-11T18:55:28Z</dcterms:created>
  <dcterms:modified xsi:type="dcterms:W3CDTF">2025-09-13T15:49:08Z</dcterms:modified>
</cp:coreProperties>
</file>