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ncy\Documents\biodiversity\observation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ncy\Documents\biodiversity\observation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Protected</a:t>
            </a:r>
            <a:r>
              <a:rPr lang="en-US" baseline="0"/>
              <a:t> Versus Not Protected By Category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Sheet1!$C$1</c:f>
              <c:strCache>
                <c:ptCount val="1"/>
                <c:pt idx="0">
                  <c:v>not_protected</c:v>
                </c:pt>
              </c:strCache>
            </c:strRef>
          </c:tx>
          <c:spPr>
            <a:solidFill>
              <a:schemeClr val="accent1"/>
            </a:solidFill>
            <a:ln>
              <a:noFill/>
            </a:ln>
            <a:effectLst/>
            <a:sp3d/>
          </c:spPr>
          <c:invertIfNegative val="0"/>
          <c:cat>
            <c:strRef>
              <c:f>Sheet1!$B$2:$B$8</c:f>
              <c:strCache>
                <c:ptCount val="7"/>
                <c:pt idx="0">
                  <c:v>Bird</c:v>
                </c:pt>
                <c:pt idx="1">
                  <c:v>Vascular Plant</c:v>
                </c:pt>
                <c:pt idx="2">
                  <c:v>Mammal</c:v>
                </c:pt>
                <c:pt idx="3">
                  <c:v>Fish</c:v>
                </c:pt>
                <c:pt idx="4">
                  <c:v>Amphibian</c:v>
                </c:pt>
                <c:pt idx="5">
                  <c:v>Nonvascular Plant</c:v>
                </c:pt>
                <c:pt idx="6">
                  <c:v>Reptile</c:v>
                </c:pt>
              </c:strCache>
            </c:strRef>
          </c:cat>
          <c:val>
            <c:numRef>
              <c:f>Sheet1!$C$2:$C$8</c:f>
              <c:numCache>
                <c:formatCode>General</c:formatCode>
                <c:ptCount val="7"/>
                <c:pt idx="0">
                  <c:v>442</c:v>
                </c:pt>
                <c:pt idx="1">
                  <c:v>4424</c:v>
                </c:pt>
                <c:pt idx="2">
                  <c:v>176</c:v>
                </c:pt>
                <c:pt idx="3">
                  <c:v>116</c:v>
                </c:pt>
                <c:pt idx="4">
                  <c:v>73</c:v>
                </c:pt>
                <c:pt idx="5">
                  <c:v>328</c:v>
                </c:pt>
                <c:pt idx="6">
                  <c:v>74</c:v>
                </c:pt>
              </c:numCache>
            </c:numRef>
          </c:val>
          <c:extLst>
            <c:ext xmlns:c16="http://schemas.microsoft.com/office/drawing/2014/chart" uri="{C3380CC4-5D6E-409C-BE32-E72D297353CC}">
              <c16:uniqueId val="{00000000-B69F-446C-B381-20558D256671}"/>
            </c:ext>
          </c:extLst>
        </c:ser>
        <c:ser>
          <c:idx val="1"/>
          <c:order val="1"/>
          <c:tx>
            <c:strRef>
              <c:f>Sheet1!$D$1</c:f>
              <c:strCache>
                <c:ptCount val="1"/>
                <c:pt idx="0">
                  <c:v>protected</c:v>
                </c:pt>
              </c:strCache>
            </c:strRef>
          </c:tx>
          <c:spPr>
            <a:solidFill>
              <a:schemeClr val="accent2"/>
            </a:solidFill>
            <a:ln>
              <a:noFill/>
            </a:ln>
            <a:effectLst/>
            <a:sp3d/>
          </c:spPr>
          <c:invertIfNegative val="0"/>
          <c:cat>
            <c:strRef>
              <c:f>Sheet1!$B$2:$B$8</c:f>
              <c:strCache>
                <c:ptCount val="7"/>
                <c:pt idx="0">
                  <c:v>Bird</c:v>
                </c:pt>
                <c:pt idx="1">
                  <c:v>Vascular Plant</c:v>
                </c:pt>
                <c:pt idx="2">
                  <c:v>Mammal</c:v>
                </c:pt>
                <c:pt idx="3">
                  <c:v>Fish</c:v>
                </c:pt>
                <c:pt idx="4">
                  <c:v>Amphibian</c:v>
                </c:pt>
                <c:pt idx="5">
                  <c:v>Nonvascular Plant</c:v>
                </c:pt>
                <c:pt idx="6">
                  <c:v>Reptile</c:v>
                </c:pt>
              </c:strCache>
            </c:strRef>
          </c:cat>
          <c:val>
            <c:numRef>
              <c:f>Sheet1!$D$2:$D$8</c:f>
              <c:numCache>
                <c:formatCode>General</c:formatCode>
                <c:ptCount val="7"/>
                <c:pt idx="0">
                  <c:v>79</c:v>
                </c:pt>
                <c:pt idx="1">
                  <c:v>46</c:v>
                </c:pt>
                <c:pt idx="2">
                  <c:v>38</c:v>
                </c:pt>
                <c:pt idx="3">
                  <c:v>11</c:v>
                </c:pt>
                <c:pt idx="4">
                  <c:v>7</c:v>
                </c:pt>
                <c:pt idx="5">
                  <c:v>5</c:v>
                </c:pt>
                <c:pt idx="6">
                  <c:v>5</c:v>
                </c:pt>
              </c:numCache>
            </c:numRef>
          </c:val>
          <c:extLst>
            <c:ext xmlns:c16="http://schemas.microsoft.com/office/drawing/2014/chart" uri="{C3380CC4-5D6E-409C-BE32-E72D297353CC}">
              <c16:uniqueId val="{00000001-B69F-446C-B381-20558D256671}"/>
            </c:ext>
          </c:extLst>
        </c:ser>
        <c:dLbls>
          <c:showLegendKey val="0"/>
          <c:showVal val="0"/>
          <c:showCatName val="0"/>
          <c:showSerName val="0"/>
          <c:showPercent val="0"/>
          <c:showBubbleSize val="0"/>
        </c:dLbls>
        <c:gapWidth val="150"/>
        <c:shape val="box"/>
        <c:axId val="475537536"/>
        <c:axId val="475537864"/>
        <c:axId val="0"/>
      </c:bar3DChart>
      <c:catAx>
        <c:axId val="475537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537864"/>
        <c:crosses val="autoZero"/>
        <c:auto val="1"/>
        <c:lblAlgn val="ctr"/>
        <c:lblOffset val="100"/>
        <c:noMultiLvlLbl val="0"/>
      </c:catAx>
      <c:valAx>
        <c:axId val="475537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537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Protected</a:t>
            </a:r>
            <a:r>
              <a:rPr lang="en-US" baseline="0"/>
              <a:t> Versus Not Protected By Category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Sheet1!$C$1</c:f>
              <c:strCache>
                <c:ptCount val="1"/>
                <c:pt idx="0">
                  <c:v>not_protected</c:v>
                </c:pt>
              </c:strCache>
            </c:strRef>
          </c:tx>
          <c:spPr>
            <a:solidFill>
              <a:schemeClr val="accent1"/>
            </a:solidFill>
            <a:ln>
              <a:noFill/>
            </a:ln>
            <a:effectLst/>
          </c:spPr>
          <c:invertIfNegative val="0"/>
          <c:cat>
            <c:strRef>
              <c:f>Sheet1!$B$2:$B$8</c:f>
              <c:strCache>
                <c:ptCount val="7"/>
                <c:pt idx="0">
                  <c:v>Bird</c:v>
                </c:pt>
                <c:pt idx="1">
                  <c:v>Vascular Plant</c:v>
                </c:pt>
                <c:pt idx="2">
                  <c:v>Mammal</c:v>
                </c:pt>
                <c:pt idx="3">
                  <c:v>Fish</c:v>
                </c:pt>
                <c:pt idx="4">
                  <c:v>Amphibian</c:v>
                </c:pt>
                <c:pt idx="5">
                  <c:v>Nonvascular Plant</c:v>
                </c:pt>
                <c:pt idx="6">
                  <c:v>Reptile</c:v>
                </c:pt>
              </c:strCache>
            </c:strRef>
          </c:cat>
          <c:val>
            <c:numRef>
              <c:f>Sheet1!$C$2:$C$8</c:f>
              <c:numCache>
                <c:formatCode>General</c:formatCode>
                <c:ptCount val="7"/>
                <c:pt idx="0">
                  <c:v>442</c:v>
                </c:pt>
                <c:pt idx="1">
                  <c:v>4424</c:v>
                </c:pt>
                <c:pt idx="2">
                  <c:v>176</c:v>
                </c:pt>
                <c:pt idx="3">
                  <c:v>116</c:v>
                </c:pt>
                <c:pt idx="4">
                  <c:v>73</c:v>
                </c:pt>
                <c:pt idx="5">
                  <c:v>328</c:v>
                </c:pt>
                <c:pt idx="6">
                  <c:v>74</c:v>
                </c:pt>
              </c:numCache>
            </c:numRef>
          </c:val>
          <c:extLst>
            <c:ext xmlns:c16="http://schemas.microsoft.com/office/drawing/2014/chart" uri="{C3380CC4-5D6E-409C-BE32-E72D297353CC}">
              <c16:uniqueId val="{00000000-910E-402A-A2C5-6107065DF1D6}"/>
            </c:ext>
          </c:extLst>
        </c:ser>
        <c:ser>
          <c:idx val="1"/>
          <c:order val="1"/>
          <c:tx>
            <c:strRef>
              <c:f>Sheet1!$D$1</c:f>
              <c:strCache>
                <c:ptCount val="1"/>
                <c:pt idx="0">
                  <c:v>protected</c:v>
                </c:pt>
              </c:strCache>
            </c:strRef>
          </c:tx>
          <c:spPr>
            <a:solidFill>
              <a:schemeClr val="accent2"/>
            </a:solidFill>
            <a:ln>
              <a:noFill/>
            </a:ln>
            <a:effectLst/>
          </c:spPr>
          <c:invertIfNegative val="0"/>
          <c:cat>
            <c:strRef>
              <c:f>Sheet1!$B$2:$B$8</c:f>
              <c:strCache>
                <c:ptCount val="7"/>
                <c:pt idx="0">
                  <c:v>Bird</c:v>
                </c:pt>
                <c:pt idx="1">
                  <c:v>Vascular Plant</c:v>
                </c:pt>
                <c:pt idx="2">
                  <c:v>Mammal</c:v>
                </c:pt>
                <c:pt idx="3">
                  <c:v>Fish</c:v>
                </c:pt>
                <c:pt idx="4">
                  <c:v>Amphibian</c:v>
                </c:pt>
                <c:pt idx="5">
                  <c:v>Nonvascular Plant</c:v>
                </c:pt>
                <c:pt idx="6">
                  <c:v>Reptile</c:v>
                </c:pt>
              </c:strCache>
            </c:strRef>
          </c:cat>
          <c:val>
            <c:numRef>
              <c:f>Sheet1!$D$2:$D$8</c:f>
              <c:numCache>
                <c:formatCode>General</c:formatCode>
                <c:ptCount val="7"/>
                <c:pt idx="0">
                  <c:v>79</c:v>
                </c:pt>
                <c:pt idx="1">
                  <c:v>46</c:v>
                </c:pt>
                <c:pt idx="2">
                  <c:v>38</c:v>
                </c:pt>
                <c:pt idx="3">
                  <c:v>11</c:v>
                </c:pt>
                <c:pt idx="4">
                  <c:v>7</c:v>
                </c:pt>
                <c:pt idx="5">
                  <c:v>5</c:v>
                </c:pt>
                <c:pt idx="6">
                  <c:v>5</c:v>
                </c:pt>
              </c:numCache>
            </c:numRef>
          </c:val>
          <c:extLst>
            <c:ext xmlns:c16="http://schemas.microsoft.com/office/drawing/2014/chart" uri="{C3380CC4-5D6E-409C-BE32-E72D297353CC}">
              <c16:uniqueId val="{00000001-910E-402A-A2C5-6107065DF1D6}"/>
            </c:ext>
          </c:extLst>
        </c:ser>
        <c:dLbls>
          <c:showLegendKey val="0"/>
          <c:showVal val="0"/>
          <c:showCatName val="0"/>
          <c:showSerName val="0"/>
          <c:showPercent val="0"/>
          <c:showBubbleSize val="0"/>
        </c:dLbls>
        <c:gapWidth val="150"/>
        <c:overlap val="100"/>
        <c:axId val="475537536"/>
        <c:axId val="475537864"/>
      </c:barChart>
      <c:catAx>
        <c:axId val="475537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537864"/>
        <c:crosses val="autoZero"/>
        <c:auto val="1"/>
        <c:lblAlgn val="ctr"/>
        <c:lblOffset val="100"/>
        <c:noMultiLvlLbl val="0"/>
      </c:catAx>
      <c:valAx>
        <c:axId val="475537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537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4E53-9236-4455-8C96-581169F14470}"/>
              </a:ext>
            </a:extLst>
          </p:cNvPr>
          <p:cNvSpPr>
            <a:spLocks noGrp="1"/>
          </p:cNvSpPr>
          <p:nvPr>
            <p:ph type="ctrTitle"/>
          </p:nvPr>
        </p:nvSpPr>
        <p:spPr/>
        <p:txBody>
          <a:bodyPr/>
          <a:lstStyle/>
          <a:p>
            <a:r>
              <a:rPr lang="en-US" dirty="0"/>
              <a:t>Biodiversity Project</a:t>
            </a:r>
          </a:p>
        </p:txBody>
      </p:sp>
      <p:sp>
        <p:nvSpPr>
          <p:cNvPr id="3" name="Subtitle 2">
            <a:extLst>
              <a:ext uri="{FF2B5EF4-FFF2-40B4-BE49-F238E27FC236}">
                <a16:creationId xmlns:a16="http://schemas.microsoft.com/office/drawing/2014/main" id="{746A4D2D-F9D7-40AC-9257-F089C5E995D7}"/>
              </a:ext>
            </a:extLst>
          </p:cNvPr>
          <p:cNvSpPr>
            <a:spLocks noGrp="1"/>
          </p:cNvSpPr>
          <p:nvPr>
            <p:ph type="subTitle" idx="1"/>
          </p:nvPr>
        </p:nvSpPr>
        <p:spPr/>
        <p:txBody>
          <a:bodyPr/>
          <a:lstStyle/>
          <a:p>
            <a:r>
              <a:rPr lang="en-US" dirty="0"/>
              <a:t>Data Analysis and Some Conclusions</a:t>
            </a:r>
          </a:p>
        </p:txBody>
      </p:sp>
    </p:spTree>
    <p:extLst>
      <p:ext uri="{BB962C8B-B14F-4D97-AF65-F5344CB8AC3E}">
        <p14:creationId xmlns:p14="http://schemas.microsoft.com/office/powerpoint/2010/main" val="1097900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B122-004D-40E8-A84D-2A06A1A37D1F}"/>
              </a:ext>
            </a:extLst>
          </p:cNvPr>
          <p:cNvSpPr>
            <a:spLocks noGrp="1"/>
          </p:cNvSpPr>
          <p:nvPr>
            <p:ph type="title"/>
          </p:nvPr>
        </p:nvSpPr>
        <p:spPr/>
        <p:txBody>
          <a:bodyPr/>
          <a:lstStyle/>
          <a:p>
            <a:r>
              <a:rPr lang="en-US" dirty="0"/>
              <a:t>Comparisons</a:t>
            </a:r>
          </a:p>
        </p:txBody>
      </p:sp>
      <p:sp>
        <p:nvSpPr>
          <p:cNvPr id="3" name="Content Placeholder 2">
            <a:extLst>
              <a:ext uri="{FF2B5EF4-FFF2-40B4-BE49-F238E27FC236}">
                <a16:creationId xmlns:a16="http://schemas.microsoft.com/office/drawing/2014/main" id="{6F632344-1CBC-4CC4-8C04-F65EA37169AB}"/>
              </a:ext>
            </a:extLst>
          </p:cNvPr>
          <p:cNvSpPr>
            <a:spLocks noGrp="1"/>
          </p:cNvSpPr>
          <p:nvPr>
            <p:ph idx="1"/>
          </p:nvPr>
        </p:nvSpPr>
        <p:spPr/>
        <p:txBody>
          <a:bodyPr/>
          <a:lstStyle/>
          <a:p>
            <a:r>
              <a:rPr lang="en-US" dirty="0"/>
              <a:t>When we compare mammals versus other categories:</a:t>
            </a:r>
          </a:p>
          <a:p>
            <a:pPr lvl="1"/>
            <a:r>
              <a:rPr lang="en-US" dirty="0"/>
              <a:t>They are significantly more likely to have protected status than reptiles (p &lt; .025)</a:t>
            </a:r>
          </a:p>
          <a:p>
            <a:pPr lvl="1"/>
            <a:r>
              <a:rPr lang="en-US" dirty="0"/>
              <a:t>They are somewhat more likely to be endangered than amphibians (p &lt; .10)</a:t>
            </a:r>
          </a:p>
          <a:p>
            <a:pPr lvl="1"/>
            <a:r>
              <a:rPr lang="en-US" dirty="0"/>
              <a:t>Birds are somewhat more likely to be endangered than reptiles (p &lt; .10) and should remain of concern to conservationists.</a:t>
            </a:r>
          </a:p>
        </p:txBody>
      </p:sp>
    </p:spTree>
    <p:extLst>
      <p:ext uri="{BB962C8B-B14F-4D97-AF65-F5344CB8AC3E}">
        <p14:creationId xmlns:p14="http://schemas.microsoft.com/office/powerpoint/2010/main" val="357706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36548-9BD3-4E8D-8B97-24235C303BBA}"/>
              </a:ext>
            </a:extLst>
          </p:cNvPr>
          <p:cNvSpPr>
            <a:spLocks noGrp="1"/>
          </p:cNvSpPr>
          <p:nvPr>
            <p:ph type="title"/>
          </p:nvPr>
        </p:nvSpPr>
        <p:spPr/>
        <p:txBody>
          <a:bodyPr/>
          <a:lstStyle/>
          <a:p>
            <a:r>
              <a:rPr lang="en-US" dirty="0"/>
              <a:t>Specific Case: Wild Sheep</a:t>
            </a:r>
          </a:p>
        </p:txBody>
      </p:sp>
      <p:sp>
        <p:nvSpPr>
          <p:cNvPr id="4" name="Text Placeholder 3">
            <a:extLst>
              <a:ext uri="{FF2B5EF4-FFF2-40B4-BE49-F238E27FC236}">
                <a16:creationId xmlns:a16="http://schemas.microsoft.com/office/drawing/2014/main" id="{FD9EE874-8113-4288-834B-7E49771565A1}"/>
              </a:ext>
            </a:extLst>
          </p:cNvPr>
          <p:cNvSpPr>
            <a:spLocks noGrp="1"/>
          </p:cNvSpPr>
          <p:nvPr>
            <p:ph type="body" idx="1"/>
          </p:nvPr>
        </p:nvSpPr>
        <p:spPr/>
        <p:txBody>
          <a:bodyPr/>
          <a:lstStyle/>
          <a:p>
            <a:r>
              <a:rPr lang="en-US" dirty="0"/>
              <a:t>Sheep</a:t>
            </a:r>
          </a:p>
        </p:txBody>
      </p:sp>
      <p:sp>
        <p:nvSpPr>
          <p:cNvPr id="3" name="Content Placeholder 2">
            <a:extLst>
              <a:ext uri="{FF2B5EF4-FFF2-40B4-BE49-F238E27FC236}">
                <a16:creationId xmlns:a16="http://schemas.microsoft.com/office/drawing/2014/main" id="{F9720546-9218-4FF4-A08E-CD9F8C0038F7}"/>
              </a:ext>
            </a:extLst>
          </p:cNvPr>
          <p:cNvSpPr>
            <a:spLocks noGrp="1"/>
          </p:cNvSpPr>
          <p:nvPr>
            <p:ph sz="half" idx="2"/>
          </p:nvPr>
        </p:nvSpPr>
        <p:spPr/>
        <p:txBody>
          <a:bodyPr>
            <a:normAutofit fontScale="92500" lnSpcReduction="10000"/>
          </a:bodyPr>
          <a:lstStyle/>
          <a:p>
            <a:r>
              <a:rPr lang="en-US" dirty="0"/>
              <a:t>Sheep are one subcategory of mammal our researchers have been observing over the past year. </a:t>
            </a:r>
          </a:p>
          <a:p>
            <a:r>
              <a:rPr lang="en-US" dirty="0"/>
              <a:t>Observations have been done at four (4) National Parks.</a:t>
            </a:r>
          </a:p>
          <a:p>
            <a:r>
              <a:rPr lang="en-US" dirty="0"/>
              <a:t>The majority of observations were done at Yellowstone Park.</a:t>
            </a:r>
          </a:p>
          <a:p>
            <a:endParaRPr lang="en-US" dirty="0"/>
          </a:p>
        </p:txBody>
      </p:sp>
      <p:sp>
        <p:nvSpPr>
          <p:cNvPr id="5" name="Text Placeholder 4">
            <a:extLst>
              <a:ext uri="{FF2B5EF4-FFF2-40B4-BE49-F238E27FC236}">
                <a16:creationId xmlns:a16="http://schemas.microsoft.com/office/drawing/2014/main" id="{8208DB58-C202-4120-A48C-9B9EFFCB9BC8}"/>
              </a:ext>
            </a:extLst>
          </p:cNvPr>
          <p:cNvSpPr>
            <a:spLocks noGrp="1"/>
          </p:cNvSpPr>
          <p:nvPr>
            <p:ph type="body" sz="quarter" idx="3"/>
          </p:nvPr>
        </p:nvSpPr>
        <p:spPr/>
        <p:txBody>
          <a:bodyPr/>
          <a:lstStyle/>
          <a:p>
            <a:r>
              <a:rPr lang="en-US" dirty="0"/>
              <a:t>Observation Locations</a:t>
            </a:r>
          </a:p>
        </p:txBody>
      </p:sp>
      <p:pic>
        <p:nvPicPr>
          <p:cNvPr id="8" name="Content Placeholder 7" descr="Observation locations.">
            <a:extLst>
              <a:ext uri="{FF2B5EF4-FFF2-40B4-BE49-F238E27FC236}">
                <a16:creationId xmlns:a16="http://schemas.microsoft.com/office/drawing/2014/main" id="{954877F4-AB31-4974-AD76-98F1FF193092}"/>
              </a:ext>
            </a:extLst>
          </p:cNvPr>
          <p:cNvPicPr>
            <a:picLocks noGrp="1" noChangeAspect="1"/>
          </p:cNvPicPr>
          <p:nvPr>
            <p:ph sz="quarter" idx="4"/>
          </p:nvPr>
        </p:nvPicPr>
        <p:blipFill>
          <a:blip r:embed="rId2"/>
          <a:stretch>
            <a:fillRect/>
          </a:stretch>
        </p:blipFill>
        <p:spPr>
          <a:xfrm>
            <a:off x="6843713" y="3421063"/>
            <a:ext cx="3390900" cy="2276475"/>
          </a:xfrm>
        </p:spPr>
      </p:pic>
    </p:spTree>
    <p:extLst>
      <p:ext uri="{BB962C8B-B14F-4D97-AF65-F5344CB8AC3E}">
        <p14:creationId xmlns:p14="http://schemas.microsoft.com/office/powerpoint/2010/main" val="3340322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0837993-CF68-4B71-B30D-9FF2DBDC69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BC1EB0E-C682-4477-94FF-E3696ACD5A6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8" name="Picture 17">
              <a:extLst>
                <a:ext uri="{FF2B5EF4-FFF2-40B4-BE49-F238E27FC236}">
                  <a16:creationId xmlns:a16="http://schemas.microsoft.com/office/drawing/2014/main" id="{AFA120B5-D483-4179-B163-E5D72313C92F}"/>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Rectangle 18">
              <a:extLst>
                <a:ext uri="{FF2B5EF4-FFF2-40B4-BE49-F238E27FC236}">
                  <a16:creationId xmlns:a16="http://schemas.microsoft.com/office/drawing/2014/main" id="{F9A685BA-AB04-4A20-A6D5-BA403BAA7B69}"/>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C2823476-35C9-4E21-A7A8-8EE69CF2EEEF}"/>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1" name="Picture 20">
              <a:extLst>
                <a:ext uri="{FF2B5EF4-FFF2-40B4-BE49-F238E27FC236}">
                  <a16:creationId xmlns:a16="http://schemas.microsoft.com/office/drawing/2014/main" id="{06AA5951-06F3-4E0D-9B67-2FDEAA46EE8A}"/>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pic>
        <p:nvPicPr>
          <p:cNvPr id="10" name="Picture 9" descr="Number of Sheep per Week">
            <a:extLst>
              <a:ext uri="{FF2B5EF4-FFF2-40B4-BE49-F238E27FC236}">
                <a16:creationId xmlns:a16="http://schemas.microsoft.com/office/drawing/2014/main" id="{3A751063-7E68-4178-8B6F-C8143690EFA8}"/>
              </a:ext>
            </a:extLst>
          </p:cNvPr>
          <p:cNvPicPr>
            <a:picLocks noChangeAspect="1"/>
          </p:cNvPicPr>
          <p:nvPr/>
        </p:nvPicPr>
        <p:blipFill>
          <a:blip r:embed="rId5"/>
          <a:stretch>
            <a:fillRect/>
          </a:stretch>
        </p:blipFill>
        <p:spPr>
          <a:xfrm>
            <a:off x="5290634" y="4227218"/>
            <a:ext cx="5089281" cy="1399552"/>
          </a:xfrm>
          <a:prstGeom prst="rect">
            <a:avLst/>
          </a:prstGeom>
          <a:ln w="57150" cmpd="thickThin">
            <a:solidFill>
              <a:srgbClr val="7F7F7F"/>
            </a:solidFill>
            <a:miter lim="800000"/>
          </a:ln>
        </p:spPr>
      </p:pic>
      <p:sp>
        <p:nvSpPr>
          <p:cNvPr id="7" name="Title 6">
            <a:extLst>
              <a:ext uri="{FF2B5EF4-FFF2-40B4-BE49-F238E27FC236}">
                <a16:creationId xmlns:a16="http://schemas.microsoft.com/office/drawing/2014/main" id="{1D016C67-B637-4ABF-82AC-46F158716486}"/>
              </a:ext>
            </a:extLst>
          </p:cNvPr>
          <p:cNvSpPr>
            <a:spLocks noGrp="1"/>
          </p:cNvSpPr>
          <p:nvPr>
            <p:ph type="title"/>
          </p:nvPr>
        </p:nvSpPr>
        <p:spPr>
          <a:xfrm>
            <a:off x="1092643" y="1092200"/>
            <a:ext cx="2928751" cy="4498860"/>
          </a:xfrm>
        </p:spPr>
        <p:txBody>
          <a:bodyPr>
            <a:normAutofit/>
          </a:bodyPr>
          <a:lstStyle/>
          <a:p>
            <a:r>
              <a:rPr lang="en-US">
                <a:solidFill>
                  <a:srgbClr val="262626"/>
                </a:solidFill>
              </a:rPr>
              <a:t>Health of Park Sheep</a:t>
            </a:r>
          </a:p>
        </p:txBody>
      </p:sp>
      <p:sp>
        <p:nvSpPr>
          <p:cNvPr id="8" name="Content Placeholder 7">
            <a:extLst>
              <a:ext uri="{FF2B5EF4-FFF2-40B4-BE49-F238E27FC236}">
                <a16:creationId xmlns:a16="http://schemas.microsoft.com/office/drawing/2014/main" id="{211E27BF-5274-465B-A803-4FCA7FE1BAF4}"/>
              </a:ext>
            </a:extLst>
          </p:cNvPr>
          <p:cNvSpPr>
            <a:spLocks noGrp="1"/>
          </p:cNvSpPr>
          <p:nvPr>
            <p:ph idx="1"/>
          </p:nvPr>
        </p:nvSpPr>
        <p:spPr>
          <a:xfrm>
            <a:off x="4554194" y="1092200"/>
            <a:ext cx="6546426" cy="2948858"/>
          </a:xfrm>
        </p:spPr>
        <p:txBody>
          <a:bodyPr>
            <a:normAutofit/>
          </a:bodyPr>
          <a:lstStyle/>
          <a:p>
            <a:r>
              <a:rPr lang="en-US" dirty="0">
                <a:solidFill>
                  <a:srgbClr val="262626"/>
                </a:solidFill>
              </a:rPr>
              <a:t>One motivation for tracking park sheep is to control diseases in the population.</a:t>
            </a:r>
          </a:p>
          <a:p>
            <a:r>
              <a:rPr lang="en-US" dirty="0">
                <a:solidFill>
                  <a:srgbClr val="262626"/>
                </a:solidFill>
              </a:rPr>
              <a:t>Hoof and mouth disease has been of concern to park conservation staff and research zoologists.</a:t>
            </a:r>
          </a:p>
          <a:p>
            <a:endParaRPr lang="en-US" dirty="0">
              <a:solidFill>
                <a:srgbClr val="262626"/>
              </a:solidFill>
            </a:endParaRPr>
          </a:p>
        </p:txBody>
      </p:sp>
    </p:spTree>
    <p:extLst>
      <p:ext uri="{BB962C8B-B14F-4D97-AF65-F5344CB8AC3E}">
        <p14:creationId xmlns:p14="http://schemas.microsoft.com/office/powerpoint/2010/main" val="186409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04C6-B1DB-40F7-B728-857AA0674121}"/>
              </a:ext>
            </a:extLst>
          </p:cNvPr>
          <p:cNvSpPr>
            <a:spLocks noGrp="1"/>
          </p:cNvSpPr>
          <p:nvPr>
            <p:ph type="title"/>
          </p:nvPr>
        </p:nvSpPr>
        <p:spPr/>
        <p:txBody>
          <a:bodyPr/>
          <a:lstStyle/>
          <a:p>
            <a:r>
              <a:rPr lang="en-US" dirty="0"/>
              <a:t>Foot and Mouth Disease Prevention</a:t>
            </a:r>
          </a:p>
        </p:txBody>
      </p:sp>
      <p:sp>
        <p:nvSpPr>
          <p:cNvPr id="3" name="Content Placeholder 2">
            <a:extLst>
              <a:ext uri="{FF2B5EF4-FFF2-40B4-BE49-F238E27FC236}">
                <a16:creationId xmlns:a16="http://schemas.microsoft.com/office/drawing/2014/main" id="{2A687D13-24B3-45E6-894C-8FCDE6CD4F4C}"/>
              </a:ext>
            </a:extLst>
          </p:cNvPr>
          <p:cNvSpPr>
            <a:spLocks noGrp="1"/>
          </p:cNvSpPr>
          <p:nvPr>
            <p:ph idx="1"/>
          </p:nvPr>
        </p:nvSpPr>
        <p:spPr/>
        <p:txBody>
          <a:bodyPr/>
          <a:lstStyle/>
          <a:p>
            <a:r>
              <a:rPr lang="en-US" dirty="0"/>
              <a:t>We are tracking a new prevention program.</a:t>
            </a:r>
          </a:p>
          <a:p>
            <a:r>
              <a:rPr lang="en-US" dirty="0"/>
              <a:t>Observations suggest that a baseline of15% of park sheep species have the disease.</a:t>
            </a:r>
          </a:p>
          <a:p>
            <a:r>
              <a:rPr lang="en-US" dirty="0"/>
              <a:t>We seek a minimum detectable effective of 5% reduction in that proportion.</a:t>
            </a:r>
          </a:p>
          <a:p>
            <a:endParaRPr lang="en-US" dirty="0"/>
          </a:p>
        </p:txBody>
      </p:sp>
    </p:spTree>
    <p:extLst>
      <p:ext uri="{BB962C8B-B14F-4D97-AF65-F5344CB8AC3E}">
        <p14:creationId xmlns:p14="http://schemas.microsoft.com/office/powerpoint/2010/main" val="3194014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820F-51C1-457D-84FA-79182D0E137D}"/>
              </a:ext>
            </a:extLst>
          </p:cNvPr>
          <p:cNvSpPr>
            <a:spLocks noGrp="1"/>
          </p:cNvSpPr>
          <p:nvPr>
            <p:ph type="title"/>
          </p:nvPr>
        </p:nvSpPr>
        <p:spPr/>
        <p:txBody>
          <a:bodyPr/>
          <a:lstStyle/>
          <a:p>
            <a:r>
              <a:rPr lang="en-US" dirty="0"/>
              <a:t>Foot and Mouth Disease Prevention</a:t>
            </a:r>
          </a:p>
        </p:txBody>
      </p:sp>
      <p:sp>
        <p:nvSpPr>
          <p:cNvPr id="3" name="Content Placeholder 2">
            <a:extLst>
              <a:ext uri="{FF2B5EF4-FFF2-40B4-BE49-F238E27FC236}">
                <a16:creationId xmlns:a16="http://schemas.microsoft.com/office/drawing/2014/main" id="{B040CE9E-1AE5-4D5C-8F28-FD071A73E369}"/>
              </a:ext>
            </a:extLst>
          </p:cNvPr>
          <p:cNvSpPr>
            <a:spLocks noGrp="1"/>
          </p:cNvSpPr>
          <p:nvPr>
            <p:ph sz="half" idx="1"/>
          </p:nvPr>
        </p:nvSpPr>
        <p:spPr/>
        <p:txBody>
          <a:bodyPr>
            <a:normAutofit fontScale="92500" lnSpcReduction="10000"/>
          </a:bodyPr>
          <a:lstStyle/>
          <a:p>
            <a:r>
              <a:rPr lang="en-US" dirty="0"/>
              <a:t>The number of weeks needed at each park to observe a sufficient number of sheep is as follows:</a:t>
            </a:r>
          </a:p>
          <a:p>
            <a:pPr lvl="1"/>
            <a:r>
              <a:rPr lang="en-US" dirty="0"/>
              <a:t>Bryce: Approximately 2 (2.04)</a:t>
            </a:r>
          </a:p>
          <a:p>
            <a:pPr lvl="1"/>
            <a:r>
              <a:rPr lang="en-US" dirty="0"/>
              <a:t>Yellowstone: Approximately 1 (1.01)</a:t>
            </a:r>
          </a:p>
          <a:p>
            <a:pPr lvl="1"/>
            <a:r>
              <a:rPr lang="en-US" dirty="0"/>
              <a:t>Yosemite: Approximately 1 Week, 6 Days (1.81)</a:t>
            </a:r>
          </a:p>
          <a:p>
            <a:pPr lvl="1"/>
            <a:r>
              <a:rPr lang="en-US" dirty="0"/>
              <a:t>Great Smoky Approximately 3 and ½ Weeks (3.4)</a:t>
            </a:r>
          </a:p>
          <a:p>
            <a:pPr lvl="1"/>
            <a:endParaRPr lang="en-US" dirty="0"/>
          </a:p>
        </p:txBody>
      </p:sp>
      <p:pic>
        <p:nvPicPr>
          <p:cNvPr id="6" name="Content Placeholder 5" descr="A herd of sheep standing on a dry grass field&#10;&#10;Description generated with high confidence">
            <a:extLst>
              <a:ext uri="{FF2B5EF4-FFF2-40B4-BE49-F238E27FC236}">
                <a16:creationId xmlns:a16="http://schemas.microsoft.com/office/drawing/2014/main" id="{3E1267D6-A13F-4E40-A7A5-C9DCBCC5BF30}"/>
              </a:ext>
            </a:extLst>
          </p:cNvPr>
          <p:cNvPicPr>
            <a:picLocks noGrp="1" noChangeAspect="1"/>
          </p:cNvPicPr>
          <p:nvPr>
            <p:ph sz="half" idx="2"/>
          </p:nvPr>
        </p:nvPicPr>
        <p:blipFill>
          <a:blip r:embed="rId2"/>
          <a:stretch>
            <a:fillRect/>
          </a:stretch>
        </p:blipFill>
        <p:spPr>
          <a:xfrm>
            <a:off x="7188200" y="3372644"/>
            <a:ext cx="2705100" cy="1685925"/>
          </a:xfrm>
        </p:spPr>
      </p:pic>
    </p:spTree>
    <p:extLst>
      <p:ext uri="{BB962C8B-B14F-4D97-AF65-F5344CB8AC3E}">
        <p14:creationId xmlns:p14="http://schemas.microsoft.com/office/powerpoint/2010/main" val="1370152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D2A6-42EB-4D3D-804F-2442929F8328}"/>
              </a:ext>
            </a:extLst>
          </p:cNvPr>
          <p:cNvSpPr>
            <a:spLocks noGrp="1"/>
          </p:cNvSpPr>
          <p:nvPr>
            <p:ph type="title"/>
          </p:nvPr>
        </p:nvSpPr>
        <p:spPr/>
        <p:txBody>
          <a:bodyPr/>
          <a:lstStyle/>
          <a:p>
            <a:r>
              <a:rPr lang="en-US" dirty="0"/>
              <a:t>End Notes</a:t>
            </a:r>
          </a:p>
        </p:txBody>
      </p:sp>
      <p:sp>
        <p:nvSpPr>
          <p:cNvPr id="3" name="Content Placeholder 2">
            <a:extLst>
              <a:ext uri="{FF2B5EF4-FFF2-40B4-BE49-F238E27FC236}">
                <a16:creationId xmlns:a16="http://schemas.microsoft.com/office/drawing/2014/main" id="{7740BD4D-0D5D-4E47-AA13-5388FB6AC6D7}"/>
              </a:ext>
            </a:extLst>
          </p:cNvPr>
          <p:cNvSpPr>
            <a:spLocks noGrp="1"/>
          </p:cNvSpPr>
          <p:nvPr>
            <p:ph sz="half" idx="1"/>
          </p:nvPr>
        </p:nvSpPr>
        <p:spPr/>
        <p:txBody>
          <a:bodyPr/>
          <a:lstStyle/>
          <a:p>
            <a:r>
              <a:rPr lang="en-US" dirty="0"/>
              <a:t>Data Supplied by Code Academy</a:t>
            </a:r>
          </a:p>
          <a:p>
            <a:r>
              <a:rPr lang="en-US" dirty="0"/>
              <a:t>Definitions from CA and US Departments of Fish and Wildlife</a:t>
            </a:r>
          </a:p>
          <a:p>
            <a:r>
              <a:rPr lang="en-US" dirty="0"/>
              <a:t>Data processed with Jupyter Notebook iPython and Seaborn</a:t>
            </a:r>
          </a:p>
          <a:p>
            <a:r>
              <a:rPr lang="en-US" dirty="0"/>
              <a:t>Two charts made with Excel (due to time constraints.)</a:t>
            </a:r>
          </a:p>
        </p:txBody>
      </p:sp>
      <p:sp>
        <p:nvSpPr>
          <p:cNvPr id="4" name="Content Placeholder 3">
            <a:extLst>
              <a:ext uri="{FF2B5EF4-FFF2-40B4-BE49-F238E27FC236}">
                <a16:creationId xmlns:a16="http://schemas.microsoft.com/office/drawing/2014/main" id="{93DD4D95-9A2A-4BEE-8A20-18E34D15CE01}"/>
              </a:ext>
            </a:extLst>
          </p:cNvPr>
          <p:cNvSpPr>
            <a:spLocks noGrp="1"/>
          </p:cNvSpPr>
          <p:nvPr>
            <p:ph sz="half" idx="2"/>
          </p:nvPr>
        </p:nvSpPr>
        <p:spPr/>
        <p:txBody>
          <a:bodyPr/>
          <a:lstStyle/>
          <a:p>
            <a:r>
              <a:rPr lang="en-US" dirty="0"/>
              <a:t>Thank you.</a:t>
            </a:r>
          </a:p>
          <a:p>
            <a:r>
              <a:rPr lang="en-US" dirty="0"/>
              <a:t>Nancy Melucci PhD</a:t>
            </a:r>
          </a:p>
          <a:p>
            <a:r>
              <a:rPr lang="en-US"/>
              <a:t>Data-Scientist Elect</a:t>
            </a:r>
            <a:endParaRPr lang="en-US" dirty="0"/>
          </a:p>
        </p:txBody>
      </p:sp>
    </p:spTree>
    <p:extLst>
      <p:ext uri="{BB962C8B-B14F-4D97-AF65-F5344CB8AC3E}">
        <p14:creationId xmlns:p14="http://schemas.microsoft.com/office/powerpoint/2010/main" val="272844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7A0C-17F2-4D30-BD2E-43BDE09A5F66}"/>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42B90A97-5861-41DF-8166-99C6496EA0E4}"/>
              </a:ext>
            </a:extLst>
          </p:cNvPr>
          <p:cNvSpPr>
            <a:spLocks noGrp="1"/>
          </p:cNvSpPr>
          <p:nvPr>
            <p:ph idx="1"/>
          </p:nvPr>
        </p:nvSpPr>
        <p:spPr/>
        <p:txBody>
          <a:bodyPr/>
          <a:lstStyle/>
          <a:p>
            <a:r>
              <a:rPr lang="en-US" dirty="0"/>
              <a:t>Data was collected on 5824 species in 4 National Parks</a:t>
            </a:r>
          </a:p>
          <a:p>
            <a:r>
              <a:rPr lang="en-US" dirty="0"/>
              <a:t>Observations were carried out by Park Service employees and volunteers over the spring, summer and fall of 2017</a:t>
            </a:r>
          </a:p>
          <a:p>
            <a:r>
              <a:rPr lang="en-US" dirty="0"/>
              <a:t>Vascular plants are the most heavily represented category of species, with birds and non-vascular plants in a distant second and third</a:t>
            </a:r>
          </a:p>
          <a:p>
            <a:endParaRPr lang="en-US" dirty="0"/>
          </a:p>
          <a:p>
            <a:endParaRPr lang="en-US" dirty="0"/>
          </a:p>
          <a:p>
            <a:endParaRPr lang="en-US" dirty="0"/>
          </a:p>
        </p:txBody>
      </p:sp>
    </p:spTree>
    <p:extLst>
      <p:ext uri="{BB962C8B-B14F-4D97-AF65-F5344CB8AC3E}">
        <p14:creationId xmlns:p14="http://schemas.microsoft.com/office/powerpoint/2010/main" val="3804392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993F39-7389-4999-B996-9204D5C46134}"/>
              </a:ext>
            </a:extLst>
          </p:cNvPr>
          <p:cNvSpPr>
            <a:spLocks noGrp="1"/>
          </p:cNvSpPr>
          <p:nvPr>
            <p:ph type="title"/>
          </p:nvPr>
        </p:nvSpPr>
        <p:spPr/>
        <p:txBody>
          <a:bodyPr/>
          <a:lstStyle/>
          <a:p>
            <a:r>
              <a:rPr lang="en-US" dirty="0"/>
              <a:t>Observations by Species</a:t>
            </a:r>
          </a:p>
        </p:txBody>
      </p:sp>
      <p:pic>
        <p:nvPicPr>
          <p:cNvPr id="10" name="Content Placeholder 9" descr="Categories of Species Observed">
            <a:extLst>
              <a:ext uri="{FF2B5EF4-FFF2-40B4-BE49-F238E27FC236}">
                <a16:creationId xmlns:a16="http://schemas.microsoft.com/office/drawing/2014/main" id="{8255AC66-8119-4652-B970-5A050254C3AB}"/>
              </a:ext>
            </a:extLst>
          </p:cNvPr>
          <p:cNvPicPr>
            <a:picLocks noGrp="1" noChangeAspect="1"/>
          </p:cNvPicPr>
          <p:nvPr>
            <p:ph idx="1"/>
          </p:nvPr>
        </p:nvPicPr>
        <p:blipFill>
          <a:blip r:embed="rId2"/>
          <a:stretch>
            <a:fillRect/>
          </a:stretch>
        </p:blipFill>
        <p:spPr>
          <a:xfrm>
            <a:off x="4348162" y="3021013"/>
            <a:ext cx="3495675" cy="2390775"/>
          </a:xfrm>
        </p:spPr>
      </p:pic>
    </p:spTree>
    <p:extLst>
      <p:ext uri="{BB962C8B-B14F-4D97-AF65-F5344CB8AC3E}">
        <p14:creationId xmlns:p14="http://schemas.microsoft.com/office/powerpoint/2010/main" val="16310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7A4B640-BB7F-4272-A710-068DBA9F9A6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43BE08-0ED1-4B73-AC6D-B7E26A59CD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6B2094-7FC0-45FC-BFED-3CB88CEE63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9ABC71-6489-402C-BEE8-B9D8A9E06D95}"/>
              </a:ext>
            </a:extLst>
          </p:cNvPr>
          <p:cNvSpPr>
            <a:spLocks noGrp="1"/>
          </p:cNvSpPr>
          <p:nvPr>
            <p:ph type="title"/>
          </p:nvPr>
        </p:nvSpPr>
        <p:spPr>
          <a:xfrm>
            <a:off x="952108" y="954756"/>
            <a:ext cx="2730414" cy="4946003"/>
          </a:xfrm>
        </p:spPr>
        <p:txBody>
          <a:bodyPr>
            <a:normAutofit/>
          </a:bodyPr>
          <a:lstStyle/>
          <a:p>
            <a:r>
              <a:rPr lang="en-US" sz="4100">
                <a:solidFill>
                  <a:srgbClr val="FFFFFF"/>
                </a:solidFill>
              </a:rPr>
              <a:t>Endangered Status: Definitions*</a:t>
            </a:r>
          </a:p>
        </p:txBody>
      </p:sp>
      <p:sp>
        <p:nvSpPr>
          <p:cNvPr id="3" name="Content Placeholder 2">
            <a:extLst>
              <a:ext uri="{FF2B5EF4-FFF2-40B4-BE49-F238E27FC236}">
                <a16:creationId xmlns:a16="http://schemas.microsoft.com/office/drawing/2014/main" id="{24793F7E-5606-4C12-96D6-FD39996FA5DC}"/>
              </a:ext>
            </a:extLst>
          </p:cNvPr>
          <p:cNvSpPr>
            <a:spLocks noGrp="1"/>
          </p:cNvSpPr>
          <p:nvPr>
            <p:ph idx="1"/>
          </p:nvPr>
        </p:nvSpPr>
        <p:spPr>
          <a:xfrm>
            <a:off x="5140934" y="469900"/>
            <a:ext cx="5953630" cy="5405968"/>
          </a:xfrm>
        </p:spPr>
        <p:txBody>
          <a:bodyPr anchor="ctr">
            <a:normAutofit/>
          </a:bodyPr>
          <a:lstStyle/>
          <a:p>
            <a:pPr>
              <a:lnSpc>
                <a:spcPct val="90000"/>
              </a:lnSpc>
            </a:pPr>
            <a:r>
              <a:rPr lang="en-US" sz="2000" dirty="0"/>
              <a:t>Species of Concern: [A species] that is experiencing, or formerly experienced, serious (noncyclical) population declines or range retractions (not reversed) that, if continued or resumed, could qualify it for threatened or endangered status.</a:t>
            </a:r>
          </a:p>
          <a:p>
            <a:pPr>
              <a:lnSpc>
                <a:spcPct val="90000"/>
              </a:lnSpc>
            </a:pPr>
            <a:r>
              <a:rPr lang="en-US" sz="2000" dirty="0"/>
              <a:t>Threatened: Any species that is likely to become an endangered species within the foreseeable future throughout all or a significant portion of its range.</a:t>
            </a:r>
          </a:p>
          <a:p>
            <a:pPr>
              <a:lnSpc>
                <a:spcPct val="90000"/>
              </a:lnSpc>
            </a:pPr>
            <a:r>
              <a:rPr lang="en-US" sz="2000" dirty="0"/>
              <a:t>Endangered: Any species in danger of extinction throughout all or a significant portion of its range.</a:t>
            </a:r>
          </a:p>
          <a:p>
            <a:pPr>
              <a:lnSpc>
                <a:spcPct val="90000"/>
              </a:lnSpc>
            </a:pPr>
            <a:r>
              <a:rPr lang="en-US" sz="2000" dirty="0"/>
              <a:t>In Recovery: A species for which the trend toward threatened or endangered status is for the time being reversed.</a:t>
            </a:r>
          </a:p>
          <a:p>
            <a:pPr marL="0" indent="0">
              <a:lnSpc>
                <a:spcPct val="90000"/>
              </a:lnSpc>
              <a:buNone/>
            </a:pPr>
            <a:r>
              <a:rPr lang="en-US" sz="2000" dirty="0"/>
              <a:t> </a:t>
            </a:r>
            <a:r>
              <a:rPr lang="en-US" sz="2000" i="1" dirty="0"/>
              <a:t>*from the United States Fish and Wildlife Service</a:t>
            </a:r>
          </a:p>
        </p:txBody>
      </p:sp>
    </p:spTree>
    <p:extLst>
      <p:ext uri="{BB962C8B-B14F-4D97-AF65-F5344CB8AC3E}">
        <p14:creationId xmlns:p14="http://schemas.microsoft.com/office/powerpoint/2010/main" val="267820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descr="A close up of a logo&#10;&#10;Description generated with very high confidence">
              <a:extLst>
                <a:ext uri="{FF2B5EF4-FFF2-40B4-BE49-F238E27FC236}">
                  <a16:creationId xmlns:a16="http://schemas.microsoft.com/office/drawing/2014/main" id="{A7EF42F8-2417-49A6-95CE-DE9503B0AA66}"/>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3" name="Picture 12" descr="A picture containing building&#10;&#10;Description generated with high confidence">
              <a:extLst>
                <a:ext uri="{FF2B5EF4-FFF2-40B4-BE49-F238E27FC236}">
                  <a16:creationId xmlns:a16="http://schemas.microsoft.com/office/drawing/2014/main" id="{CD11837A-4F3D-419F-ACE2-E80B1EA2846F}"/>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descr="A picture containing building&#10;&#10;Description generated with high confidence">
              <a:extLst>
                <a:ext uri="{FF2B5EF4-FFF2-40B4-BE49-F238E27FC236}">
                  <a16:creationId xmlns:a16="http://schemas.microsoft.com/office/drawing/2014/main" id="{B9411D1A-7E2C-4A36-BE32-BF7A8E130723}"/>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CD07172-CD61-45EB-BEE3-F644503E5C8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ADA5DB-ED12-413A-AAB5-6A8D1152E6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57E618C-1D7B-4A51-90C1-6106CD8A1AE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BA45E5C-ACB9-49E8-B4DB-5255C23766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5" name="Picture 4" descr="Most species are thriving...">
            <a:extLst>
              <a:ext uri="{FF2B5EF4-FFF2-40B4-BE49-F238E27FC236}">
                <a16:creationId xmlns:a16="http://schemas.microsoft.com/office/drawing/2014/main" id="{12D983DE-4877-4E9E-991F-62B0287D20EC}"/>
              </a:ext>
            </a:extLst>
          </p:cNvPr>
          <p:cNvPicPr>
            <a:picLocks noChangeAspect="1"/>
          </p:cNvPicPr>
          <p:nvPr/>
        </p:nvPicPr>
        <p:blipFill>
          <a:blip r:embed="rId5"/>
          <a:stretch>
            <a:fillRect/>
          </a:stretch>
        </p:blipFill>
        <p:spPr>
          <a:xfrm>
            <a:off x="5435910" y="1609077"/>
            <a:ext cx="6098041" cy="3588799"/>
          </a:xfrm>
          <a:prstGeom prst="rect">
            <a:avLst/>
          </a:prstGeom>
        </p:spPr>
      </p:pic>
      <p:sp>
        <p:nvSpPr>
          <p:cNvPr id="2" name="Title 1">
            <a:extLst>
              <a:ext uri="{FF2B5EF4-FFF2-40B4-BE49-F238E27FC236}">
                <a16:creationId xmlns:a16="http://schemas.microsoft.com/office/drawing/2014/main" id="{32C8D3C0-603D-4C60-9A0F-2923BD5472A8}"/>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Good News</a:t>
            </a:r>
          </a:p>
        </p:txBody>
      </p:sp>
      <p:sp>
        <p:nvSpPr>
          <p:cNvPr id="3" name="Content Placeholder 2">
            <a:extLst>
              <a:ext uri="{FF2B5EF4-FFF2-40B4-BE49-F238E27FC236}">
                <a16:creationId xmlns:a16="http://schemas.microsoft.com/office/drawing/2014/main" id="{0516756A-4953-4F05-8550-44DF40428776}"/>
              </a:ext>
            </a:extLst>
          </p:cNvPr>
          <p:cNvSpPr>
            <a:spLocks noGrp="1"/>
          </p:cNvSpPr>
          <p:nvPr>
            <p:ph idx="1"/>
          </p:nvPr>
        </p:nvSpPr>
        <p:spPr>
          <a:xfrm>
            <a:off x="826851" y="4439732"/>
            <a:ext cx="3112851" cy="1452641"/>
          </a:xfrm>
        </p:spPr>
        <p:txBody>
          <a:bodyPr vert="horz" lIns="91440" tIns="45720" rIns="91440" bIns="45720" rtlCol="0" anchor="t">
            <a:normAutofit/>
          </a:bodyPr>
          <a:lstStyle/>
          <a:p>
            <a:pPr marL="0" indent="0" algn="ctr">
              <a:buNone/>
            </a:pPr>
            <a:r>
              <a:rPr lang="en-US" sz="2100" kern="1200" cap="none">
                <a:solidFill>
                  <a:srgbClr val="000000"/>
                </a:solidFill>
                <a:effectLst/>
                <a:latin typeface="+mn-lt"/>
                <a:ea typeface="+mn-ea"/>
                <a:cs typeface="+mn-cs"/>
              </a:rPr>
              <a:t>Many species are thriving (N = 5633)</a:t>
            </a:r>
          </a:p>
        </p:txBody>
      </p:sp>
    </p:spTree>
    <p:extLst>
      <p:ext uri="{BB962C8B-B14F-4D97-AF65-F5344CB8AC3E}">
        <p14:creationId xmlns:p14="http://schemas.microsoft.com/office/powerpoint/2010/main" val="419234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29D6-A3AC-498A-8EC4-57BB1F064258}"/>
              </a:ext>
            </a:extLst>
          </p:cNvPr>
          <p:cNvSpPr>
            <a:spLocks noGrp="1"/>
          </p:cNvSpPr>
          <p:nvPr>
            <p:ph type="title"/>
          </p:nvPr>
        </p:nvSpPr>
        <p:spPr/>
        <p:txBody>
          <a:bodyPr/>
          <a:lstStyle/>
          <a:p>
            <a:r>
              <a:rPr lang="en-US" dirty="0"/>
              <a:t>Current Trends For Other Species</a:t>
            </a:r>
          </a:p>
        </p:txBody>
      </p:sp>
      <p:sp>
        <p:nvSpPr>
          <p:cNvPr id="4" name="Text Placeholder 3">
            <a:extLst>
              <a:ext uri="{FF2B5EF4-FFF2-40B4-BE49-F238E27FC236}">
                <a16:creationId xmlns:a16="http://schemas.microsoft.com/office/drawing/2014/main" id="{ED9865AF-AD11-4B77-BD2E-04FB7A14B5E9}"/>
              </a:ext>
            </a:extLst>
          </p:cNvPr>
          <p:cNvSpPr>
            <a:spLocks noGrp="1"/>
          </p:cNvSpPr>
          <p:nvPr>
            <p:ph type="body" idx="1"/>
          </p:nvPr>
        </p:nvSpPr>
        <p:spPr/>
        <p:txBody>
          <a:bodyPr/>
          <a:lstStyle/>
          <a:p>
            <a:r>
              <a:rPr lang="en-US" dirty="0"/>
              <a:t>Trends</a:t>
            </a:r>
          </a:p>
        </p:txBody>
      </p:sp>
      <p:sp>
        <p:nvSpPr>
          <p:cNvPr id="3" name="Content Placeholder 2">
            <a:extLst>
              <a:ext uri="{FF2B5EF4-FFF2-40B4-BE49-F238E27FC236}">
                <a16:creationId xmlns:a16="http://schemas.microsoft.com/office/drawing/2014/main" id="{16FF2DE4-ED9C-4820-B690-33BB8FA1D352}"/>
              </a:ext>
            </a:extLst>
          </p:cNvPr>
          <p:cNvSpPr>
            <a:spLocks noGrp="1"/>
          </p:cNvSpPr>
          <p:nvPr>
            <p:ph sz="half" idx="2"/>
          </p:nvPr>
        </p:nvSpPr>
        <p:spPr/>
        <p:txBody>
          <a:bodyPr>
            <a:normAutofit fontScale="77500" lnSpcReduction="20000"/>
          </a:bodyPr>
          <a:lstStyle/>
          <a:p>
            <a:r>
              <a:rPr lang="en-US" dirty="0"/>
              <a:t>Analysis of this data suggests that while relatively few species are in danger (threatened or endangered) at this time, very few are in recovery and many are headed toward threatened status at this time.</a:t>
            </a:r>
          </a:p>
          <a:p>
            <a:r>
              <a:rPr lang="en-US" dirty="0"/>
              <a:t>Since more information is needed about “species of concern”, more resources should be directed toward gathering information specifically about these species.</a:t>
            </a:r>
          </a:p>
        </p:txBody>
      </p:sp>
      <p:sp>
        <p:nvSpPr>
          <p:cNvPr id="5" name="Text Placeholder 4">
            <a:extLst>
              <a:ext uri="{FF2B5EF4-FFF2-40B4-BE49-F238E27FC236}">
                <a16:creationId xmlns:a16="http://schemas.microsoft.com/office/drawing/2014/main" id="{37297252-318C-46BE-867A-D721845D7C35}"/>
              </a:ext>
            </a:extLst>
          </p:cNvPr>
          <p:cNvSpPr>
            <a:spLocks noGrp="1"/>
          </p:cNvSpPr>
          <p:nvPr>
            <p:ph type="body" sz="quarter" idx="3"/>
          </p:nvPr>
        </p:nvSpPr>
        <p:spPr/>
        <p:txBody>
          <a:bodyPr/>
          <a:lstStyle/>
          <a:p>
            <a:r>
              <a:rPr lang="en-US" dirty="0"/>
              <a:t>Proportions of statuses</a:t>
            </a:r>
          </a:p>
        </p:txBody>
      </p:sp>
      <p:pic>
        <p:nvPicPr>
          <p:cNvPr id="8" name="Content Placeholder 7">
            <a:extLst>
              <a:ext uri="{FF2B5EF4-FFF2-40B4-BE49-F238E27FC236}">
                <a16:creationId xmlns:a16="http://schemas.microsoft.com/office/drawing/2014/main" id="{531B524F-D3B9-4076-8CAB-BD4E3ACAE269}"/>
              </a:ext>
            </a:extLst>
          </p:cNvPr>
          <p:cNvPicPr>
            <a:picLocks noGrp="1" noChangeAspect="1"/>
          </p:cNvPicPr>
          <p:nvPr>
            <p:ph sz="quarter" idx="4"/>
          </p:nvPr>
        </p:nvPicPr>
        <p:blipFill>
          <a:blip r:embed="rId2"/>
          <a:stretch>
            <a:fillRect/>
          </a:stretch>
        </p:blipFill>
        <p:spPr>
          <a:xfrm>
            <a:off x="7403793" y="3243263"/>
            <a:ext cx="2930184" cy="2856595"/>
          </a:xfrm>
        </p:spPr>
      </p:pic>
    </p:spTree>
    <p:extLst>
      <p:ext uri="{BB962C8B-B14F-4D97-AF65-F5344CB8AC3E}">
        <p14:creationId xmlns:p14="http://schemas.microsoft.com/office/powerpoint/2010/main" val="2507709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9EB0-61E8-45D3-903B-84B12FAA543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FE602CC-B9B7-4690-B8DD-10DEE0F6DDB7}"/>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F7BBD9E6-E124-4F2F-9C90-6033833CD91F}"/>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329CC846-B85A-4F39-B626-47F66C79DC3D}"/>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C1AA01F2-037F-488A-9498-BF8A3CC88FE1}"/>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761982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93F7-F1AA-476A-B9D8-988310B70380}"/>
              </a:ext>
            </a:extLst>
          </p:cNvPr>
          <p:cNvSpPr>
            <a:spLocks noGrp="1"/>
          </p:cNvSpPr>
          <p:nvPr>
            <p:ph type="title"/>
          </p:nvPr>
        </p:nvSpPr>
        <p:spPr/>
        <p:txBody>
          <a:bodyPr>
            <a:normAutofit fontScale="90000"/>
          </a:bodyPr>
          <a:lstStyle/>
          <a:p>
            <a:r>
              <a:rPr lang="en-US" dirty="0"/>
              <a:t>Which Types of Species Are More Likely to be Endangered?</a:t>
            </a:r>
          </a:p>
        </p:txBody>
      </p:sp>
      <p:sp>
        <p:nvSpPr>
          <p:cNvPr id="3" name="Content Placeholder 2">
            <a:extLst>
              <a:ext uri="{FF2B5EF4-FFF2-40B4-BE49-F238E27FC236}">
                <a16:creationId xmlns:a16="http://schemas.microsoft.com/office/drawing/2014/main" id="{C9CD3AEC-7D86-47D1-8B46-6F2B3ACFBCAA}"/>
              </a:ext>
            </a:extLst>
          </p:cNvPr>
          <p:cNvSpPr>
            <a:spLocks noGrp="1"/>
          </p:cNvSpPr>
          <p:nvPr>
            <p:ph idx="1"/>
          </p:nvPr>
        </p:nvSpPr>
        <p:spPr/>
        <p:txBody>
          <a:bodyPr/>
          <a:lstStyle/>
          <a:p>
            <a:r>
              <a:rPr lang="en-US" dirty="0"/>
              <a:t>We looked at which categories of species are most likely to be in protected.</a:t>
            </a:r>
          </a:p>
          <a:p>
            <a:pPr marL="0" indent="0">
              <a:buNone/>
            </a:pPr>
            <a:endParaRPr lang="en-US" dirty="0"/>
          </a:p>
        </p:txBody>
      </p:sp>
      <p:graphicFrame>
        <p:nvGraphicFramePr>
          <p:cNvPr id="5" name="Chart 4">
            <a:extLst>
              <a:ext uri="{FF2B5EF4-FFF2-40B4-BE49-F238E27FC236}">
                <a16:creationId xmlns:a16="http://schemas.microsoft.com/office/drawing/2014/main" id="{E369153C-35A4-41F7-B487-F94ABB1F22A5}"/>
              </a:ext>
            </a:extLst>
          </p:cNvPr>
          <p:cNvGraphicFramePr>
            <a:graphicFrameLocks/>
          </p:cNvGraphicFramePr>
          <p:nvPr>
            <p:extLst>
              <p:ext uri="{D42A27DB-BD31-4B8C-83A1-F6EECF244321}">
                <p14:modId xmlns:p14="http://schemas.microsoft.com/office/powerpoint/2010/main" val="547603624"/>
              </p:ext>
            </p:extLst>
          </p:nvPr>
        </p:nvGraphicFramePr>
        <p:xfrm>
          <a:off x="3809999" y="3049189"/>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018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19E6-B07D-4688-AB50-351476A111ED}"/>
              </a:ext>
            </a:extLst>
          </p:cNvPr>
          <p:cNvSpPr>
            <a:spLocks noGrp="1"/>
          </p:cNvSpPr>
          <p:nvPr>
            <p:ph type="title"/>
          </p:nvPr>
        </p:nvSpPr>
        <p:spPr/>
        <p:txBody>
          <a:bodyPr/>
          <a:lstStyle/>
          <a:p>
            <a:r>
              <a:rPr lang="en-US" dirty="0"/>
              <a:t>Endangered Mammals</a:t>
            </a:r>
          </a:p>
        </p:txBody>
      </p:sp>
      <p:sp>
        <p:nvSpPr>
          <p:cNvPr id="3" name="Content Placeholder 2">
            <a:extLst>
              <a:ext uri="{FF2B5EF4-FFF2-40B4-BE49-F238E27FC236}">
                <a16:creationId xmlns:a16="http://schemas.microsoft.com/office/drawing/2014/main" id="{26554DFE-4472-4B2F-ACAA-649D3F55EE48}"/>
              </a:ext>
            </a:extLst>
          </p:cNvPr>
          <p:cNvSpPr>
            <a:spLocks noGrp="1"/>
          </p:cNvSpPr>
          <p:nvPr>
            <p:ph idx="1"/>
          </p:nvPr>
        </p:nvSpPr>
        <p:spPr/>
        <p:txBody>
          <a:bodyPr/>
          <a:lstStyle/>
          <a:p>
            <a:r>
              <a:rPr lang="en-US" dirty="0"/>
              <a:t>As a proportion of type, mammals are most likely to have a protected status.</a:t>
            </a:r>
          </a:p>
          <a:p>
            <a:pPr marL="457200" lvl="1" indent="0">
              <a:buNone/>
            </a:pPr>
            <a:endParaRPr lang="en-US" dirty="0"/>
          </a:p>
          <a:p>
            <a:pPr marL="0" indent="0">
              <a:buNone/>
            </a:pPr>
            <a:endParaRPr lang="en-US" dirty="0"/>
          </a:p>
        </p:txBody>
      </p:sp>
      <p:graphicFrame>
        <p:nvGraphicFramePr>
          <p:cNvPr id="8" name="Chart 7">
            <a:extLst>
              <a:ext uri="{FF2B5EF4-FFF2-40B4-BE49-F238E27FC236}">
                <a16:creationId xmlns:a16="http://schemas.microsoft.com/office/drawing/2014/main" id="{E369153C-35A4-41F7-B487-F94ABB1F22A5}"/>
              </a:ext>
            </a:extLst>
          </p:cNvPr>
          <p:cNvGraphicFramePr>
            <a:graphicFrameLocks/>
          </p:cNvGraphicFramePr>
          <p:nvPr>
            <p:extLst>
              <p:ext uri="{D42A27DB-BD31-4B8C-83A1-F6EECF244321}">
                <p14:modId xmlns:p14="http://schemas.microsoft.com/office/powerpoint/2010/main" val="1511164743"/>
              </p:ext>
            </p:extLst>
          </p:nvPr>
        </p:nvGraphicFramePr>
        <p:xfrm>
          <a:off x="3605559" y="2982837"/>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63568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146</TotalTime>
  <Words>618</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Biodiversity Project</vt:lpstr>
      <vt:lpstr>About the Data</vt:lpstr>
      <vt:lpstr>Observations by Species</vt:lpstr>
      <vt:lpstr>Endangered Status: Definitions*</vt:lpstr>
      <vt:lpstr>Good News</vt:lpstr>
      <vt:lpstr>Current Trends For Other Species</vt:lpstr>
      <vt:lpstr>PowerPoint Presentation</vt:lpstr>
      <vt:lpstr>Which Types of Species Are More Likely to be Endangered?</vt:lpstr>
      <vt:lpstr>Endangered Mammals</vt:lpstr>
      <vt:lpstr>Comparisons</vt:lpstr>
      <vt:lpstr>Specific Case: Wild Sheep</vt:lpstr>
      <vt:lpstr>Health of Park Sheep</vt:lpstr>
      <vt:lpstr>Foot and Mouth Disease Prevention</vt:lpstr>
      <vt:lpstr>Foot and Mouth Disease Prevention</vt:lpstr>
      <vt:lpstr>End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Project</dc:title>
  <dc:creator>Nancy Melucci</dc:creator>
  <cp:lastModifiedBy>Nancy Melucci</cp:lastModifiedBy>
  <cp:revision>21</cp:revision>
  <dcterms:created xsi:type="dcterms:W3CDTF">2018-03-02T22:06:38Z</dcterms:created>
  <dcterms:modified xsi:type="dcterms:W3CDTF">2018-03-03T00:33:08Z</dcterms:modified>
</cp:coreProperties>
</file>