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73" r:id="rId8"/>
    <p:sldId id="271" r:id="rId9"/>
    <p:sldId id="27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Median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774549366900477E-2"/>
          <c:y val="0.14715450933324459"/>
          <c:w val="0.94357999282734917"/>
          <c:h val="0.753857624668555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Adidas</c:v>
                </c:pt>
                <c:pt idx="1">
                  <c:v>Nike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5.62</c:v>
                </c:pt>
                <c:pt idx="1">
                  <c:v>4.47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C0-4503-88FF-2809ADACC9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Adidas</c:v>
                </c:pt>
                <c:pt idx="1">
                  <c:v>Nike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B5C0-4503-88FF-2809ADACC9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Adidas</c:v>
                </c:pt>
                <c:pt idx="1">
                  <c:v>Nike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B5C0-4503-88FF-2809ADACC94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740913615"/>
        <c:axId val="1740916943"/>
      </c:barChart>
      <c:catAx>
        <c:axId val="1740913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916943"/>
        <c:crosses val="autoZero"/>
        <c:auto val="1"/>
        <c:lblAlgn val="ctr"/>
        <c:lblOffset val="100"/>
        <c:noMultiLvlLbl val="0"/>
      </c:catAx>
      <c:valAx>
        <c:axId val="1740916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0913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339095147475517E-2"/>
          <c:y val="0.14715450933324459"/>
          <c:w val="0.94357999282734917"/>
          <c:h val="0.7538576246685557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Adidas</c:v>
                </c:pt>
                <c:pt idx="1">
                  <c:v>Nike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7.37</c:v>
                </c:pt>
                <c:pt idx="1">
                  <c:v>6.33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09-4F24-9EB7-058F9DDDC6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Adidas</c:v>
                </c:pt>
                <c:pt idx="1">
                  <c:v>Nike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909-4F24-9EB7-058F9DDDC6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Adidas</c:v>
                </c:pt>
                <c:pt idx="1">
                  <c:v>Nike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909-4F24-9EB7-058F9DDDC6D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740913615"/>
        <c:axId val="1740916943"/>
      </c:barChart>
      <c:catAx>
        <c:axId val="1740913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916943"/>
        <c:crosses val="autoZero"/>
        <c:auto val="1"/>
        <c:lblAlgn val="ctr"/>
        <c:lblOffset val="100"/>
        <c:noMultiLvlLbl val="0"/>
      </c:catAx>
      <c:valAx>
        <c:axId val="17409169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09136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B430CB-4C72-4F1D-95CC-234F0BBC4FD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58446B-128D-4CB0-84CE-9D1638F395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Ask</a:t>
          </a:r>
        </a:p>
      </dgm:t>
    </dgm:pt>
    <dgm:pt modelId="{99CABD7B-D956-4579-8BCD-175F433AA67B}" type="parTrans" cxnId="{E9D7A0BD-AABF-4D81-AF27-0EAE6E9151FA}">
      <dgm:prSet/>
      <dgm:spPr/>
      <dgm:t>
        <a:bodyPr/>
        <a:lstStyle/>
        <a:p>
          <a:endParaRPr lang="en-US"/>
        </a:p>
      </dgm:t>
    </dgm:pt>
    <dgm:pt modelId="{28073F98-72FE-428E-AE58-72EC7A4333E3}" type="sibTrans" cxnId="{E9D7A0BD-AABF-4D81-AF27-0EAE6E9151FA}">
      <dgm:prSet/>
      <dgm:spPr/>
      <dgm:t>
        <a:bodyPr/>
        <a:lstStyle/>
        <a:p>
          <a:endParaRPr lang="en-US"/>
        </a:p>
      </dgm:t>
    </dgm:pt>
    <dgm:pt modelId="{7588CC70-DAD0-4A57-AF25-CE5B5591C3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Prepare</a:t>
          </a:r>
        </a:p>
      </dgm:t>
    </dgm:pt>
    <dgm:pt modelId="{34120748-2514-4527-970A-2E338DCCF4E3}" type="parTrans" cxnId="{28BC3476-4F72-4B44-850E-F33F7052DA5F}">
      <dgm:prSet/>
      <dgm:spPr/>
      <dgm:t>
        <a:bodyPr/>
        <a:lstStyle/>
        <a:p>
          <a:endParaRPr lang="en-US"/>
        </a:p>
      </dgm:t>
    </dgm:pt>
    <dgm:pt modelId="{6F5F5DFF-F538-44FC-AAFD-ABC726E2C1F2}" type="sibTrans" cxnId="{28BC3476-4F72-4B44-850E-F33F7052DA5F}">
      <dgm:prSet/>
      <dgm:spPr/>
      <dgm:t>
        <a:bodyPr/>
        <a:lstStyle/>
        <a:p>
          <a:endParaRPr lang="en-US"/>
        </a:p>
      </dgm:t>
    </dgm:pt>
    <dgm:pt modelId="{10294FF1-5639-49A2-8BAD-2890B3353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</a:t>
          </a:r>
        </a:p>
      </dgm:t>
    </dgm:pt>
    <dgm:pt modelId="{73CB7451-2509-46BF-9ED7-16229F267298}" type="parTrans" cxnId="{0118D7F6-ACA5-4D92-AD4A-EF78BF125F4D}">
      <dgm:prSet/>
      <dgm:spPr/>
      <dgm:t>
        <a:bodyPr/>
        <a:lstStyle/>
        <a:p>
          <a:endParaRPr lang="en-US"/>
        </a:p>
      </dgm:t>
    </dgm:pt>
    <dgm:pt modelId="{6D7B8141-5847-45AB-95ED-0A3128D96BEE}" type="sibTrans" cxnId="{0118D7F6-ACA5-4D92-AD4A-EF78BF125F4D}">
      <dgm:prSet/>
      <dgm:spPr/>
      <dgm:t>
        <a:bodyPr/>
        <a:lstStyle/>
        <a:p>
          <a:endParaRPr lang="en-US"/>
        </a:p>
      </dgm:t>
    </dgm:pt>
    <dgm:pt modelId="{8BD2B13E-DD85-4960-B586-67FFB3E649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Analyse</a:t>
          </a:r>
        </a:p>
      </dgm:t>
    </dgm:pt>
    <dgm:pt modelId="{613EC16E-EC84-4086-9D8B-FB6B19833648}" type="parTrans" cxnId="{9D7CAB99-7DAA-432A-AF23-DA6D4264A0BB}">
      <dgm:prSet/>
      <dgm:spPr/>
      <dgm:t>
        <a:bodyPr/>
        <a:lstStyle/>
        <a:p>
          <a:endParaRPr lang="en-US"/>
        </a:p>
      </dgm:t>
    </dgm:pt>
    <dgm:pt modelId="{743C56BB-AD9A-41B2-AE84-9D53BB6CFDD8}" type="sibTrans" cxnId="{9D7CAB99-7DAA-432A-AF23-DA6D4264A0BB}">
      <dgm:prSet/>
      <dgm:spPr/>
      <dgm:t>
        <a:bodyPr/>
        <a:lstStyle/>
        <a:p>
          <a:endParaRPr lang="en-US"/>
        </a:p>
      </dgm:t>
    </dgm:pt>
    <dgm:pt modelId="{8AB19945-1BDD-45B9-B0FE-AAC00F247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Share</a:t>
          </a:r>
        </a:p>
      </dgm:t>
    </dgm:pt>
    <dgm:pt modelId="{41075FFB-1AA5-41A2-9B29-D3FE7BBB3C8A}" type="parTrans" cxnId="{B3A5D256-8DC0-4166-B99F-8C4B4B70F283}">
      <dgm:prSet/>
      <dgm:spPr/>
      <dgm:t>
        <a:bodyPr/>
        <a:lstStyle/>
        <a:p>
          <a:endParaRPr lang="en-US"/>
        </a:p>
      </dgm:t>
    </dgm:pt>
    <dgm:pt modelId="{80C708C9-A679-4FB5-A236-FB7C84B5DF4A}" type="sibTrans" cxnId="{B3A5D256-8DC0-4166-B99F-8C4B4B70F283}">
      <dgm:prSet/>
      <dgm:spPr/>
      <dgm:t>
        <a:bodyPr/>
        <a:lstStyle/>
        <a:p>
          <a:endParaRPr lang="en-US"/>
        </a:p>
      </dgm:t>
    </dgm:pt>
    <dgm:pt modelId="{74FF2001-2DD2-4251-927A-649ADB9709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</a:t>
          </a:r>
        </a:p>
      </dgm:t>
    </dgm:pt>
    <dgm:pt modelId="{4D33C6DC-95B2-4D08-AF1F-C746E9FB5312}" type="parTrans" cxnId="{CA043617-15B2-40AA-AFA3-A47E66E5A849}">
      <dgm:prSet/>
      <dgm:spPr/>
      <dgm:t>
        <a:bodyPr/>
        <a:lstStyle/>
        <a:p>
          <a:endParaRPr lang="en-US"/>
        </a:p>
      </dgm:t>
    </dgm:pt>
    <dgm:pt modelId="{4109BF9F-1CBA-4EE4-91A0-A75536AD04B0}" type="sibTrans" cxnId="{CA043617-15B2-40AA-AFA3-A47E66E5A849}">
      <dgm:prSet/>
      <dgm:spPr/>
      <dgm:t>
        <a:bodyPr/>
        <a:lstStyle/>
        <a:p>
          <a:endParaRPr lang="en-US"/>
        </a:p>
      </dgm:t>
    </dgm:pt>
    <dgm:pt modelId="{AD26E690-C7A7-49C5-8CB5-9C9F57AE8B71}" type="pres">
      <dgm:prSet presAssocID="{0BB430CB-4C72-4F1D-95CC-234F0BBC4FD8}" presName="root" presStyleCnt="0">
        <dgm:presLayoutVars>
          <dgm:dir/>
          <dgm:resizeHandles val="exact"/>
        </dgm:presLayoutVars>
      </dgm:prSet>
      <dgm:spPr/>
    </dgm:pt>
    <dgm:pt modelId="{06827DE5-26BF-4E49-B46A-E4834A19650D}" type="pres">
      <dgm:prSet presAssocID="{E058446B-128D-4CB0-84CE-9D1638F39597}" presName="compNode" presStyleCnt="0"/>
      <dgm:spPr/>
    </dgm:pt>
    <dgm:pt modelId="{7E7C62C6-30E3-45F8-B279-4A1163A870E8}" type="pres">
      <dgm:prSet presAssocID="{E058446B-128D-4CB0-84CE-9D1638F3959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69AA8D4-3C8D-468B-A8DD-56E166C5F796}" type="pres">
      <dgm:prSet presAssocID="{E058446B-128D-4CB0-84CE-9D1638F39597}" presName="spaceRect" presStyleCnt="0"/>
      <dgm:spPr/>
    </dgm:pt>
    <dgm:pt modelId="{6593EF03-9637-4BC3-9179-DE93DDA0420D}" type="pres">
      <dgm:prSet presAssocID="{E058446B-128D-4CB0-84CE-9D1638F39597}" presName="textRect" presStyleLbl="revTx" presStyleIdx="0" presStyleCnt="6">
        <dgm:presLayoutVars>
          <dgm:chMax val="1"/>
          <dgm:chPref val="1"/>
        </dgm:presLayoutVars>
      </dgm:prSet>
      <dgm:spPr/>
    </dgm:pt>
    <dgm:pt modelId="{51B1AE83-0AE2-47E1-9A43-0B63401F54BF}" type="pres">
      <dgm:prSet presAssocID="{28073F98-72FE-428E-AE58-72EC7A4333E3}" presName="sibTrans" presStyleCnt="0"/>
      <dgm:spPr/>
    </dgm:pt>
    <dgm:pt modelId="{63DFD1FA-75E5-414D-8E89-504A48159B39}" type="pres">
      <dgm:prSet presAssocID="{7588CC70-DAD0-4A57-AF25-CE5B5591C3EA}" presName="compNode" presStyleCnt="0"/>
      <dgm:spPr/>
    </dgm:pt>
    <dgm:pt modelId="{81486F12-5B66-493F-ACA9-A5CDFDAC6CB0}" type="pres">
      <dgm:prSet presAssocID="{7588CC70-DAD0-4A57-AF25-CE5B5591C3E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C50E3C7-2AA6-490E-A4A7-CA0C7829AB94}" type="pres">
      <dgm:prSet presAssocID="{7588CC70-DAD0-4A57-AF25-CE5B5591C3EA}" presName="spaceRect" presStyleCnt="0"/>
      <dgm:spPr/>
    </dgm:pt>
    <dgm:pt modelId="{EC007ECD-B9F5-4BB1-8F2E-BE721109DFCE}" type="pres">
      <dgm:prSet presAssocID="{7588CC70-DAD0-4A57-AF25-CE5B5591C3EA}" presName="textRect" presStyleLbl="revTx" presStyleIdx="1" presStyleCnt="6">
        <dgm:presLayoutVars>
          <dgm:chMax val="1"/>
          <dgm:chPref val="1"/>
        </dgm:presLayoutVars>
      </dgm:prSet>
      <dgm:spPr/>
    </dgm:pt>
    <dgm:pt modelId="{52E9A5CD-A5B6-497B-8081-941E5E01A899}" type="pres">
      <dgm:prSet presAssocID="{6F5F5DFF-F538-44FC-AAFD-ABC726E2C1F2}" presName="sibTrans" presStyleCnt="0"/>
      <dgm:spPr/>
    </dgm:pt>
    <dgm:pt modelId="{76571D0E-7C81-44F6-98EF-F26489BBBD94}" type="pres">
      <dgm:prSet presAssocID="{10294FF1-5639-49A2-8BAD-2890B33530C1}" presName="compNode" presStyleCnt="0"/>
      <dgm:spPr/>
    </dgm:pt>
    <dgm:pt modelId="{392D2B75-4E77-441D-AE07-2E15E584B137}" type="pres">
      <dgm:prSet presAssocID="{10294FF1-5639-49A2-8BAD-2890B33530C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0200AC3-D14A-4540-9057-ED06D0F59D30}" type="pres">
      <dgm:prSet presAssocID="{10294FF1-5639-49A2-8BAD-2890B33530C1}" presName="spaceRect" presStyleCnt="0"/>
      <dgm:spPr/>
    </dgm:pt>
    <dgm:pt modelId="{D5B093CE-4FEA-4EBD-82D0-D3EB3915FDBF}" type="pres">
      <dgm:prSet presAssocID="{10294FF1-5639-49A2-8BAD-2890B33530C1}" presName="textRect" presStyleLbl="revTx" presStyleIdx="2" presStyleCnt="6">
        <dgm:presLayoutVars>
          <dgm:chMax val="1"/>
          <dgm:chPref val="1"/>
        </dgm:presLayoutVars>
      </dgm:prSet>
      <dgm:spPr/>
    </dgm:pt>
    <dgm:pt modelId="{C8204EF8-F278-42F4-A1AF-0207AB1878EF}" type="pres">
      <dgm:prSet presAssocID="{6D7B8141-5847-45AB-95ED-0A3128D96BEE}" presName="sibTrans" presStyleCnt="0"/>
      <dgm:spPr/>
    </dgm:pt>
    <dgm:pt modelId="{DDC01683-8FF2-4D88-BA69-F5CCEDB0FD9D}" type="pres">
      <dgm:prSet presAssocID="{8BD2B13E-DD85-4960-B586-67FFB3E64905}" presName="compNode" presStyleCnt="0"/>
      <dgm:spPr/>
    </dgm:pt>
    <dgm:pt modelId="{09773CC4-067B-4A4F-AAE8-F0D54290B556}" type="pres">
      <dgm:prSet presAssocID="{8BD2B13E-DD85-4960-B586-67FFB3E6490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E71AE46-F11B-47CE-8F5D-2C7576E653E7}" type="pres">
      <dgm:prSet presAssocID="{8BD2B13E-DD85-4960-B586-67FFB3E64905}" presName="spaceRect" presStyleCnt="0"/>
      <dgm:spPr/>
    </dgm:pt>
    <dgm:pt modelId="{35A61CFB-8B67-45D4-9733-0C1025B8BBE4}" type="pres">
      <dgm:prSet presAssocID="{8BD2B13E-DD85-4960-B586-67FFB3E64905}" presName="textRect" presStyleLbl="revTx" presStyleIdx="3" presStyleCnt="6">
        <dgm:presLayoutVars>
          <dgm:chMax val="1"/>
          <dgm:chPref val="1"/>
        </dgm:presLayoutVars>
      </dgm:prSet>
      <dgm:spPr/>
    </dgm:pt>
    <dgm:pt modelId="{D5728F4B-8128-4132-97CE-121CF4D6AA92}" type="pres">
      <dgm:prSet presAssocID="{743C56BB-AD9A-41B2-AE84-9D53BB6CFDD8}" presName="sibTrans" presStyleCnt="0"/>
      <dgm:spPr/>
    </dgm:pt>
    <dgm:pt modelId="{80D179F1-E9D3-4044-8999-BA13ED91A53D}" type="pres">
      <dgm:prSet presAssocID="{8AB19945-1BDD-45B9-B0FE-AAC00F247C98}" presName="compNode" presStyleCnt="0"/>
      <dgm:spPr/>
    </dgm:pt>
    <dgm:pt modelId="{F6C614DB-1BEE-4499-8042-44C5B7E200C5}" type="pres">
      <dgm:prSet presAssocID="{8AB19945-1BDD-45B9-B0FE-AAC00F247C98}" presName="iconRect" presStyleLbl="node1" presStyleIdx="4" presStyleCnt="6" custLinFactNeighborX="-1518" custLinFactNeighborY="17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42374FE5-71CE-440D-B9B1-E7FB949700B1}" type="pres">
      <dgm:prSet presAssocID="{8AB19945-1BDD-45B9-B0FE-AAC00F247C98}" presName="spaceRect" presStyleCnt="0"/>
      <dgm:spPr/>
    </dgm:pt>
    <dgm:pt modelId="{9E06E4BE-6389-4E6A-B3CA-9335FB5DE991}" type="pres">
      <dgm:prSet presAssocID="{8AB19945-1BDD-45B9-B0FE-AAC00F247C98}" presName="textRect" presStyleLbl="revTx" presStyleIdx="4" presStyleCnt="6">
        <dgm:presLayoutVars>
          <dgm:chMax val="1"/>
          <dgm:chPref val="1"/>
        </dgm:presLayoutVars>
      </dgm:prSet>
      <dgm:spPr/>
    </dgm:pt>
    <dgm:pt modelId="{B038EAE5-5BB8-42D5-B6D7-BE3CD2B844A8}" type="pres">
      <dgm:prSet presAssocID="{80C708C9-A679-4FB5-A236-FB7C84B5DF4A}" presName="sibTrans" presStyleCnt="0"/>
      <dgm:spPr/>
    </dgm:pt>
    <dgm:pt modelId="{8EF3737A-9EAE-4EC5-BB0D-10AEC539F28F}" type="pres">
      <dgm:prSet presAssocID="{74FF2001-2DD2-4251-927A-649ADB970967}" presName="compNode" presStyleCnt="0"/>
      <dgm:spPr/>
    </dgm:pt>
    <dgm:pt modelId="{35342831-157B-413A-B7F0-20D2022A9DC5}" type="pres">
      <dgm:prSet presAssocID="{74FF2001-2DD2-4251-927A-649ADB97096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0950F0CF-2B24-4A9D-A8DA-F7D8F73ABB50}" type="pres">
      <dgm:prSet presAssocID="{74FF2001-2DD2-4251-927A-649ADB970967}" presName="spaceRect" presStyleCnt="0"/>
      <dgm:spPr/>
    </dgm:pt>
    <dgm:pt modelId="{179EF8FD-DDD9-4280-9199-B5E30A49AD8A}" type="pres">
      <dgm:prSet presAssocID="{74FF2001-2DD2-4251-927A-649ADB97096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A043617-15B2-40AA-AFA3-A47E66E5A849}" srcId="{0BB430CB-4C72-4F1D-95CC-234F0BBC4FD8}" destId="{74FF2001-2DD2-4251-927A-649ADB970967}" srcOrd="5" destOrd="0" parTransId="{4D33C6DC-95B2-4D08-AF1F-C746E9FB5312}" sibTransId="{4109BF9F-1CBA-4EE4-91A0-A75536AD04B0}"/>
    <dgm:cxn modelId="{923BD474-09E3-41A5-8961-4DB0031A0E22}" type="presOf" srcId="{10294FF1-5639-49A2-8BAD-2890B33530C1}" destId="{D5B093CE-4FEA-4EBD-82D0-D3EB3915FDBF}" srcOrd="0" destOrd="0" presId="urn:microsoft.com/office/officeart/2018/2/layout/IconLabelList"/>
    <dgm:cxn modelId="{28BC3476-4F72-4B44-850E-F33F7052DA5F}" srcId="{0BB430CB-4C72-4F1D-95CC-234F0BBC4FD8}" destId="{7588CC70-DAD0-4A57-AF25-CE5B5591C3EA}" srcOrd="1" destOrd="0" parTransId="{34120748-2514-4527-970A-2E338DCCF4E3}" sibTransId="{6F5F5DFF-F538-44FC-AAFD-ABC726E2C1F2}"/>
    <dgm:cxn modelId="{B3A5D256-8DC0-4166-B99F-8C4B4B70F283}" srcId="{0BB430CB-4C72-4F1D-95CC-234F0BBC4FD8}" destId="{8AB19945-1BDD-45B9-B0FE-AAC00F247C98}" srcOrd="4" destOrd="0" parTransId="{41075FFB-1AA5-41A2-9B29-D3FE7BBB3C8A}" sibTransId="{80C708C9-A679-4FB5-A236-FB7C84B5DF4A}"/>
    <dgm:cxn modelId="{5659A257-CE44-43E8-92D7-F2C105143FA0}" type="presOf" srcId="{7588CC70-DAD0-4A57-AF25-CE5B5591C3EA}" destId="{EC007ECD-B9F5-4BB1-8F2E-BE721109DFCE}" srcOrd="0" destOrd="0" presId="urn:microsoft.com/office/officeart/2018/2/layout/IconLabelList"/>
    <dgm:cxn modelId="{59AA0B80-A02D-4B04-B215-435FF56C5B30}" type="presOf" srcId="{74FF2001-2DD2-4251-927A-649ADB970967}" destId="{179EF8FD-DDD9-4280-9199-B5E30A49AD8A}" srcOrd="0" destOrd="0" presId="urn:microsoft.com/office/officeart/2018/2/layout/IconLabelList"/>
    <dgm:cxn modelId="{76C10481-2FDA-4D1B-8434-1950F3744339}" type="presOf" srcId="{0BB430CB-4C72-4F1D-95CC-234F0BBC4FD8}" destId="{AD26E690-C7A7-49C5-8CB5-9C9F57AE8B71}" srcOrd="0" destOrd="0" presId="urn:microsoft.com/office/officeart/2018/2/layout/IconLabelList"/>
    <dgm:cxn modelId="{9D7CAB99-7DAA-432A-AF23-DA6D4264A0BB}" srcId="{0BB430CB-4C72-4F1D-95CC-234F0BBC4FD8}" destId="{8BD2B13E-DD85-4960-B586-67FFB3E64905}" srcOrd="3" destOrd="0" parTransId="{613EC16E-EC84-4086-9D8B-FB6B19833648}" sibTransId="{743C56BB-AD9A-41B2-AE84-9D53BB6CFDD8}"/>
    <dgm:cxn modelId="{397B63B0-D2E3-43D7-BEAF-90CF3FA28A3A}" type="presOf" srcId="{8AB19945-1BDD-45B9-B0FE-AAC00F247C98}" destId="{9E06E4BE-6389-4E6A-B3CA-9335FB5DE991}" srcOrd="0" destOrd="0" presId="urn:microsoft.com/office/officeart/2018/2/layout/IconLabelList"/>
    <dgm:cxn modelId="{E9D7A0BD-AABF-4D81-AF27-0EAE6E9151FA}" srcId="{0BB430CB-4C72-4F1D-95CC-234F0BBC4FD8}" destId="{E058446B-128D-4CB0-84CE-9D1638F39597}" srcOrd="0" destOrd="0" parTransId="{99CABD7B-D956-4579-8BCD-175F433AA67B}" sibTransId="{28073F98-72FE-428E-AE58-72EC7A4333E3}"/>
    <dgm:cxn modelId="{335A9DC6-2F89-4CD4-8C4D-EDB72720623D}" type="presOf" srcId="{E058446B-128D-4CB0-84CE-9D1638F39597}" destId="{6593EF03-9637-4BC3-9179-DE93DDA0420D}" srcOrd="0" destOrd="0" presId="urn:microsoft.com/office/officeart/2018/2/layout/IconLabelList"/>
    <dgm:cxn modelId="{548F63F0-1903-40A9-900C-31D4799811F7}" type="presOf" srcId="{8BD2B13E-DD85-4960-B586-67FFB3E64905}" destId="{35A61CFB-8B67-45D4-9733-0C1025B8BBE4}" srcOrd="0" destOrd="0" presId="urn:microsoft.com/office/officeart/2018/2/layout/IconLabelList"/>
    <dgm:cxn modelId="{0118D7F6-ACA5-4D92-AD4A-EF78BF125F4D}" srcId="{0BB430CB-4C72-4F1D-95CC-234F0BBC4FD8}" destId="{10294FF1-5639-49A2-8BAD-2890B33530C1}" srcOrd="2" destOrd="0" parTransId="{73CB7451-2509-46BF-9ED7-16229F267298}" sibTransId="{6D7B8141-5847-45AB-95ED-0A3128D96BEE}"/>
    <dgm:cxn modelId="{97F31B7C-5F5E-4D3A-9DCE-BE1D9AC8E343}" type="presParOf" srcId="{AD26E690-C7A7-49C5-8CB5-9C9F57AE8B71}" destId="{06827DE5-26BF-4E49-B46A-E4834A19650D}" srcOrd="0" destOrd="0" presId="urn:microsoft.com/office/officeart/2018/2/layout/IconLabelList"/>
    <dgm:cxn modelId="{FAB87DFD-74F6-4D4D-AE0C-223AA5F2FC8F}" type="presParOf" srcId="{06827DE5-26BF-4E49-B46A-E4834A19650D}" destId="{7E7C62C6-30E3-45F8-B279-4A1163A870E8}" srcOrd="0" destOrd="0" presId="urn:microsoft.com/office/officeart/2018/2/layout/IconLabelList"/>
    <dgm:cxn modelId="{1FBFDA76-ABCC-4C1D-8CBA-733911538499}" type="presParOf" srcId="{06827DE5-26BF-4E49-B46A-E4834A19650D}" destId="{F69AA8D4-3C8D-468B-A8DD-56E166C5F796}" srcOrd="1" destOrd="0" presId="urn:microsoft.com/office/officeart/2018/2/layout/IconLabelList"/>
    <dgm:cxn modelId="{B9BE4B2B-61F2-432E-940C-E1BDA5ACE8AE}" type="presParOf" srcId="{06827DE5-26BF-4E49-B46A-E4834A19650D}" destId="{6593EF03-9637-4BC3-9179-DE93DDA0420D}" srcOrd="2" destOrd="0" presId="urn:microsoft.com/office/officeart/2018/2/layout/IconLabelList"/>
    <dgm:cxn modelId="{515BA9FE-6224-45FF-9D1F-062C67B709D5}" type="presParOf" srcId="{AD26E690-C7A7-49C5-8CB5-9C9F57AE8B71}" destId="{51B1AE83-0AE2-47E1-9A43-0B63401F54BF}" srcOrd="1" destOrd="0" presId="urn:microsoft.com/office/officeart/2018/2/layout/IconLabelList"/>
    <dgm:cxn modelId="{4DE306C3-EC39-4D52-8CBD-886A1B842E7F}" type="presParOf" srcId="{AD26E690-C7A7-49C5-8CB5-9C9F57AE8B71}" destId="{63DFD1FA-75E5-414D-8E89-504A48159B39}" srcOrd="2" destOrd="0" presId="urn:microsoft.com/office/officeart/2018/2/layout/IconLabelList"/>
    <dgm:cxn modelId="{E0188C8C-0A75-4EC1-9A15-49C99CCCFBD8}" type="presParOf" srcId="{63DFD1FA-75E5-414D-8E89-504A48159B39}" destId="{81486F12-5B66-493F-ACA9-A5CDFDAC6CB0}" srcOrd="0" destOrd="0" presId="urn:microsoft.com/office/officeart/2018/2/layout/IconLabelList"/>
    <dgm:cxn modelId="{F9D30461-FF32-469C-8301-63170417EAA1}" type="presParOf" srcId="{63DFD1FA-75E5-414D-8E89-504A48159B39}" destId="{0C50E3C7-2AA6-490E-A4A7-CA0C7829AB94}" srcOrd="1" destOrd="0" presId="urn:microsoft.com/office/officeart/2018/2/layout/IconLabelList"/>
    <dgm:cxn modelId="{A306A96A-2876-4782-BF80-D4293BC6FA2F}" type="presParOf" srcId="{63DFD1FA-75E5-414D-8E89-504A48159B39}" destId="{EC007ECD-B9F5-4BB1-8F2E-BE721109DFCE}" srcOrd="2" destOrd="0" presId="urn:microsoft.com/office/officeart/2018/2/layout/IconLabelList"/>
    <dgm:cxn modelId="{E29A3E86-9889-41CB-A87B-E45D72CA614B}" type="presParOf" srcId="{AD26E690-C7A7-49C5-8CB5-9C9F57AE8B71}" destId="{52E9A5CD-A5B6-497B-8081-941E5E01A899}" srcOrd="3" destOrd="0" presId="urn:microsoft.com/office/officeart/2018/2/layout/IconLabelList"/>
    <dgm:cxn modelId="{8C5D1613-8390-4271-9879-19DE6913286C}" type="presParOf" srcId="{AD26E690-C7A7-49C5-8CB5-9C9F57AE8B71}" destId="{76571D0E-7C81-44F6-98EF-F26489BBBD94}" srcOrd="4" destOrd="0" presId="urn:microsoft.com/office/officeart/2018/2/layout/IconLabelList"/>
    <dgm:cxn modelId="{C2D6F258-C382-4860-B556-4B04F9F1400D}" type="presParOf" srcId="{76571D0E-7C81-44F6-98EF-F26489BBBD94}" destId="{392D2B75-4E77-441D-AE07-2E15E584B137}" srcOrd="0" destOrd="0" presId="urn:microsoft.com/office/officeart/2018/2/layout/IconLabelList"/>
    <dgm:cxn modelId="{CB615537-E7BB-4BC4-9E0F-6AF1F6060ED9}" type="presParOf" srcId="{76571D0E-7C81-44F6-98EF-F26489BBBD94}" destId="{F0200AC3-D14A-4540-9057-ED06D0F59D30}" srcOrd="1" destOrd="0" presId="urn:microsoft.com/office/officeart/2018/2/layout/IconLabelList"/>
    <dgm:cxn modelId="{865BAD7C-4B2D-4333-866F-88067BCD2A56}" type="presParOf" srcId="{76571D0E-7C81-44F6-98EF-F26489BBBD94}" destId="{D5B093CE-4FEA-4EBD-82D0-D3EB3915FDBF}" srcOrd="2" destOrd="0" presId="urn:microsoft.com/office/officeart/2018/2/layout/IconLabelList"/>
    <dgm:cxn modelId="{8378A308-77D0-4399-A09C-6E0BC0057004}" type="presParOf" srcId="{AD26E690-C7A7-49C5-8CB5-9C9F57AE8B71}" destId="{C8204EF8-F278-42F4-A1AF-0207AB1878EF}" srcOrd="5" destOrd="0" presId="urn:microsoft.com/office/officeart/2018/2/layout/IconLabelList"/>
    <dgm:cxn modelId="{EFBF7D08-1F32-4B88-B16B-6DB358FF9CD8}" type="presParOf" srcId="{AD26E690-C7A7-49C5-8CB5-9C9F57AE8B71}" destId="{DDC01683-8FF2-4D88-BA69-F5CCEDB0FD9D}" srcOrd="6" destOrd="0" presId="urn:microsoft.com/office/officeart/2018/2/layout/IconLabelList"/>
    <dgm:cxn modelId="{45CF9AA2-C2FF-4EE2-9687-E9F0559CC86D}" type="presParOf" srcId="{DDC01683-8FF2-4D88-BA69-F5CCEDB0FD9D}" destId="{09773CC4-067B-4A4F-AAE8-F0D54290B556}" srcOrd="0" destOrd="0" presId="urn:microsoft.com/office/officeart/2018/2/layout/IconLabelList"/>
    <dgm:cxn modelId="{9B97AD41-5473-45B3-9960-1BBF532337B9}" type="presParOf" srcId="{DDC01683-8FF2-4D88-BA69-F5CCEDB0FD9D}" destId="{FE71AE46-F11B-47CE-8F5D-2C7576E653E7}" srcOrd="1" destOrd="0" presId="urn:microsoft.com/office/officeart/2018/2/layout/IconLabelList"/>
    <dgm:cxn modelId="{1224298F-80A6-462C-B723-7E42A0E5C943}" type="presParOf" srcId="{DDC01683-8FF2-4D88-BA69-F5CCEDB0FD9D}" destId="{35A61CFB-8B67-45D4-9733-0C1025B8BBE4}" srcOrd="2" destOrd="0" presId="urn:microsoft.com/office/officeart/2018/2/layout/IconLabelList"/>
    <dgm:cxn modelId="{06144AFD-15DA-4270-8862-50FE0DC61D7C}" type="presParOf" srcId="{AD26E690-C7A7-49C5-8CB5-9C9F57AE8B71}" destId="{D5728F4B-8128-4132-97CE-121CF4D6AA92}" srcOrd="7" destOrd="0" presId="urn:microsoft.com/office/officeart/2018/2/layout/IconLabelList"/>
    <dgm:cxn modelId="{F5B27CFC-0AF7-44FD-B36D-712C8E1B0F68}" type="presParOf" srcId="{AD26E690-C7A7-49C5-8CB5-9C9F57AE8B71}" destId="{80D179F1-E9D3-4044-8999-BA13ED91A53D}" srcOrd="8" destOrd="0" presId="urn:microsoft.com/office/officeart/2018/2/layout/IconLabelList"/>
    <dgm:cxn modelId="{DB7953BF-A595-4FB7-9425-C11AAF40610A}" type="presParOf" srcId="{80D179F1-E9D3-4044-8999-BA13ED91A53D}" destId="{F6C614DB-1BEE-4499-8042-44C5B7E200C5}" srcOrd="0" destOrd="0" presId="urn:microsoft.com/office/officeart/2018/2/layout/IconLabelList"/>
    <dgm:cxn modelId="{6A773A07-4A6D-4361-983C-81E869A24A09}" type="presParOf" srcId="{80D179F1-E9D3-4044-8999-BA13ED91A53D}" destId="{42374FE5-71CE-440D-B9B1-E7FB949700B1}" srcOrd="1" destOrd="0" presId="urn:microsoft.com/office/officeart/2018/2/layout/IconLabelList"/>
    <dgm:cxn modelId="{E76C30CD-11C8-4D97-867D-219E1B668E0A}" type="presParOf" srcId="{80D179F1-E9D3-4044-8999-BA13ED91A53D}" destId="{9E06E4BE-6389-4E6A-B3CA-9335FB5DE991}" srcOrd="2" destOrd="0" presId="urn:microsoft.com/office/officeart/2018/2/layout/IconLabelList"/>
    <dgm:cxn modelId="{E2027770-075B-4D66-B36F-67A9D2CC6840}" type="presParOf" srcId="{AD26E690-C7A7-49C5-8CB5-9C9F57AE8B71}" destId="{B038EAE5-5BB8-42D5-B6D7-BE3CD2B844A8}" srcOrd="9" destOrd="0" presId="urn:microsoft.com/office/officeart/2018/2/layout/IconLabelList"/>
    <dgm:cxn modelId="{8605EA96-7EF6-4CBA-99F5-FB27701EBCCF}" type="presParOf" srcId="{AD26E690-C7A7-49C5-8CB5-9C9F57AE8B71}" destId="{8EF3737A-9EAE-4EC5-BB0D-10AEC539F28F}" srcOrd="10" destOrd="0" presId="urn:microsoft.com/office/officeart/2018/2/layout/IconLabelList"/>
    <dgm:cxn modelId="{2F82D340-39D6-401D-B370-49792BDE2981}" type="presParOf" srcId="{8EF3737A-9EAE-4EC5-BB0D-10AEC539F28F}" destId="{35342831-157B-413A-B7F0-20D2022A9DC5}" srcOrd="0" destOrd="0" presId="urn:microsoft.com/office/officeart/2018/2/layout/IconLabelList"/>
    <dgm:cxn modelId="{DA67500F-690C-4FC2-815B-6A2E98FC7772}" type="presParOf" srcId="{8EF3737A-9EAE-4EC5-BB0D-10AEC539F28F}" destId="{0950F0CF-2B24-4A9D-A8DA-F7D8F73ABB50}" srcOrd="1" destOrd="0" presId="urn:microsoft.com/office/officeart/2018/2/layout/IconLabelList"/>
    <dgm:cxn modelId="{8C4DA308-A26F-4DF5-9CD2-2259E37C6DC6}" type="presParOf" srcId="{8EF3737A-9EAE-4EC5-BB0D-10AEC539F28F}" destId="{179EF8FD-DDD9-4280-9199-B5E30A49AD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24A8CF-BDDC-40AC-9B6E-2D816D3F1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4AB3937-5E2F-4501-B404-8775413D5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 though Nike generated a bigger profit for the mentioned time frame in NSW, the sales volume differ enormously between the two companies.</a:t>
          </a:r>
        </a:p>
      </dgm:t>
    </dgm:pt>
    <dgm:pt modelId="{00276FB9-DA96-4FA9-B1FD-4E66F9C416AE}" type="parTrans" cxnId="{0A2015DA-1395-4C70-BE90-1EB265CA20F1}">
      <dgm:prSet/>
      <dgm:spPr/>
      <dgm:t>
        <a:bodyPr/>
        <a:lstStyle/>
        <a:p>
          <a:endParaRPr lang="en-US"/>
        </a:p>
      </dgm:t>
    </dgm:pt>
    <dgm:pt modelId="{91092140-1501-4E2E-988D-E74045FD930B}" type="sibTrans" cxnId="{0A2015DA-1395-4C70-BE90-1EB265CA20F1}">
      <dgm:prSet/>
      <dgm:spPr/>
      <dgm:t>
        <a:bodyPr/>
        <a:lstStyle/>
        <a:p>
          <a:endParaRPr lang="en-US"/>
        </a:p>
      </dgm:t>
    </dgm:pt>
    <dgm:pt modelId="{709775B7-41ED-44A4-9B86-69D56DC45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order to generate only 2 times more profit than Adidas, Nike had to sell virtually 6.5 times more products than its competitor. This fact leads to concerns regarding the profitability of the company. </a:t>
          </a:r>
        </a:p>
      </dgm:t>
    </dgm:pt>
    <dgm:pt modelId="{0A64DA12-DB21-4736-8A9A-B9374E382BF3}" type="parTrans" cxnId="{3BE1CEDF-B818-4A5C-87AE-1C99B58B41BC}">
      <dgm:prSet/>
      <dgm:spPr/>
      <dgm:t>
        <a:bodyPr/>
        <a:lstStyle/>
        <a:p>
          <a:endParaRPr lang="en-US"/>
        </a:p>
      </dgm:t>
    </dgm:pt>
    <dgm:pt modelId="{FF8881FA-3EBD-4B7A-9BD7-6C9B3BACB16D}" type="sibTrans" cxnId="{3BE1CEDF-B818-4A5C-87AE-1C99B58B41BC}">
      <dgm:prSet/>
      <dgm:spPr/>
      <dgm:t>
        <a:bodyPr/>
        <a:lstStyle/>
        <a:p>
          <a:endParaRPr lang="en-US"/>
        </a:p>
      </dgm:t>
    </dgm:pt>
    <dgm:pt modelId="{FEBA6F27-E6EF-4E5D-B552-9692583ECB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possibilities were considered: 1.Nike presents cost management issues, 2. Nike product prices are considerably lower than Adidas’ items.</a:t>
          </a:r>
        </a:p>
      </dgm:t>
    </dgm:pt>
    <dgm:pt modelId="{238927FD-162D-4EA2-8525-355C2A1DC974}" type="parTrans" cxnId="{247963B7-2A3D-4CDE-A09F-0F13C4B12272}">
      <dgm:prSet/>
      <dgm:spPr/>
      <dgm:t>
        <a:bodyPr/>
        <a:lstStyle/>
        <a:p>
          <a:endParaRPr lang="en-US"/>
        </a:p>
      </dgm:t>
    </dgm:pt>
    <dgm:pt modelId="{8174E17E-A0DE-4548-BA84-D48A4642C197}" type="sibTrans" cxnId="{247963B7-2A3D-4CDE-A09F-0F13C4B12272}">
      <dgm:prSet/>
      <dgm:spPr/>
      <dgm:t>
        <a:bodyPr/>
        <a:lstStyle/>
        <a:p>
          <a:endParaRPr lang="en-US"/>
        </a:p>
      </dgm:t>
    </dgm:pt>
    <dgm:pt modelId="{F5370B6D-9DBA-45CD-A10B-63E1DBFF008F}" type="pres">
      <dgm:prSet presAssocID="{1324A8CF-BDDC-40AC-9B6E-2D816D3F1330}" presName="root" presStyleCnt="0">
        <dgm:presLayoutVars>
          <dgm:dir/>
          <dgm:resizeHandles val="exact"/>
        </dgm:presLayoutVars>
      </dgm:prSet>
      <dgm:spPr/>
    </dgm:pt>
    <dgm:pt modelId="{8E17AEE6-AEC5-47B4-BA85-558450D3388B}" type="pres">
      <dgm:prSet presAssocID="{F4AB3937-5E2F-4501-B404-8775413D56C6}" presName="compNode" presStyleCnt="0"/>
      <dgm:spPr/>
    </dgm:pt>
    <dgm:pt modelId="{4E9AADFF-0D74-488F-BDA5-6C507726A49A}" type="pres">
      <dgm:prSet presAssocID="{F4AB3937-5E2F-4501-B404-8775413D56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ACCB70F-6ADF-4AF5-B26F-F36DD1AE1704}" type="pres">
      <dgm:prSet presAssocID="{F4AB3937-5E2F-4501-B404-8775413D56C6}" presName="spaceRect" presStyleCnt="0"/>
      <dgm:spPr/>
    </dgm:pt>
    <dgm:pt modelId="{1463CEEC-5422-4C6A-88A9-9A18BD96E49E}" type="pres">
      <dgm:prSet presAssocID="{F4AB3937-5E2F-4501-B404-8775413D56C6}" presName="textRect" presStyleLbl="revTx" presStyleIdx="0" presStyleCnt="3">
        <dgm:presLayoutVars>
          <dgm:chMax val="1"/>
          <dgm:chPref val="1"/>
        </dgm:presLayoutVars>
      </dgm:prSet>
      <dgm:spPr/>
    </dgm:pt>
    <dgm:pt modelId="{09E32FFC-9055-4B2D-9304-9098553DCDEC}" type="pres">
      <dgm:prSet presAssocID="{91092140-1501-4E2E-988D-E74045FD930B}" presName="sibTrans" presStyleCnt="0"/>
      <dgm:spPr/>
    </dgm:pt>
    <dgm:pt modelId="{23D4B929-1DC5-4AD4-A9D9-A8FF5613440E}" type="pres">
      <dgm:prSet presAssocID="{709775B7-41ED-44A4-9B86-69D56DC45EFC}" presName="compNode" presStyleCnt="0"/>
      <dgm:spPr/>
    </dgm:pt>
    <dgm:pt modelId="{C62551C2-D5FB-409C-AAD1-BA9B1F78F747}" type="pres">
      <dgm:prSet presAssocID="{709775B7-41ED-44A4-9B86-69D56DC45E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AFDCFEC-A393-41E5-862B-91E8FE763065}" type="pres">
      <dgm:prSet presAssocID="{709775B7-41ED-44A4-9B86-69D56DC45EFC}" presName="spaceRect" presStyleCnt="0"/>
      <dgm:spPr/>
    </dgm:pt>
    <dgm:pt modelId="{834A5414-20F5-4210-BFFA-EA29542F5762}" type="pres">
      <dgm:prSet presAssocID="{709775B7-41ED-44A4-9B86-69D56DC45EFC}" presName="textRect" presStyleLbl="revTx" presStyleIdx="1" presStyleCnt="3">
        <dgm:presLayoutVars>
          <dgm:chMax val="1"/>
          <dgm:chPref val="1"/>
        </dgm:presLayoutVars>
      </dgm:prSet>
      <dgm:spPr/>
    </dgm:pt>
    <dgm:pt modelId="{7EFB9421-61C2-4CA7-8374-69F797F5667B}" type="pres">
      <dgm:prSet presAssocID="{FF8881FA-3EBD-4B7A-9BD7-6C9B3BACB16D}" presName="sibTrans" presStyleCnt="0"/>
      <dgm:spPr/>
    </dgm:pt>
    <dgm:pt modelId="{FE395B11-914C-4E20-A6B6-0115A205CBEF}" type="pres">
      <dgm:prSet presAssocID="{FEBA6F27-E6EF-4E5D-B552-9692583ECBBC}" presName="compNode" presStyleCnt="0"/>
      <dgm:spPr/>
    </dgm:pt>
    <dgm:pt modelId="{1B5372FB-EFF7-4670-A80F-6BFA4676B6EA}" type="pres">
      <dgm:prSet presAssocID="{FEBA6F27-E6EF-4E5D-B552-9692583ECB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4182FEF2-DE5A-4259-99FB-BEEE23BEB99A}" type="pres">
      <dgm:prSet presAssocID="{FEBA6F27-E6EF-4E5D-B552-9692583ECBBC}" presName="spaceRect" presStyleCnt="0"/>
      <dgm:spPr/>
    </dgm:pt>
    <dgm:pt modelId="{A33FCECD-8FDA-4AFD-8573-79ADAE3C56B7}" type="pres">
      <dgm:prSet presAssocID="{FEBA6F27-E6EF-4E5D-B552-9692583ECB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D05322-E38C-4CD3-BAE9-FCD492CC57A6}" type="presOf" srcId="{709775B7-41ED-44A4-9B86-69D56DC45EFC}" destId="{834A5414-20F5-4210-BFFA-EA29542F5762}" srcOrd="0" destOrd="0" presId="urn:microsoft.com/office/officeart/2018/2/layout/IconLabelList"/>
    <dgm:cxn modelId="{8DAB7091-BE5E-4EA5-9B81-DC6CBA80C906}" type="presOf" srcId="{1324A8CF-BDDC-40AC-9B6E-2D816D3F1330}" destId="{F5370B6D-9DBA-45CD-A10B-63E1DBFF008F}" srcOrd="0" destOrd="0" presId="urn:microsoft.com/office/officeart/2018/2/layout/IconLabelList"/>
    <dgm:cxn modelId="{8B50AAB6-770D-4466-9A6A-8E875C194EB3}" type="presOf" srcId="{F4AB3937-5E2F-4501-B404-8775413D56C6}" destId="{1463CEEC-5422-4C6A-88A9-9A18BD96E49E}" srcOrd="0" destOrd="0" presId="urn:microsoft.com/office/officeart/2018/2/layout/IconLabelList"/>
    <dgm:cxn modelId="{247963B7-2A3D-4CDE-A09F-0F13C4B12272}" srcId="{1324A8CF-BDDC-40AC-9B6E-2D816D3F1330}" destId="{FEBA6F27-E6EF-4E5D-B552-9692583ECBBC}" srcOrd="2" destOrd="0" parTransId="{238927FD-162D-4EA2-8525-355C2A1DC974}" sibTransId="{8174E17E-A0DE-4548-BA84-D48A4642C197}"/>
    <dgm:cxn modelId="{0A2015DA-1395-4C70-BE90-1EB265CA20F1}" srcId="{1324A8CF-BDDC-40AC-9B6E-2D816D3F1330}" destId="{F4AB3937-5E2F-4501-B404-8775413D56C6}" srcOrd="0" destOrd="0" parTransId="{00276FB9-DA96-4FA9-B1FD-4E66F9C416AE}" sibTransId="{91092140-1501-4E2E-988D-E74045FD930B}"/>
    <dgm:cxn modelId="{3BE1CEDF-B818-4A5C-87AE-1C99B58B41BC}" srcId="{1324A8CF-BDDC-40AC-9B6E-2D816D3F1330}" destId="{709775B7-41ED-44A4-9B86-69D56DC45EFC}" srcOrd="1" destOrd="0" parTransId="{0A64DA12-DB21-4736-8A9A-B9374E382BF3}" sibTransId="{FF8881FA-3EBD-4B7A-9BD7-6C9B3BACB16D}"/>
    <dgm:cxn modelId="{66E561F6-D932-4D69-A7E0-FA4996CAA349}" type="presOf" srcId="{FEBA6F27-E6EF-4E5D-B552-9692583ECBBC}" destId="{A33FCECD-8FDA-4AFD-8573-79ADAE3C56B7}" srcOrd="0" destOrd="0" presId="urn:microsoft.com/office/officeart/2018/2/layout/IconLabelList"/>
    <dgm:cxn modelId="{E5E39D15-3B5E-47BA-96FA-C25534B34ACE}" type="presParOf" srcId="{F5370B6D-9DBA-45CD-A10B-63E1DBFF008F}" destId="{8E17AEE6-AEC5-47B4-BA85-558450D3388B}" srcOrd="0" destOrd="0" presId="urn:microsoft.com/office/officeart/2018/2/layout/IconLabelList"/>
    <dgm:cxn modelId="{7D14B810-1094-47AF-A03E-5B9A2907A381}" type="presParOf" srcId="{8E17AEE6-AEC5-47B4-BA85-558450D3388B}" destId="{4E9AADFF-0D74-488F-BDA5-6C507726A49A}" srcOrd="0" destOrd="0" presId="urn:microsoft.com/office/officeart/2018/2/layout/IconLabelList"/>
    <dgm:cxn modelId="{6F6ED867-024D-4149-A003-02F141DCFF41}" type="presParOf" srcId="{8E17AEE6-AEC5-47B4-BA85-558450D3388B}" destId="{3ACCB70F-6ADF-4AF5-B26F-F36DD1AE1704}" srcOrd="1" destOrd="0" presId="urn:microsoft.com/office/officeart/2018/2/layout/IconLabelList"/>
    <dgm:cxn modelId="{3515F9D6-3A4A-4965-99F8-D28AE249817B}" type="presParOf" srcId="{8E17AEE6-AEC5-47B4-BA85-558450D3388B}" destId="{1463CEEC-5422-4C6A-88A9-9A18BD96E49E}" srcOrd="2" destOrd="0" presId="urn:microsoft.com/office/officeart/2018/2/layout/IconLabelList"/>
    <dgm:cxn modelId="{8BAC60EE-9A98-441E-B59B-9C1649EACE46}" type="presParOf" srcId="{F5370B6D-9DBA-45CD-A10B-63E1DBFF008F}" destId="{09E32FFC-9055-4B2D-9304-9098553DCDEC}" srcOrd="1" destOrd="0" presId="urn:microsoft.com/office/officeart/2018/2/layout/IconLabelList"/>
    <dgm:cxn modelId="{E664C20C-0595-43AA-9E22-8079DA39FD5F}" type="presParOf" srcId="{F5370B6D-9DBA-45CD-A10B-63E1DBFF008F}" destId="{23D4B929-1DC5-4AD4-A9D9-A8FF5613440E}" srcOrd="2" destOrd="0" presId="urn:microsoft.com/office/officeart/2018/2/layout/IconLabelList"/>
    <dgm:cxn modelId="{5300EF1E-53DF-4458-BFB8-469022435F8E}" type="presParOf" srcId="{23D4B929-1DC5-4AD4-A9D9-A8FF5613440E}" destId="{C62551C2-D5FB-409C-AAD1-BA9B1F78F747}" srcOrd="0" destOrd="0" presId="urn:microsoft.com/office/officeart/2018/2/layout/IconLabelList"/>
    <dgm:cxn modelId="{7E5984EA-5B05-419D-978F-95DA4FDAD5AB}" type="presParOf" srcId="{23D4B929-1DC5-4AD4-A9D9-A8FF5613440E}" destId="{8AFDCFEC-A393-41E5-862B-91E8FE763065}" srcOrd="1" destOrd="0" presId="urn:microsoft.com/office/officeart/2018/2/layout/IconLabelList"/>
    <dgm:cxn modelId="{19312952-6234-46E9-A8DD-2F8592B73944}" type="presParOf" srcId="{23D4B929-1DC5-4AD4-A9D9-A8FF5613440E}" destId="{834A5414-20F5-4210-BFFA-EA29542F5762}" srcOrd="2" destOrd="0" presId="urn:microsoft.com/office/officeart/2018/2/layout/IconLabelList"/>
    <dgm:cxn modelId="{7DB5B2DC-B86D-4B0A-B0F7-E530D634C04E}" type="presParOf" srcId="{F5370B6D-9DBA-45CD-A10B-63E1DBFF008F}" destId="{7EFB9421-61C2-4CA7-8374-69F797F5667B}" srcOrd="3" destOrd="0" presId="urn:microsoft.com/office/officeart/2018/2/layout/IconLabelList"/>
    <dgm:cxn modelId="{B44755BF-1862-4AF0-A9CF-1894FB62E875}" type="presParOf" srcId="{F5370B6D-9DBA-45CD-A10B-63E1DBFF008F}" destId="{FE395B11-914C-4E20-A6B6-0115A205CBEF}" srcOrd="4" destOrd="0" presId="urn:microsoft.com/office/officeart/2018/2/layout/IconLabelList"/>
    <dgm:cxn modelId="{AC5D5336-2656-46CD-B5CA-EC61806E515B}" type="presParOf" srcId="{FE395B11-914C-4E20-A6B6-0115A205CBEF}" destId="{1B5372FB-EFF7-4670-A80F-6BFA4676B6EA}" srcOrd="0" destOrd="0" presId="urn:microsoft.com/office/officeart/2018/2/layout/IconLabelList"/>
    <dgm:cxn modelId="{412FAF69-68F4-4485-A998-2C5A3C978C57}" type="presParOf" srcId="{FE395B11-914C-4E20-A6B6-0115A205CBEF}" destId="{4182FEF2-DE5A-4259-99FB-BEEE23BEB99A}" srcOrd="1" destOrd="0" presId="urn:microsoft.com/office/officeart/2018/2/layout/IconLabelList"/>
    <dgm:cxn modelId="{20A9560C-161B-4198-A529-5823F2F67D06}" type="presParOf" srcId="{FE395B11-914C-4E20-A6B6-0115A205CBEF}" destId="{A33FCECD-8FDA-4AFD-8573-79ADAE3C56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275F0E-B17B-4011-87A2-0C64455DBDE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F1B6572-F63E-472E-B212-8A5D06D342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Does Nike have cost management issues in the production and sales of finished goods?</a:t>
          </a:r>
        </a:p>
      </dgm:t>
    </dgm:pt>
    <dgm:pt modelId="{44A18586-5761-4CB6-97BE-88FA7ED1B96A}" type="parTrans" cxnId="{EAFCE9CF-50BB-454F-AFCA-54F9713C522A}">
      <dgm:prSet/>
      <dgm:spPr/>
      <dgm:t>
        <a:bodyPr/>
        <a:lstStyle/>
        <a:p>
          <a:endParaRPr lang="en-US"/>
        </a:p>
      </dgm:t>
    </dgm:pt>
    <dgm:pt modelId="{B5ADBEA7-3E48-478D-8AD4-81F44FF3C65D}" type="sibTrans" cxnId="{EAFCE9CF-50BB-454F-AFCA-54F9713C52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F5DF3A-8172-4669-907E-A092BDE0F6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 order to analyze this phenomenon, and with the help of the available data, the Gross Profit Margin was computed ((total revenue – cost of goods sold) / total revenue)</a:t>
          </a:r>
        </a:p>
      </dgm:t>
    </dgm:pt>
    <dgm:pt modelId="{2E801D6D-3A10-4E00-9BD5-8D6024F99744}" type="parTrans" cxnId="{553E06D5-3335-4836-8832-05ECB2696155}">
      <dgm:prSet/>
      <dgm:spPr/>
      <dgm:t>
        <a:bodyPr/>
        <a:lstStyle/>
        <a:p>
          <a:endParaRPr lang="en-US"/>
        </a:p>
      </dgm:t>
    </dgm:pt>
    <dgm:pt modelId="{04CB6C73-E92A-4544-A244-F66FD4BB6500}" type="sibTrans" cxnId="{553E06D5-3335-4836-8832-05ECB2696155}">
      <dgm:prSet/>
      <dgm:spPr/>
      <dgm:t>
        <a:bodyPr/>
        <a:lstStyle/>
        <a:p>
          <a:endParaRPr lang="en-US"/>
        </a:p>
      </dgm:t>
    </dgm:pt>
    <dgm:pt modelId="{D8B50DD1-04D9-4E0E-8EE9-4D1CA2A48C44}" type="pres">
      <dgm:prSet presAssocID="{5C275F0E-B17B-4011-87A2-0C64455DBDED}" presName="root" presStyleCnt="0">
        <dgm:presLayoutVars>
          <dgm:dir/>
          <dgm:resizeHandles val="exact"/>
        </dgm:presLayoutVars>
      </dgm:prSet>
      <dgm:spPr/>
    </dgm:pt>
    <dgm:pt modelId="{CC842F32-5DA7-4587-A04C-85E6E42EDFED}" type="pres">
      <dgm:prSet presAssocID="{5C275F0E-B17B-4011-87A2-0C64455DBDED}" presName="container" presStyleCnt="0">
        <dgm:presLayoutVars>
          <dgm:dir/>
          <dgm:resizeHandles val="exact"/>
        </dgm:presLayoutVars>
      </dgm:prSet>
      <dgm:spPr/>
    </dgm:pt>
    <dgm:pt modelId="{A5CA0444-FC97-4E98-8D17-7755403EBA37}" type="pres">
      <dgm:prSet presAssocID="{4F1B6572-F63E-472E-B212-8A5D06D342ED}" presName="compNode" presStyleCnt="0"/>
      <dgm:spPr/>
    </dgm:pt>
    <dgm:pt modelId="{791A4C8F-D1FB-4FE8-BEEF-A65A59BC6318}" type="pres">
      <dgm:prSet presAssocID="{4F1B6572-F63E-472E-B212-8A5D06D342ED}" presName="iconBgRect" presStyleLbl="bgShp" presStyleIdx="0" presStyleCnt="2"/>
      <dgm:spPr/>
    </dgm:pt>
    <dgm:pt modelId="{C2E9E550-3CCA-4F34-AFF1-993F6FA07769}" type="pres">
      <dgm:prSet presAssocID="{4F1B6572-F63E-472E-B212-8A5D06D342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96083B44-8F74-4900-AC51-651FBFA6DC24}" type="pres">
      <dgm:prSet presAssocID="{4F1B6572-F63E-472E-B212-8A5D06D342ED}" presName="spaceRect" presStyleCnt="0"/>
      <dgm:spPr/>
    </dgm:pt>
    <dgm:pt modelId="{C80835BC-A491-4ED3-9FC2-798392B47AE2}" type="pres">
      <dgm:prSet presAssocID="{4F1B6572-F63E-472E-B212-8A5D06D342ED}" presName="textRect" presStyleLbl="revTx" presStyleIdx="0" presStyleCnt="2">
        <dgm:presLayoutVars>
          <dgm:chMax val="1"/>
          <dgm:chPref val="1"/>
        </dgm:presLayoutVars>
      </dgm:prSet>
      <dgm:spPr/>
    </dgm:pt>
    <dgm:pt modelId="{698458E3-7183-4A27-B1B6-82375FB91946}" type="pres">
      <dgm:prSet presAssocID="{B5ADBEA7-3E48-478D-8AD4-81F44FF3C65D}" presName="sibTrans" presStyleLbl="sibTrans2D1" presStyleIdx="0" presStyleCnt="0"/>
      <dgm:spPr/>
    </dgm:pt>
    <dgm:pt modelId="{F2AD6A7F-C565-4A5E-A867-5EC25FAD9013}" type="pres">
      <dgm:prSet presAssocID="{28F5DF3A-8172-4669-907E-A092BDE0F68C}" presName="compNode" presStyleCnt="0"/>
      <dgm:spPr/>
    </dgm:pt>
    <dgm:pt modelId="{EC88C521-CCBB-4452-8099-10FEF2D3034E}" type="pres">
      <dgm:prSet presAssocID="{28F5DF3A-8172-4669-907E-A092BDE0F68C}" presName="iconBgRect" presStyleLbl="bgShp" presStyleIdx="1" presStyleCnt="2"/>
      <dgm:spPr/>
    </dgm:pt>
    <dgm:pt modelId="{5F59D67C-F011-44D3-B806-4A7D69AECBE2}" type="pres">
      <dgm:prSet presAssocID="{28F5DF3A-8172-4669-907E-A092BDE0F6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D7BA703-75DA-4C08-AB1A-807B48F9D65B}" type="pres">
      <dgm:prSet presAssocID="{28F5DF3A-8172-4669-907E-A092BDE0F68C}" presName="spaceRect" presStyleCnt="0"/>
      <dgm:spPr/>
    </dgm:pt>
    <dgm:pt modelId="{9ECD33EB-78C9-4D25-BD2A-52DC5DE450E3}" type="pres">
      <dgm:prSet presAssocID="{28F5DF3A-8172-4669-907E-A092BDE0F6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202B08-E733-4BAB-8ED4-6F65FA2FCDED}" type="presOf" srcId="{B5ADBEA7-3E48-478D-8AD4-81F44FF3C65D}" destId="{698458E3-7183-4A27-B1B6-82375FB91946}" srcOrd="0" destOrd="0" presId="urn:microsoft.com/office/officeart/2018/2/layout/IconCircleList"/>
    <dgm:cxn modelId="{BA03524D-829A-4303-8CA3-31ABE521D470}" type="presOf" srcId="{28F5DF3A-8172-4669-907E-A092BDE0F68C}" destId="{9ECD33EB-78C9-4D25-BD2A-52DC5DE450E3}" srcOrd="0" destOrd="0" presId="urn:microsoft.com/office/officeart/2018/2/layout/IconCircleList"/>
    <dgm:cxn modelId="{AB37D1A9-5712-4B57-AB25-AD383C36F3DA}" type="presOf" srcId="{5C275F0E-B17B-4011-87A2-0C64455DBDED}" destId="{D8B50DD1-04D9-4E0E-8EE9-4D1CA2A48C44}" srcOrd="0" destOrd="0" presId="urn:microsoft.com/office/officeart/2018/2/layout/IconCircleList"/>
    <dgm:cxn modelId="{DC3680C7-BC10-442D-9719-8CE704C9D09A}" type="presOf" srcId="{4F1B6572-F63E-472E-B212-8A5D06D342ED}" destId="{C80835BC-A491-4ED3-9FC2-798392B47AE2}" srcOrd="0" destOrd="0" presId="urn:microsoft.com/office/officeart/2018/2/layout/IconCircleList"/>
    <dgm:cxn modelId="{EAFCE9CF-50BB-454F-AFCA-54F9713C522A}" srcId="{5C275F0E-B17B-4011-87A2-0C64455DBDED}" destId="{4F1B6572-F63E-472E-B212-8A5D06D342ED}" srcOrd="0" destOrd="0" parTransId="{44A18586-5761-4CB6-97BE-88FA7ED1B96A}" sibTransId="{B5ADBEA7-3E48-478D-8AD4-81F44FF3C65D}"/>
    <dgm:cxn modelId="{553E06D5-3335-4836-8832-05ECB2696155}" srcId="{5C275F0E-B17B-4011-87A2-0C64455DBDED}" destId="{28F5DF3A-8172-4669-907E-A092BDE0F68C}" srcOrd="1" destOrd="0" parTransId="{2E801D6D-3A10-4E00-9BD5-8D6024F99744}" sibTransId="{04CB6C73-E92A-4544-A244-F66FD4BB6500}"/>
    <dgm:cxn modelId="{08EE0A1A-74F8-4101-9878-6D6F67537334}" type="presParOf" srcId="{D8B50DD1-04D9-4E0E-8EE9-4D1CA2A48C44}" destId="{CC842F32-5DA7-4587-A04C-85E6E42EDFED}" srcOrd="0" destOrd="0" presId="urn:microsoft.com/office/officeart/2018/2/layout/IconCircleList"/>
    <dgm:cxn modelId="{1B5C2579-0023-4A41-8CC5-12C518DECC26}" type="presParOf" srcId="{CC842F32-5DA7-4587-A04C-85E6E42EDFED}" destId="{A5CA0444-FC97-4E98-8D17-7755403EBA37}" srcOrd="0" destOrd="0" presId="urn:microsoft.com/office/officeart/2018/2/layout/IconCircleList"/>
    <dgm:cxn modelId="{D4F48DD1-0033-4422-AD38-2328A5314B9D}" type="presParOf" srcId="{A5CA0444-FC97-4E98-8D17-7755403EBA37}" destId="{791A4C8F-D1FB-4FE8-BEEF-A65A59BC6318}" srcOrd="0" destOrd="0" presId="urn:microsoft.com/office/officeart/2018/2/layout/IconCircleList"/>
    <dgm:cxn modelId="{C34E903E-D79A-443C-BAB2-568458125647}" type="presParOf" srcId="{A5CA0444-FC97-4E98-8D17-7755403EBA37}" destId="{C2E9E550-3CCA-4F34-AFF1-993F6FA07769}" srcOrd="1" destOrd="0" presId="urn:microsoft.com/office/officeart/2018/2/layout/IconCircleList"/>
    <dgm:cxn modelId="{B6FF3735-C2A8-4F03-B8C7-C1ECBB6A4C73}" type="presParOf" srcId="{A5CA0444-FC97-4E98-8D17-7755403EBA37}" destId="{96083B44-8F74-4900-AC51-651FBFA6DC24}" srcOrd="2" destOrd="0" presId="urn:microsoft.com/office/officeart/2018/2/layout/IconCircleList"/>
    <dgm:cxn modelId="{B394658A-9BA3-4D6F-9CE4-E84E0862361E}" type="presParOf" srcId="{A5CA0444-FC97-4E98-8D17-7755403EBA37}" destId="{C80835BC-A491-4ED3-9FC2-798392B47AE2}" srcOrd="3" destOrd="0" presId="urn:microsoft.com/office/officeart/2018/2/layout/IconCircleList"/>
    <dgm:cxn modelId="{BF5AD3A3-D360-49AE-956A-114E2234C89C}" type="presParOf" srcId="{CC842F32-5DA7-4587-A04C-85E6E42EDFED}" destId="{698458E3-7183-4A27-B1B6-82375FB91946}" srcOrd="1" destOrd="0" presId="urn:microsoft.com/office/officeart/2018/2/layout/IconCircleList"/>
    <dgm:cxn modelId="{CE142ABF-D00D-4677-B2BA-09169FC0E2A9}" type="presParOf" srcId="{CC842F32-5DA7-4587-A04C-85E6E42EDFED}" destId="{F2AD6A7F-C565-4A5E-A867-5EC25FAD9013}" srcOrd="2" destOrd="0" presId="urn:microsoft.com/office/officeart/2018/2/layout/IconCircleList"/>
    <dgm:cxn modelId="{4C2CF892-AE53-439A-AEFE-BB5E248A68A5}" type="presParOf" srcId="{F2AD6A7F-C565-4A5E-A867-5EC25FAD9013}" destId="{EC88C521-CCBB-4452-8099-10FEF2D3034E}" srcOrd="0" destOrd="0" presId="urn:microsoft.com/office/officeart/2018/2/layout/IconCircleList"/>
    <dgm:cxn modelId="{02449ECD-56B9-4413-99BA-470146AC0DE1}" type="presParOf" srcId="{F2AD6A7F-C565-4A5E-A867-5EC25FAD9013}" destId="{5F59D67C-F011-44D3-B806-4A7D69AECBE2}" srcOrd="1" destOrd="0" presId="urn:microsoft.com/office/officeart/2018/2/layout/IconCircleList"/>
    <dgm:cxn modelId="{4BD5BCC1-BF9C-44CC-BF39-802EFB8E6D1B}" type="presParOf" srcId="{F2AD6A7F-C565-4A5E-A867-5EC25FAD9013}" destId="{5D7BA703-75DA-4C08-AB1A-807B48F9D65B}" srcOrd="2" destOrd="0" presId="urn:microsoft.com/office/officeart/2018/2/layout/IconCircleList"/>
    <dgm:cxn modelId="{24D55215-07D5-46DA-BF1C-6D944E43B91E}" type="presParOf" srcId="{F2AD6A7F-C565-4A5E-A867-5EC25FAD9013}" destId="{9ECD33EB-78C9-4D25-BD2A-52DC5DE450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73CA93-0B6D-4750-ADD7-7BB08724F13F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AE620-1840-414C-BDD9-953E67AB9F4F}">
      <dgm:prSet/>
      <dgm:spPr/>
      <dgm:t>
        <a:bodyPr/>
        <a:lstStyle/>
        <a:p>
          <a:r>
            <a:rPr lang="en-US"/>
            <a:t>- The bar chart depicts better results in terms of profitability for Adidas</a:t>
          </a:r>
        </a:p>
      </dgm:t>
    </dgm:pt>
    <dgm:pt modelId="{2ABEA59A-74E2-4C5F-A358-D4CB798D1017}" type="parTrans" cxnId="{C1708151-79D4-428A-9AD4-4F99801924E7}">
      <dgm:prSet/>
      <dgm:spPr/>
      <dgm:t>
        <a:bodyPr/>
        <a:lstStyle/>
        <a:p>
          <a:endParaRPr lang="en-US"/>
        </a:p>
      </dgm:t>
    </dgm:pt>
    <dgm:pt modelId="{C36C7284-1BB3-4498-91F9-5DABED702150}" type="sibTrans" cxnId="{C1708151-79D4-428A-9AD4-4F99801924E7}">
      <dgm:prSet/>
      <dgm:spPr/>
      <dgm:t>
        <a:bodyPr/>
        <a:lstStyle/>
        <a:p>
          <a:endParaRPr lang="en-US"/>
        </a:p>
      </dgm:t>
    </dgm:pt>
    <dgm:pt modelId="{7AE02F90-4F3C-46FF-9A30-B4B0BB18119C}">
      <dgm:prSet/>
      <dgm:spPr/>
      <dgm:t>
        <a:bodyPr/>
        <a:lstStyle/>
        <a:p>
          <a:r>
            <a:rPr lang="en-US" dirty="0"/>
            <a:t>- The relative difference between the two brands is only 0.77%, which doesn’t seem extremely significant at first sight.</a:t>
          </a:r>
        </a:p>
        <a:p>
          <a:r>
            <a:rPr lang="en-US" dirty="0"/>
            <a:t>- In absolute terms, for every 1 dollar generated by each of the companies, Adidas would retain almost 0.34  dollars, whereas Nike would keep 0.33 dollars.</a:t>
          </a:r>
        </a:p>
        <a:p>
          <a:r>
            <a:rPr lang="en-US" dirty="0"/>
            <a:t>- By putting in a context, if both companies would have gained 48.000 dollars in profit, Nike would keep 15.840 dollars, and Adidas 16.320 (480 dollars difference).</a:t>
          </a:r>
        </a:p>
      </dgm:t>
    </dgm:pt>
    <dgm:pt modelId="{A38C3C44-F934-4AE1-AA74-2230C774ED23}" type="parTrans" cxnId="{693AC4EF-EB94-47BD-8F26-F9B78F9C5CB2}">
      <dgm:prSet/>
      <dgm:spPr/>
      <dgm:t>
        <a:bodyPr/>
        <a:lstStyle/>
        <a:p>
          <a:endParaRPr lang="en-US"/>
        </a:p>
      </dgm:t>
    </dgm:pt>
    <dgm:pt modelId="{B2678338-3269-4A79-ACA0-ADAAA7DB6E92}" type="sibTrans" cxnId="{693AC4EF-EB94-47BD-8F26-F9B78F9C5CB2}">
      <dgm:prSet/>
      <dgm:spPr/>
      <dgm:t>
        <a:bodyPr/>
        <a:lstStyle/>
        <a:p>
          <a:endParaRPr lang="en-US"/>
        </a:p>
      </dgm:t>
    </dgm:pt>
    <dgm:pt modelId="{095A751D-AD63-48A3-A23A-DAB821B929E3}" type="pres">
      <dgm:prSet presAssocID="{A773CA93-0B6D-4750-ADD7-7BB08724F13F}" presName="Name0" presStyleCnt="0">
        <dgm:presLayoutVars>
          <dgm:dir/>
          <dgm:resizeHandles val="exact"/>
        </dgm:presLayoutVars>
      </dgm:prSet>
      <dgm:spPr/>
    </dgm:pt>
    <dgm:pt modelId="{01837EB0-EA35-4506-88EE-86AAE4FA408F}" type="pres">
      <dgm:prSet presAssocID="{287AE620-1840-414C-BDD9-953E67AB9F4F}" presName="parTxOnly" presStyleLbl="node1" presStyleIdx="0" presStyleCnt="2">
        <dgm:presLayoutVars>
          <dgm:bulletEnabled val="1"/>
        </dgm:presLayoutVars>
      </dgm:prSet>
      <dgm:spPr/>
    </dgm:pt>
    <dgm:pt modelId="{83BB4B3A-D8B4-4055-B2DF-8B0248976E2B}" type="pres">
      <dgm:prSet presAssocID="{C36C7284-1BB3-4498-91F9-5DABED702150}" presName="parSpace" presStyleCnt="0"/>
      <dgm:spPr/>
    </dgm:pt>
    <dgm:pt modelId="{648982D9-24B0-47FB-B8AE-2426E2558AFC}" type="pres">
      <dgm:prSet presAssocID="{7AE02F90-4F3C-46FF-9A30-B4B0BB18119C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C1708151-79D4-428A-9AD4-4F99801924E7}" srcId="{A773CA93-0B6D-4750-ADD7-7BB08724F13F}" destId="{287AE620-1840-414C-BDD9-953E67AB9F4F}" srcOrd="0" destOrd="0" parTransId="{2ABEA59A-74E2-4C5F-A358-D4CB798D1017}" sibTransId="{C36C7284-1BB3-4498-91F9-5DABED702150}"/>
    <dgm:cxn modelId="{AF015090-1216-47CA-ACC0-398429BA67E0}" type="presOf" srcId="{A773CA93-0B6D-4750-ADD7-7BB08724F13F}" destId="{095A751D-AD63-48A3-A23A-DAB821B929E3}" srcOrd="0" destOrd="0" presId="urn:microsoft.com/office/officeart/2005/8/layout/hChevron3"/>
    <dgm:cxn modelId="{CCE2C3A4-45D6-4AD7-9362-9EC64FE9EBE4}" type="presOf" srcId="{7AE02F90-4F3C-46FF-9A30-B4B0BB18119C}" destId="{648982D9-24B0-47FB-B8AE-2426E2558AFC}" srcOrd="0" destOrd="0" presId="urn:microsoft.com/office/officeart/2005/8/layout/hChevron3"/>
    <dgm:cxn modelId="{574DF9AE-7943-4F51-AF92-44AA8012DCC1}" type="presOf" srcId="{287AE620-1840-414C-BDD9-953E67AB9F4F}" destId="{01837EB0-EA35-4506-88EE-86AAE4FA408F}" srcOrd="0" destOrd="0" presId="urn:microsoft.com/office/officeart/2005/8/layout/hChevron3"/>
    <dgm:cxn modelId="{693AC4EF-EB94-47BD-8F26-F9B78F9C5CB2}" srcId="{A773CA93-0B6D-4750-ADD7-7BB08724F13F}" destId="{7AE02F90-4F3C-46FF-9A30-B4B0BB18119C}" srcOrd="1" destOrd="0" parTransId="{A38C3C44-F934-4AE1-AA74-2230C774ED23}" sibTransId="{B2678338-3269-4A79-ACA0-ADAAA7DB6E92}"/>
    <dgm:cxn modelId="{3E6FF45E-25D0-402D-8CC0-DDAEB98FA9AF}" type="presParOf" srcId="{095A751D-AD63-48A3-A23A-DAB821B929E3}" destId="{01837EB0-EA35-4506-88EE-86AAE4FA408F}" srcOrd="0" destOrd="0" presId="urn:microsoft.com/office/officeart/2005/8/layout/hChevron3"/>
    <dgm:cxn modelId="{D453781C-6809-4F52-8871-704329ADA0B3}" type="presParOf" srcId="{095A751D-AD63-48A3-A23A-DAB821B929E3}" destId="{83BB4B3A-D8B4-4055-B2DF-8B0248976E2B}" srcOrd="1" destOrd="0" presId="urn:microsoft.com/office/officeart/2005/8/layout/hChevron3"/>
    <dgm:cxn modelId="{BAE1D3F4-AEE1-4860-BB86-0950497439B2}" type="presParOf" srcId="{095A751D-AD63-48A3-A23A-DAB821B929E3}" destId="{648982D9-24B0-47FB-B8AE-2426E2558AF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B28529-D804-46DD-9FB8-E7EC74F82CA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D4C9F5-B2CF-4168-9FBB-49E7731151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 though Nike generated a bigger profit than Adidas, the profitability of the company is to be questioned.</a:t>
          </a:r>
        </a:p>
      </dgm:t>
    </dgm:pt>
    <dgm:pt modelId="{67DAA4B9-F0BE-474A-95EF-6A11BB702BF1}" type="parTrans" cxnId="{52AA9CAF-5B2D-491A-A50D-3D71A9BF79DF}">
      <dgm:prSet/>
      <dgm:spPr/>
      <dgm:t>
        <a:bodyPr/>
        <a:lstStyle/>
        <a:p>
          <a:endParaRPr lang="en-US"/>
        </a:p>
      </dgm:t>
    </dgm:pt>
    <dgm:pt modelId="{D6090406-0B26-46A0-839E-63C04AA5A863}" type="sibTrans" cxnId="{52AA9CAF-5B2D-491A-A50D-3D71A9BF79D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F1D09A8-71DB-4B09-9C4A-285245D7E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a thorough analysis, it was observed that Adidas’ profitability was better than Nike’s. Thus, improvement could be made in order to restructure the costs of production.</a:t>
          </a:r>
        </a:p>
      </dgm:t>
    </dgm:pt>
    <dgm:pt modelId="{B87B6BE5-DD6F-4B38-8F30-4F838390B76B}" type="parTrans" cxnId="{4DFD2D32-5A03-451E-A276-64F24D148161}">
      <dgm:prSet/>
      <dgm:spPr/>
      <dgm:t>
        <a:bodyPr/>
        <a:lstStyle/>
        <a:p>
          <a:endParaRPr lang="en-US"/>
        </a:p>
      </dgm:t>
    </dgm:pt>
    <dgm:pt modelId="{623CECF0-4D5E-46D7-93C2-A9D76B793092}" type="sibTrans" cxnId="{4DFD2D32-5A03-451E-A276-64F24D14816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5DEE695-482D-4E27-AC62-CF6DA284D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average difference in the product prices of 1.15 dollars could impact the overall revenue, and thus the profit. A better solution could be to keep an eye opened in thinking of how to increase the prices without affecting the customer portfolio and the prospect market.</a:t>
          </a:r>
        </a:p>
      </dgm:t>
    </dgm:pt>
    <dgm:pt modelId="{CA51A5E0-A37B-4AA4-9BDF-C983CA38FD26}" type="parTrans" cxnId="{581EC88A-C2B5-4084-9887-21CB9E41C13F}">
      <dgm:prSet/>
      <dgm:spPr/>
      <dgm:t>
        <a:bodyPr/>
        <a:lstStyle/>
        <a:p>
          <a:endParaRPr lang="en-US"/>
        </a:p>
      </dgm:t>
    </dgm:pt>
    <dgm:pt modelId="{49FC3D9C-2D1B-4980-98E7-BDF87303F3E8}" type="sibTrans" cxnId="{581EC88A-C2B5-4084-9887-21CB9E41C13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B9A12340-2485-452F-9FAF-E152EB45A640}" type="pres">
      <dgm:prSet presAssocID="{15B28529-D804-46DD-9FB8-E7EC74F82CA6}" presName="Name0" presStyleCnt="0">
        <dgm:presLayoutVars>
          <dgm:animLvl val="lvl"/>
          <dgm:resizeHandles val="exact"/>
        </dgm:presLayoutVars>
      </dgm:prSet>
      <dgm:spPr/>
    </dgm:pt>
    <dgm:pt modelId="{A5FCA24A-E955-4063-8578-5DC4FCC8BA1A}" type="pres">
      <dgm:prSet presAssocID="{0FD4C9F5-B2CF-4168-9FBB-49E773115173}" presName="compositeNode" presStyleCnt="0">
        <dgm:presLayoutVars>
          <dgm:bulletEnabled val="1"/>
        </dgm:presLayoutVars>
      </dgm:prSet>
      <dgm:spPr/>
    </dgm:pt>
    <dgm:pt modelId="{69D92890-7B7C-4D70-888E-51C0BF1794E4}" type="pres">
      <dgm:prSet presAssocID="{0FD4C9F5-B2CF-4168-9FBB-49E773115173}" presName="bgRect" presStyleLbl="alignNode1" presStyleIdx="0" presStyleCnt="3"/>
      <dgm:spPr/>
    </dgm:pt>
    <dgm:pt modelId="{181DCDF8-EB17-42D3-AEA1-7C768AE4B15E}" type="pres">
      <dgm:prSet presAssocID="{D6090406-0B26-46A0-839E-63C04AA5A86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7435A58-99AD-498F-B2B1-48B86E29739F}" type="pres">
      <dgm:prSet presAssocID="{0FD4C9F5-B2CF-4168-9FBB-49E773115173}" presName="nodeRect" presStyleLbl="alignNode1" presStyleIdx="0" presStyleCnt="3">
        <dgm:presLayoutVars>
          <dgm:bulletEnabled val="1"/>
        </dgm:presLayoutVars>
      </dgm:prSet>
      <dgm:spPr/>
    </dgm:pt>
    <dgm:pt modelId="{93DCA7CD-9F2D-4954-B4E5-19BCD503BA57}" type="pres">
      <dgm:prSet presAssocID="{D6090406-0B26-46A0-839E-63C04AA5A863}" presName="sibTrans" presStyleCnt="0"/>
      <dgm:spPr/>
    </dgm:pt>
    <dgm:pt modelId="{E469FADE-D19B-442E-BACD-44CD66708CB0}" type="pres">
      <dgm:prSet presAssocID="{2F1D09A8-71DB-4B09-9C4A-285245D7E226}" presName="compositeNode" presStyleCnt="0">
        <dgm:presLayoutVars>
          <dgm:bulletEnabled val="1"/>
        </dgm:presLayoutVars>
      </dgm:prSet>
      <dgm:spPr/>
    </dgm:pt>
    <dgm:pt modelId="{C1F4DF22-FE31-46E3-ABDF-CA8207D108A9}" type="pres">
      <dgm:prSet presAssocID="{2F1D09A8-71DB-4B09-9C4A-285245D7E226}" presName="bgRect" presStyleLbl="alignNode1" presStyleIdx="1" presStyleCnt="3"/>
      <dgm:spPr/>
    </dgm:pt>
    <dgm:pt modelId="{737CB289-552F-40FF-AE61-392FA53FF6F0}" type="pres">
      <dgm:prSet presAssocID="{623CECF0-4D5E-46D7-93C2-A9D76B79309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137F583-01FF-429F-9DFA-C7B316A280DE}" type="pres">
      <dgm:prSet presAssocID="{2F1D09A8-71DB-4B09-9C4A-285245D7E226}" presName="nodeRect" presStyleLbl="alignNode1" presStyleIdx="1" presStyleCnt="3">
        <dgm:presLayoutVars>
          <dgm:bulletEnabled val="1"/>
        </dgm:presLayoutVars>
      </dgm:prSet>
      <dgm:spPr/>
    </dgm:pt>
    <dgm:pt modelId="{6ECCAE4E-52F8-42B4-99FF-6755C1831C27}" type="pres">
      <dgm:prSet presAssocID="{623CECF0-4D5E-46D7-93C2-A9D76B793092}" presName="sibTrans" presStyleCnt="0"/>
      <dgm:spPr/>
    </dgm:pt>
    <dgm:pt modelId="{3D3DF558-1714-4F1C-AE7D-69DFCC1172C9}" type="pres">
      <dgm:prSet presAssocID="{F5DEE695-482D-4E27-AC62-CF6DA284DE22}" presName="compositeNode" presStyleCnt="0">
        <dgm:presLayoutVars>
          <dgm:bulletEnabled val="1"/>
        </dgm:presLayoutVars>
      </dgm:prSet>
      <dgm:spPr/>
    </dgm:pt>
    <dgm:pt modelId="{9F5A1341-8DFA-45EE-BA37-1DBB3F67C057}" type="pres">
      <dgm:prSet presAssocID="{F5DEE695-482D-4E27-AC62-CF6DA284DE22}" presName="bgRect" presStyleLbl="alignNode1" presStyleIdx="2" presStyleCnt="3"/>
      <dgm:spPr/>
    </dgm:pt>
    <dgm:pt modelId="{97671EAD-F7B6-4FC7-AD30-2719B0317C68}" type="pres">
      <dgm:prSet presAssocID="{49FC3D9C-2D1B-4980-98E7-BDF87303F3E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E6FBDD2-562C-4A61-BE4F-A1D564953234}" type="pres">
      <dgm:prSet presAssocID="{F5DEE695-482D-4E27-AC62-CF6DA284DE2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A58EE16-9518-45FA-A1A2-73BA565FFA8E}" type="presOf" srcId="{F5DEE695-482D-4E27-AC62-CF6DA284DE22}" destId="{9F5A1341-8DFA-45EE-BA37-1DBB3F67C057}" srcOrd="0" destOrd="0" presId="urn:microsoft.com/office/officeart/2016/7/layout/LinearBlockProcessNumbered"/>
    <dgm:cxn modelId="{6113141E-96FB-4593-B598-6905178FD9D4}" type="presOf" srcId="{2F1D09A8-71DB-4B09-9C4A-285245D7E226}" destId="{C137F583-01FF-429F-9DFA-C7B316A280DE}" srcOrd="1" destOrd="0" presId="urn:microsoft.com/office/officeart/2016/7/layout/LinearBlockProcessNumbered"/>
    <dgm:cxn modelId="{36ED1726-BDC9-4EA4-8F97-2EA90D909A12}" type="presOf" srcId="{49FC3D9C-2D1B-4980-98E7-BDF87303F3E8}" destId="{97671EAD-F7B6-4FC7-AD30-2719B0317C68}" srcOrd="0" destOrd="0" presId="urn:microsoft.com/office/officeart/2016/7/layout/LinearBlockProcessNumbered"/>
    <dgm:cxn modelId="{4DFD2D32-5A03-451E-A276-64F24D148161}" srcId="{15B28529-D804-46DD-9FB8-E7EC74F82CA6}" destId="{2F1D09A8-71DB-4B09-9C4A-285245D7E226}" srcOrd="1" destOrd="0" parTransId="{B87B6BE5-DD6F-4B38-8F30-4F838390B76B}" sibTransId="{623CECF0-4D5E-46D7-93C2-A9D76B793092}"/>
    <dgm:cxn modelId="{997A7953-2F0B-4B99-A66D-595D1C21576E}" type="presOf" srcId="{D6090406-0B26-46A0-839E-63C04AA5A863}" destId="{181DCDF8-EB17-42D3-AEA1-7C768AE4B15E}" srcOrd="0" destOrd="0" presId="urn:microsoft.com/office/officeart/2016/7/layout/LinearBlockProcessNumbered"/>
    <dgm:cxn modelId="{9DB2D483-5007-42B3-BCBA-956C585FF895}" type="presOf" srcId="{15B28529-D804-46DD-9FB8-E7EC74F82CA6}" destId="{B9A12340-2485-452F-9FAF-E152EB45A640}" srcOrd="0" destOrd="0" presId="urn:microsoft.com/office/officeart/2016/7/layout/LinearBlockProcessNumbered"/>
    <dgm:cxn modelId="{581EC88A-C2B5-4084-9887-21CB9E41C13F}" srcId="{15B28529-D804-46DD-9FB8-E7EC74F82CA6}" destId="{F5DEE695-482D-4E27-AC62-CF6DA284DE22}" srcOrd="2" destOrd="0" parTransId="{CA51A5E0-A37B-4AA4-9BDF-C983CA38FD26}" sibTransId="{49FC3D9C-2D1B-4980-98E7-BDF87303F3E8}"/>
    <dgm:cxn modelId="{354C199C-3A7E-468E-9C4D-AF6D3F33F7B2}" type="presOf" srcId="{0FD4C9F5-B2CF-4168-9FBB-49E773115173}" destId="{47435A58-99AD-498F-B2B1-48B86E29739F}" srcOrd="1" destOrd="0" presId="urn:microsoft.com/office/officeart/2016/7/layout/LinearBlockProcessNumbered"/>
    <dgm:cxn modelId="{A201E29C-2CC8-4899-8288-CC7CDD160EA6}" type="presOf" srcId="{2F1D09A8-71DB-4B09-9C4A-285245D7E226}" destId="{C1F4DF22-FE31-46E3-ABDF-CA8207D108A9}" srcOrd="0" destOrd="0" presId="urn:microsoft.com/office/officeart/2016/7/layout/LinearBlockProcessNumbered"/>
    <dgm:cxn modelId="{7D4652AC-AA0B-4E13-9F84-3DE10DAF13A1}" type="presOf" srcId="{F5DEE695-482D-4E27-AC62-CF6DA284DE22}" destId="{DE6FBDD2-562C-4A61-BE4F-A1D564953234}" srcOrd="1" destOrd="0" presId="urn:microsoft.com/office/officeart/2016/7/layout/LinearBlockProcessNumbered"/>
    <dgm:cxn modelId="{52AA9CAF-5B2D-491A-A50D-3D71A9BF79DF}" srcId="{15B28529-D804-46DD-9FB8-E7EC74F82CA6}" destId="{0FD4C9F5-B2CF-4168-9FBB-49E773115173}" srcOrd="0" destOrd="0" parTransId="{67DAA4B9-F0BE-474A-95EF-6A11BB702BF1}" sibTransId="{D6090406-0B26-46A0-839E-63C04AA5A863}"/>
    <dgm:cxn modelId="{7F03D2E7-92D4-4638-A223-77AB62B4EDE9}" type="presOf" srcId="{623CECF0-4D5E-46D7-93C2-A9D76B793092}" destId="{737CB289-552F-40FF-AE61-392FA53FF6F0}" srcOrd="0" destOrd="0" presId="urn:microsoft.com/office/officeart/2016/7/layout/LinearBlockProcessNumbered"/>
    <dgm:cxn modelId="{8AB3F9E8-ABDA-42D0-A9E4-7ABE517CCE1A}" type="presOf" srcId="{0FD4C9F5-B2CF-4168-9FBB-49E773115173}" destId="{69D92890-7B7C-4D70-888E-51C0BF1794E4}" srcOrd="0" destOrd="0" presId="urn:microsoft.com/office/officeart/2016/7/layout/LinearBlockProcessNumbered"/>
    <dgm:cxn modelId="{4BC68443-2191-42E3-AE99-7E8764C81C78}" type="presParOf" srcId="{B9A12340-2485-452F-9FAF-E152EB45A640}" destId="{A5FCA24A-E955-4063-8578-5DC4FCC8BA1A}" srcOrd="0" destOrd="0" presId="urn:microsoft.com/office/officeart/2016/7/layout/LinearBlockProcessNumbered"/>
    <dgm:cxn modelId="{9A147CCF-449A-40D1-A3B2-964631D58616}" type="presParOf" srcId="{A5FCA24A-E955-4063-8578-5DC4FCC8BA1A}" destId="{69D92890-7B7C-4D70-888E-51C0BF1794E4}" srcOrd="0" destOrd="0" presId="urn:microsoft.com/office/officeart/2016/7/layout/LinearBlockProcessNumbered"/>
    <dgm:cxn modelId="{CB2F92B7-59C3-44B0-A1C3-1FA2239D1E10}" type="presParOf" srcId="{A5FCA24A-E955-4063-8578-5DC4FCC8BA1A}" destId="{181DCDF8-EB17-42D3-AEA1-7C768AE4B15E}" srcOrd="1" destOrd="0" presId="urn:microsoft.com/office/officeart/2016/7/layout/LinearBlockProcessNumbered"/>
    <dgm:cxn modelId="{97BF17AA-3150-4F8D-A9AD-311A95A7BB1A}" type="presParOf" srcId="{A5FCA24A-E955-4063-8578-5DC4FCC8BA1A}" destId="{47435A58-99AD-498F-B2B1-48B86E29739F}" srcOrd="2" destOrd="0" presId="urn:microsoft.com/office/officeart/2016/7/layout/LinearBlockProcessNumbered"/>
    <dgm:cxn modelId="{E8631E2F-8A5A-4771-8355-A874BB9F7F15}" type="presParOf" srcId="{B9A12340-2485-452F-9FAF-E152EB45A640}" destId="{93DCA7CD-9F2D-4954-B4E5-19BCD503BA57}" srcOrd="1" destOrd="0" presId="urn:microsoft.com/office/officeart/2016/7/layout/LinearBlockProcessNumbered"/>
    <dgm:cxn modelId="{9B3CA1B6-4812-4E49-8DB7-ECC943C8BF3B}" type="presParOf" srcId="{B9A12340-2485-452F-9FAF-E152EB45A640}" destId="{E469FADE-D19B-442E-BACD-44CD66708CB0}" srcOrd="2" destOrd="0" presId="urn:microsoft.com/office/officeart/2016/7/layout/LinearBlockProcessNumbered"/>
    <dgm:cxn modelId="{9FF29A57-91B0-4E13-8A6D-F34794CA37AF}" type="presParOf" srcId="{E469FADE-D19B-442E-BACD-44CD66708CB0}" destId="{C1F4DF22-FE31-46E3-ABDF-CA8207D108A9}" srcOrd="0" destOrd="0" presId="urn:microsoft.com/office/officeart/2016/7/layout/LinearBlockProcessNumbered"/>
    <dgm:cxn modelId="{E45C689A-7822-48A8-A39E-E561878EE000}" type="presParOf" srcId="{E469FADE-D19B-442E-BACD-44CD66708CB0}" destId="{737CB289-552F-40FF-AE61-392FA53FF6F0}" srcOrd="1" destOrd="0" presId="urn:microsoft.com/office/officeart/2016/7/layout/LinearBlockProcessNumbered"/>
    <dgm:cxn modelId="{D5B68349-2662-4786-AAB9-B74910712393}" type="presParOf" srcId="{E469FADE-D19B-442E-BACD-44CD66708CB0}" destId="{C137F583-01FF-429F-9DFA-C7B316A280DE}" srcOrd="2" destOrd="0" presId="urn:microsoft.com/office/officeart/2016/7/layout/LinearBlockProcessNumbered"/>
    <dgm:cxn modelId="{1B612BA2-808B-4F7A-A3D4-7F98BC51C011}" type="presParOf" srcId="{B9A12340-2485-452F-9FAF-E152EB45A640}" destId="{6ECCAE4E-52F8-42B4-99FF-6755C1831C27}" srcOrd="3" destOrd="0" presId="urn:microsoft.com/office/officeart/2016/7/layout/LinearBlockProcessNumbered"/>
    <dgm:cxn modelId="{EC048E96-E8C2-4E87-A88E-4B22D8A40F8D}" type="presParOf" srcId="{B9A12340-2485-452F-9FAF-E152EB45A640}" destId="{3D3DF558-1714-4F1C-AE7D-69DFCC1172C9}" srcOrd="4" destOrd="0" presId="urn:microsoft.com/office/officeart/2016/7/layout/LinearBlockProcessNumbered"/>
    <dgm:cxn modelId="{F63D3970-250C-40BE-AEC6-6F4619EAB7AE}" type="presParOf" srcId="{3D3DF558-1714-4F1C-AE7D-69DFCC1172C9}" destId="{9F5A1341-8DFA-45EE-BA37-1DBB3F67C057}" srcOrd="0" destOrd="0" presId="urn:microsoft.com/office/officeart/2016/7/layout/LinearBlockProcessNumbered"/>
    <dgm:cxn modelId="{2C135AEC-BDDF-46AB-A8F1-B2D35A4BC70D}" type="presParOf" srcId="{3D3DF558-1714-4F1C-AE7D-69DFCC1172C9}" destId="{97671EAD-F7B6-4FC7-AD30-2719B0317C68}" srcOrd="1" destOrd="0" presId="urn:microsoft.com/office/officeart/2016/7/layout/LinearBlockProcessNumbered"/>
    <dgm:cxn modelId="{5E6AE281-280F-467B-BAA9-79817B7CB4CB}" type="presParOf" srcId="{3D3DF558-1714-4F1C-AE7D-69DFCC1172C9}" destId="{DE6FBDD2-562C-4A61-BE4F-A1D56495323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7C62C6-30E3-45F8-B279-4A1163A870E8}">
      <dsp:nvSpPr>
        <dsp:cNvPr id="0" name=""/>
        <dsp:cNvSpPr/>
      </dsp:nvSpPr>
      <dsp:spPr>
        <a:xfrm>
          <a:off x="418306" y="1105025"/>
          <a:ext cx="677109" cy="677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3EF03-9637-4BC3-9179-DE93DDA0420D}">
      <dsp:nvSpPr>
        <dsp:cNvPr id="0" name=""/>
        <dsp:cNvSpPr/>
      </dsp:nvSpPr>
      <dsp:spPr>
        <a:xfrm>
          <a:off x="4517" y="2007848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Ask</a:t>
          </a:r>
        </a:p>
      </dsp:txBody>
      <dsp:txXfrm>
        <a:off x="4517" y="2007848"/>
        <a:ext cx="1504687" cy="601875"/>
      </dsp:txXfrm>
    </dsp:sp>
    <dsp:sp modelId="{81486F12-5B66-493F-ACA9-A5CDFDAC6CB0}">
      <dsp:nvSpPr>
        <dsp:cNvPr id="0" name=""/>
        <dsp:cNvSpPr/>
      </dsp:nvSpPr>
      <dsp:spPr>
        <a:xfrm>
          <a:off x="2186314" y="1105025"/>
          <a:ext cx="677109" cy="677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07ECD-B9F5-4BB1-8F2E-BE721109DFCE}">
      <dsp:nvSpPr>
        <dsp:cNvPr id="0" name=""/>
        <dsp:cNvSpPr/>
      </dsp:nvSpPr>
      <dsp:spPr>
        <a:xfrm>
          <a:off x="1772525" y="2007848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Prepare</a:t>
          </a:r>
        </a:p>
      </dsp:txBody>
      <dsp:txXfrm>
        <a:off x="1772525" y="2007848"/>
        <a:ext cx="1504687" cy="601875"/>
      </dsp:txXfrm>
    </dsp:sp>
    <dsp:sp modelId="{392D2B75-4E77-441D-AE07-2E15E584B137}">
      <dsp:nvSpPr>
        <dsp:cNvPr id="0" name=""/>
        <dsp:cNvSpPr/>
      </dsp:nvSpPr>
      <dsp:spPr>
        <a:xfrm>
          <a:off x="3954322" y="1105025"/>
          <a:ext cx="677109" cy="677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093CE-4FEA-4EBD-82D0-D3EB3915FDBF}">
      <dsp:nvSpPr>
        <dsp:cNvPr id="0" name=""/>
        <dsp:cNvSpPr/>
      </dsp:nvSpPr>
      <dsp:spPr>
        <a:xfrm>
          <a:off x="3540533" y="2007848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Process</a:t>
          </a:r>
        </a:p>
      </dsp:txBody>
      <dsp:txXfrm>
        <a:off x="3540533" y="2007848"/>
        <a:ext cx="1504687" cy="601875"/>
      </dsp:txXfrm>
    </dsp:sp>
    <dsp:sp modelId="{09773CC4-067B-4A4F-AAE8-F0D54290B556}">
      <dsp:nvSpPr>
        <dsp:cNvPr id="0" name=""/>
        <dsp:cNvSpPr/>
      </dsp:nvSpPr>
      <dsp:spPr>
        <a:xfrm>
          <a:off x="5722330" y="1105025"/>
          <a:ext cx="677109" cy="677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61CFB-8B67-45D4-9733-0C1025B8BBE4}">
      <dsp:nvSpPr>
        <dsp:cNvPr id="0" name=""/>
        <dsp:cNvSpPr/>
      </dsp:nvSpPr>
      <dsp:spPr>
        <a:xfrm>
          <a:off x="5308541" y="2007848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Analyse</a:t>
          </a:r>
        </a:p>
      </dsp:txBody>
      <dsp:txXfrm>
        <a:off x="5308541" y="2007848"/>
        <a:ext cx="1504687" cy="601875"/>
      </dsp:txXfrm>
    </dsp:sp>
    <dsp:sp modelId="{F6C614DB-1BEE-4499-8042-44C5B7E200C5}">
      <dsp:nvSpPr>
        <dsp:cNvPr id="0" name=""/>
        <dsp:cNvSpPr/>
      </dsp:nvSpPr>
      <dsp:spPr>
        <a:xfrm>
          <a:off x="7480059" y="1116739"/>
          <a:ext cx="677109" cy="6771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6E4BE-6389-4E6A-B3CA-9335FB5DE991}">
      <dsp:nvSpPr>
        <dsp:cNvPr id="0" name=""/>
        <dsp:cNvSpPr/>
      </dsp:nvSpPr>
      <dsp:spPr>
        <a:xfrm>
          <a:off x="7076548" y="2007848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Share</a:t>
          </a:r>
        </a:p>
      </dsp:txBody>
      <dsp:txXfrm>
        <a:off x="7076548" y="2007848"/>
        <a:ext cx="1504687" cy="601875"/>
      </dsp:txXfrm>
    </dsp:sp>
    <dsp:sp modelId="{35342831-157B-413A-B7F0-20D2022A9DC5}">
      <dsp:nvSpPr>
        <dsp:cNvPr id="0" name=""/>
        <dsp:cNvSpPr/>
      </dsp:nvSpPr>
      <dsp:spPr>
        <a:xfrm>
          <a:off x="9258345" y="1105025"/>
          <a:ext cx="677109" cy="6771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EF8FD-DDD9-4280-9199-B5E30A49AD8A}">
      <dsp:nvSpPr>
        <dsp:cNvPr id="0" name=""/>
        <dsp:cNvSpPr/>
      </dsp:nvSpPr>
      <dsp:spPr>
        <a:xfrm>
          <a:off x="8844556" y="2007848"/>
          <a:ext cx="1504687" cy="60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Act</a:t>
          </a:r>
        </a:p>
      </dsp:txBody>
      <dsp:txXfrm>
        <a:off x="8844556" y="2007848"/>
        <a:ext cx="1504687" cy="601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AADFF-0D74-488F-BDA5-6C507726A49A}">
      <dsp:nvSpPr>
        <dsp:cNvPr id="0" name=""/>
        <dsp:cNvSpPr/>
      </dsp:nvSpPr>
      <dsp:spPr>
        <a:xfrm>
          <a:off x="659324" y="1609863"/>
          <a:ext cx="880253" cy="8802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3CEEC-5422-4C6A-88A9-9A18BD96E49E}">
      <dsp:nvSpPr>
        <dsp:cNvPr id="0" name=""/>
        <dsp:cNvSpPr/>
      </dsp:nvSpPr>
      <dsp:spPr>
        <a:xfrm>
          <a:off x="121391" y="2846497"/>
          <a:ext cx="1956118" cy="113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Even though Nike generated a bigger profit for the mentioned time frame in NSW, the sales volume differ enormously between the two companies.</a:t>
          </a:r>
        </a:p>
      </dsp:txBody>
      <dsp:txXfrm>
        <a:off x="121391" y="2846497"/>
        <a:ext cx="1956118" cy="1139062"/>
      </dsp:txXfrm>
    </dsp:sp>
    <dsp:sp modelId="{C62551C2-D5FB-409C-AAD1-BA9B1F78F747}">
      <dsp:nvSpPr>
        <dsp:cNvPr id="0" name=""/>
        <dsp:cNvSpPr/>
      </dsp:nvSpPr>
      <dsp:spPr>
        <a:xfrm>
          <a:off x="2957762" y="1609863"/>
          <a:ext cx="880253" cy="8802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A5414-20F5-4210-BFFA-EA29542F5762}">
      <dsp:nvSpPr>
        <dsp:cNvPr id="0" name=""/>
        <dsp:cNvSpPr/>
      </dsp:nvSpPr>
      <dsp:spPr>
        <a:xfrm>
          <a:off x="2419830" y="2846497"/>
          <a:ext cx="1956118" cy="113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order to generate only 2 times more profit than Adidas, Nike had to sell virtually 6.5 times more products than its competitor. This fact leads to concerns regarding the profitability of the company. </a:t>
          </a:r>
        </a:p>
      </dsp:txBody>
      <dsp:txXfrm>
        <a:off x="2419830" y="2846497"/>
        <a:ext cx="1956118" cy="1139062"/>
      </dsp:txXfrm>
    </dsp:sp>
    <dsp:sp modelId="{1B5372FB-EFF7-4670-A80F-6BFA4676B6EA}">
      <dsp:nvSpPr>
        <dsp:cNvPr id="0" name=""/>
        <dsp:cNvSpPr/>
      </dsp:nvSpPr>
      <dsp:spPr>
        <a:xfrm>
          <a:off x="5256201" y="1609863"/>
          <a:ext cx="880253" cy="8802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FCECD-8FDA-4AFD-8573-79ADAE3C56B7}">
      <dsp:nvSpPr>
        <dsp:cNvPr id="0" name=""/>
        <dsp:cNvSpPr/>
      </dsp:nvSpPr>
      <dsp:spPr>
        <a:xfrm>
          <a:off x="4718269" y="2846497"/>
          <a:ext cx="1956118" cy="1139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Two possibilities were considered: 1.Nike presents cost management issues, 2. Nike product prices are considerably lower than Adidas’ items.</a:t>
          </a:r>
        </a:p>
      </dsp:txBody>
      <dsp:txXfrm>
        <a:off x="4718269" y="2846497"/>
        <a:ext cx="1956118" cy="1139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A4C8F-D1FB-4FE8-BEEF-A65A59BC6318}">
      <dsp:nvSpPr>
        <dsp:cNvPr id="0" name=""/>
        <dsp:cNvSpPr/>
      </dsp:nvSpPr>
      <dsp:spPr>
        <a:xfrm>
          <a:off x="691038" y="920520"/>
          <a:ext cx="1167841" cy="1167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E9E550-3CCA-4F34-AFF1-993F6FA07769}">
      <dsp:nvSpPr>
        <dsp:cNvPr id="0" name=""/>
        <dsp:cNvSpPr/>
      </dsp:nvSpPr>
      <dsp:spPr>
        <a:xfrm>
          <a:off x="936285" y="1165766"/>
          <a:ext cx="677348" cy="677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835BC-A491-4ED3-9FC2-798392B47AE2}">
      <dsp:nvSpPr>
        <dsp:cNvPr id="0" name=""/>
        <dsp:cNvSpPr/>
      </dsp:nvSpPr>
      <dsp:spPr>
        <a:xfrm>
          <a:off x="2109132" y="920520"/>
          <a:ext cx="2752769" cy="116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Does Nike have cost management issues in the production and sales of finished goods?</a:t>
          </a:r>
        </a:p>
      </dsp:txBody>
      <dsp:txXfrm>
        <a:off x="2109132" y="920520"/>
        <a:ext cx="2752769" cy="1167841"/>
      </dsp:txXfrm>
    </dsp:sp>
    <dsp:sp modelId="{EC88C521-CCBB-4452-8099-10FEF2D3034E}">
      <dsp:nvSpPr>
        <dsp:cNvPr id="0" name=""/>
        <dsp:cNvSpPr/>
      </dsp:nvSpPr>
      <dsp:spPr>
        <a:xfrm>
          <a:off x="5341551" y="920520"/>
          <a:ext cx="1167841" cy="1167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9D67C-F011-44D3-B806-4A7D69AECBE2}">
      <dsp:nvSpPr>
        <dsp:cNvPr id="0" name=""/>
        <dsp:cNvSpPr/>
      </dsp:nvSpPr>
      <dsp:spPr>
        <a:xfrm>
          <a:off x="5586797" y="1165766"/>
          <a:ext cx="677348" cy="677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D33EB-78C9-4D25-BD2A-52DC5DE450E3}">
      <dsp:nvSpPr>
        <dsp:cNvPr id="0" name=""/>
        <dsp:cNvSpPr/>
      </dsp:nvSpPr>
      <dsp:spPr>
        <a:xfrm>
          <a:off x="6759644" y="920520"/>
          <a:ext cx="2752769" cy="116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In order to analyze this phenomenon, and with the help of the available data, the Gross Profit Margin was computed ((total revenue – cost of goods sold) / total revenue)</a:t>
          </a:r>
        </a:p>
      </dsp:txBody>
      <dsp:txXfrm>
        <a:off x="6759644" y="920520"/>
        <a:ext cx="2752769" cy="1167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7EB0-EA35-4506-88EE-86AAE4FA408F}">
      <dsp:nvSpPr>
        <dsp:cNvPr id="0" name=""/>
        <dsp:cNvSpPr/>
      </dsp:nvSpPr>
      <dsp:spPr>
        <a:xfrm>
          <a:off x="8989" y="0"/>
          <a:ext cx="6382820" cy="175432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The bar chart depicts better results in terms of profitability for Adidas</a:t>
          </a:r>
        </a:p>
      </dsp:txBody>
      <dsp:txXfrm>
        <a:off x="8989" y="0"/>
        <a:ext cx="5944239" cy="1754326"/>
      </dsp:txXfrm>
    </dsp:sp>
    <dsp:sp modelId="{648982D9-24B0-47FB-B8AE-2426E2558AFC}">
      <dsp:nvSpPr>
        <dsp:cNvPr id="0" name=""/>
        <dsp:cNvSpPr/>
      </dsp:nvSpPr>
      <dsp:spPr>
        <a:xfrm>
          <a:off x="5115245" y="0"/>
          <a:ext cx="6382820" cy="17543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The relative difference between the two brands is only 0.77%, which doesn’t seem extremely significant at first sight.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In absolute terms, for every 1 dollar generated by each of the companies, Adidas would retain almost 0.34  dollars, whereas Nike would keep 0.33 dollars.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 By putting in a context, if both companies would have gained 48.000 dollars in profit, Nike would keep 15.840 dollars, and Adidas 16.320 (480 dollars difference).</a:t>
          </a:r>
        </a:p>
      </dsp:txBody>
      <dsp:txXfrm>
        <a:off x="5992408" y="0"/>
        <a:ext cx="4628494" cy="1754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92890-7B7C-4D70-888E-51C0BF1794E4}">
      <dsp:nvSpPr>
        <dsp:cNvPr id="0" name=""/>
        <dsp:cNvSpPr/>
      </dsp:nvSpPr>
      <dsp:spPr>
        <a:xfrm>
          <a:off x="808" y="0"/>
          <a:ext cx="3275967" cy="314341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Even though Nike generated a bigger profit than Adidas, the profitability of the company is to be questioned.</a:t>
          </a:r>
        </a:p>
      </dsp:txBody>
      <dsp:txXfrm>
        <a:off x="808" y="1257366"/>
        <a:ext cx="3275967" cy="1886049"/>
      </dsp:txXfrm>
    </dsp:sp>
    <dsp:sp modelId="{181DCDF8-EB17-42D3-AEA1-7C768AE4B15E}">
      <dsp:nvSpPr>
        <dsp:cNvPr id="0" name=""/>
        <dsp:cNvSpPr/>
      </dsp:nvSpPr>
      <dsp:spPr>
        <a:xfrm>
          <a:off x="808" y="0"/>
          <a:ext cx="3275967" cy="125736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08" y="0"/>
        <a:ext cx="3275967" cy="1257366"/>
      </dsp:txXfrm>
    </dsp:sp>
    <dsp:sp modelId="{C1F4DF22-FE31-46E3-ABDF-CA8207D108A9}">
      <dsp:nvSpPr>
        <dsp:cNvPr id="0" name=""/>
        <dsp:cNvSpPr/>
      </dsp:nvSpPr>
      <dsp:spPr>
        <a:xfrm>
          <a:off x="3538853" y="0"/>
          <a:ext cx="3275967" cy="3143416"/>
        </a:xfrm>
        <a:prstGeom prst="rect">
          <a:avLst/>
        </a:prstGeom>
        <a:gradFill rotWithShape="0">
          <a:gsLst>
            <a:gs pos="0">
              <a:schemeClr val="accent5">
                <a:hueOff val="-732754"/>
                <a:satOff val="-515"/>
                <a:lumOff val="-3039"/>
                <a:alphaOff val="0"/>
                <a:tint val="96000"/>
                <a:lumMod val="104000"/>
              </a:schemeClr>
            </a:gs>
            <a:gs pos="100000">
              <a:schemeClr val="accent5">
                <a:hueOff val="-732754"/>
                <a:satOff val="-515"/>
                <a:lumOff val="-303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732754"/>
              <a:satOff val="-515"/>
              <a:lumOff val="-30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After a thorough analysis, it was observed that Adidas’ profitability was better than Nike’s. Thus, improvement could be made in order to restructure the costs of production.</a:t>
          </a:r>
        </a:p>
      </dsp:txBody>
      <dsp:txXfrm>
        <a:off x="3538853" y="1257366"/>
        <a:ext cx="3275967" cy="1886049"/>
      </dsp:txXfrm>
    </dsp:sp>
    <dsp:sp modelId="{737CB289-552F-40FF-AE61-392FA53FF6F0}">
      <dsp:nvSpPr>
        <dsp:cNvPr id="0" name=""/>
        <dsp:cNvSpPr/>
      </dsp:nvSpPr>
      <dsp:spPr>
        <a:xfrm>
          <a:off x="3538853" y="0"/>
          <a:ext cx="3275967" cy="125736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257366"/>
      </dsp:txXfrm>
    </dsp:sp>
    <dsp:sp modelId="{9F5A1341-8DFA-45EE-BA37-1DBB3F67C057}">
      <dsp:nvSpPr>
        <dsp:cNvPr id="0" name=""/>
        <dsp:cNvSpPr/>
      </dsp:nvSpPr>
      <dsp:spPr>
        <a:xfrm>
          <a:off x="7076898" y="0"/>
          <a:ext cx="3275967" cy="3143416"/>
        </a:xfrm>
        <a:prstGeom prst="rect">
          <a:avLst/>
        </a:prstGeom>
        <a:gradFill rotWithShape="0">
          <a:gsLst>
            <a:gs pos="0">
              <a:schemeClr val="accent5">
                <a:hueOff val="-1465508"/>
                <a:satOff val="-1031"/>
                <a:lumOff val="-6078"/>
                <a:alphaOff val="0"/>
                <a:tint val="96000"/>
                <a:lumMod val="104000"/>
              </a:schemeClr>
            </a:gs>
            <a:gs pos="100000">
              <a:schemeClr val="accent5">
                <a:hueOff val="-1465508"/>
                <a:satOff val="-1031"/>
                <a:lumOff val="-6078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1465508"/>
              <a:satOff val="-1031"/>
              <a:lumOff val="-6078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average difference in the product prices of 1.15 dollars could impact the overall revenue, and thus the profit. A better solution could be to keep an eye opened in thinking of how to increase the prices without affecting the customer portfolio and the prospect market.</a:t>
          </a:r>
        </a:p>
      </dsp:txBody>
      <dsp:txXfrm>
        <a:off x="7076898" y="1257366"/>
        <a:ext cx="3275967" cy="1886049"/>
      </dsp:txXfrm>
    </dsp:sp>
    <dsp:sp modelId="{97671EAD-F7B6-4FC7-AD30-2719B0317C68}">
      <dsp:nvSpPr>
        <dsp:cNvPr id="0" name=""/>
        <dsp:cNvSpPr/>
      </dsp:nvSpPr>
      <dsp:spPr>
        <a:xfrm>
          <a:off x="7076898" y="0"/>
          <a:ext cx="3275967" cy="1257366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257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5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35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15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91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292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721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3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3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4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1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1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4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8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5A448C-7BCA-4616-A5E9-82FD87AFAE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43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4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4BE05-E3F0-4E5A-8498-A7880D6FC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Google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2E612-3B00-42E9-A0C9-CB81AAD34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C3524D"/>
                </a:solidFill>
              </a:rPr>
              <a:t>Project Presentation</a:t>
            </a:r>
            <a:endParaRPr lang="en-US" dirty="0">
              <a:solidFill>
                <a:srgbClr val="C352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6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274388" y="-65923"/>
            <a:ext cx="1643223" cy="10203456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xmlns:dgm="http://schemas.openxmlformats.org/drawingml/2006/diagram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617809-1FF0-461D-BA58-35E248D4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353" y="4495117"/>
            <a:ext cx="9621292" cy="10813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Addressing the first concern</a:t>
            </a: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05E2F910-C8F9-4290-A92A-8C5EDC3F9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92358"/>
              </p:ext>
            </p:extLst>
          </p:nvPr>
        </p:nvGraphicFramePr>
        <p:xfrm>
          <a:off x="994273" y="924389"/>
          <a:ext cx="10203453" cy="3008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895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1906C33-82C8-40E3-9654-EC1AE302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41" y="186004"/>
            <a:ext cx="6429918" cy="3995577"/>
          </a:xfr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8CCA6BA-47B4-4D04-B23B-28F72B207A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9469212"/>
              </p:ext>
            </p:extLst>
          </p:nvPr>
        </p:nvGraphicFramePr>
        <p:xfrm>
          <a:off x="369870" y="4479532"/>
          <a:ext cx="1150705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560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3D9BD5-A493-4B97-963D-60135D533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759AF4-E342-4E60-8A32-C44A328F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ln w="15875" cap="sq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62B12-E825-4733-9C33-2721322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23257"/>
            <a:ext cx="3732902" cy="4570457"/>
          </a:xfrm>
          <a:effectLst/>
        </p:spPr>
        <p:txBody>
          <a:bodyPr>
            <a:normAutofit/>
          </a:bodyPr>
          <a:lstStyle/>
          <a:p>
            <a:pPr algn="l"/>
            <a:r>
              <a:rPr lang="en-US" dirty="0"/>
              <a:t>Addressing the second concern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9B2805-6469-407A-A68A-BB85AC8A8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68371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1CC5-0A0F-4279-9B31-74AA0483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560" y="1023257"/>
            <a:ext cx="6025645" cy="4570457"/>
          </a:xfrm>
          <a:effectLst/>
        </p:spPr>
        <p:txBody>
          <a:bodyPr anchor="ctr">
            <a:normAutofit/>
          </a:bodyPr>
          <a:lstStyle/>
          <a:p>
            <a:r>
              <a:rPr lang="en-US" dirty="0"/>
              <a:t>Does Nike items have considerably lower prices than Adidas’ products?</a:t>
            </a:r>
          </a:p>
          <a:p>
            <a:r>
              <a:rPr lang="en-US" dirty="0"/>
              <a:t>In order to test this, the measures of central tendency were calculated and observed.</a:t>
            </a:r>
          </a:p>
        </p:txBody>
      </p:sp>
    </p:spTree>
    <p:extLst>
      <p:ext uri="{BB962C8B-B14F-4D97-AF65-F5344CB8AC3E}">
        <p14:creationId xmlns:p14="http://schemas.microsoft.com/office/powerpoint/2010/main" val="692293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4063-F1D9-4EF2-862D-2A6D24E1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32" y="609600"/>
            <a:ext cx="10353762" cy="1257300"/>
          </a:xfrm>
        </p:spPr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8B46E2-EBB4-4B20-B17E-4DC152F0B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24817"/>
              </p:ext>
            </p:extLst>
          </p:nvPr>
        </p:nvGraphicFramePr>
        <p:xfrm>
          <a:off x="924444" y="2612418"/>
          <a:ext cx="4952144" cy="363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EFD447F9-661E-4991-B61C-715887E7F2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787664"/>
              </p:ext>
            </p:extLst>
          </p:nvPr>
        </p:nvGraphicFramePr>
        <p:xfrm>
          <a:off x="6315413" y="2612419"/>
          <a:ext cx="4952144" cy="36359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1150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D5F19-17B5-441D-AA2B-7373634A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2BFCB94-6756-4768-8344-E61CAA5DB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884949"/>
              </p:ext>
            </p:extLst>
          </p:nvPr>
        </p:nvGraphicFramePr>
        <p:xfrm>
          <a:off x="914400" y="2647784"/>
          <a:ext cx="10353675" cy="3143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5135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697AF-6AA6-4421-BB9B-9DD26BC6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Nike Vs. Adidas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Financial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A38A9-80A6-4C8A-9736-B970A7B29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New South Wales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508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2ACE-5993-40A2-82AA-6F10065C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Scenario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CBAAC28-1C5C-48A2-B546-BD5C3D5F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9" y="1197761"/>
            <a:ext cx="5867381" cy="488454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Nike sales manager from Australia finds from the TV news that Adidas’ turnover, sales volume, and profitability exceeded Nike’s significantly during the period 1/01/2016-01/01/2017, and especially for the women products, in New South Wales.</a:t>
            </a:r>
          </a:p>
          <a:p>
            <a:pPr marL="0" marR="0" indent="0"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manager is concerned about the possible biases stemming from the news, he wants to test the current hypotheses, so he asks a data analyst to find out the truth.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6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84AD-00CE-41C2-84C3-486A59F0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Steps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6D1B9F-B2B8-4DF6-A8AD-5EC9B7001D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010519"/>
              </p:ext>
            </p:extLst>
          </p:nvPr>
        </p:nvGraphicFramePr>
        <p:xfrm>
          <a:off x="924443" y="1866900"/>
          <a:ext cx="10353762" cy="3714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755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A2A30-84AF-45ED-8A1E-77DC0FB3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Main Analysed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735A-722B-4B39-9E68-2A60B83F7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Total number of sales and profit by brand for all product categories (NSW, 01/01/2016 – 01/01/2017)</a:t>
            </a:r>
          </a:p>
          <a:p>
            <a:r>
              <a:rPr lang="en-US" sz="1600" dirty="0"/>
              <a:t>Total number of sales and profit by brand for women category (NSW, 01/01/2016 – 01/01/2017)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Graphic 6" descr="Business Growth">
            <a:extLst>
              <a:ext uri="{FF2B5EF4-FFF2-40B4-BE49-F238E27FC236}">
                <a16:creationId xmlns:a16="http://schemas.microsoft.com/office/drawing/2014/main" id="{AF87FA27-82B1-4EBB-9835-2E6BC4704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7536" y="643467"/>
            <a:ext cx="5580812" cy="558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2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7577AB-1F33-4FB9-9837-A37302D0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Sales and Profit Comparison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97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FE1A2-D30F-4C2E-BC5A-CD7F33F0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Total Sales and Profit Comparison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F388F4D8-A9CD-486C-A3CA-BF325129DE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55" y="547807"/>
            <a:ext cx="5787515" cy="3816806"/>
          </a:xfrm>
          <a:prstGeom prst="rect">
            <a:avLst/>
          </a:prstGeom>
        </p:spPr>
      </p:pic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646ECC31-160C-4938-AEBF-A99B763577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978" y="547807"/>
            <a:ext cx="5787514" cy="38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37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104CC-4993-46ED-9A7D-9B0A0A47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3" y="4551662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Sales and Profit Comparison</a:t>
            </a:r>
            <a:br>
              <a:rPr lang="en-US" sz="3400" dirty="0"/>
            </a:br>
            <a:r>
              <a:rPr lang="en-US" sz="3400" dirty="0"/>
              <a:t>-Women Products-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0BE17898-7E79-4E1A-95B3-E8D6AD9612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4" y="520340"/>
            <a:ext cx="5711850" cy="3816806"/>
          </a:xfrm>
          <a:prstGeom prst="rect">
            <a:avLst/>
          </a:prstGeom>
        </p:spPr>
      </p:pic>
      <p:pic>
        <p:nvPicPr>
          <p:cNvPr id="10" name="Content Placeholder 9" descr="Chart, bar chart&#10;&#10;Description automatically generated">
            <a:extLst>
              <a:ext uri="{FF2B5EF4-FFF2-40B4-BE49-F238E27FC236}">
                <a16:creationId xmlns:a16="http://schemas.microsoft.com/office/drawing/2014/main" id="{AA7C99C7-02DA-4079-B2FA-44D307A4DE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8" y="520340"/>
            <a:ext cx="5711848" cy="38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5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1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3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7" name="TextBox 14">
            <a:extLst>
              <a:ext uri="{FF2B5EF4-FFF2-40B4-BE49-F238E27FC236}">
                <a16:creationId xmlns:a16="http://schemas.microsoft.com/office/drawing/2014/main" id="{D8E0E718-C2C1-4F2D-AB22-CAC0D974E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690508"/>
              </p:ext>
            </p:extLst>
          </p:nvPr>
        </p:nvGraphicFramePr>
        <p:xfrm>
          <a:off x="4752753" y="709683"/>
          <a:ext cx="6795779" cy="559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996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311C1B"/>
      </a:dk2>
      <a:lt2>
        <a:srgbClr val="F0F3F3"/>
      </a:lt2>
      <a:accent1>
        <a:srgbClr val="C3524D"/>
      </a:accent1>
      <a:accent2>
        <a:srgbClr val="B13B67"/>
      </a:accent2>
      <a:accent3>
        <a:srgbClr val="C34DAA"/>
      </a:accent3>
      <a:accent4>
        <a:srgbClr val="993BB1"/>
      </a:accent4>
      <a:accent5>
        <a:srgbClr val="794DC3"/>
      </a:accent5>
      <a:accent6>
        <a:srgbClr val="3E42B3"/>
      </a:accent6>
      <a:hlink>
        <a:srgbClr val="853FBF"/>
      </a:hlink>
      <a:folHlink>
        <a:srgbClr val="7F7F7F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539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Calisto MT</vt:lpstr>
      <vt:lpstr>Wingdings 2</vt:lpstr>
      <vt:lpstr>SlateVTI</vt:lpstr>
      <vt:lpstr>Google Data Analytics</vt:lpstr>
      <vt:lpstr>Nike Vs. Adidas Financial Comparison</vt:lpstr>
      <vt:lpstr>Scenario</vt:lpstr>
      <vt:lpstr>Data Analysis Steps</vt:lpstr>
      <vt:lpstr>Main Analysed Facts</vt:lpstr>
      <vt:lpstr>Sales and Profit Comparison</vt:lpstr>
      <vt:lpstr>Total Sales and Profit Comparison</vt:lpstr>
      <vt:lpstr>Sales and Profit Comparison -Women Products-</vt:lpstr>
      <vt:lpstr>PowerPoint Presentation</vt:lpstr>
      <vt:lpstr>Addressing the first concern</vt:lpstr>
      <vt:lpstr>PowerPoint Presentation</vt:lpstr>
      <vt:lpstr>Addressing the second concern</vt:lpstr>
      <vt:lpstr>Measures of Central Tendency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Data Analytics</dc:title>
  <dc:creator>Neacsu, Dragos</dc:creator>
  <cp:lastModifiedBy>Neacsu, Dragos</cp:lastModifiedBy>
  <cp:revision>8</cp:revision>
  <dcterms:created xsi:type="dcterms:W3CDTF">2022-02-02T15:56:01Z</dcterms:created>
  <dcterms:modified xsi:type="dcterms:W3CDTF">2022-02-03T12:57:53Z</dcterms:modified>
</cp:coreProperties>
</file>