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7.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2" descr=""/>
          <p:cNvPicPr/>
          <p:nvPr/>
        </p:nvPicPr>
        <p:blipFill>
          <a:blip r:embed="rId3"/>
          <a:stretch/>
        </p:blipFill>
        <p:spPr>
          <a:xfrm>
            <a:off x="0" y="0"/>
            <a:ext cx="12191400" cy="6857280"/>
          </a:xfrm>
          <a:prstGeom prst="rect">
            <a:avLst/>
          </a:prstGeom>
          <a:ln>
            <a:noFill/>
          </a:ln>
        </p:spPr>
      </p:pic>
      <p:grpSp>
        <p:nvGrpSpPr>
          <p:cNvPr id="1" name="Group 1"/>
          <p:cNvGrpSpPr/>
          <p:nvPr/>
        </p:nvGrpSpPr>
        <p:grpSpPr>
          <a:xfrm>
            <a:off x="-14400" y="0"/>
            <a:ext cx="12053160" cy="6857280"/>
            <a:chOff x="-14400" y="0"/>
            <a:chExt cx="12053160" cy="6857280"/>
          </a:xfrm>
        </p:grpSpPr>
        <p:grpSp>
          <p:nvGrpSpPr>
            <p:cNvPr id="2" name="Group 2"/>
            <p:cNvGrpSpPr/>
            <p:nvPr/>
          </p:nvGrpSpPr>
          <p:grpSpPr>
            <a:xfrm>
              <a:off x="-14400" y="0"/>
              <a:ext cx="1220400" cy="6857280"/>
              <a:chOff x="-14400" y="0"/>
              <a:chExt cx="1220400" cy="6857280"/>
            </a:xfrm>
          </p:grpSpPr>
          <p:sp>
            <p:nvSpPr>
              <p:cNvPr id="3" name="CustomShape 3"/>
              <p:cNvSpPr/>
              <p:nvPr/>
            </p:nvSpPr>
            <p:spPr>
              <a:xfrm>
                <a:off x="114480" y="4680"/>
                <a:ext cx="23040" cy="218052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 name="CustomShape 4"/>
              <p:cNvSpPr/>
              <p:nvPr/>
            </p:nvSpPr>
            <p:spPr>
              <a:xfrm>
                <a:off x="33480" y="217656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 name="CustomShape 5"/>
              <p:cNvSpPr/>
              <p:nvPr/>
            </p:nvSpPr>
            <p:spPr>
              <a:xfrm>
                <a:off x="28440" y="4021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 name="CustomShape 6"/>
              <p:cNvSpPr/>
              <p:nvPr/>
            </p:nvSpPr>
            <p:spPr>
              <a:xfrm>
                <a:off x="200160" y="4680"/>
                <a:ext cx="369000" cy="181044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 name="CustomShape 7"/>
              <p:cNvSpPr/>
              <p:nvPr/>
            </p:nvSpPr>
            <p:spPr>
              <a:xfrm>
                <a:off x="503280" y="1801800"/>
                <a:ext cx="189720" cy="18828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 name="CustomShape 8"/>
              <p:cNvSpPr/>
              <p:nvPr/>
            </p:nvSpPr>
            <p:spPr>
              <a:xfrm>
                <a:off x="285840" y="4680"/>
                <a:ext cx="369000" cy="142956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 name="CustomShape 9"/>
              <p:cNvSpPr/>
              <p:nvPr/>
            </p:nvSpPr>
            <p:spPr>
              <a:xfrm>
                <a:off x="546120" y="0"/>
                <a:ext cx="151560" cy="91224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0" name="CustomShape 10"/>
              <p:cNvSpPr/>
              <p:nvPr/>
            </p:nvSpPr>
            <p:spPr>
              <a:xfrm>
                <a:off x="588960" y="1420920"/>
                <a:ext cx="189720" cy="18972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1" name="CustomShape 11"/>
              <p:cNvSpPr/>
              <p:nvPr/>
            </p:nvSpPr>
            <p:spPr>
              <a:xfrm>
                <a:off x="58896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2" name="CustomShape 12"/>
              <p:cNvSpPr/>
              <p:nvPr/>
            </p:nvSpPr>
            <p:spPr>
              <a:xfrm>
                <a:off x="641520" y="0"/>
                <a:ext cx="421560" cy="52632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3" name="CustomShape 13"/>
              <p:cNvSpPr/>
              <p:nvPr/>
            </p:nvSpPr>
            <p:spPr>
              <a:xfrm>
                <a:off x="1020600" y="488880"/>
                <a:ext cx="161280" cy="14688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 name="Line 14"/>
              <p:cNvSpPr/>
              <p:nvPr/>
            </p:nvSpPr>
            <p:spPr>
              <a:xfrm>
                <a:off x="-4680" y="9360"/>
                <a:ext cx="360" cy="360"/>
              </a:xfrm>
              <a:prstGeom prst="line">
                <a:avLst/>
              </a:prstGeom>
              <a:ln>
                <a:solidFill>
                  <a:srgbClr val="ffffff"/>
                </a:solidFill>
              </a:ln>
            </p:spPr>
            <p:style>
              <a:lnRef idx="0"/>
              <a:fillRef idx="0"/>
              <a:effectRef idx="0"/>
              <a:fontRef idx="minor"/>
            </p:style>
          </p:sp>
          <p:sp>
            <p:nvSpPr>
              <p:cNvPr id="15" name="CustomShape 15"/>
              <p:cNvSpPr/>
              <p:nvPr/>
            </p:nvSpPr>
            <p:spPr>
              <a:xfrm>
                <a:off x="9360" y="1801800"/>
                <a:ext cx="123120" cy="126360"/>
              </a:xfrm>
              <a:custGeom>
                <a:avLst/>
                <a:gdLst/>
                <a:ahLst/>
                <a:rect l="l" t="t" r="r" b="b"/>
                <a:pathLst>
                  <a:path w="78" h="80">
                    <a:moveTo>
                      <a:pt x="6" y="80"/>
                    </a:moveTo>
                    <a:lnTo>
                      <a:pt x="0" y="71"/>
                    </a:lnTo>
                    <a:lnTo>
                      <a:pt x="69" y="0"/>
                    </a:lnTo>
                    <a:lnTo>
                      <a:pt x="78" y="9"/>
                    </a:lnTo>
                    <a:lnTo>
                      <a:pt x="6" y="8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6" name="CustomShape 16"/>
              <p:cNvSpPr/>
              <p:nvPr/>
            </p:nvSpPr>
            <p:spPr>
              <a:xfrm>
                <a:off x="-9360" y="3549600"/>
                <a:ext cx="146880" cy="48024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7" name="CustomShape 17"/>
              <p:cNvSpPr/>
              <p:nvPr/>
            </p:nvSpPr>
            <p:spPr>
              <a:xfrm>
                <a:off x="128520" y="1382760"/>
                <a:ext cx="142200" cy="47556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8" name="CustomShape 18"/>
              <p:cNvSpPr/>
              <p:nvPr/>
            </p:nvSpPr>
            <p:spPr>
              <a:xfrm>
                <a:off x="204840" y="1849320"/>
                <a:ext cx="113760" cy="10728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9" name="CustomShape 19"/>
              <p:cNvSpPr/>
              <p:nvPr/>
            </p:nvSpPr>
            <p:spPr>
              <a:xfrm>
                <a:off x="133200" y="4662360"/>
                <a:ext cx="23040" cy="218052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0" name="CustomShape 20"/>
              <p:cNvSpPr/>
              <p:nvPr/>
            </p:nvSpPr>
            <p:spPr>
              <a:xfrm>
                <a:off x="223920" y="5041800"/>
                <a:ext cx="369000" cy="180108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1" name="CustomShape 21"/>
              <p:cNvSpPr/>
              <p:nvPr/>
            </p:nvSpPr>
            <p:spPr>
              <a:xfrm>
                <a:off x="5256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2" name="CustomShape 22"/>
              <p:cNvSpPr/>
              <p:nvPr/>
            </p:nvSpPr>
            <p:spPr>
              <a:xfrm>
                <a:off x="-14400" y="5627520"/>
                <a:ext cx="84960" cy="121536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3" name="CustomShape 23"/>
              <p:cNvSpPr/>
              <p:nvPr/>
            </p:nvSpPr>
            <p:spPr>
              <a:xfrm>
                <a:off x="527040" y="4867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4" name="CustomShape 24"/>
              <p:cNvSpPr/>
              <p:nvPr/>
            </p:nvSpPr>
            <p:spPr>
              <a:xfrm>
                <a:off x="309600" y="5423040"/>
                <a:ext cx="374040" cy="142488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5" name="CustomShape 25"/>
              <p:cNvSpPr/>
              <p:nvPr/>
            </p:nvSpPr>
            <p:spPr>
              <a:xfrm>
                <a:off x="569880" y="5945040"/>
                <a:ext cx="151560" cy="91224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6" name="CustomShape 26"/>
              <p:cNvSpPr/>
              <p:nvPr/>
            </p:nvSpPr>
            <p:spPr>
              <a:xfrm>
                <a:off x="612720" y="5246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7" name="CustomShape 27"/>
              <p:cNvSpPr/>
              <p:nvPr/>
            </p:nvSpPr>
            <p:spPr>
              <a:xfrm>
                <a:off x="612720" y="57643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8" name="CustomShape 28"/>
              <p:cNvSpPr/>
              <p:nvPr/>
            </p:nvSpPr>
            <p:spPr>
              <a:xfrm>
                <a:off x="669960" y="6330960"/>
                <a:ext cx="416880" cy="51696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9" name="CustomShape 29"/>
              <p:cNvSpPr/>
              <p:nvPr/>
            </p:nvSpPr>
            <p:spPr>
              <a:xfrm>
                <a:off x="1049400" y="6221520"/>
                <a:ext cx="156600" cy="14688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grpSp>
        <p:grpSp>
          <p:nvGrpSpPr>
            <p:cNvPr id="30" name="Group 30"/>
            <p:cNvGrpSpPr/>
            <p:nvPr/>
          </p:nvGrpSpPr>
          <p:grpSpPr>
            <a:xfrm>
              <a:off x="11364840" y="0"/>
              <a:ext cx="673920" cy="6847920"/>
              <a:chOff x="11364840" y="0"/>
              <a:chExt cx="673920" cy="6847920"/>
            </a:xfrm>
          </p:grpSpPr>
          <p:sp>
            <p:nvSpPr>
              <p:cNvPr id="31" name="CustomShape 31"/>
              <p:cNvSpPr/>
              <p:nvPr/>
            </p:nvSpPr>
            <p:spPr>
              <a:xfrm>
                <a:off x="11484000" y="0"/>
                <a:ext cx="416880" cy="51192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2" name="CustomShape 32"/>
              <p:cNvSpPr/>
              <p:nvPr/>
            </p:nvSpPr>
            <p:spPr>
              <a:xfrm>
                <a:off x="11364840" y="474840"/>
                <a:ext cx="156600" cy="15156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3" name="CustomShape 33"/>
              <p:cNvSpPr/>
              <p:nvPr/>
            </p:nvSpPr>
            <p:spPr>
              <a:xfrm>
                <a:off x="11631600" y="1539720"/>
                <a:ext cx="18828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4" name="CustomShape 34"/>
              <p:cNvSpPr/>
              <p:nvPr/>
            </p:nvSpPr>
            <p:spPr>
              <a:xfrm>
                <a:off x="11531520" y="5694480"/>
                <a:ext cx="297720" cy="115344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5" name="CustomShape 35"/>
              <p:cNvSpPr/>
              <p:nvPr/>
            </p:nvSpPr>
            <p:spPr>
              <a:xfrm>
                <a:off x="11773080" y="5551560"/>
                <a:ext cx="156600" cy="15480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6" name="CustomShape 36"/>
              <p:cNvSpPr/>
              <p:nvPr/>
            </p:nvSpPr>
            <p:spPr>
              <a:xfrm>
                <a:off x="11711160" y="4680"/>
                <a:ext cx="304200" cy="154404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7" name="CustomShape 37"/>
              <p:cNvSpPr/>
              <p:nvPr/>
            </p:nvSpPr>
            <p:spPr>
              <a:xfrm>
                <a:off x="11636280" y="4867200"/>
                <a:ext cx="18828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8" name="CustomShape 38"/>
              <p:cNvSpPr/>
              <p:nvPr/>
            </p:nvSpPr>
            <p:spPr>
              <a:xfrm>
                <a:off x="11441160" y="5046840"/>
                <a:ext cx="307080" cy="180108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9" name="CustomShape 39"/>
              <p:cNvSpPr/>
              <p:nvPr/>
            </p:nvSpPr>
            <p:spPr>
              <a:xfrm>
                <a:off x="11849040" y="641664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40" name="CustomShape 40"/>
              <p:cNvSpPr/>
              <p:nvPr/>
            </p:nvSpPr>
            <p:spPr>
              <a:xfrm>
                <a:off x="11939760" y="6595920"/>
                <a:ext cx="23040" cy="251640"/>
              </a:xfrm>
              <a:prstGeom prst="rect">
                <a:avLst/>
              </a:pr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grpSp>
      </p:grpSp>
      <p:pic>
        <p:nvPicPr>
          <p:cNvPr id="41" name="Picture 2" descr=""/>
          <p:cNvPicPr/>
          <p:nvPr/>
        </p:nvPicPr>
        <p:blipFill>
          <a:blip r:embed="rId4"/>
          <a:stretch/>
        </p:blipFill>
        <p:spPr>
          <a:xfrm>
            <a:off x="0" y="0"/>
            <a:ext cx="12191400" cy="6857280"/>
          </a:xfrm>
          <a:prstGeom prst="rect">
            <a:avLst/>
          </a:prstGeom>
          <a:ln>
            <a:noFill/>
          </a:ln>
        </p:spPr>
      </p:pic>
      <p:grpSp>
        <p:nvGrpSpPr>
          <p:cNvPr id="42" name="Group 41"/>
          <p:cNvGrpSpPr/>
          <p:nvPr/>
        </p:nvGrpSpPr>
        <p:grpSpPr>
          <a:xfrm>
            <a:off x="0" y="0"/>
            <a:ext cx="2304360" cy="6857280"/>
            <a:chOff x="0" y="0"/>
            <a:chExt cx="2304360" cy="6857280"/>
          </a:xfrm>
        </p:grpSpPr>
        <p:sp>
          <p:nvSpPr>
            <p:cNvPr id="43" name="CustomShape 42"/>
            <p:cNvSpPr/>
            <p:nvPr/>
          </p:nvSpPr>
          <p:spPr>
            <a:xfrm>
              <a:off x="1209600" y="4680"/>
              <a:ext cx="23040" cy="218052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4" name="CustomShape 43"/>
            <p:cNvSpPr/>
            <p:nvPr/>
          </p:nvSpPr>
          <p:spPr>
            <a:xfrm>
              <a:off x="1128600" y="217656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5" name="CustomShape 44"/>
            <p:cNvSpPr/>
            <p:nvPr/>
          </p:nvSpPr>
          <p:spPr>
            <a:xfrm>
              <a:off x="1123920" y="4021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6" name="CustomShape 45"/>
            <p:cNvSpPr/>
            <p:nvPr/>
          </p:nvSpPr>
          <p:spPr>
            <a:xfrm>
              <a:off x="414360" y="9360"/>
              <a:ext cx="27720" cy="448092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7" name="CustomShape 46"/>
            <p:cNvSpPr/>
            <p:nvPr/>
          </p:nvSpPr>
          <p:spPr>
            <a:xfrm>
              <a:off x="33336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8" name="CustomShape 47"/>
            <p:cNvSpPr/>
            <p:nvPr/>
          </p:nvSpPr>
          <p:spPr>
            <a:xfrm>
              <a:off x="190440" y="9360"/>
              <a:ext cx="151560" cy="90720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9" name="CustomShape 48"/>
            <p:cNvSpPr/>
            <p:nvPr/>
          </p:nvSpPr>
          <p:spPr>
            <a:xfrm>
              <a:off x="1290600" y="14400"/>
              <a:ext cx="375480" cy="180108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0" name="CustomShape 49"/>
            <p:cNvSpPr/>
            <p:nvPr/>
          </p:nvSpPr>
          <p:spPr>
            <a:xfrm>
              <a:off x="1600200" y="18018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1" name="CustomShape 50"/>
            <p:cNvSpPr/>
            <p:nvPr/>
          </p:nvSpPr>
          <p:spPr>
            <a:xfrm>
              <a:off x="1380960" y="9360"/>
              <a:ext cx="370800" cy="142488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2" name="CustomShape 51"/>
            <p:cNvSpPr/>
            <p:nvPr/>
          </p:nvSpPr>
          <p:spPr>
            <a:xfrm>
              <a:off x="1643040" y="0"/>
              <a:ext cx="151560" cy="91224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3" name="CustomShape 52"/>
            <p:cNvSpPr/>
            <p:nvPr/>
          </p:nvSpPr>
          <p:spPr>
            <a:xfrm>
              <a:off x="1685880" y="14209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4" name="CustomShape 53"/>
            <p:cNvSpPr/>
            <p:nvPr/>
          </p:nvSpPr>
          <p:spPr>
            <a:xfrm>
              <a:off x="168588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5" name="CustomShape 54"/>
            <p:cNvSpPr/>
            <p:nvPr/>
          </p:nvSpPr>
          <p:spPr>
            <a:xfrm>
              <a:off x="1743120" y="4680"/>
              <a:ext cx="418320" cy="52164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6" name="CustomShape 55"/>
            <p:cNvSpPr/>
            <p:nvPr/>
          </p:nvSpPr>
          <p:spPr>
            <a:xfrm>
              <a:off x="2119320" y="488880"/>
              <a:ext cx="161280" cy="14688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7" name="CustomShape 56"/>
            <p:cNvSpPr/>
            <p:nvPr/>
          </p:nvSpPr>
          <p:spPr>
            <a:xfrm>
              <a:off x="952560" y="4680"/>
              <a:ext cx="151560" cy="90720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8" name="CustomShape 57"/>
            <p:cNvSpPr/>
            <p:nvPr/>
          </p:nvSpPr>
          <p:spPr>
            <a:xfrm>
              <a:off x="86688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9" name="CustomShape 58"/>
            <p:cNvSpPr/>
            <p:nvPr/>
          </p:nvSpPr>
          <p:spPr>
            <a:xfrm>
              <a:off x="890640" y="15541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0" name="CustomShape 59"/>
            <p:cNvSpPr/>
            <p:nvPr/>
          </p:nvSpPr>
          <p:spPr>
            <a:xfrm>
              <a:off x="738360" y="5622840"/>
              <a:ext cx="337320" cy="121536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1" name="CustomShape 60"/>
            <p:cNvSpPr/>
            <p:nvPr/>
          </p:nvSpPr>
          <p:spPr>
            <a:xfrm>
              <a:off x="647640" y="5479920"/>
              <a:ext cx="156600" cy="15660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2" name="CustomShape 61"/>
            <p:cNvSpPr/>
            <p:nvPr/>
          </p:nvSpPr>
          <p:spPr>
            <a:xfrm>
              <a:off x="66600" y="903240"/>
              <a:ext cx="189720" cy="18972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3" name="CustomShape 62"/>
            <p:cNvSpPr/>
            <p:nvPr/>
          </p:nvSpPr>
          <p:spPr>
            <a:xfrm>
              <a:off x="0" y="3897360"/>
              <a:ext cx="132480" cy="266040"/>
            </a:xfrm>
            <a:custGeom>
              <a:avLst/>
              <a:gdLst/>
              <a:ahLst/>
              <a:rect l="l" t="t" r="r" b="b"/>
              <a:pathLst>
                <a:path w="84" h="168">
                  <a:moveTo>
                    <a:pt x="69" y="168"/>
                  </a:moveTo>
                  <a:lnTo>
                    <a:pt x="0" y="6"/>
                  </a:lnTo>
                  <a:lnTo>
                    <a:pt x="12" y="0"/>
                  </a:lnTo>
                  <a:lnTo>
                    <a:pt x="84" y="162"/>
                  </a:lnTo>
                  <a:lnTo>
                    <a:pt x="69" y="168"/>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4" name="CustomShape 63"/>
            <p:cNvSpPr/>
            <p:nvPr/>
          </p:nvSpPr>
          <p:spPr>
            <a:xfrm>
              <a:off x="66600" y="414972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5" name="CustomShape 64"/>
            <p:cNvSpPr/>
            <p:nvPr/>
          </p:nvSpPr>
          <p:spPr>
            <a:xfrm>
              <a:off x="0" y="1644480"/>
              <a:ext cx="132480" cy="269280"/>
            </a:xfrm>
            <a:custGeom>
              <a:avLst/>
              <a:gdLst/>
              <a:ahLst/>
              <a:rect l="l" t="t" r="r" b="b"/>
              <a:pathLst>
                <a:path w="84" h="170">
                  <a:moveTo>
                    <a:pt x="12" y="170"/>
                  </a:moveTo>
                  <a:lnTo>
                    <a:pt x="0" y="164"/>
                  </a:lnTo>
                  <a:lnTo>
                    <a:pt x="69" y="0"/>
                  </a:lnTo>
                  <a:lnTo>
                    <a:pt x="84" y="6"/>
                  </a:lnTo>
                  <a:lnTo>
                    <a:pt x="12" y="17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6" name="CustomShape 65"/>
            <p:cNvSpPr/>
            <p:nvPr/>
          </p:nvSpPr>
          <p:spPr>
            <a:xfrm>
              <a:off x="66600" y="14684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7" name="CustomShape 66"/>
            <p:cNvSpPr/>
            <p:nvPr/>
          </p:nvSpPr>
          <p:spPr>
            <a:xfrm>
              <a:off x="695160" y="4680"/>
              <a:ext cx="308880" cy="155808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8" name="CustomShape 67"/>
            <p:cNvSpPr/>
            <p:nvPr/>
          </p:nvSpPr>
          <p:spPr>
            <a:xfrm>
              <a:off x="57240" y="48816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9" name="CustomShape 68"/>
            <p:cNvSpPr/>
            <p:nvPr/>
          </p:nvSpPr>
          <p:spPr>
            <a:xfrm>
              <a:off x="138240" y="5060880"/>
              <a:ext cx="304200" cy="177732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0" name="CustomShape 69"/>
            <p:cNvSpPr/>
            <p:nvPr/>
          </p:nvSpPr>
          <p:spPr>
            <a:xfrm>
              <a:off x="561960" y="643104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1" name="CustomShape 70"/>
            <p:cNvSpPr/>
            <p:nvPr/>
          </p:nvSpPr>
          <p:spPr>
            <a:xfrm>
              <a:off x="642960" y="6610320"/>
              <a:ext cx="23040" cy="24228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2" name="CustomShape 71"/>
            <p:cNvSpPr/>
            <p:nvPr/>
          </p:nvSpPr>
          <p:spPr>
            <a:xfrm>
              <a:off x="76320" y="6431040"/>
              <a:ext cx="189720" cy="18828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3" name="CustomShape 72"/>
            <p:cNvSpPr/>
            <p:nvPr/>
          </p:nvSpPr>
          <p:spPr>
            <a:xfrm>
              <a:off x="0" y="5978520"/>
              <a:ext cx="189720" cy="46116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4" name="CustomShape 73"/>
            <p:cNvSpPr/>
            <p:nvPr/>
          </p:nvSpPr>
          <p:spPr>
            <a:xfrm>
              <a:off x="1014480" y="1801800"/>
              <a:ext cx="213480" cy="75492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5" name="CustomShape 74"/>
            <p:cNvSpPr/>
            <p:nvPr/>
          </p:nvSpPr>
          <p:spPr>
            <a:xfrm>
              <a:off x="938160" y="2548080"/>
              <a:ext cx="165960" cy="15948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6" name="CustomShape 75"/>
            <p:cNvSpPr/>
            <p:nvPr/>
          </p:nvSpPr>
          <p:spPr>
            <a:xfrm>
              <a:off x="595440" y="4680"/>
              <a:ext cx="637560" cy="402516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7" name="CustomShape 76"/>
            <p:cNvSpPr/>
            <p:nvPr/>
          </p:nvSpPr>
          <p:spPr>
            <a:xfrm>
              <a:off x="1224000" y="1382760"/>
              <a:ext cx="142200" cy="47556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8" name="CustomShape 77"/>
            <p:cNvSpPr/>
            <p:nvPr/>
          </p:nvSpPr>
          <p:spPr>
            <a:xfrm>
              <a:off x="1300320" y="1849320"/>
              <a:ext cx="108720" cy="10728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9" name="CustomShape 78"/>
            <p:cNvSpPr/>
            <p:nvPr/>
          </p:nvSpPr>
          <p:spPr>
            <a:xfrm>
              <a:off x="281160" y="3417840"/>
              <a:ext cx="142200" cy="47412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0" name="CustomShape 79"/>
            <p:cNvSpPr/>
            <p:nvPr/>
          </p:nvSpPr>
          <p:spPr>
            <a:xfrm>
              <a:off x="237960" y="3882960"/>
              <a:ext cx="108720" cy="10872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1" name="CustomShape 80"/>
            <p:cNvSpPr/>
            <p:nvPr/>
          </p:nvSpPr>
          <p:spPr>
            <a:xfrm>
              <a:off x="4680" y="2166840"/>
              <a:ext cx="113760" cy="45180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2" name="CustomShape 81"/>
            <p:cNvSpPr/>
            <p:nvPr/>
          </p:nvSpPr>
          <p:spPr>
            <a:xfrm>
              <a:off x="52560" y="2066760"/>
              <a:ext cx="108720" cy="10872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3" name="CustomShape 82"/>
            <p:cNvSpPr/>
            <p:nvPr/>
          </p:nvSpPr>
          <p:spPr>
            <a:xfrm>
              <a:off x="1228680" y="4662360"/>
              <a:ext cx="23040" cy="218052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4" name="CustomShape 83"/>
            <p:cNvSpPr/>
            <p:nvPr/>
          </p:nvSpPr>
          <p:spPr>
            <a:xfrm>
              <a:off x="1319040" y="5041800"/>
              <a:ext cx="370800" cy="180108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5" name="CustomShape 84"/>
            <p:cNvSpPr/>
            <p:nvPr/>
          </p:nvSpPr>
          <p:spPr>
            <a:xfrm>
              <a:off x="114768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6" name="CustomShape 85"/>
            <p:cNvSpPr/>
            <p:nvPr/>
          </p:nvSpPr>
          <p:spPr>
            <a:xfrm>
              <a:off x="819000" y="3983040"/>
              <a:ext cx="347040" cy="285984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7" name="CustomShape 86"/>
            <p:cNvSpPr/>
            <p:nvPr/>
          </p:nvSpPr>
          <p:spPr>
            <a:xfrm>
              <a:off x="728640" y="380700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8" name="CustomShape 87"/>
            <p:cNvSpPr/>
            <p:nvPr/>
          </p:nvSpPr>
          <p:spPr>
            <a:xfrm>
              <a:off x="1623960" y="4867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9" name="CustomShape 88"/>
            <p:cNvSpPr/>
            <p:nvPr/>
          </p:nvSpPr>
          <p:spPr>
            <a:xfrm>
              <a:off x="1405080" y="5423040"/>
              <a:ext cx="370800" cy="142488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0" name="CustomShape 89"/>
            <p:cNvSpPr/>
            <p:nvPr/>
          </p:nvSpPr>
          <p:spPr>
            <a:xfrm>
              <a:off x="1666800" y="5945040"/>
              <a:ext cx="151560" cy="91224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1" name="CustomShape 90"/>
            <p:cNvSpPr/>
            <p:nvPr/>
          </p:nvSpPr>
          <p:spPr>
            <a:xfrm>
              <a:off x="1709640" y="5246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2" name="CustomShape 91"/>
            <p:cNvSpPr/>
            <p:nvPr/>
          </p:nvSpPr>
          <p:spPr>
            <a:xfrm>
              <a:off x="1709640" y="57643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3" name="CustomShape 92"/>
            <p:cNvSpPr/>
            <p:nvPr/>
          </p:nvSpPr>
          <p:spPr>
            <a:xfrm>
              <a:off x="1766880" y="6330960"/>
              <a:ext cx="418320" cy="52632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4" name="CustomShape 93"/>
            <p:cNvSpPr/>
            <p:nvPr/>
          </p:nvSpPr>
          <p:spPr>
            <a:xfrm>
              <a:off x="2147760" y="6221520"/>
              <a:ext cx="156600" cy="14688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5" name="CustomShape 94"/>
            <p:cNvSpPr/>
            <p:nvPr/>
          </p:nvSpPr>
          <p:spPr>
            <a:xfrm>
              <a:off x="504720" y="9360"/>
              <a:ext cx="232560" cy="510300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6" name="CustomShape 95"/>
            <p:cNvSpPr/>
            <p:nvPr/>
          </p:nvSpPr>
          <p:spPr>
            <a:xfrm>
              <a:off x="633240" y="5103720"/>
              <a:ext cx="185040" cy="18504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grpSp>
      <p:sp>
        <p:nvSpPr>
          <p:cNvPr id="97" name="PlaceHolder 96"/>
          <p:cNvSpPr>
            <a:spLocks noGrp="1"/>
          </p:cNvSpPr>
          <p:nvPr>
            <p:ph type="title"/>
          </p:nvPr>
        </p:nvSpPr>
        <p:spPr>
          <a:xfrm>
            <a:off x="1141560" y="618480"/>
            <a:ext cx="9905400" cy="1477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98" name="PlaceHolder 9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135" name="Picture 2" descr=""/>
          <p:cNvPicPr/>
          <p:nvPr/>
        </p:nvPicPr>
        <p:blipFill>
          <a:blip r:embed="rId3"/>
          <a:stretch/>
        </p:blipFill>
        <p:spPr>
          <a:xfrm>
            <a:off x="0" y="0"/>
            <a:ext cx="12191400" cy="6857280"/>
          </a:xfrm>
          <a:prstGeom prst="rect">
            <a:avLst/>
          </a:prstGeom>
          <a:ln>
            <a:noFill/>
          </a:ln>
        </p:spPr>
      </p:pic>
      <p:grpSp>
        <p:nvGrpSpPr>
          <p:cNvPr id="136" name="Group 1"/>
          <p:cNvGrpSpPr/>
          <p:nvPr/>
        </p:nvGrpSpPr>
        <p:grpSpPr>
          <a:xfrm>
            <a:off x="-14400" y="0"/>
            <a:ext cx="12053160" cy="6857280"/>
            <a:chOff x="-14400" y="0"/>
            <a:chExt cx="12053160" cy="6857280"/>
          </a:xfrm>
        </p:grpSpPr>
        <p:grpSp>
          <p:nvGrpSpPr>
            <p:cNvPr id="137" name="Group 2"/>
            <p:cNvGrpSpPr/>
            <p:nvPr/>
          </p:nvGrpSpPr>
          <p:grpSpPr>
            <a:xfrm>
              <a:off x="-14400" y="0"/>
              <a:ext cx="1220400" cy="6857280"/>
              <a:chOff x="-14400" y="0"/>
              <a:chExt cx="1220400" cy="6857280"/>
            </a:xfrm>
          </p:grpSpPr>
          <p:sp>
            <p:nvSpPr>
              <p:cNvPr id="138" name="CustomShape 3"/>
              <p:cNvSpPr/>
              <p:nvPr/>
            </p:nvSpPr>
            <p:spPr>
              <a:xfrm>
                <a:off x="114480" y="4680"/>
                <a:ext cx="23040" cy="218052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39" name="CustomShape 4"/>
              <p:cNvSpPr/>
              <p:nvPr/>
            </p:nvSpPr>
            <p:spPr>
              <a:xfrm>
                <a:off x="33480" y="217656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0" name="CustomShape 5"/>
              <p:cNvSpPr/>
              <p:nvPr/>
            </p:nvSpPr>
            <p:spPr>
              <a:xfrm>
                <a:off x="28440" y="4021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1" name="CustomShape 6"/>
              <p:cNvSpPr/>
              <p:nvPr/>
            </p:nvSpPr>
            <p:spPr>
              <a:xfrm>
                <a:off x="200160" y="4680"/>
                <a:ext cx="369000" cy="181044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2" name="CustomShape 7"/>
              <p:cNvSpPr/>
              <p:nvPr/>
            </p:nvSpPr>
            <p:spPr>
              <a:xfrm>
                <a:off x="503280" y="1801800"/>
                <a:ext cx="189720" cy="18828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3" name="CustomShape 8"/>
              <p:cNvSpPr/>
              <p:nvPr/>
            </p:nvSpPr>
            <p:spPr>
              <a:xfrm>
                <a:off x="285840" y="4680"/>
                <a:ext cx="369000" cy="142956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4" name="CustomShape 9"/>
              <p:cNvSpPr/>
              <p:nvPr/>
            </p:nvSpPr>
            <p:spPr>
              <a:xfrm>
                <a:off x="546120" y="0"/>
                <a:ext cx="151560" cy="91224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5" name="CustomShape 10"/>
              <p:cNvSpPr/>
              <p:nvPr/>
            </p:nvSpPr>
            <p:spPr>
              <a:xfrm>
                <a:off x="588960" y="1420920"/>
                <a:ext cx="189720" cy="18972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6" name="CustomShape 11"/>
              <p:cNvSpPr/>
              <p:nvPr/>
            </p:nvSpPr>
            <p:spPr>
              <a:xfrm>
                <a:off x="58896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7" name="CustomShape 12"/>
              <p:cNvSpPr/>
              <p:nvPr/>
            </p:nvSpPr>
            <p:spPr>
              <a:xfrm>
                <a:off x="641520" y="0"/>
                <a:ext cx="421560" cy="52632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8" name="CustomShape 13"/>
              <p:cNvSpPr/>
              <p:nvPr/>
            </p:nvSpPr>
            <p:spPr>
              <a:xfrm>
                <a:off x="1020600" y="488880"/>
                <a:ext cx="161280" cy="14688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9" name="Line 14"/>
              <p:cNvSpPr/>
              <p:nvPr/>
            </p:nvSpPr>
            <p:spPr>
              <a:xfrm>
                <a:off x="-4680" y="9360"/>
                <a:ext cx="360" cy="360"/>
              </a:xfrm>
              <a:prstGeom prst="line">
                <a:avLst/>
              </a:prstGeom>
              <a:ln>
                <a:solidFill>
                  <a:srgbClr val="ffffff"/>
                </a:solidFill>
              </a:ln>
            </p:spPr>
            <p:style>
              <a:lnRef idx="0"/>
              <a:fillRef idx="0"/>
              <a:effectRef idx="0"/>
              <a:fontRef idx="minor"/>
            </p:style>
          </p:sp>
          <p:sp>
            <p:nvSpPr>
              <p:cNvPr id="150" name="CustomShape 15"/>
              <p:cNvSpPr/>
              <p:nvPr/>
            </p:nvSpPr>
            <p:spPr>
              <a:xfrm>
                <a:off x="9360" y="1801800"/>
                <a:ext cx="123120" cy="126360"/>
              </a:xfrm>
              <a:custGeom>
                <a:avLst/>
                <a:gdLst/>
                <a:ahLst/>
                <a:rect l="l" t="t" r="r" b="b"/>
                <a:pathLst>
                  <a:path w="78" h="80">
                    <a:moveTo>
                      <a:pt x="6" y="80"/>
                    </a:moveTo>
                    <a:lnTo>
                      <a:pt x="0" y="71"/>
                    </a:lnTo>
                    <a:lnTo>
                      <a:pt x="69" y="0"/>
                    </a:lnTo>
                    <a:lnTo>
                      <a:pt x="78" y="9"/>
                    </a:lnTo>
                    <a:lnTo>
                      <a:pt x="6" y="8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51" name="CustomShape 16"/>
              <p:cNvSpPr/>
              <p:nvPr/>
            </p:nvSpPr>
            <p:spPr>
              <a:xfrm>
                <a:off x="-9360" y="3549600"/>
                <a:ext cx="146880" cy="48024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52" name="CustomShape 17"/>
              <p:cNvSpPr/>
              <p:nvPr/>
            </p:nvSpPr>
            <p:spPr>
              <a:xfrm>
                <a:off x="128520" y="1382760"/>
                <a:ext cx="142200" cy="47556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53" name="CustomShape 18"/>
              <p:cNvSpPr/>
              <p:nvPr/>
            </p:nvSpPr>
            <p:spPr>
              <a:xfrm>
                <a:off x="204840" y="1849320"/>
                <a:ext cx="113760" cy="10728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54" name="CustomShape 19"/>
              <p:cNvSpPr/>
              <p:nvPr/>
            </p:nvSpPr>
            <p:spPr>
              <a:xfrm>
                <a:off x="133200" y="4662360"/>
                <a:ext cx="23040" cy="218052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55" name="CustomShape 20"/>
              <p:cNvSpPr/>
              <p:nvPr/>
            </p:nvSpPr>
            <p:spPr>
              <a:xfrm>
                <a:off x="223920" y="5041800"/>
                <a:ext cx="369000" cy="180108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56" name="CustomShape 21"/>
              <p:cNvSpPr/>
              <p:nvPr/>
            </p:nvSpPr>
            <p:spPr>
              <a:xfrm>
                <a:off x="5256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57" name="CustomShape 22"/>
              <p:cNvSpPr/>
              <p:nvPr/>
            </p:nvSpPr>
            <p:spPr>
              <a:xfrm>
                <a:off x="-14400" y="5627520"/>
                <a:ext cx="84960" cy="121536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58" name="CustomShape 23"/>
              <p:cNvSpPr/>
              <p:nvPr/>
            </p:nvSpPr>
            <p:spPr>
              <a:xfrm>
                <a:off x="527040" y="4867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59" name="CustomShape 24"/>
              <p:cNvSpPr/>
              <p:nvPr/>
            </p:nvSpPr>
            <p:spPr>
              <a:xfrm>
                <a:off x="309600" y="5423040"/>
                <a:ext cx="374040" cy="142488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60" name="CustomShape 25"/>
              <p:cNvSpPr/>
              <p:nvPr/>
            </p:nvSpPr>
            <p:spPr>
              <a:xfrm>
                <a:off x="569880" y="5945040"/>
                <a:ext cx="151560" cy="91224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61" name="CustomShape 26"/>
              <p:cNvSpPr/>
              <p:nvPr/>
            </p:nvSpPr>
            <p:spPr>
              <a:xfrm>
                <a:off x="612720" y="5246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62" name="CustomShape 27"/>
              <p:cNvSpPr/>
              <p:nvPr/>
            </p:nvSpPr>
            <p:spPr>
              <a:xfrm>
                <a:off x="612720" y="57643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63" name="CustomShape 28"/>
              <p:cNvSpPr/>
              <p:nvPr/>
            </p:nvSpPr>
            <p:spPr>
              <a:xfrm>
                <a:off x="669960" y="6330960"/>
                <a:ext cx="416880" cy="51696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64" name="CustomShape 29"/>
              <p:cNvSpPr/>
              <p:nvPr/>
            </p:nvSpPr>
            <p:spPr>
              <a:xfrm>
                <a:off x="1049400" y="6221520"/>
                <a:ext cx="156600" cy="14688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grpSp>
        <p:grpSp>
          <p:nvGrpSpPr>
            <p:cNvPr id="165" name="Group 30"/>
            <p:cNvGrpSpPr/>
            <p:nvPr/>
          </p:nvGrpSpPr>
          <p:grpSpPr>
            <a:xfrm>
              <a:off x="11364840" y="0"/>
              <a:ext cx="673920" cy="6847920"/>
              <a:chOff x="11364840" y="0"/>
              <a:chExt cx="673920" cy="6847920"/>
            </a:xfrm>
          </p:grpSpPr>
          <p:sp>
            <p:nvSpPr>
              <p:cNvPr id="166" name="CustomShape 31"/>
              <p:cNvSpPr/>
              <p:nvPr/>
            </p:nvSpPr>
            <p:spPr>
              <a:xfrm>
                <a:off x="11484000" y="0"/>
                <a:ext cx="416880" cy="51192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7" name="CustomShape 32"/>
              <p:cNvSpPr/>
              <p:nvPr/>
            </p:nvSpPr>
            <p:spPr>
              <a:xfrm>
                <a:off x="11364840" y="474840"/>
                <a:ext cx="156600" cy="15156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8" name="CustomShape 33"/>
              <p:cNvSpPr/>
              <p:nvPr/>
            </p:nvSpPr>
            <p:spPr>
              <a:xfrm>
                <a:off x="11631600" y="1539720"/>
                <a:ext cx="18828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9" name="CustomShape 34"/>
              <p:cNvSpPr/>
              <p:nvPr/>
            </p:nvSpPr>
            <p:spPr>
              <a:xfrm>
                <a:off x="11531520" y="5694480"/>
                <a:ext cx="297720" cy="115344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70" name="CustomShape 35"/>
              <p:cNvSpPr/>
              <p:nvPr/>
            </p:nvSpPr>
            <p:spPr>
              <a:xfrm>
                <a:off x="11773080" y="5551560"/>
                <a:ext cx="156600" cy="15480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71" name="CustomShape 36"/>
              <p:cNvSpPr/>
              <p:nvPr/>
            </p:nvSpPr>
            <p:spPr>
              <a:xfrm>
                <a:off x="11711160" y="4680"/>
                <a:ext cx="304200" cy="154404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72" name="CustomShape 37"/>
              <p:cNvSpPr/>
              <p:nvPr/>
            </p:nvSpPr>
            <p:spPr>
              <a:xfrm>
                <a:off x="11636280" y="4867200"/>
                <a:ext cx="18828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73" name="CustomShape 38"/>
              <p:cNvSpPr/>
              <p:nvPr/>
            </p:nvSpPr>
            <p:spPr>
              <a:xfrm>
                <a:off x="11441160" y="5046840"/>
                <a:ext cx="307080" cy="180108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74" name="CustomShape 39"/>
              <p:cNvSpPr/>
              <p:nvPr/>
            </p:nvSpPr>
            <p:spPr>
              <a:xfrm>
                <a:off x="11849040" y="641664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75" name="CustomShape 40"/>
              <p:cNvSpPr/>
              <p:nvPr/>
            </p:nvSpPr>
            <p:spPr>
              <a:xfrm>
                <a:off x="11939760" y="6595920"/>
                <a:ext cx="23040" cy="251640"/>
              </a:xfrm>
              <a:prstGeom prst="rect">
                <a:avLst/>
              </a:pr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grpSp>
      </p:grpSp>
      <p:sp>
        <p:nvSpPr>
          <p:cNvPr id="176" name="PlaceHolder 4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77" name="PlaceHolder 4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www.geo-viz.com/blog/business-aspects-recommender-systems%3c"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sp>
        <p:nvSpPr>
          <p:cNvPr id="214" name="CustomShape 1"/>
          <p:cNvSpPr/>
          <p:nvPr/>
        </p:nvSpPr>
        <p:spPr>
          <a:xfrm>
            <a:off x="1876320" y="1122480"/>
            <a:ext cx="8790840" cy="2386800"/>
          </a:xfrm>
          <a:prstGeom prst="rect">
            <a:avLst/>
          </a:prstGeom>
          <a:noFill/>
          <a:ln>
            <a:noFill/>
          </a:ln>
        </p:spPr>
        <p:style>
          <a:lnRef idx="0"/>
          <a:fillRef idx="0"/>
          <a:effectRef idx="0"/>
          <a:fontRef idx="minor"/>
        </p:style>
        <p:txBody>
          <a:bodyPr lIns="90000" rIns="90000" tIns="45000" bIns="45000" anchor="b"/>
          <a:p>
            <a:pPr>
              <a:lnSpc>
                <a:spcPct val="90000"/>
              </a:lnSpc>
            </a:pPr>
            <a:r>
              <a:rPr b="1" lang="en-US" sz="4800" spc="-1" strike="noStrike" cap="all">
                <a:solidFill>
                  <a:srgbClr val="ffffff"/>
                </a:solidFill>
                <a:latin typeface="Tw Cen MT"/>
              </a:rPr>
              <a:t>A Recommender System for Groceries Contractor</a:t>
            </a:r>
            <a:endParaRPr b="0" lang="en-US" sz="4800" spc="-1" strike="noStrike">
              <a:latin typeface="Arial"/>
            </a:endParaRPr>
          </a:p>
        </p:txBody>
      </p:sp>
      <p:sp>
        <p:nvSpPr>
          <p:cNvPr id="215" name="CustomShape 2"/>
          <p:cNvSpPr/>
          <p:nvPr/>
        </p:nvSpPr>
        <p:spPr>
          <a:xfrm>
            <a:off x="1876320" y="3602160"/>
            <a:ext cx="8790840" cy="165492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pPr>
            <a:r>
              <a:rPr b="0" lang="en-US" sz="2000" spc="-1" strike="noStrike" cap="all">
                <a:solidFill>
                  <a:srgbClr val="d8fc68"/>
                </a:solidFill>
                <a:latin typeface="Tw Cen MT"/>
              </a:rPr>
              <a:t>Applied Data Science Capstone</a:t>
            </a:r>
            <a:endParaRPr b="0" lang="en-US" sz="2000" spc="-1" strike="noStrike">
              <a:latin typeface="Arial"/>
            </a:endParaRPr>
          </a:p>
          <a:p>
            <a:pPr>
              <a:lnSpc>
                <a:spcPct val="120000"/>
              </a:lnSpc>
              <a:spcBef>
                <a:spcPts val="1001"/>
              </a:spcBef>
            </a:pPr>
            <a:r>
              <a:rPr b="0" lang="en-US" sz="2000" spc="-1" strike="noStrike" cap="all">
                <a:solidFill>
                  <a:srgbClr val="d8fc68"/>
                </a:solidFill>
                <a:latin typeface="Tw Cen MT"/>
              </a:rPr>
              <a:t>IBM Data Science Professional Certificate</a:t>
            </a:r>
            <a:endParaRPr b="0" lang="en-US" sz="2000" spc="-1" strike="noStrike">
              <a:latin typeface="Arial"/>
            </a:endParaRPr>
          </a:p>
          <a:p>
            <a:pPr>
              <a:lnSpc>
                <a:spcPct val="120000"/>
              </a:lnSpc>
              <a:spcBef>
                <a:spcPts val="1001"/>
              </a:spcBef>
            </a:pP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1141560" y="618480"/>
            <a:ext cx="9905400" cy="6364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600" spc="-1" strike="noStrike" cap="all">
                <a:solidFill>
                  <a:srgbClr val="ffffff"/>
                </a:solidFill>
                <a:latin typeface="Tw Cen MT"/>
              </a:rPr>
              <a:t>Main Article</a:t>
            </a:r>
            <a:endParaRPr b="0" lang="en-US" sz="3600" spc="-1" strike="noStrike">
              <a:latin typeface="Arial"/>
            </a:endParaRPr>
          </a:p>
        </p:txBody>
      </p:sp>
      <p:sp>
        <p:nvSpPr>
          <p:cNvPr id="239" name="CustomShape 2"/>
          <p:cNvSpPr/>
          <p:nvPr/>
        </p:nvSpPr>
        <p:spPr>
          <a:xfrm>
            <a:off x="1141560" y="1255680"/>
            <a:ext cx="10458360" cy="4534920"/>
          </a:xfrm>
          <a:prstGeom prst="rect">
            <a:avLst/>
          </a:prstGeom>
          <a:noFill/>
          <a:ln>
            <a:noFill/>
          </a:ln>
        </p:spPr>
        <p:style>
          <a:lnRef idx="0"/>
          <a:fillRef idx="0"/>
          <a:effectRef idx="0"/>
          <a:fontRef idx="minor"/>
        </p:style>
        <p:txBody>
          <a:bodyPr lIns="90000" rIns="90000" tIns="45000" bIns="45000">
            <a:normAutofit/>
          </a:bodyPr>
          <a:p>
            <a:pPr marL="228600" indent="-227880">
              <a:lnSpc>
                <a:spcPct val="120000"/>
              </a:lnSpc>
              <a:spcBef>
                <a:spcPts val="1001"/>
              </a:spcBef>
              <a:buClr>
                <a:srgbClr val="ffffff"/>
              </a:buClr>
              <a:buSzPct val="125000"/>
              <a:buFont typeface="Arial"/>
              <a:buChar char="•"/>
            </a:pPr>
            <a:r>
              <a:rPr b="1" lang="en-US" sz="2400" spc="-1" strike="noStrike">
                <a:solidFill>
                  <a:srgbClr val="ffffff"/>
                </a:solidFill>
                <a:latin typeface="Tw Cen MT"/>
              </a:rPr>
              <a:t>Part 3: Processing the Retrieved Data and Creating a DataFrome for All the Venues inside the Scarborough</a:t>
            </a:r>
            <a:endParaRPr b="0" lang="en-US" sz="2400" spc="-1" strike="noStrike">
              <a:latin typeface="Arial"/>
            </a:endParaRPr>
          </a:p>
          <a:p>
            <a:pPr>
              <a:lnSpc>
                <a:spcPct val="120000"/>
              </a:lnSpc>
              <a:spcBef>
                <a:spcPts val="1001"/>
              </a:spcBef>
            </a:pPr>
            <a:endParaRPr b="0" lang="en-US" sz="2400" spc="-1" strike="noStrike">
              <a:latin typeface="Arial"/>
            </a:endParaRPr>
          </a:p>
        </p:txBody>
      </p:sp>
      <p:pic>
        <p:nvPicPr>
          <p:cNvPr id="240" name="Picture 4" descr=""/>
          <p:cNvPicPr/>
          <p:nvPr/>
        </p:nvPicPr>
        <p:blipFill>
          <a:blip r:embed="rId1"/>
          <a:stretch/>
        </p:blipFill>
        <p:spPr>
          <a:xfrm>
            <a:off x="556920" y="2500560"/>
            <a:ext cx="11073960" cy="3290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Picture 6" descr=""/>
          <p:cNvPicPr/>
          <p:nvPr/>
        </p:nvPicPr>
        <p:blipFill>
          <a:blip r:embed="rId1"/>
          <a:stretch/>
        </p:blipFill>
        <p:spPr>
          <a:xfrm>
            <a:off x="501120" y="585720"/>
            <a:ext cx="11217960" cy="6148800"/>
          </a:xfrm>
          <a:prstGeom prst="rect">
            <a:avLst/>
          </a:prstGeom>
          <a:ln>
            <a:noFill/>
          </a:ln>
        </p:spPr>
      </p:pic>
      <p:sp>
        <p:nvSpPr>
          <p:cNvPr id="242" name="CustomShape 1"/>
          <p:cNvSpPr/>
          <p:nvPr/>
        </p:nvSpPr>
        <p:spPr>
          <a:xfrm>
            <a:off x="1226880" y="120960"/>
            <a:ext cx="976644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Tw Cen MT"/>
                <a:ea typeface="DejaVu Sans"/>
              </a:rPr>
              <a:t>Now, the dataset is fully ready to be used for machine learning (and statistical analysis) purposes.</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141560" y="618480"/>
            <a:ext cx="9905400" cy="6364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600" spc="-1" strike="noStrike" cap="all">
                <a:solidFill>
                  <a:srgbClr val="ffffff"/>
                </a:solidFill>
                <a:latin typeface="Tw Cen MT"/>
              </a:rPr>
              <a:t>Main Article</a:t>
            </a:r>
            <a:endParaRPr b="0" lang="en-US" sz="3600" spc="-1" strike="noStrike">
              <a:latin typeface="Arial"/>
            </a:endParaRPr>
          </a:p>
        </p:txBody>
      </p:sp>
      <p:sp>
        <p:nvSpPr>
          <p:cNvPr id="244" name="CustomShape 2"/>
          <p:cNvSpPr/>
          <p:nvPr/>
        </p:nvSpPr>
        <p:spPr>
          <a:xfrm>
            <a:off x="1141560" y="1255680"/>
            <a:ext cx="10458360" cy="4534920"/>
          </a:xfrm>
          <a:prstGeom prst="rect">
            <a:avLst/>
          </a:prstGeom>
          <a:noFill/>
          <a:ln>
            <a:noFill/>
          </a:ln>
        </p:spPr>
        <p:style>
          <a:lnRef idx="0"/>
          <a:fillRef idx="0"/>
          <a:effectRef idx="0"/>
          <a:fontRef idx="minor"/>
        </p:style>
        <p:txBody>
          <a:bodyPr lIns="90000" rIns="90000" tIns="45000" bIns="45000">
            <a:normAutofit/>
          </a:bodyPr>
          <a:p>
            <a:pPr marL="228600" indent="-227880">
              <a:lnSpc>
                <a:spcPct val="120000"/>
              </a:lnSpc>
              <a:spcBef>
                <a:spcPts val="1001"/>
              </a:spcBef>
              <a:buClr>
                <a:srgbClr val="ffffff"/>
              </a:buClr>
              <a:buSzPct val="125000"/>
              <a:buFont typeface="Arial"/>
              <a:buChar char="•"/>
            </a:pPr>
            <a:r>
              <a:rPr b="1" lang="en-US" sz="2400" spc="-1" strike="noStrike">
                <a:solidFill>
                  <a:srgbClr val="ffffff"/>
                </a:solidFill>
                <a:latin typeface="Tw Cen MT"/>
              </a:rPr>
              <a:t>Part 4: Applying one of Machine Learning Techniques (K-Means Clustering)</a:t>
            </a:r>
            <a:endParaRPr b="0" lang="en-US" sz="2400" spc="-1" strike="noStrike">
              <a:latin typeface="Arial"/>
            </a:endParaRPr>
          </a:p>
          <a:p>
            <a:pPr>
              <a:lnSpc>
                <a:spcPct val="120000"/>
              </a:lnSpc>
              <a:spcBef>
                <a:spcPts val="1001"/>
              </a:spcBef>
            </a:pPr>
            <a:endParaRPr b="0" lang="en-US" sz="2400" spc="-1" strike="noStrike">
              <a:latin typeface="Arial"/>
            </a:endParaRPr>
          </a:p>
        </p:txBody>
      </p:sp>
      <p:pic>
        <p:nvPicPr>
          <p:cNvPr id="245" name="Picture 3" descr=""/>
          <p:cNvPicPr/>
          <p:nvPr/>
        </p:nvPicPr>
        <p:blipFill>
          <a:blip r:embed="rId1"/>
          <a:stretch/>
        </p:blipFill>
        <p:spPr>
          <a:xfrm>
            <a:off x="1141560" y="1892520"/>
            <a:ext cx="9128880" cy="1934640"/>
          </a:xfrm>
          <a:prstGeom prst="rect">
            <a:avLst/>
          </a:prstGeom>
          <a:ln>
            <a:noFill/>
          </a:ln>
        </p:spPr>
      </p:pic>
      <p:pic>
        <p:nvPicPr>
          <p:cNvPr id="246" name="Picture 5" descr=""/>
          <p:cNvPicPr/>
          <p:nvPr/>
        </p:nvPicPr>
        <p:blipFill>
          <a:blip r:embed="rId2"/>
          <a:stretch/>
        </p:blipFill>
        <p:spPr>
          <a:xfrm>
            <a:off x="1141560" y="4205880"/>
            <a:ext cx="10917000" cy="19623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1141560" y="618480"/>
            <a:ext cx="9905400" cy="6364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600" spc="-1" strike="noStrike" cap="all">
                <a:solidFill>
                  <a:srgbClr val="ffffff"/>
                </a:solidFill>
                <a:latin typeface="Tw Cen MT"/>
              </a:rPr>
              <a:t>Decision Making and Reporting Results</a:t>
            </a:r>
            <a:endParaRPr b="0" lang="en-US" sz="3600" spc="-1" strike="noStrike">
              <a:latin typeface="Arial"/>
            </a:endParaRPr>
          </a:p>
        </p:txBody>
      </p:sp>
      <p:sp>
        <p:nvSpPr>
          <p:cNvPr id="248" name="CustomShape 2"/>
          <p:cNvSpPr/>
          <p:nvPr/>
        </p:nvSpPr>
        <p:spPr>
          <a:xfrm>
            <a:off x="1141560" y="1255680"/>
            <a:ext cx="10458360" cy="453492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pPr>
            <a:r>
              <a:rPr b="1" lang="en-US" sz="2400" spc="-1" strike="noStrike">
                <a:solidFill>
                  <a:srgbClr val="ffffff"/>
                </a:solidFill>
                <a:latin typeface="Tw Cen MT"/>
              </a:rPr>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endParaRPr b="0" lang="en-US" sz="2400" spc="-1" strike="noStrike">
              <a:latin typeface="Arial"/>
            </a:endParaRPr>
          </a:p>
          <a:p>
            <a:pPr>
              <a:lnSpc>
                <a:spcPct val="120000"/>
              </a:lnSpc>
              <a:spcBef>
                <a:spcPts val="1001"/>
              </a:spcBef>
            </a:pPr>
            <a:endParaRPr b="0" lang="en-US"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141560" y="618480"/>
            <a:ext cx="9905400" cy="6364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600" spc="-1" strike="noStrike" cap="all">
                <a:solidFill>
                  <a:srgbClr val="ffffff"/>
                </a:solidFill>
                <a:latin typeface="Tw Cen MT"/>
              </a:rPr>
              <a:t>Decision Making and Reporting Results</a:t>
            </a:r>
            <a:endParaRPr b="0" lang="en-US" sz="3600" spc="-1" strike="noStrike">
              <a:latin typeface="Arial"/>
            </a:endParaRPr>
          </a:p>
        </p:txBody>
      </p:sp>
      <p:pic>
        <p:nvPicPr>
          <p:cNvPr id="250" name="" descr=""/>
          <p:cNvPicPr/>
          <p:nvPr/>
        </p:nvPicPr>
        <p:blipFill>
          <a:blip r:embed="rId1"/>
          <a:stretch/>
        </p:blipFill>
        <p:spPr>
          <a:xfrm>
            <a:off x="1962360" y="1463040"/>
            <a:ext cx="8095680" cy="53524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141560" y="618480"/>
            <a:ext cx="9905400" cy="1477800"/>
          </a:xfrm>
          <a:prstGeom prst="rect">
            <a:avLst/>
          </a:prstGeom>
          <a:noFill/>
          <a:ln>
            <a:noFill/>
          </a:ln>
        </p:spPr>
        <p:style>
          <a:lnRef idx="0"/>
          <a:fillRef idx="0"/>
          <a:effectRef idx="0"/>
          <a:fontRef idx="minor"/>
        </p:style>
        <p:txBody>
          <a:bodyPr lIns="0" rIns="0" tIns="0" bIns="0" anchor="ctr"/>
          <a:p>
            <a:pPr>
              <a:lnSpc>
                <a:spcPct val="100000"/>
              </a:lnSpc>
            </a:pPr>
            <a:r>
              <a:rPr b="1" lang="en-US" sz="3600" spc="-1" strike="noStrike" cap="all">
                <a:solidFill>
                  <a:srgbClr val="ffffff"/>
                </a:solidFill>
                <a:latin typeface="Tw Cen MT"/>
              </a:rPr>
              <a:t>Decision Making and Reporting Results</a:t>
            </a:r>
            <a:endParaRPr b="0" lang="en-US" sz="3600" spc="-1" strike="noStrike">
              <a:latin typeface="Arial"/>
            </a:endParaRPr>
          </a:p>
        </p:txBody>
      </p:sp>
      <p:pic>
        <p:nvPicPr>
          <p:cNvPr id="252" name="" descr=""/>
          <p:cNvPicPr/>
          <p:nvPr/>
        </p:nvPicPr>
        <p:blipFill>
          <a:blip r:embed="rId1"/>
          <a:stretch/>
        </p:blipFill>
        <p:spPr>
          <a:xfrm>
            <a:off x="1097280" y="2249280"/>
            <a:ext cx="10058040" cy="42426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141560" y="618480"/>
            <a:ext cx="9905400" cy="1477800"/>
          </a:xfrm>
          <a:prstGeom prst="rect">
            <a:avLst/>
          </a:prstGeom>
          <a:noFill/>
          <a:ln>
            <a:noFill/>
          </a:ln>
        </p:spPr>
        <p:style>
          <a:lnRef idx="0"/>
          <a:fillRef idx="0"/>
          <a:effectRef idx="0"/>
          <a:fontRef idx="minor"/>
        </p:style>
      </p:sp>
      <p:sp>
        <p:nvSpPr>
          <p:cNvPr id="254" name="CustomShape 2"/>
          <p:cNvSpPr/>
          <p:nvPr/>
        </p:nvSpPr>
        <p:spPr>
          <a:xfrm>
            <a:off x="1141560" y="2249640"/>
            <a:ext cx="9905400" cy="3540960"/>
          </a:xfrm>
          <a:prstGeom prst="rect">
            <a:avLst/>
          </a:prstGeom>
          <a:noFill/>
          <a:ln>
            <a:noFill/>
          </a:ln>
        </p:spPr>
        <p:style>
          <a:lnRef idx="0"/>
          <a:fillRef idx="0"/>
          <a:effectRef idx="0"/>
          <a:fontRef idx="minor"/>
        </p:style>
      </p:sp>
      <p:pic>
        <p:nvPicPr>
          <p:cNvPr id="255" name="Picture 2" descr=""/>
          <p:cNvPicPr/>
          <p:nvPr/>
        </p:nvPicPr>
        <p:blipFill>
          <a:blip r:embed="rId1"/>
          <a:stretch/>
        </p:blipFill>
        <p:spPr>
          <a:xfrm>
            <a:off x="1141560" y="618480"/>
            <a:ext cx="9905400" cy="5212800"/>
          </a:xfrm>
          <a:prstGeom prst="rect">
            <a:avLst/>
          </a:prstGeom>
          <a:ln>
            <a:noFill/>
          </a:ln>
        </p:spPr>
      </p:pic>
      <p:sp>
        <p:nvSpPr>
          <p:cNvPr id="256" name="CustomShape 3"/>
          <p:cNvSpPr/>
          <p:nvPr/>
        </p:nvSpPr>
        <p:spPr>
          <a:xfrm>
            <a:off x="1141560" y="5720760"/>
            <a:ext cx="9905400" cy="6998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Tw Cen MT"/>
                <a:ea typeface="DejaVu Sans"/>
              </a:rPr>
              <a:t>Image is from: https://contenthub-static.grammarly.com/blog/wp-content/uploads/2017/10/thank-you-760x400.jpg</a:t>
            </a:r>
            <a:endParaRPr b="0" lang="en-US"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200" spc="-1" strike="noStrike" cap="all">
                <a:solidFill>
                  <a:srgbClr val="ffffff"/>
                </a:solidFill>
                <a:latin typeface="Tw Cen MT"/>
              </a:rPr>
              <a:t>A Recommender System for Groceries Contractor</a:t>
            </a:r>
            <a:endParaRPr b="0" lang="en-US" sz="3200" spc="-1" strike="noStrike">
              <a:latin typeface="Arial"/>
            </a:endParaRPr>
          </a:p>
        </p:txBody>
      </p:sp>
      <p:pic>
        <p:nvPicPr>
          <p:cNvPr id="217" name="Content Placeholder 3" descr=""/>
          <p:cNvPicPr/>
          <p:nvPr/>
        </p:nvPicPr>
        <p:blipFill>
          <a:blip r:embed="rId1"/>
          <a:stretch/>
        </p:blipFill>
        <p:spPr>
          <a:xfrm>
            <a:off x="1419480" y="1838520"/>
            <a:ext cx="8342280" cy="3892680"/>
          </a:xfrm>
          <a:prstGeom prst="rect">
            <a:avLst/>
          </a:prstGeom>
          <a:ln>
            <a:noFill/>
          </a:ln>
        </p:spPr>
      </p:pic>
      <p:sp>
        <p:nvSpPr>
          <p:cNvPr id="218" name="CustomShape 2"/>
          <p:cNvSpPr/>
          <p:nvPr/>
        </p:nvSpPr>
        <p:spPr>
          <a:xfrm>
            <a:off x="1419480" y="5731920"/>
            <a:ext cx="8342280" cy="638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Tw Cen MT"/>
                <a:ea typeface="DejaVu Sans"/>
              </a:rPr>
              <a:t>Image is from this site: </a:t>
            </a:r>
            <a:r>
              <a:rPr b="1" lang="en-US" sz="1800" spc="-1" strike="noStrike" u="sng">
                <a:solidFill>
                  <a:srgbClr val="0000ff"/>
                </a:solidFill>
                <a:uFillTx/>
                <a:latin typeface="Tw Cen MT"/>
                <a:ea typeface="DejaVu Sans"/>
                <a:hlinkClick r:id="rId2"/>
              </a:rPr>
              <a:t>https://www.geo-viz.com/blog/business-aspects-recommender-systems&lt;</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sp>
        <p:nvSpPr>
          <p:cNvPr id="219"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600" spc="-1" strike="noStrike" cap="all">
                <a:solidFill>
                  <a:srgbClr val="ffffff"/>
                </a:solidFill>
                <a:latin typeface="Tw Cen MT"/>
              </a:rPr>
              <a:t>Synopsis</a:t>
            </a:r>
            <a:endParaRPr b="0" lang="en-US" sz="3600" spc="-1" strike="noStrike">
              <a:latin typeface="Arial"/>
            </a:endParaRPr>
          </a:p>
        </p:txBody>
      </p:sp>
      <p:sp>
        <p:nvSpPr>
          <p:cNvPr id="220" name="CustomShape 2"/>
          <p:cNvSpPr/>
          <p:nvPr/>
        </p:nvSpPr>
        <p:spPr>
          <a:xfrm>
            <a:off x="1141560" y="1550880"/>
            <a:ext cx="9905400" cy="4938840"/>
          </a:xfrm>
          <a:prstGeom prst="rect">
            <a:avLst/>
          </a:prstGeom>
          <a:noFill/>
          <a:ln>
            <a:noFill/>
          </a:ln>
        </p:spPr>
        <p:style>
          <a:lnRef idx="0"/>
          <a:fillRef idx="0"/>
          <a:effectRef idx="0"/>
          <a:fontRef idx="minor"/>
        </p:style>
        <p:txBody>
          <a:bodyPr lIns="0" rIns="0" tIns="0" bIns="0" anchor="ctr"/>
          <a:p>
            <a:pPr marL="228600" indent="-227880">
              <a:lnSpc>
                <a:spcPct val="120000"/>
              </a:lnSpc>
              <a:spcBef>
                <a:spcPts val="1001"/>
              </a:spcBef>
              <a:buClr>
                <a:srgbClr val="ffffff"/>
              </a:buClr>
              <a:buSzPct val="125000"/>
              <a:buFont typeface="Arial"/>
              <a:buChar char="•"/>
            </a:pPr>
            <a:r>
              <a:rPr b="0" lang="en-US" sz="2400" spc="-1" strike="noStrike">
                <a:solidFill>
                  <a:srgbClr val="ffffff"/>
                </a:solidFill>
                <a:latin typeface="Tw Cen MT"/>
              </a:rPr>
              <a:t>Part 1: </a:t>
            </a:r>
            <a:r>
              <a:rPr b="1" lang="en-US" sz="2400" spc="-1" strike="noStrike">
                <a:solidFill>
                  <a:srgbClr val="ffffff"/>
                </a:solidFill>
                <a:latin typeface="Tw Cen MT"/>
              </a:rPr>
              <a:t>Problem Description</a:t>
            </a:r>
            <a:endParaRPr b="0" lang="en-US" sz="2400" spc="-1" strike="noStrike">
              <a:latin typeface="Arial"/>
            </a:endParaRPr>
          </a:p>
          <a:p>
            <a:pPr>
              <a:lnSpc>
                <a:spcPct val="120000"/>
              </a:lnSpc>
              <a:spcBef>
                <a:spcPts val="1001"/>
              </a:spcBef>
            </a:pPr>
            <a:r>
              <a:rPr b="1" lang="en-US" sz="2400" spc="-1" strike="noStrike">
                <a:solidFill>
                  <a:srgbClr val="ffffff"/>
                </a:solidFill>
                <a:latin typeface="Tw Cen MT"/>
              </a:rPr>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endParaRPr b="0" lang="en-US" sz="2400" spc="-1" strike="noStrike">
              <a:latin typeface="Arial"/>
            </a:endParaRPr>
          </a:p>
          <a:p>
            <a:pPr>
              <a:lnSpc>
                <a:spcPct val="120000"/>
              </a:lnSpc>
              <a:spcBef>
                <a:spcPts val="1001"/>
              </a:spcBef>
            </a:pPr>
            <a:endParaRPr b="0" lang="en-US" sz="2400" spc="-1" strike="noStrike">
              <a:latin typeface="Arial"/>
            </a:endParaRPr>
          </a:p>
        </p:txBody>
      </p:sp>
    </p:spTree>
  </p:cSld>
  <p:transition spd="med">
    <p:wipe dir="u"/>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141560" y="618480"/>
            <a:ext cx="9905400" cy="7182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600" spc="-1" strike="noStrike" cap="all">
                <a:solidFill>
                  <a:srgbClr val="ffffff"/>
                </a:solidFill>
                <a:latin typeface="Tw Cen MT"/>
              </a:rPr>
              <a:t>Synopsis</a:t>
            </a:r>
            <a:endParaRPr b="0" lang="en-US" sz="3600" spc="-1" strike="noStrike">
              <a:latin typeface="Arial"/>
            </a:endParaRPr>
          </a:p>
        </p:txBody>
      </p:sp>
      <p:sp>
        <p:nvSpPr>
          <p:cNvPr id="222" name="CustomShape 2"/>
          <p:cNvSpPr/>
          <p:nvPr/>
        </p:nvSpPr>
        <p:spPr>
          <a:xfrm>
            <a:off x="1141560" y="1337400"/>
            <a:ext cx="9905400" cy="5212800"/>
          </a:xfrm>
          <a:prstGeom prst="rect">
            <a:avLst/>
          </a:prstGeom>
          <a:noFill/>
          <a:ln>
            <a:noFill/>
          </a:ln>
        </p:spPr>
        <p:style>
          <a:lnRef idx="0"/>
          <a:fillRef idx="0"/>
          <a:effectRef idx="0"/>
          <a:fontRef idx="minor"/>
        </p:style>
        <p:txBody>
          <a:bodyPr lIns="90000" rIns="90000" tIns="45000" bIns="45000"/>
          <a:p>
            <a:pPr marL="228600" indent="-227880">
              <a:lnSpc>
                <a:spcPct val="120000"/>
              </a:lnSpc>
              <a:spcBef>
                <a:spcPts val="1001"/>
              </a:spcBef>
              <a:buClr>
                <a:srgbClr val="ffffff"/>
              </a:buClr>
              <a:buSzPct val="125000"/>
              <a:buFont typeface="Arial"/>
              <a:buChar char="•"/>
            </a:pPr>
            <a:r>
              <a:rPr b="0" lang="en-US" sz="2400" spc="-1" strike="noStrike">
                <a:solidFill>
                  <a:srgbClr val="ffffff"/>
                </a:solidFill>
                <a:latin typeface="Tw Cen MT"/>
              </a:rPr>
              <a:t>Part 2: </a:t>
            </a:r>
            <a:r>
              <a:rPr b="1" lang="en-US" sz="2400" spc="-1" strike="noStrike">
                <a:solidFill>
                  <a:srgbClr val="ffffff"/>
                </a:solidFill>
                <a:latin typeface="Tw Cen MT"/>
              </a:rPr>
              <a:t>Data We Need</a:t>
            </a:r>
            <a:endParaRPr b="0" lang="en-US" sz="2400" spc="-1" strike="noStrike">
              <a:latin typeface="Arial"/>
            </a:endParaRPr>
          </a:p>
          <a:p>
            <a:pPr marL="457200" indent="-456480">
              <a:lnSpc>
                <a:spcPct val="120000"/>
              </a:lnSpc>
              <a:spcBef>
                <a:spcPts val="1001"/>
              </a:spcBef>
              <a:buClr>
                <a:srgbClr val="ffffff"/>
              </a:buClr>
              <a:buSzPct val="125000"/>
              <a:buFont typeface="Arial"/>
              <a:buAutoNum type="alphaLcParenR"/>
            </a:pPr>
            <a:r>
              <a:rPr b="1" lang="en-US" sz="2400" spc="-1" strike="noStrike">
                <a:solidFill>
                  <a:srgbClr val="ffffff"/>
                </a:solidFill>
                <a:latin typeface="Tw Cen MT"/>
              </a:rPr>
              <a:t>We will need geo-locational information about that specific borough and the neighborhoods in that borough. We assume it is "Scarborough" in Toronto. This is easily provided for us by the contractor, because the contractor has already made up his mind about the borough.</a:t>
            </a:r>
            <a:endParaRPr b="0" lang="en-US" sz="2400" spc="-1" strike="noStrike">
              <a:latin typeface="Arial"/>
            </a:endParaRPr>
          </a:p>
          <a:p>
            <a:pPr>
              <a:lnSpc>
                <a:spcPct val="120000"/>
              </a:lnSpc>
              <a:spcBef>
                <a:spcPts val="1001"/>
              </a:spcBef>
            </a:pPr>
            <a:endParaRPr b="0" lang="en-US" sz="2400" spc="-1" strike="noStrike">
              <a:latin typeface="Arial"/>
            </a:endParaRPr>
          </a:p>
          <a:p>
            <a:pPr>
              <a:lnSpc>
                <a:spcPct val="120000"/>
              </a:lnSpc>
              <a:spcBef>
                <a:spcPts val="1001"/>
              </a:spcBef>
            </a:pPr>
            <a:endParaRPr b="0" lang="en-US" sz="2400" spc="-1" strike="noStrike">
              <a:latin typeface="Arial"/>
            </a:endParaRPr>
          </a:p>
          <a:p>
            <a:pPr>
              <a:lnSpc>
                <a:spcPct val="120000"/>
              </a:lnSpc>
              <a:spcBef>
                <a:spcPts val="1001"/>
              </a:spcBef>
            </a:pPr>
            <a:endParaRPr b="0" lang="en-US" sz="2400" spc="-1" strike="noStrike">
              <a:latin typeface="Arial"/>
            </a:endParaRPr>
          </a:p>
          <a:p>
            <a:pPr>
              <a:lnSpc>
                <a:spcPct val="120000"/>
              </a:lnSpc>
              <a:spcBef>
                <a:spcPts val="1001"/>
              </a:spcBef>
            </a:pPr>
            <a:endParaRPr b="0" lang="en-US" sz="2400" spc="-1" strike="noStrike">
              <a:latin typeface="Arial"/>
            </a:endParaRPr>
          </a:p>
        </p:txBody>
      </p:sp>
      <p:pic>
        <p:nvPicPr>
          <p:cNvPr id="223" name="Picture 5" descr=""/>
          <p:cNvPicPr/>
          <p:nvPr/>
        </p:nvPicPr>
        <p:blipFill>
          <a:blip r:embed="rId1"/>
          <a:stretch/>
        </p:blipFill>
        <p:spPr>
          <a:xfrm>
            <a:off x="1141560" y="3944160"/>
            <a:ext cx="6726960" cy="2414880"/>
          </a:xfrm>
          <a:prstGeom prst="rect">
            <a:avLst/>
          </a:prstGeom>
          <a:ln>
            <a:noFill/>
          </a:ln>
        </p:spPr>
      </p:pic>
      <p:sp>
        <p:nvSpPr>
          <p:cNvPr id="224" name="CustomShape 3"/>
          <p:cNvSpPr/>
          <p:nvPr/>
        </p:nvSpPr>
        <p:spPr>
          <a:xfrm>
            <a:off x="7690320" y="4736520"/>
            <a:ext cx="3050640" cy="821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ffffff"/>
                </a:solidFill>
                <a:latin typeface="Tw Cen MT"/>
                <a:ea typeface="DejaVu Sans"/>
              </a:rPr>
              <a:t>image is retrieved </a:t>
            </a:r>
            <a:endParaRPr b="0" lang="en-US" sz="2400" spc="-1" strike="noStrike">
              <a:latin typeface="Arial"/>
            </a:endParaRPr>
          </a:p>
          <a:p>
            <a:pPr>
              <a:lnSpc>
                <a:spcPct val="100000"/>
              </a:lnSpc>
            </a:pPr>
            <a:r>
              <a:rPr b="0" lang="en-US" sz="2400" spc="-1" strike="noStrike">
                <a:solidFill>
                  <a:srgbClr val="ffffff"/>
                </a:solidFill>
                <a:latin typeface="Tw Cen MT"/>
                <a:ea typeface="DejaVu Sans"/>
              </a:rPr>
              <a:t>from google.com</a:t>
            </a: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141560" y="618480"/>
            <a:ext cx="9905400" cy="7182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600" spc="-1" strike="noStrike" cap="all">
                <a:solidFill>
                  <a:srgbClr val="ffffff"/>
                </a:solidFill>
                <a:latin typeface="Tw Cen MT"/>
              </a:rPr>
              <a:t>Synopsis</a:t>
            </a:r>
            <a:endParaRPr b="0" lang="en-US" sz="3600" spc="-1" strike="noStrike">
              <a:latin typeface="Arial"/>
            </a:endParaRPr>
          </a:p>
        </p:txBody>
      </p:sp>
      <p:sp>
        <p:nvSpPr>
          <p:cNvPr id="226" name="CustomShape 2"/>
          <p:cNvSpPr/>
          <p:nvPr/>
        </p:nvSpPr>
        <p:spPr>
          <a:xfrm>
            <a:off x="1141560" y="1337400"/>
            <a:ext cx="9905400" cy="5212800"/>
          </a:xfrm>
          <a:prstGeom prst="rect">
            <a:avLst/>
          </a:prstGeom>
          <a:noFill/>
          <a:ln>
            <a:noFill/>
          </a:ln>
        </p:spPr>
        <p:style>
          <a:lnRef idx="0"/>
          <a:fillRef idx="0"/>
          <a:effectRef idx="0"/>
          <a:fontRef idx="minor"/>
        </p:style>
        <p:txBody>
          <a:bodyPr lIns="90000" rIns="90000" tIns="45000" bIns="45000"/>
          <a:p>
            <a:pPr marL="228600" indent="-227880">
              <a:lnSpc>
                <a:spcPct val="120000"/>
              </a:lnSpc>
              <a:spcBef>
                <a:spcPts val="1001"/>
              </a:spcBef>
              <a:buClr>
                <a:srgbClr val="ffffff"/>
              </a:buClr>
              <a:buSzPct val="125000"/>
              <a:buFont typeface="Arial"/>
              <a:buChar char="•"/>
            </a:pPr>
            <a:r>
              <a:rPr b="0" lang="en-US" sz="2400" spc="-1" strike="noStrike">
                <a:solidFill>
                  <a:srgbClr val="ffffff"/>
                </a:solidFill>
                <a:latin typeface="Tw Cen MT"/>
              </a:rPr>
              <a:t>Part 2: </a:t>
            </a:r>
            <a:r>
              <a:rPr b="1" lang="en-US" sz="2400" spc="-1" strike="noStrike">
                <a:solidFill>
                  <a:srgbClr val="ffffff"/>
                </a:solidFill>
                <a:latin typeface="Tw Cen MT"/>
              </a:rPr>
              <a:t>Data We Need</a:t>
            </a:r>
            <a:endParaRPr b="0" lang="en-US" sz="2400" spc="-1" strike="noStrike">
              <a:latin typeface="Arial"/>
            </a:endParaRPr>
          </a:p>
          <a:p>
            <a:pPr>
              <a:lnSpc>
                <a:spcPct val="120000"/>
              </a:lnSpc>
              <a:spcBef>
                <a:spcPts val="1001"/>
              </a:spcBef>
            </a:pPr>
            <a:r>
              <a:rPr b="1" lang="en-US" sz="2800" spc="-1" strike="noStrike">
                <a:solidFill>
                  <a:srgbClr val="ffffff"/>
                </a:solidFill>
                <a:latin typeface="Tw Cen MT"/>
              </a:rPr>
              <a:t>b) </a:t>
            </a:r>
            <a:r>
              <a:rPr b="1" lang="en-US" sz="2400" spc="-1" strike="noStrike">
                <a:solidFill>
                  <a:srgbClr val="ffffff"/>
                </a:solidFill>
                <a:latin typeface="Tw Cen MT"/>
              </a:rPr>
              <a:t>We will need data about different venues in different neighborhoods of that specific borough. In order to gain that information we will use "Foursquare" locational information. A typical request from Foursquare will provide us with the following information:</a:t>
            </a:r>
            <a:endParaRPr b="0" lang="en-US" sz="2400" spc="-1" strike="noStrike">
              <a:latin typeface="Arial"/>
            </a:endParaRPr>
          </a:p>
          <a:p>
            <a:pPr>
              <a:lnSpc>
                <a:spcPct val="120000"/>
              </a:lnSpc>
              <a:spcBef>
                <a:spcPts val="1001"/>
              </a:spcBef>
            </a:pPr>
            <a:endParaRPr b="0" lang="en-US" sz="2400" spc="-1" strike="noStrike">
              <a:latin typeface="Arial"/>
            </a:endParaRPr>
          </a:p>
          <a:p>
            <a:pPr>
              <a:lnSpc>
                <a:spcPct val="120000"/>
              </a:lnSpc>
              <a:spcBef>
                <a:spcPts val="1001"/>
              </a:spcBef>
            </a:pPr>
            <a:endParaRPr b="0" lang="en-US" sz="2400" spc="-1" strike="noStrike">
              <a:latin typeface="Arial"/>
            </a:endParaRPr>
          </a:p>
          <a:p>
            <a:pPr>
              <a:lnSpc>
                <a:spcPct val="120000"/>
              </a:lnSpc>
              <a:spcBef>
                <a:spcPts val="1001"/>
              </a:spcBef>
            </a:pPr>
            <a:endParaRPr b="0" lang="en-US" sz="2400" spc="-1" strike="noStrike">
              <a:latin typeface="Arial"/>
            </a:endParaRPr>
          </a:p>
          <a:p>
            <a:pPr>
              <a:lnSpc>
                <a:spcPct val="120000"/>
              </a:lnSpc>
              <a:spcBef>
                <a:spcPts val="1001"/>
              </a:spcBef>
            </a:pPr>
            <a:endParaRPr b="0" lang="en-US" sz="2400" spc="-1" strike="noStrike">
              <a:latin typeface="Arial"/>
            </a:endParaRPr>
          </a:p>
        </p:txBody>
      </p:sp>
      <p:pic>
        <p:nvPicPr>
          <p:cNvPr id="227" name="Picture 3" descr=""/>
          <p:cNvPicPr/>
          <p:nvPr/>
        </p:nvPicPr>
        <p:blipFill>
          <a:blip r:embed="rId1"/>
          <a:stretch/>
        </p:blipFill>
        <p:spPr>
          <a:xfrm>
            <a:off x="1346040" y="3944160"/>
            <a:ext cx="9495720" cy="23997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141560" y="618480"/>
            <a:ext cx="9905400" cy="6364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600" spc="-1" strike="noStrike" cap="all">
                <a:solidFill>
                  <a:srgbClr val="ffffff"/>
                </a:solidFill>
                <a:latin typeface="Tw Cen MT"/>
              </a:rPr>
              <a:t>Main Article</a:t>
            </a:r>
            <a:endParaRPr b="0" lang="en-US" sz="3600" spc="-1" strike="noStrike">
              <a:latin typeface="Arial"/>
            </a:endParaRPr>
          </a:p>
        </p:txBody>
      </p:sp>
      <p:sp>
        <p:nvSpPr>
          <p:cNvPr id="229" name="CustomShape 2"/>
          <p:cNvSpPr/>
          <p:nvPr/>
        </p:nvSpPr>
        <p:spPr>
          <a:xfrm>
            <a:off x="1141560" y="1255680"/>
            <a:ext cx="10458360" cy="4534920"/>
          </a:xfrm>
          <a:prstGeom prst="rect">
            <a:avLst/>
          </a:prstGeom>
          <a:noFill/>
          <a:ln>
            <a:noFill/>
          </a:ln>
        </p:spPr>
        <p:style>
          <a:lnRef idx="0"/>
          <a:fillRef idx="0"/>
          <a:effectRef idx="0"/>
          <a:fontRef idx="minor"/>
        </p:style>
        <p:txBody>
          <a:bodyPr lIns="90000" rIns="90000" tIns="45000" bIns="45000"/>
          <a:p>
            <a:pPr marL="228600" indent="-227880">
              <a:lnSpc>
                <a:spcPct val="120000"/>
              </a:lnSpc>
              <a:spcBef>
                <a:spcPts val="1001"/>
              </a:spcBef>
              <a:buClr>
                <a:srgbClr val="ffffff"/>
              </a:buClr>
              <a:buSzPct val="125000"/>
              <a:buFont typeface="Arial"/>
              <a:buChar char="•"/>
            </a:pPr>
            <a:r>
              <a:rPr b="1" lang="en-US" sz="2400" spc="-1" strike="noStrike">
                <a:solidFill>
                  <a:srgbClr val="ffffff"/>
                </a:solidFill>
                <a:latin typeface="Tw Cen MT"/>
              </a:rPr>
              <a:t>Part 1: Identifying Postal Codes (and then Neighborhoods) in "Scarborough"</a:t>
            </a:r>
            <a:endParaRPr b="0" lang="en-US" sz="2400" spc="-1" strike="noStrike">
              <a:latin typeface="Arial"/>
            </a:endParaRPr>
          </a:p>
          <a:p>
            <a:pPr>
              <a:lnSpc>
                <a:spcPct val="120000"/>
              </a:lnSpc>
              <a:spcBef>
                <a:spcPts val="1001"/>
              </a:spcBef>
            </a:pPr>
            <a:endParaRPr b="0" lang="en-US" sz="2400" spc="-1" strike="noStrike">
              <a:latin typeface="Arial"/>
            </a:endParaRPr>
          </a:p>
        </p:txBody>
      </p:sp>
      <p:pic>
        <p:nvPicPr>
          <p:cNvPr id="230" name="Picture 3" descr=""/>
          <p:cNvPicPr/>
          <p:nvPr/>
        </p:nvPicPr>
        <p:blipFill>
          <a:blip r:embed="rId1"/>
          <a:stretch/>
        </p:blipFill>
        <p:spPr>
          <a:xfrm>
            <a:off x="3093120" y="1892520"/>
            <a:ext cx="6009120" cy="47541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141560" y="618480"/>
            <a:ext cx="9905400" cy="6364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600" spc="-1" strike="noStrike" cap="all">
                <a:solidFill>
                  <a:srgbClr val="ffffff"/>
                </a:solidFill>
                <a:latin typeface="Tw Cen MT"/>
              </a:rPr>
              <a:t>Main Article</a:t>
            </a:r>
            <a:endParaRPr b="0" lang="en-US" sz="3600" spc="-1" strike="noStrike">
              <a:latin typeface="Arial"/>
            </a:endParaRPr>
          </a:p>
        </p:txBody>
      </p:sp>
      <p:sp>
        <p:nvSpPr>
          <p:cNvPr id="232" name="CustomShape 2"/>
          <p:cNvSpPr/>
          <p:nvPr/>
        </p:nvSpPr>
        <p:spPr>
          <a:xfrm>
            <a:off x="1141560" y="1255680"/>
            <a:ext cx="10458360" cy="4534920"/>
          </a:xfrm>
          <a:prstGeom prst="rect">
            <a:avLst/>
          </a:prstGeom>
          <a:noFill/>
          <a:ln>
            <a:noFill/>
          </a:ln>
        </p:spPr>
        <p:style>
          <a:lnRef idx="0"/>
          <a:fillRef idx="0"/>
          <a:effectRef idx="0"/>
          <a:fontRef idx="minor"/>
        </p:style>
        <p:txBody>
          <a:bodyPr lIns="90000" rIns="90000" tIns="45000" bIns="45000"/>
          <a:p>
            <a:pPr marL="228600" indent="-227880">
              <a:lnSpc>
                <a:spcPct val="120000"/>
              </a:lnSpc>
              <a:spcBef>
                <a:spcPts val="1001"/>
              </a:spcBef>
              <a:buClr>
                <a:srgbClr val="ffffff"/>
              </a:buClr>
              <a:buSzPct val="125000"/>
              <a:buFont typeface="Arial"/>
              <a:buChar char="•"/>
            </a:pPr>
            <a:r>
              <a:rPr b="1" lang="en-US" sz="2400" spc="-1" strike="noStrike">
                <a:solidFill>
                  <a:srgbClr val="ffffff"/>
                </a:solidFill>
                <a:latin typeface="Tw Cen MT"/>
              </a:rPr>
              <a:t>Part 1: Identifying Postal Codes (and then Neighborhoods) in "Scarborough"</a:t>
            </a:r>
            <a:endParaRPr b="0" lang="en-US" sz="2400" spc="-1" strike="noStrike">
              <a:latin typeface="Arial"/>
            </a:endParaRPr>
          </a:p>
          <a:p>
            <a:pPr>
              <a:lnSpc>
                <a:spcPct val="120000"/>
              </a:lnSpc>
              <a:spcBef>
                <a:spcPts val="1001"/>
              </a:spcBef>
            </a:pPr>
            <a:endParaRPr b="0" lang="en-US" sz="2400" spc="-1" strike="noStrike">
              <a:latin typeface="Arial"/>
            </a:endParaRPr>
          </a:p>
        </p:txBody>
      </p:sp>
      <p:pic>
        <p:nvPicPr>
          <p:cNvPr id="233" name="Picture 4" descr=""/>
          <p:cNvPicPr/>
          <p:nvPr/>
        </p:nvPicPr>
        <p:blipFill>
          <a:blip r:embed="rId1"/>
          <a:stretch/>
        </p:blipFill>
        <p:spPr>
          <a:xfrm>
            <a:off x="2478960" y="1892520"/>
            <a:ext cx="7790400" cy="48686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141560" y="618480"/>
            <a:ext cx="9905400" cy="6364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600" spc="-1" strike="noStrike" cap="all">
                <a:solidFill>
                  <a:srgbClr val="ffffff"/>
                </a:solidFill>
                <a:latin typeface="Tw Cen MT"/>
              </a:rPr>
              <a:t>Main Article</a:t>
            </a:r>
            <a:endParaRPr b="0" lang="en-US" sz="3600" spc="-1" strike="noStrike">
              <a:latin typeface="Arial"/>
            </a:endParaRPr>
          </a:p>
        </p:txBody>
      </p:sp>
      <p:sp>
        <p:nvSpPr>
          <p:cNvPr id="235" name="CustomShape 2"/>
          <p:cNvSpPr/>
          <p:nvPr/>
        </p:nvSpPr>
        <p:spPr>
          <a:xfrm>
            <a:off x="1141560" y="1255680"/>
            <a:ext cx="10458360" cy="4534920"/>
          </a:xfrm>
          <a:prstGeom prst="rect">
            <a:avLst/>
          </a:prstGeom>
          <a:noFill/>
          <a:ln>
            <a:noFill/>
          </a:ln>
        </p:spPr>
        <p:style>
          <a:lnRef idx="0"/>
          <a:fillRef idx="0"/>
          <a:effectRef idx="0"/>
          <a:fontRef idx="minor"/>
        </p:style>
        <p:txBody>
          <a:bodyPr lIns="90000" rIns="90000" tIns="45000" bIns="45000">
            <a:normAutofit/>
          </a:bodyPr>
          <a:p>
            <a:pPr marL="228600" indent="-227880">
              <a:lnSpc>
                <a:spcPct val="120000"/>
              </a:lnSpc>
              <a:spcBef>
                <a:spcPts val="1001"/>
              </a:spcBef>
              <a:buClr>
                <a:srgbClr val="ffffff"/>
              </a:buClr>
              <a:buSzPct val="125000"/>
              <a:buFont typeface="Arial"/>
              <a:buChar char="•"/>
            </a:pPr>
            <a:r>
              <a:rPr b="1" lang="en-US" sz="2400" spc="-1" strike="noStrike">
                <a:solidFill>
                  <a:srgbClr val="ffffff"/>
                </a:solidFill>
                <a:latin typeface="Tw Cen MT"/>
              </a:rPr>
              <a:t>Part 2: Connecting to Foursquare and Retrieving Locational Data</a:t>
            </a:r>
            <a:r>
              <a:rPr b="0" lang="en-US" sz="2400" spc="-1" strike="noStrike">
                <a:solidFill>
                  <a:srgbClr val="ffffff"/>
                </a:solidFill>
                <a:latin typeface="Tw Cen MT"/>
              </a:rPr>
              <a:t> </a:t>
            </a:r>
            <a:r>
              <a:rPr b="1" lang="en-US" sz="2400" spc="-1" strike="noStrike">
                <a:solidFill>
                  <a:srgbClr val="ffffff"/>
                </a:solidFill>
                <a:latin typeface="Tw Cen MT"/>
              </a:rPr>
              <a:t>for Each Venue in Every Neighborhood</a:t>
            </a:r>
            <a:endParaRPr b="0" lang="en-US" sz="2400" spc="-1" strike="noStrike">
              <a:latin typeface="Arial"/>
            </a:endParaRPr>
          </a:p>
          <a:p>
            <a:pPr>
              <a:lnSpc>
                <a:spcPct val="120000"/>
              </a:lnSpc>
              <a:spcBef>
                <a:spcPts val="1001"/>
              </a:spcBef>
            </a:pPr>
            <a:r>
              <a:rPr b="1" lang="en-US" sz="2400" spc="-1" strike="noStrike">
                <a:solidFill>
                  <a:srgbClr val="ffffff"/>
                </a:solidFill>
                <a:latin typeface="Tw Cen MT"/>
              </a:rPr>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endParaRPr b="0" lang="en-US" sz="2400" spc="-1" strike="noStrike">
              <a:latin typeface="Arial"/>
            </a:endParaRPr>
          </a:p>
          <a:p>
            <a:pPr>
              <a:lnSpc>
                <a:spcPct val="120000"/>
              </a:lnSpc>
              <a:spcBef>
                <a:spcPts val="1001"/>
              </a:spcBef>
            </a:pP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141560" y="618480"/>
            <a:ext cx="9905400" cy="6364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600" spc="-1" strike="noStrike" cap="all">
                <a:solidFill>
                  <a:srgbClr val="ffffff"/>
                </a:solidFill>
                <a:latin typeface="Tw Cen MT"/>
              </a:rPr>
              <a:t>Main Article</a:t>
            </a:r>
            <a:endParaRPr b="0" lang="en-US" sz="3600" spc="-1" strike="noStrike">
              <a:latin typeface="Arial"/>
            </a:endParaRPr>
          </a:p>
        </p:txBody>
      </p:sp>
      <p:sp>
        <p:nvSpPr>
          <p:cNvPr id="237" name="CustomShape 2"/>
          <p:cNvSpPr/>
          <p:nvPr/>
        </p:nvSpPr>
        <p:spPr>
          <a:xfrm>
            <a:off x="1141560" y="1255680"/>
            <a:ext cx="10458360" cy="4534920"/>
          </a:xfrm>
          <a:prstGeom prst="rect">
            <a:avLst/>
          </a:prstGeom>
          <a:noFill/>
          <a:ln>
            <a:noFill/>
          </a:ln>
        </p:spPr>
        <p:style>
          <a:lnRef idx="0"/>
          <a:fillRef idx="0"/>
          <a:effectRef idx="0"/>
          <a:fontRef idx="minor"/>
        </p:style>
        <p:txBody>
          <a:bodyPr lIns="90000" rIns="90000" tIns="45000" bIns="45000">
            <a:normAutofit/>
          </a:bodyPr>
          <a:p>
            <a:pPr marL="228600" indent="-227880">
              <a:lnSpc>
                <a:spcPct val="120000"/>
              </a:lnSpc>
              <a:spcBef>
                <a:spcPts val="1001"/>
              </a:spcBef>
              <a:buClr>
                <a:srgbClr val="ffffff"/>
              </a:buClr>
              <a:buSzPct val="125000"/>
              <a:buFont typeface="Arial"/>
              <a:buChar char="•"/>
            </a:pPr>
            <a:r>
              <a:rPr b="1" lang="en-US" sz="2400" spc="-1" strike="noStrike">
                <a:solidFill>
                  <a:srgbClr val="ffffff"/>
                </a:solidFill>
                <a:latin typeface="Tw Cen MT"/>
              </a:rPr>
              <a:t>Part 3: Processing the Retrieved Data and Creating a DataFrome for All the Venues inside the Scarborough</a:t>
            </a:r>
            <a:endParaRPr b="0" lang="en-US" sz="2400" spc="-1" strike="noStrike">
              <a:latin typeface="Arial"/>
            </a:endParaRPr>
          </a:p>
          <a:p>
            <a:pPr>
              <a:lnSpc>
                <a:spcPct val="120000"/>
              </a:lnSpc>
              <a:spcBef>
                <a:spcPts val="1001"/>
              </a:spcBef>
            </a:pPr>
            <a:r>
              <a:rPr b="1" lang="en-US" sz="2400" spc="-1" strike="noStrike">
                <a:solidFill>
                  <a:srgbClr val="ffffff"/>
                </a:solidFill>
                <a:latin typeface="Tw Cen MT"/>
              </a:rPr>
              <a:t>When the data is completely gathered, we will perform processing on that raw data to find our desirable features for each venue. Our main feature is the category of that venue. After this stage, the column "Venue's Category" wil be One-hot encoded and different venues will have different feature-columns. After On-hot encoding we will integrate all restaurant columns to one column "Total Restaurants" and all food joint columns to "Total Joints" column.</a:t>
            </a:r>
            <a:endParaRPr b="0" lang="en-US"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Circuit</Template>
  <TotalTime>313</TotalTime>
  <Application>LibreOffice/6.0.3.2$Linux_X86_64 LibreOffice_project/00m0$Build-2</Application>
  <Words>603</Words>
  <Paragraphs>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2018-09-09T09:14:01Z</dcterms:created>
  <dc:creator>Mohammad Ali Dastgheib</dc:creator>
  <dc:description/>
  <dc:language>en-US</dc:language>
  <cp:lastModifiedBy/>
  <dcterms:modified xsi:type="dcterms:W3CDTF">2020-08-06T02:44:01Z</dcterms:modified>
  <cp:revision>11</cp:revision>
  <dc:subject/>
  <dc:title>A Recommender System for Groceries Contractor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