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5F6F14-A672-48CA-AE69-9D0012980871}">
  <a:tblStyle styleId="{635F6F14-A672-48CA-AE69-9D001298087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1" Type="http://schemas.openxmlformats.org/officeDocument/2006/relationships/slide" Target="slides/slide34.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d456c5625_2_75:notes"/>
          <p:cNvSpPr txBox="1"/>
          <p:nvPr>
            <p:ph idx="1" type="body"/>
          </p:nvPr>
        </p:nvSpPr>
        <p:spPr>
          <a:xfrm>
            <a:off x="914400" y="3251200"/>
            <a:ext cx="7315200" cy="308133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1d456c5625_2_75: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1d456c5625_2_138:notes"/>
          <p:cNvSpPr txBox="1"/>
          <p:nvPr>
            <p:ph idx="1" type="body"/>
          </p:nvPr>
        </p:nvSpPr>
        <p:spPr>
          <a:xfrm>
            <a:off x="914400" y="3251200"/>
            <a:ext cx="7315200" cy="308133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Salpeter mass function is a statistical distribution that describes the distribution of masses for a population of stars. The Salpeter mass function is characterized by a high number of low-mass stars and a small number of high-mass stars. The Salpeter mass function can also be used to describe the distribution of masses for black holes, which are compact objects formed by the gravitational collapse of massive stars. This is because the process of black hole formation is closely tied to the initial mass of the progenitor star, which determines the mass of the black hole that is formed. In fact, recent observations of merging black holes and neutron stars by LIGO and Virgo have confirmed the presence of a population of compact objects with masses that are consistent with a Salpeter-like distribution.</a:t>
            </a:r>
            <a:endParaRPr/>
          </a:p>
        </p:txBody>
      </p:sp>
      <p:sp>
        <p:nvSpPr>
          <p:cNvPr id="236" name="Google Shape;236;g21d456c5625_2_138: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1d456c5625_0_27:notes"/>
          <p:cNvSpPr txBox="1"/>
          <p:nvPr>
            <p:ph idx="1" type="body"/>
          </p:nvPr>
        </p:nvSpPr>
        <p:spPr>
          <a:xfrm>
            <a:off x="914400" y="3251200"/>
            <a:ext cx="7315200" cy="30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σ^2 is used to characterize the noise in the LIGO detectors and to estimate the sensitivity of the detectors to gravitational waves. The lower the value of σ^2, the less noisy the detector is. In </a:t>
            </a:r>
            <a:r>
              <a:rPr lang="en"/>
              <a:t>this study, we will be conducting zero noise injections, so sigma will help us quantify	how loud our signal is</a:t>
            </a:r>
            <a:endParaRPr/>
          </a:p>
        </p:txBody>
      </p:sp>
      <p:sp>
        <p:nvSpPr>
          <p:cNvPr id="247" name="Google Shape;247;g21d456c5625_0_27: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1d456c5625_2_167:notes"/>
          <p:cNvSpPr txBox="1"/>
          <p:nvPr>
            <p:ph idx="1" type="body"/>
          </p:nvPr>
        </p:nvSpPr>
        <p:spPr>
          <a:xfrm>
            <a:off x="914400" y="3251200"/>
            <a:ext cx="7315200" cy="308133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21d456c5625_2_167: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1d456c5625_2_171:notes"/>
          <p:cNvSpPr txBox="1"/>
          <p:nvPr>
            <p:ph idx="1" type="body"/>
          </p:nvPr>
        </p:nvSpPr>
        <p:spPr>
          <a:xfrm>
            <a:off x="914400" y="3251200"/>
            <a:ext cx="7315200" cy="308133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power law distribution is motivated by astrophysical models of black hole formation, which suggest that black holes are formed from the collapse of massive stars. In this scenario, the mass of a black hole is determined by the mass of the progenitor star, and the distribution of progenitor star masses is believed to follow a power law distribution. This leads to a corresponding power law distribution for the masses of the black holes that are produced.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In some cases, it may be appropriate to use a uniform prior distribution for a parameter. A uniform prior assigns equal probability to all possible values of the parameter within a specified range. This means that the prior distribution does not favor any particular value of the parameter, and it can be interpreted as expressing a lack of prior knowledge or bias about the parameter.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Uniform priors are often used for parameters that are not expected to have any particular value or range of values based on prior knowledge or physical considerations. For example, in gravitational wave data analysis, uniform priors may be used for parameters such as the distance to the binary black hole merger or the orientation of the binary system with respect to the detector. In these cases, there may be no reason to favor any particular value or range of values for these parameters, and a uniform prior can provide a simple and non-informative prior distribution.</a:t>
            </a:r>
            <a:endParaRPr/>
          </a:p>
          <a:p>
            <a:pPr indent="0" lvl="0" marL="0" rtl="0" algn="l">
              <a:spcBef>
                <a:spcPts val="0"/>
              </a:spcBef>
              <a:spcAft>
                <a:spcPts val="0"/>
              </a:spcAft>
              <a:buNone/>
            </a:pPr>
            <a:r>
              <a:t/>
            </a:r>
            <a:endParaRPr/>
          </a:p>
        </p:txBody>
      </p:sp>
      <p:sp>
        <p:nvSpPr>
          <p:cNvPr id="262" name="Google Shape;262;g21d456c5625_2_171: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1d456c5625_2_176:notes"/>
          <p:cNvSpPr txBox="1"/>
          <p:nvPr>
            <p:ph idx="1" type="body"/>
          </p:nvPr>
        </p:nvSpPr>
        <p:spPr>
          <a:xfrm>
            <a:off x="914400" y="3251200"/>
            <a:ext cx="7315200" cy="308133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1d456c5625_2_176: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1d456c5625_2_181:notes"/>
          <p:cNvSpPr txBox="1"/>
          <p:nvPr>
            <p:ph idx="1" type="body"/>
          </p:nvPr>
        </p:nvSpPr>
        <p:spPr>
          <a:xfrm>
            <a:off x="914400" y="3251200"/>
            <a:ext cx="7315200" cy="308133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PSDs of HLV taken for our analysis are from the A+ </a:t>
            </a:r>
            <a:r>
              <a:rPr lang="en"/>
              <a:t>sensitivity</a:t>
            </a:r>
            <a:r>
              <a:rPr lang="en"/>
              <a:t> and have been taken from the LIGO document control center. </a:t>
            </a:r>
            <a:endParaRPr/>
          </a:p>
        </p:txBody>
      </p:sp>
      <p:sp>
        <p:nvSpPr>
          <p:cNvPr id="279" name="Google Shape;279;g21d456c5625_2_181: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1d456c5625_2_192:notes"/>
          <p:cNvSpPr txBox="1"/>
          <p:nvPr>
            <p:ph idx="1" type="body"/>
          </p:nvPr>
        </p:nvSpPr>
        <p:spPr>
          <a:xfrm>
            <a:off x="914400" y="3251200"/>
            <a:ext cx="7315200" cy="308133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21d456c5625_2_192: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1d456c5625_6_394:notes"/>
          <p:cNvSpPr txBox="1"/>
          <p:nvPr>
            <p:ph idx="1" type="body"/>
          </p:nvPr>
        </p:nvSpPr>
        <p:spPr>
          <a:xfrm>
            <a:off x="914400" y="3251200"/>
            <a:ext cx="7315200" cy="30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antenna pattern refers to the directional sensitivity of the detector to gravitational wave signals. The antenna pattern depends on the geometry and orientation of the detector, as well as the polarization of the incoming gravitational wave. The antenna pattern for LIGO is complex and varies with the direction and polarization of the gravitational wave. In general, the LIGO detectors are most sensitive to gravitational waves that are coming from roughly overhead or directly beneath the detector, and are less sensitive to waves coming from other directions. This is because the interferometer arms are most sensitive to changes in distance along the direction of the arms, and are less sensitive to changes in distance perpendicular to the arms.</a:t>
            </a:r>
            <a:endParaRPr/>
          </a:p>
        </p:txBody>
      </p:sp>
      <p:sp>
        <p:nvSpPr>
          <p:cNvPr id="296" name="Google Shape;296;g21d456c5625_6_394: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1d456c5625_2_202:notes"/>
          <p:cNvSpPr txBox="1"/>
          <p:nvPr>
            <p:ph idx="1" type="body"/>
          </p:nvPr>
        </p:nvSpPr>
        <p:spPr>
          <a:xfrm>
            <a:off x="914400" y="3251200"/>
            <a:ext cx="7315200" cy="308133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21d456c5625_2_202: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1d456c5625_2_219:notes"/>
          <p:cNvSpPr txBox="1"/>
          <p:nvPr>
            <p:ph idx="1" type="body"/>
          </p:nvPr>
        </p:nvSpPr>
        <p:spPr>
          <a:xfrm>
            <a:off x="914400" y="3251200"/>
            <a:ext cx="7315200" cy="308133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21d456c5625_2_219: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d456c5625_2_81:notes"/>
          <p:cNvSpPr txBox="1"/>
          <p:nvPr>
            <p:ph idx="1" type="body"/>
          </p:nvPr>
        </p:nvSpPr>
        <p:spPr>
          <a:xfrm>
            <a:off x="914400" y="3251200"/>
            <a:ext cx="7315200" cy="308133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1d456c5625_2_81: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1d456c5625_0_102:notes"/>
          <p:cNvSpPr txBox="1"/>
          <p:nvPr>
            <p:ph idx="1" type="body"/>
          </p:nvPr>
        </p:nvSpPr>
        <p:spPr>
          <a:xfrm>
            <a:off x="914400" y="3251200"/>
            <a:ext cx="7315200" cy="30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 distribution of SNRs obtained</a:t>
            </a:r>
            <a:endParaRPr/>
          </a:p>
          <a:p>
            <a:pPr indent="0" lvl="0" marL="0" rtl="0" algn="l">
              <a:spcBef>
                <a:spcPts val="0"/>
              </a:spcBef>
              <a:spcAft>
                <a:spcPts val="0"/>
              </a:spcAft>
              <a:buNone/>
            </a:pPr>
            <a:r>
              <a:rPr lang="en"/>
              <a:t>Skewed towards higher values of SNR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7" name="Google Shape;327;g21d456c5625_0_102: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1d456c5625_2_223:notes"/>
          <p:cNvSpPr txBox="1"/>
          <p:nvPr>
            <p:ph idx="1" type="body"/>
          </p:nvPr>
        </p:nvSpPr>
        <p:spPr>
          <a:xfrm>
            <a:off x="914400" y="3251200"/>
            <a:ext cx="7315200" cy="308133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Normal distribution of SNRs obtained</a:t>
            </a:r>
            <a:endParaRPr/>
          </a:p>
          <a:p>
            <a:pPr indent="0" lvl="0" marL="0" rtl="0" algn="l">
              <a:spcBef>
                <a:spcPts val="0"/>
              </a:spcBef>
              <a:spcAft>
                <a:spcPts val="0"/>
              </a:spcAft>
              <a:buClr>
                <a:schemeClr val="dk1"/>
              </a:buClr>
              <a:buSzPts val="1100"/>
              <a:buFont typeface="Arial"/>
              <a:buNone/>
            </a:pPr>
            <a:r>
              <a:rPr lang="en"/>
              <a:t>Skewed towards higher values of SNR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34" name="Google Shape;334;g21d456c5625_2_223: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1d456c5625_2_228:notes"/>
          <p:cNvSpPr txBox="1"/>
          <p:nvPr>
            <p:ph idx="1" type="body"/>
          </p:nvPr>
        </p:nvSpPr>
        <p:spPr>
          <a:xfrm>
            <a:off x="914400" y="3251200"/>
            <a:ext cx="7315200" cy="308133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21d456c5625_2_228: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1d456c5625_2_232:notes"/>
          <p:cNvSpPr txBox="1"/>
          <p:nvPr>
            <p:ph idx="1" type="body"/>
          </p:nvPr>
        </p:nvSpPr>
        <p:spPr>
          <a:xfrm>
            <a:off x="914400" y="3251200"/>
            <a:ext cx="7315200" cy="308133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21d456c5625_2_232: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1d456c5625_2_238:notes"/>
          <p:cNvSpPr txBox="1"/>
          <p:nvPr>
            <p:ph idx="1" type="body"/>
          </p:nvPr>
        </p:nvSpPr>
        <p:spPr>
          <a:xfrm>
            <a:off x="914400" y="3251200"/>
            <a:ext cx="7315200" cy="308133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21d456c5625_2_238: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1d456c5625_6_368:notes"/>
          <p:cNvSpPr txBox="1"/>
          <p:nvPr>
            <p:ph idx="1" type="body"/>
          </p:nvPr>
        </p:nvSpPr>
        <p:spPr>
          <a:xfrm>
            <a:off x="914400" y="3251200"/>
            <a:ext cx="7315200" cy="30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21d456c5625_6_368: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1d456c5625_2_244:notes"/>
          <p:cNvSpPr txBox="1"/>
          <p:nvPr>
            <p:ph idx="1" type="body"/>
          </p:nvPr>
        </p:nvSpPr>
        <p:spPr>
          <a:xfrm>
            <a:off x="914400" y="3251200"/>
            <a:ext cx="7315200" cy="308133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21d456c5625_2_244: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1d456c562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1d456c562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1d721c7a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1d721c7a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1d5ee95d98_0_94:notes"/>
          <p:cNvSpPr txBox="1"/>
          <p:nvPr>
            <p:ph idx="1" type="body"/>
          </p:nvPr>
        </p:nvSpPr>
        <p:spPr>
          <a:xfrm>
            <a:off x="914400" y="3251200"/>
            <a:ext cx="7315200" cy="30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g21d5ee95d98_0_94: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1d456c5625_2_85:notes"/>
          <p:cNvSpPr txBox="1"/>
          <p:nvPr>
            <p:ph idx="1" type="body"/>
          </p:nvPr>
        </p:nvSpPr>
        <p:spPr>
          <a:xfrm>
            <a:off x="914400" y="3251200"/>
            <a:ext cx="7315200" cy="308133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1d456c5625_2_85: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1d5ee95d98_0_25:notes"/>
          <p:cNvSpPr txBox="1"/>
          <p:nvPr>
            <p:ph idx="1" type="body"/>
          </p:nvPr>
        </p:nvSpPr>
        <p:spPr>
          <a:xfrm>
            <a:off x="914400" y="3251200"/>
            <a:ext cx="7315200" cy="30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21d5ee95d98_0_25: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1d5ee95d98_0_47:notes"/>
          <p:cNvSpPr txBox="1"/>
          <p:nvPr>
            <p:ph idx="1" type="body"/>
          </p:nvPr>
        </p:nvSpPr>
        <p:spPr>
          <a:xfrm>
            <a:off x="914400" y="3251200"/>
            <a:ext cx="7315200" cy="30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g21d5ee95d98_0_47: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1d5ee95d98_0_64:notes"/>
          <p:cNvSpPr txBox="1"/>
          <p:nvPr>
            <p:ph idx="1" type="body"/>
          </p:nvPr>
        </p:nvSpPr>
        <p:spPr>
          <a:xfrm>
            <a:off x="914400" y="3251200"/>
            <a:ext cx="7315200" cy="30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21d5ee95d98_0_64: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1d5ee95d98_0_79:notes"/>
          <p:cNvSpPr txBox="1"/>
          <p:nvPr>
            <p:ph idx="1" type="body"/>
          </p:nvPr>
        </p:nvSpPr>
        <p:spPr>
          <a:xfrm>
            <a:off x="914400" y="3251200"/>
            <a:ext cx="7315200" cy="30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21d5ee95d98_0_79: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1d5ee95d98_0_88:notes"/>
          <p:cNvSpPr txBox="1"/>
          <p:nvPr>
            <p:ph idx="1" type="body"/>
          </p:nvPr>
        </p:nvSpPr>
        <p:spPr>
          <a:xfrm>
            <a:off x="914400" y="3251200"/>
            <a:ext cx="7315200" cy="30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Phenomenology</a:t>
            </a:r>
            <a:r>
              <a:rPr lang="en"/>
              <a:t>: A</a:t>
            </a:r>
            <a:r>
              <a:rPr lang="en"/>
              <a:t>pplication of theoretical physics to experimental data by making quantitative predictions based upon known theories. IMRPhenom uses analytical and numerical methods to model waveforms</a:t>
            </a:r>
            <a:endParaRPr/>
          </a:p>
        </p:txBody>
      </p:sp>
      <p:sp>
        <p:nvSpPr>
          <p:cNvPr id="428" name="Google Shape;428;g21d5ee95d98_0_88: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1d456c5625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1d456c5625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1d456c5625_2_9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76" name="Google Shape;176;g21d456c5625_2_9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 sz="1200" u="none" cap="none" strike="noStrike">
                <a:solidFill>
                  <a:schemeClr val="dk1"/>
                </a:solidFill>
                <a:latin typeface="Calibri"/>
                <a:ea typeface="Calibri"/>
                <a:cs typeface="Calibri"/>
                <a:sym typeface="Calibri"/>
              </a:rPr>
              <a:t>1.7.2013</a:t>
            </a:r>
            <a:endParaRPr/>
          </a:p>
        </p:txBody>
      </p:sp>
      <p:sp>
        <p:nvSpPr>
          <p:cNvPr id="177" name="Google Shape;177;g21d456c5625_2_91: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21d456c5625_2_9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21d456c5625_2_9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80" name="Google Shape;180;g21d456c5625_2_9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1d456c5625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1d456c5625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1d456c5625_2_10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08" name="Google Shape;208;g21d456c5625_2_10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 sz="1200" u="none" cap="none" strike="noStrike">
                <a:solidFill>
                  <a:schemeClr val="dk1"/>
                </a:solidFill>
                <a:latin typeface="Calibri"/>
                <a:ea typeface="Calibri"/>
                <a:cs typeface="Calibri"/>
                <a:sym typeface="Calibri"/>
              </a:rPr>
              <a:t>1.7.2013</a:t>
            </a:r>
            <a:endParaRPr/>
          </a:p>
        </p:txBody>
      </p:sp>
      <p:sp>
        <p:nvSpPr>
          <p:cNvPr id="209" name="Google Shape;209;g21d456c5625_2_100: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21d456c5625_2_10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 LIGO has only detected stellar mass black holes </a:t>
            </a:r>
            <a:endParaRPr/>
          </a:p>
          <a:p>
            <a:pPr indent="0" lvl="0" marL="0" rtl="0" algn="l">
              <a:spcBef>
                <a:spcPts val="0"/>
              </a:spcBef>
              <a:spcAft>
                <a:spcPts val="0"/>
              </a:spcAft>
              <a:buNone/>
            </a:pPr>
            <a:r>
              <a:rPr lang="en"/>
              <a:t>- Intermediate mass BHs have remained elusive  </a:t>
            </a:r>
            <a:endParaRPr/>
          </a:p>
        </p:txBody>
      </p:sp>
      <p:sp>
        <p:nvSpPr>
          <p:cNvPr id="211" name="Google Shape;211;g21d456c5625_2_10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12" name="Google Shape;212;g21d456c5625_2_10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1d456c5625_2_122:notes"/>
          <p:cNvSpPr txBox="1"/>
          <p:nvPr>
            <p:ph idx="1" type="body"/>
          </p:nvPr>
        </p:nvSpPr>
        <p:spPr>
          <a:xfrm>
            <a:off x="914400" y="3251200"/>
            <a:ext cx="7315200" cy="308133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21d456c5625_2_122: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1d456c5625_2_127:notes"/>
          <p:cNvSpPr txBox="1"/>
          <p:nvPr>
            <p:ph idx="1" type="body"/>
          </p:nvPr>
        </p:nvSpPr>
        <p:spPr>
          <a:xfrm>
            <a:off x="914400" y="3251200"/>
            <a:ext cx="7315200" cy="308133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proceed with the presentation, I'd like to briefly introduce some key concepts that will be referenced later. </a:t>
            </a:r>
            <a:endParaRPr/>
          </a:p>
        </p:txBody>
      </p:sp>
      <p:sp>
        <p:nvSpPr>
          <p:cNvPr id="231" name="Google Shape;231;g21d456c5625_2_127: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30.png"/><Relationship Id="rId5"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16.png"/><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9840" l="-1235" r="0" t="9840"/>
          <a:stretch/>
        </p:blipFill>
        <p:spPr>
          <a:xfrm>
            <a:off x="-105700" y="2756100"/>
            <a:ext cx="9256474" cy="2894450"/>
          </a:xfrm>
          <a:prstGeom prst="rect">
            <a:avLst/>
          </a:prstGeom>
          <a:noFill/>
          <a:ln>
            <a:noFill/>
          </a:ln>
        </p:spPr>
      </p:pic>
      <p:sp>
        <p:nvSpPr>
          <p:cNvPr id="130" name="Google Shape;130;p25"/>
          <p:cNvSpPr txBox="1"/>
          <p:nvPr/>
        </p:nvSpPr>
        <p:spPr>
          <a:xfrm>
            <a:off x="347860" y="275370"/>
            <a:ext cx="7474800" cy="22605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i="0" lang="en" sz="3300" u="none" cap="none" strike="noStrike">
                <a:solidFill>
                  <a:srgbClr val="000000"/>
                </a:solidFill>
              </a:rPr>
              <a:t>Exploring the Scope of Multi</a:t>
            </a:r>
            <a:r>
              <a:rPr b="1" lang="en" sz="3300"/>
              <a:t>b</a:t>
            </a:r>
            <a:r>
              <a:rPr b="1" i="0" lang="en" sz="3300" u="none" cap="none" strike="noStrike">
                <a:solidFill>
                  <a:srgbClr val="000000"/>
                </a:solidFill>
              </a:rPr>
              <a:t>and Detection with </a:t>
            </a:r>
            <a:endParaRPr b="1" sz="3300"/>
          </a:p>
          <a:p>
            <a:pPr indent="0" lvl="0" marL="0" marR="0" rtl="0" algn="l">
              <a:lnSpc>
                <a:spcPct val="115000"/>
              </a:lnSpc>
              <a:spcBef>
                <a:spcPts val="0"/>
              </a:spcBef>
              <a:spcAft>
                <a:spcPts val="0"/>
              </a:spcAft>
              <a:buNone/>
            </a:pPr>
            <a:r>
              <a:rPr b="1" i="0" lang="en" sz="3300" u="none" cap="none" strike="noStrike">
                <a:solidFill>
                  <a:srgbClr val="000000"/>
                </a:solidFill>
              </a:rPr>
              <a:t>Next-Generation Gravitational Wave Detectors</a:t>
            </a:r>
            <a:endParaRPr b="1" sz="3300"/>
          </a:p>
        </p:txBody>
      </p:sp>
      <p:sp>
        <p:nvSpPr>
          <p:cNvPr id="131" name="Google Shape;131;p25"/>
          <p:cNvSpPr txBox="1"/>
          <p:nvPr/>
        </p:nvSpPr>
        <p:spPr>
          <a:xfrm>
            <a:off x="2902357" y="4026426"/>
            <a:ext cx="5935500" cy="812700"/>
          </a:xfrm>
          <a:prstGeom prst="rect">
            <a:avLst/>
          </a:prstGeom>
          <a:noFill/>
          <a:ln>
            <a:noFill/>
          </a:ln>
        </p:spPr>
        <p:txBody>
          <a:bodyPr anchorCtr="0" anchor="t" bIns="0" lIns="0" spcFirstLastPara="1" rIns="0" wrap="square" tIns="0">
            <a:spAutoFit/>
          </a:bodyPr>
          <a:lstStyle/>
          <a:p>
            <a:pPr indent="0" lvl="0" marL="0" marR="0" rtl="0" algn="r">
              <a:lnSpc>
                <a:spcPct val="115000"/>
              </a:lnSpc>
              <a:spcBef>
                <a:spcPts val="0"/>
              </a:spcBef>
              <a:spcAft>
                <a:spcPts val="0"/>
              </a:spcAft>
              <a:buNone/>
            </a:pPr>
            <a:r>
              <a:rPr b="1" i="0" lang="en" sz="1600" u="none" cap="none" strike="noStrike">
                <a:solidFill>
                  <a:schemeClr val="lt1"/>
                </a:solidFill>
              </a:rPr>
              <a:t>Akshita Mittal, IMS19027</a:t>
            </a:r>
            <a:endParaRPr b="1" i="0" sz="1600" u="none" cap="none" strike="noStrike">
              <a:solidFill>
                <a:schemeClr val="lt1"/>
              </a:solidFill>
            </a:endParaRPr>
          </a:p>
          <a:p>
            <a:pPr indent="0" lvl="0" marL="0" marR="0" rtl="0" algn="r">
              <a:lnSpc>
                <a:spcPct val="115000"/>
              </a:lnSpc>
              <a:spcBef>
                <a:spcPts val="0"/>
              </a:spcBef>
              <a:spcAft>
                <a:spcPts val="0"/>
              </a:spcAft>
              <a:buNone/>
            </a:pPr>
            <a:r>
              <a:rPr b="1" lang="en" sz="1600">
                <a:solidFill>
                  <a:schemeClr val="lt1"/>
                </a:solidFill>
              </a:rPr>
              <a:t>Data Science Minor Project 2023</a:t>
            </a:r>
            <a:endParaRPr b="1" sz="1600">
              <a:solidFill>
                <a:schemeClr val="lt1"/>
              </a:solidFill>
            </a:endParaRPr>
          </a:p>
          <a:p>
            <a:pPr indent="0" lvl="0" marL="0" marR="0" rtl="0" algn="r">
              <a:lnSpc>
                <a:spcPct val="115000"/>
              </a:lnSpc>
              <a:spcBef>
                <a:spcPts val="0"/>
              </a:spcBef>
              <a:spcAft>
                <a:spcPts val="0"/>
              </a:spcAft>
              <a:buNone/>
            </a:pPr>
            <a:r>
              <a:rPr b="1" lang="en" sz="1600">
                <a:solidFill>
                  <a:schemeClr val="lt1"/>
                </a:solidFill>
              </a:rPr>
              <a:t>Supervisors: Dr Apratim Ganguly, Dr Shabnam Iyyani</a:t>
            </a:r>
            <a:endParaRPr b="1" sz="1600">
              <a:solidFill>
                <a:schemeClr val="lt1"/>
              </a:solidFill>
            </a:endParaRPr>
          </a:p>
        </p:txBody>
      </p:sp>
      <p:pic>
        <p:nvPicPr>
          <p:cNvPr id="132" name="Google Shape;132;p25"/>
          <p:cNvPicPr preferRelativeResize="0"/>
          <p:nvPr/>
        </p:nvPicPr>
        <p:blipFill>
          <a:blip r:embed="rId4">
            <a:alphaModFix/>
          </a:blip>
          <a:stretch>
            <a:fillRect/>
          </a:stretch>
        </p:blipFill>
        <p:spPr>
          <a:xfrm>
            <a:off x="7765212" y="275374"/>
            <a:ext cx="1166437" cy="812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34"/>
          <p:cNvPicPr preferRelativeResize="0"/>
          <p:nvPr/>
        </p:nvPicPr>
        <p:blipFill rotWithShape="1">
          <a:blip r:embed="rId3">
            <a:alphaModFix/>
          </a:blip>
          <a:srcRect b="0" l="0" r="0" t="0"/>
          <a:stretch/>
        </p:blipFill>
        <p:spPr>
          <a:xfrm>
            <a:off x="1142047" y="2458900"/>
            <a:ext cx="3220643" cy="1249992"/>
          </a:xfrm>
          <a:prstGeom prst="rect">
            <a:avLst/>
          </a:prstGeom>
          <a:noFill/>
          <a:ln>
            <a:noFill/>
          </a:ln>
        </p:spPr>
      </p:pic>
      <p:sp>
        <p:nvSpPr>
          <p:cNvPr id="239" name="Google Shape;239;p34"/>
          <p:cNvSpPr txBox="1"/>
          <p:nvPr/>
        </p:nvSpPr>
        <p:spPr>
          <a:xfrm>
            <a:off x="714300" y="334463"/>
            <a:ext cx="7715400" cy="523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3400" u="none" cap="none" strike="noStrike">
                <a:solidFill>
                  <a:srgbClr val="000000"/>
                </a:solidFill>
                <a:latin typeface="Arial"/>
                <a:ea typeface="Arial"/>
                <a:cs typeface="Arial"/>
                <a:sym typeface="Arial"/>
              </a:rPr>
              <a:t>Salpeter Mass Distribution</a:t>
            </a:r>
            <a:endParaRPr sz="3400"/>
          </a:p>
        </p:txBody>
      </p:sp>
      <p:sp>
        <p:nvSpPr>
          <p:cNvPr id="240" name="Google Shape;240;p34"/>
          <p:cNvSpPr txBox="1"/>
          <p:nvPr/>
        </p:nvSpPr>
        <p:spPr>
          <a:xfrm>
            <a:off x="714375" y="1313350"/>
            <a:ext cx="4542600" cy="923400"/>
          </a:xfrm>
          <a:prstGeom prst="rect">
            <a:avLst/>
          </a:prstGeom>
          <a:noFill/>
          <a:ln>
            <a:noFill/>
          </a:ln>
        </p:spPr>
        <p:txBody>
          <a:bodyPr anchorCtr="0" anchor="t" bIns="0" lIns="0" spcFirstLastPara="1" rIns="0" wrap="square" tIns="0">
            <a:spAutoFit/>
          </a:bodyPr>
          <a:lstStyle/>
          <a:p>
            <a:pPr indent="-323850" lvl="0" marL="4572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Power law function with index (𝛼) = -2.35</a:t>
            </a:r>
            <a:endParaRPr sz="700"/>
          </a:p>
          <a:p>
            <a:pPr indent="-323850" lvl="0" marL="4572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Gives relation between number of stars with mass </a:t>
            </a:r>
            <a:r>
              <a:rPr lang="en" sz="1500"/>
              <a:t>m</a:t>
            </a:r>
            <a:r>
              <a:rPr b="0" i="0" lang="en" sz="1500" u="none" cap="none" strike="noStrike">
                <a:solidFill>
                  <a:srgbClr val="000000"/>
                </a:solidFill>
                <a:latin typeface="Arial"/>
                <a:ea typeface="Arial"/>
                <a:cs typeface="Arial"/>
                <a:sym typeface="Arial"/>
              </a:rPr>
              <a:t> in mass range dm</a:t>
            </a:r>
            <a:endParaRPr sz="700"/>
          </a:p>
        </p:txBody>
      </p:sp>
      <p:grpSp>
        <p:nvGrpSpPr>
          <p:cNvPr id="241" name="Google Shape;241;p34"/>
          <p:cNvGrpSpPr/>
          <p:nvPr/>
        </p:nvGrpSpPr>
        <p:grpSpPr>
          <a:xfrm>
            <a:off x="5151574" y="1167250"/>
            <a:ext cx="3706025" cy="3282850"/>
            <a:chOff x="5151574" y="1167250"/>
            <a:chExt cx="3706025" cy="3282850"/>
          </a:xfrm>
        </p:grpSpPr>
        <p:pic>
          <p:nvPicPr>
            <p:cNvPr id="242" name="Google Shape;242;p34"/>
            <p:cNvPicPr preferRelativeResize="0"/>
            <p:nvPr/>
          </p:nvPicPr>
          <p:blipFill>
            <a:blip r:embed="rId4">
              <a:alphaModFix/>
            </a:blip>
            <a:stretch>
              <a:fillRect/>
            </a:stretch>
          </p:blipFill>
          <p:spPr>
            <a:xfrm>
              <a:off x="5151574" y="1167250"/>
              <a:ext cx="3706025" cy="2928850"/>
            </a:xfrm>
            <a:prstGeom prst="rect">
              <a:avLst/>
            </a:prstGeom>
            <a:noFill/>
            <a:ln>
              <a:noFill/>
            </a:ln>
          </p:spPr>
        </p:pic>
        <p:sp>
          <p:nvSpPr>
            <p:cNvPr id="243" name="Google Shape;243;p34"/>
            <p:cNvSpPr txBox="1"/>
            <p:nvPr/>
          </p:nvSpPr>
          <p:spPr>
            <a:xfrm>
              <a:off x="5151575" y="4096100"/>
              <a:ext cx="370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Fig. 2.1: Salpeter mass distribution. Plotted in log scale.</a:t>
              </a:r>
              <a:endParaRPr sz="1100">
                <a:solidFill>
                  <a:schemeClr val="dk1"/>
                </a:solidFill>
              </a:endParaRPr>
            </a:p>
          </p:txBody>
        </p:sp>
      </p:grpSp>
      <p:sp>
        <p:nvSpPr>
          <p:cNvPr id="244" name="Google Shape;244;p34"/>
          <p:cNvSpPr txBox="1"/>
          <p:nvPr/>
        </p:nvSpPr>
        <p:spPr>
          <a:xfrm>
            <a:off x="1252375" y="3394550"/>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rPr>
              <a:t>(2.1)</a:t>
            </a: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5"/>
          <p:cNvPicPr preferRelativeResize="0"/>
          <p:nvPr/>
        </p:nvPicPr>
        <p:blipFill>
          <a:blip r:embed="rId3">
            <a:alphaModFix/>
          </a:blip>
          <a:stretch>
            <a:fillRect/>
          </a:stretch>
        </p:blipFill>
        <p:spPr>
          <a:xfrm>
            <a:off x="2150276" y="2571762"/>
            <a:ext cx="4945300" cy="875525"/>
          </a:xfrm>
          <a:prstGeom prst="rect">
            <a:avLst/>
          </a:prstGeom>
          <a:noFill/>
          <a:ln>
            <a:noFill/>
          </a:ln>
        </p:spPr>
      </p:pic>
      <p:sp>
        <p:nvSpPr>
          <p:cNvPr id="250" name="Google Shape;250;p35"/>
          <p:cNvSpPr txBox="1"/>
          <p:nvPr/>
        </p:nvSpPr>
        <p:spPr>
          <a:xfrm>
            <a:off x="714300" y="302988"/>
            <a:ext cx="7715400" cy="523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 sz="3400"/>
              <a:t>Optimal SNR (σ)</a:t>
            </a:r>
            <a:endParaRPr sz="3400"/>
          </a:p>
        </p:txBody>
      </p:sp>
      <p:sp>
        <p:nvSpPr>
          <p:cNvPr id="251" name="Google Shape;251;p35"/>
          <p:cNvSpPr txBox="1"/>
          <p:nvPr/>
        </p:nvSpPr>
        <p:spPr>
          <a:xfrm>
            <a:off x="616675" y="971625"/>
            <a:ext cx="5155200" cy="18009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dk1"/>
              </a:buClr>
              <a:buSzPts val="1500"/>
              <a:buChar char="●"/>
            </a:pPr>
            <a:r>
              <a:rPr lang="en" sz="1500">
                <a:solidFill>
                  <a:schemeClr val="dk1"/>
                </a:solidFill>
              </a:rPr>
              <a:t>σ</a:t>
            </a:r>
            <a:r>
              <a:rPr baseline="30000" lang="en" sz="1500">
                <a:solidFill>
                  <a:schemeClr val="dk1"/>
                </a:solidFill>
              </a:rPr>
              <a:t>2</a:t>
            </a:r>
            <a:r>
              <a:rPr lang="en" sz="1500">
                <a:solidFill>
                  <a:schemeClr val="dk1"/>
                </a:solidFill>
              </a:rPr>
              <a:t> is defined as the </a:t>
            </a:r>
            <a:r>
              <a:rPr lang="en" sz="1500">
                <a:solidFill>
                  <a:schemeClr val="dk1"/>
                </a:solidFill>
              </a:rPr>
              <a:t>inner</a:t>
            </a:r>
            <a:r>
              <a:rPr lang="en" sz="1500">
                <a:solidFill>
                  <a:schemeClr val="dk1"/>
                </a:solidFill>
              </a:rPr>
              <a:t> product of a signal with itself</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Quantifies loudness of the noise of a detector</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We use it to quantify the loudness of the signal</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For a signal h,</a:t>
            </a:r>
            <a:endParaRPr sz="1500">
              <a:solidFill>
                <a:schemeClr val="dk1"/>
              </a:solidFill>
            </a:endParaRPr>
          </a:p>
        </p:txBody>
      </p:sp>
      <p:sp>
        <p:nvSpPr>
          <p:cNvPr id="252" name="Google Shape;252;p35"/>
          <p:cNvSpPr txBox="1"/>
          <p:nvPr/>
        </p:nvSpPr>
        <p:spPr>
          <a:xfrm>
            <a:off x="3072000" y="3136800"/>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rPr>
              <a:t>(2.2)</a:t>
            </a:r>
            <a:endParaRPr sz="1100">
              <a:solidFill>
                <a:schemeClr val="dk1"/>
              </a:solidFill>
            </a:endParaRPr>
          </a:p>
        </p:txBody>
      </p:sp>
      <p:pic>
        <p:nvPicPr>
          <p:cNvPr id="253" name="Google Shape;253;p35"/>
          <p:cNvPicPr preferRelativeResize="0"/>
          <p:nvPr/>
        </p:nvPicPr>
        <p:blipFill>
          <a:blip r:embed="rId4">
            <a:alphaModFix/>
          </a:blip>
          <a:stretch>
            <a:fillRect/>
          </a:stretch>
        </p:blipFill>
        <p:spPr>
          <a:xfrm>
            <a:off x="2697050" y="3558850"/>
            <a:ext cx="3851750" cy="1281750"/>
          </a:xfrm>
          <a:prstGeom prst="rect">
            <a:avLst/>
          </a:prstGeom>
          <a:noFill/>
          <a:ln>
            <a:noFill/>
          </a:ln>
        </p:spPr>
      </p:pic>
      <p:sp>
        <p:nvSpPr>
          <p:cNvPr id="254" name="Google Shape;254;p35"/>
          <p:cNvSpPr txBox="1"/>
          <p:nvPr/>
        </p:nvSpPr>
        <p:spPr>
          <a:xfrm>
            <a:off x="3072000" y="4586875"/>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rPr>
              <a:t>(2.3)</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6"/>
          <p:cNvSpPr txBox="1"/>
          <p:nvPr/>
        </p:nvSpPr>
        <p:spPr>
          <a:xfrm>
            <a:off x="714375" y="2236470"/>
            <a:ext cx="7715400" cy="554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3600"/>
              <a:t>3. </a:t>
            </a:r>
            <a:r>
              <a:rPr b="1" i="0" lang="en" sz="3600" u="none" cap="none" strike="noStrike">
                <a:solidFill>
                  <a:srgbClr val="000000"/>
                </a:solidFill>
              </a:rPr>
              <a:t>Methodology</a:t>
            </a:r>
            <a:endParaRPr b="1" sz="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nvSpPr>
        <p:spPr>
          <a:xfrm>
            <a:off x="714300" y="351438"/>
            <a:ext cx="7715400" cy="523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3400" u="none" cap="none" strike="noStrike">
                <a:solidFill>
                  <a:srgbClr val="000000"/>
                </a:solidFill>
                <a:latin typeface="Arial"/>
                <a:ea typeface="Arial"/>
                <a:cs typeface="Arial"/>
                <a:sym typeface="Arial"/>
              </a:rPr>
              <a:t>Generating a BBH Population</a:t>
            </a:r>
            <a:endParaRPr sz="500"/>
          </a:p>
        </p:txBody>
      </p:sp>
      <p:sp>
        <p:nvSpPr>
          <p:cNvPr id="265" name="Google Shape;265;p37"/>
          <p:cNvSpPr txBox="1"/>
          <p:nvPr/>
        </p:nvSpPr>
        <p:spPr>
          <a:xfrm>
            <a:off x="714375" y="1313350"/>
            <a:ext cx="4323300" cy="923400"/>
          </a:xfrm>
          <a:prstGeom prst="rect">
            <a:avLst/>
          </a:prstGeom>
          <a:noFill/>
          <a:ln>
            <a:noFill/>
          </a:ln>
        </p:spPr>
        <p:txBody>
          <a:bodyPr anchorCtr="0" anchor="t" bIns="0" lIns="0" spcFirstLastPara="1" rIns="0" wrap="square" tIns="0">
            <a:spAutoFit/>
          </a:bodyPr>
          <a:lstStyle/>
          <a:p>
            <a:pPr indent="-323850" lvl="0" marL="4572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Population size = 1000</a:t>
            </a:r>
            <a:endParaRPr sz="700"/>
          </a:p>
          <a:p>
            <a:pPr indent="-323850" lvl="0" marL="457200" marR="0" rtl="0" algn="l">
              <a:lnSpc>
                <a:spcPct val="150000"/>
              </a:lnSpc>
              <a:spcBef>
                <a:spcPts val="0"/>
              </a:spcBef>
              <a:spcAft>
                <a:spcPts val="0"/>
              </a:spcAft>
              <a:buClr>
                <a:srgbClr val="000000"/>
              </a:buClr>
              <a:buSzPts val="1500"/>
              <a:buFont typeface="Arial"/>
              <a:buChar char="●"/>
            </a:pPr>
            <a:r>
              <a:rPr lang="en" sz="1500"/>
              <a:t>Salpeter mass distribution</a:t>
            </a:r>
            <a:r>
              <a:rPr b="0" i="0" lang="en" sz="1500" u="none" cap="none" strike="noStrike">
                <a:solidFill>
                  <a:srgbClr val="000000"/>
                </a:solidFill>
                <a:latin typeface="Arial"/>
                <a:ea typeface="Arial"/>
                <a:cs typeface="Arial"/>
                <a:sym typeface="Arial"/>
              </a:rPr>
              <a:t> for primary mass</a:t>
            </a:r>
            <a:endParaRPr sz="700"/>
          </a:p>
          <a:p>
            <a:pPr indent="-323850" lvl="0" marL="4572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Uniform priors placed on other parameters</a:t>
            </a:r>
            <a:endParaRPr sz="700"/>
          </a:p>
        </p:txBody>
      </p:sp>
      <p:grpSp>
        <p:nvGrpSpPr>
          <p:cNvPr id="266" name="Google Shape;266;p37"/>
          <p:cNvGrpSpPr/>
          <p:nvPr/>
        </p:nvGrpSpPr>
        <p:grpSpPr>
          <a:xfrm>
            <a:off x="5235925" y="1313348"/>
            <a:ext cx="3413570" cy="3125153"/>
            <a:chOff x="5235925" y="1313348"/>
            <a:chExt cx="3413570" cy="3125153"/>
          </a:xfrm>
        </p:grpSpPr>
        <p:pic>
          <p:nvPicPr>
            <p:cNvPr id="267" name="Google Shape;267;p37"/>
            <p:cNvPicPr preferRelativeResize="0"/>
            <p:nvPr/>
          </p:nvPicPr>
          <p:blipFill>
            <a:blip r:embed="rId3">
              <a:alphaModFix/>
            </a:blip>
            <a:stretch>
              <a:fillRect/>
            </a:stretch>
          </p:blipFill>
          <p:spPr>
            <a:xfrm>
              <a:off x="5235925" y="1313347"/>
              <a:ext cx="3413570" cy="2601952"/>
            </a:xfrm>
            <a:prstGeom prst="rect">
              <a:avLst/>
            </a:prstGeom>
            <a:noFill/>
            <a:ln>
              <a:noFill/>
            </a:ln>
          </p:spPr>
        </p:pic>
        <p:sp>
          <p:nvSpPr>
            <p:cNvPr id="268" name="Google Shape;268;p37"/>
            <p:cNvSpPr txBox="1"/>
            <p:nvPr/>
          </p:nvSpPr>
          <p:spPr>
            <a:xfrm>
              <a:off x="5615875" y="391530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Fig. 3.1: Mass distribution for generated BBH population.</a:t>
              </a:r>
              <a:endParaRPr sz="1100">
                <a:solidFill>
                  <a:schemeClr val="dk1"/>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8"/>
          <p:cNvSpPr txBox="1"/>
          <p:nvPr/>
        </p:nvSpPr>
        <p:spPr>
          <a:xfrm>
            <a:off x="714300" y="334463"/>
            <a:ext cx="7715400" cy="523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3400" u="none" cap="none" strike="noStrike">
                <a:solidFill>
                  <a:srgbClr val="000000"/>
                </a:solidFill>
                <a:latin typeface="Arial"/>
                <a:ea typeface="Arial"/>
                <a:cs typeface="Arial"/>
                <a:sym typeface="Arial"/>
              </a:rPr>
              <a:t>Generating a BBH Population</a:t>
            </a:r>
            <a:endParaRPr sz="500"/>
          </a:p>
        </p:txBody>
      </p:sp>
      <p:grpSp>
        <p:nvGrpSpPr>
          <p:cNvPr id="274" name="Google Shape;274;p38"/>
          <p:cNvGrpSpPr/>
          <p:nvPr/>
        </p:nvGrpSpPr>
        <p:grpSpPr>
          <a:xfrm>
            <a:off x="866075" y="1389445"/>
            <a:ext cx="8623400" cy="3230806"/>
            <a:chOff x="866075" y="1389445"/>
            <a:chExt cx="8623400" cy="3230806"/>
          </a:xfrm>
        </p:grpSpPr>
        <p:pic>
          <p:nvPicPr>
            <p:cNvPr id="275" name="Google Shape;275;p38"/>
            <p:cNvPicPr preferRelativeResize="0"/>
            <p:nvPr/>
          </p:nvPicPr>
          <p:blipFill rotWithShape="1">
            <a:blip r:embed="rId3">
              <a:alphaModFix/>
            </a:blip>
            <a:srcRect b="0" l="0" r="0" t="0"/>
            <a:stretch/>
          </p:blipFill>
          <p:spPr>
            <a:xfrm>
              <a:off x="866075" y="1389444"/>
              <a:ext cx="7411849" cy="2911798"/>
            </a:xfrm>
            <a:prstGeom prst="rect">
              <a:avLst/>
            </a:prstGeom>
            <a:noFill/>
            <a:ln>
              <a:noFill/>
            </a:ln>
          </p:spPr>
        </p:pic>
        <p:sp>
          <p:nvSpPr>
            <p:cNvPr id="276" name="Google Shape;276;p38"/>
            <p:cNvSpPr txBox="1"/>
            <p:nvPr/>
          </p:nvSpPr>
          <p:spPr>
            <a:xfrm>
              <a:off x="2504275" y="4266250"/>
              <a:ext cx="6985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Fig. 3.2: Distribution of parameters for </a:t>
              </a:r>
              <a:r>
                <a:rPr lang="en" sz="1100">
                  <a:solidFill>
                    <a:schemeClr val="dk1"/>
                  </a:solidFill>
                </a:rPr>
                <a:t>generated</a:t>
              </a:r>
              <a:r>
                <a:rPr lang="en" sz="1100">
                  <a:solidFill>
                    <a:schemeClr val="dk1"/>
                  </a:solidFill>
                </a:rPr>
                <a:t> population</a:t>
              </a:r>
              <a:endParaRPr sz="1100">
                <a:solidFill>
                  <a:schemeClr val="dk1"/>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9"/>
          <p:cNvSpPr txBox="1"/>
          <p:nvPr/>
        </p:nvSpPr>
        <p:spPr>
          <a:xfrm>
            <a:off x="714300" y="350213"/>
            <a:ext cx="7715400" cy="523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3400" u="none" cap="none" strike="noStrike">
                <a:solidFill>
                  <a:srgbClr val="000000"/>
                </a:solidFill>
                <a:latin typeface="Arial"/>
                <a:ea typeface="Arial"/>
                <a:cs typeface="Arial"/>
                <a:sym typeface="Arial"/>
              </a:rPr>
              <a:t>Generating PSDs</a:t>
            </a:r>
            <a:endParaRPr sz="3400"/>
          </a:p>
        </p:txBody>
      </p:sp>
      <p:sp>
        <p:nvSpPr>
          <p:cNvPr id="282" name="Google Shape;282;p39"/>
          <p:cNvSpPr txBox="1"/>
          <p:nvPr/>
        </p:nvSpPr>
        <p:spPr>
          <a:xfrm>
            <a:off x="641160" y="1117054"/>
            <a:ext cx="6526800" cy="1269900"/>
          </a:xfrm>
          <a:prstGeom prst="rect">
            <a:avLst/>
          </a:prstGeom>
          <a:noFill/>
          <a:ln>
            <a:noFill/>
          </a:ln>
        </p:spPr>
        <p:txBody>
          <a:bodyPr anchorCtr="0" anchor="t" bIns="0" lIns="0" spcFirstLastPara="1" rIns="0" wrap="square" tIns="0">
            <a:spAutoFit/>
          </a:bodyPr>
          <a:lstStyle/>
          <a:p>
            <a:pPr indent="-323850" lvl="0" marL="4572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PSDs of HLV obtained from LIGO DCC</a:t>
            </a:r>
            <a:endParaRPr sz="700"/>
          </a:p>
          <a:p>
            <a:pPr indent="-323850" lvl="0" marL="4572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PSD for the proposed deci-hertz observatory </a:t>
            </a:r>
            <a:r>
              <a:rPr lang="en" sz="1500"/>
              <a:t>empirically</a:t>
            </a:r>
            <a:r>
              <a:rPr b="0" i="0" lang="en" sz="1500" u="none" cap="none" strike="noStrike">
                <a:solidFill>
                  <a:srgbClr val="000000"/>
                </a:solidFill>
                <a:latin typeface="Arial"/>
                <a:ea typeface="Arial"/>
                <a:cs typeface="Arial"/>
                <a:sym typeface="Arial"/>
              </a:rPr>
              <a:t> determined</a:t>
            </a:r>
            <a:endParaRPr sz="700"/>
          </a:p>
          <a:p>
            <a:pPr indent="-323850" lvl="0" marL="4572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Sampling rate chosen to be 4096Hz</a:t>
            </a:r>
            <a:endParaRPr sz="700"/>
          </a:p>
          <a:p>
            <a:pPr indent="-323850" lvl="0" marL="4572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Lower bounds on HLV at 10Hz, deci-hertz at 0.05Hz</a:t>
            </a:r>
            <a:endParaRPr sz="700"/>
          </a:p>
        </p:txBody>
      </p:sp>
      <p:grpSp>
        <p:nvGrpSpPr>
          <p:cNvPr id="283" name="Google Shape;283;p39"/>
          <p:cNvGrpSpPr/>
          <p:nvPr/>
        </p:nvGrpSpPr>
        <p:grpSpPr>
          <a:xfrm>
            <a:off x="1946267" y="2913724"/>
            <a:ext cx="4851571" cy="1087652"/>
            <a:chOff x="4032417" y="2811499"/>
            <a:chExt cx="4851571" cy="1087652"/>
          </a:xfrm>
        </p:grpSpPr>
        <p:pic>
          <p:nvPicPr>
            <p:cNvPr id="284" name="Google Shape;284;p39"/>
            <p:cNvPicPr preferRelativeResize="0"/>
            <p:nvPr/>
          </p:nvPicPr>
          <p:blipFill rotWithShape="1">
            <a:blip r:embed="rId3">
              <a:alphaModFix/>
            </a:blip>
            <a:srcRect b="1076" l="0" r="0" t="1085"/>
            <a:stretch/>
          </p:blipFill>
          <p:spPr>
            <a:xfrm>
              <a:off x="4032417" y="2811499"/>
              <a:ext cx="4851571" cy="838427"/>
            </a:xfrm>
            <a:prstGeom prst="rect">
              <a:avLst/>
            </a:prstGeom>
            <a:noFill/>
            <a:ln>
              <a:noFill/>
            </a:ln>
          </p:spPr>
        </p:pic>
        <p:sp>
          <p:nvSpPr>
            <p:cNvPr id="285" name="Google Shape;285;p39"/>
            <p:cNvSpPr txBox="1"/>
            <p:nvPr/>
          </p:nvSpPr>
          <p:spPr>
            <a:xfrm>
              <a:off x="4958213" y="3545150"/>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rPr>
                <a:t>(3.1)</a:t>
              </a:r>
              <a:endParaRPr sz="1100">
                <a:solidFill>
                  <a:schemeClr val="dk1"/>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0"/>
          <p:cNvSpPr txBox="1"/>
          <p:nvPr/>
        </p:nvSpPr>
        <p:spPr>
          <a:xfrm>
            <a:off x="714300" y="444563"/>
            <a:ext cx="7715400" cy="523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3400" u="none" cap="none" strike="noStrike">
                <a:solidFill>
                  <a:srgbClr val="000000"/>
                </a:solidFill>
                <a:latin typeface="Arial"/>
                <a:ea typeface="Arial"/>
                <a:cs typeface="Arial"/>
                <a:sym typeface="Arial"/>
              </a:rPr>
              <a:t>Generating PSDs</a:t>
            </a:r>
            <a:endParaRPr sz="500"/>
          </a:p>
        </p:txBody>
      </p:sp>
      <p:grpSp>
        <p:nvGrpSpPr>
          <p:cNvPr id="291" name="Google Shape;291;p40"/>
          <p:cNvGrpSpPr/>
          <p:nvPr/>
        </p:nvGrpSpPr>
        <p:grpSpPr>
          <a:xfrm>
            <a:off x="2144847" y="1295771"/>
            <a:ext cx="4854308" cy="3606704"/>
            <a:chOff x="2144847" y="1295771"/>
            <a:chExt cx="4854308" cy="3606704"/>
          </a:xfrm>
        </p:grpSpPr>
        <p:pic>
          <p:nvPicPr>
            <p:cNvPr id="292" name="Google Shape;292;p40"/>
            <p:cNvPicPr preferRelativeResize="0"/>
            <p:nvPr/>
          </p:nvPicPr>
          <p:blipFill rotWithShape="1">
            <a:blip r:embed="rId3">
              <a:alphaModFix/>
            </a:blip>
            <a:srcRect b="0" l="0" r="0" t="0"/>
            <a:stretch/>
          </p:blipFill>
          <p:spPr>
            <a:xfrm>
              <a:off x="2144847" y="1295771"/>
              <a:ext cx="4854308" cy="3083511"/>
            </a:xfrm>
            <a:prstGeom prst="rect">
              <a:avLst/>
            </a:prstGeom>
            <a:noFill/>
            <a:ln>
              <a:noFill/>
            </a:ln>
          </p:spPr>
        </p:pic>
        <p:sp>
          <p:nvSpPr>
            <p:cNvPr id="293" name="Google Shape;293;p40"/>
            <p:cNvSpPr txBox="1"/>
            <p:nvPr/>
          </p:nvSpPr>
          <p:spPr>
            <a:xfrm>
              <a:off x="2698475" y="4379275"/>
              <a:ext cx="4251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Fig. 3.3: Theoretical PSDs for proposed deci-hertz observatory and HLV</a:t>
              </a:r>
              <a:endParaRPr sz="1100">
                <a:solidFill>
                  <a:schemeClr val="dk1"/>
                </a:solidFil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1"/>
          <p:cNvSpPr txBox="1"/>
          <p:nvPr/>
        </p:nvSpPr>
        <p:spPr>
          <a:xfrm>
            <a:off x="-731637" y="279413"/>
            <a:ext cx="7715400" cy="523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3400" u="none" cap="none" strike="noStrike">
                <a:solidFill>
                  <a:srgbClr val="000000"/>
                </a:solidFill>
                <a:latin typeface="Arial"/>
                <a:ea typeface="Arial"/>
                <a:cs typeface="Arial"/>
                <a:sym typeface="Arial"/>
              </a:rPr>
              <a:t>Generating Signals</a:t>
            </a:r>
            <a:endParaRPr sz="500"/>
          </a:p>
        </p:txBody>
      </p:sp>
      <p:sp>
        <p:nvSpPr>
          <p:cNvPr id="299" name="Google Shape;299;p41"/>
          <p:cNvSpPr txBox="1"/>
          <p:nvPr/>
        </p:nvSpPr>
        <p:spPr>
          <a:xfrm>
            <a:off x="714375" y="1313350"/>
            <a:ext cx="5200800" cy="1616100"/>
          </a:xfrm>
          <a:prstGeom prst="rect">
            <a:avLst/>
          </a:prstGeom>
          <a:noFill/>
          <a:ln>
            <a:noFill/>
          </a:ln>
        </p:spPr>
        <p:txBody>
          <a:bodyPr anchorCtr="0" anchor="t" bIns="0" lIns="0" spcFirstLastPara="1" rIns="0" wrap="square" tIns="0">
            <a:spAutoFit/>
          </a:bodyPr>
          <a:lstStyle/>
          <a:p>
            <a:pPr indent="-323850" lvl="0" marL="4572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IMRPhenomD used to create frequency domain signals for 1000 systems</a:t>
            </a:r>
            <a:endParaRPr sz="700"/>
          </a:p>
          <a:p>
            <a:pPr indent="-323850" lvl="0" marL="4572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Antenna pattern functions for HLV and deci-hertz observatory taken into account</a:t>
            </a:r>
            <a:endParaRPr sz="700"/>
          </a:p>
          <a:p>
            <a:pPr indent="-323850" lvl="0" marL="4572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High frequency cutoff placed at </a:t>
            </a:r>
            <a:r>
              <a:rPr lang="en" sz="1500">
                <a:solidFill>
                  <a:schemeClr val="dk1"/>
                </a:solidFill>
              </a:rPr>
              <a:t>𝑓</a:t>
            </a:r>
            <a:r>
              <a:rPr baseline="-25000" lang="en" sz="1500">
                <a:solidFill>
                  <a:schemeClr val="dk1"/>
                </a:solidFill>
              </a:rPr>
              <a:t>high</a:t>
            </a:r>
            <a:r>
              <a:rPr lang="en" sz="1500">
                <a:solidFill>
                  <a:schemeClr val="dk1"/>
                </a:solidFill>
              </a:rPr>
              <a:t>, where</a:t>
            </a:r>
            <a:endParaRPr sz="700"/>
          </a:p>
        </p:txBody>
      </p:sp>
      <p:sp>
        <p:nvSpPr>
          <p:cNvPr id="300" name="Google Shape;300;p41"/>
          <p:cNvSpPr txBox="1"/>
          <p:nvPr/>
        </p:nvSpPr>
        <p:spPr>
          <a:xfrm>
            <a:off x="863025" y="4525575"/>
            <a:ext cx="4903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M</a:t>
            </a:r>
            <a:r>
              <a:rPr baseline="-25000" lang="en" sz="1200"/>
              <a:t>T</a:t>
            </a:r>
            <a:r>
              <a:rPr lang="en" sz="1200"/>
              <a:t> = Solar mass in seconds, m</a:t>
            </a:r>
            <a:r>
              <a:rPr baseline="-25000" lang="en" sz="1200"/>
              <a:t>1</a:t>
            </a:r>
            <a:r>
              <a:rPr lang="en" sz="1200"/>
              <a:t>= Primary mass, q = Mass ratio</a:t>
            </a:r>
            <a:endParaRPr sz="1200"/>
          </a:p>
        </p:txBody>
      </p:sp>
      <p:grpSp>
        <p:nvGrpSpPr>
          <p:cNvPr id="301" name="Google Shape;301;p41"/>
          <p:cNvGrpSpPr/>
          <p:nvPr/>
        </p:nvGrpSpPr>
        <p:grpSpPr>
          <a:xfrm>
            <a:off x="1183324" y="3146649"/>
            <a:ext cx="3885475" cy="1486201"/>
            <a:chOff x="1183324" y="3146649"/>
            <a:chExt cx="3885475" cy="1486201"/>
          </a:xfrm>
        </p:grpSpPr>
        <p:pic>
          <p:nvPicPr>
            <p:cNvPr id="302" name="Google Shape;302;p41"/>
            <p:cNvPicPr preferRelativeResize="0"/>
            <p:nvPr/>
          </p:nvPicPr>
          <p:blipFill>
            <a:blip r:embed="rId3">
              <a:alphaModFix/>
            </a:blip>
            <a:stretch>
              <a:fillRect/>
            </a:stretch>
          </p:blipFill>
          <p:spPr>
            <a:xfrm>
              <a:off x="1183324" y="3146649"/>
              <a:ext cx="3885475" cy="1306525"/>
            </a:xfrm>
            <a:prstGeom prst="rect">
              <a:avLst/>
            </a:prstGeom>
            <a:noFill/>
            <a:ln>
              <a:noFill/>
            </a:ln>
          </p:spPr>
        </p:pic>
        <p:sp>
          <p:nvSpPr>
            <p:cNvPr id="303" name="Google Shape;303;p41"/>
            <p:cNvSpPr txBox="1"/>
            <p:nvPr/>
          </p:nvSpPr>
          <p:spPr>
            <a:xfrm>
              <a:off x="1626063" y="4278850"/>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rPr>
                <a:t>(3.2)</a:t>
              </a:r>
              <a:endParaRPr sz="1100">
                <a:solidFill>
                  <a:schemeClr val="dk1"/>
                </a:solidFill>
              </a:endParaRPr>
            </a:p>
          </p:txBody>
        </p:sp>
      </p:grpSp>
      <p:grpSp>
        <p:nvGrpSpPr>
          <p:cNvPr id="304" name="Google Shape;304;p41"/>
          <p:cNvGrpSpPr/>
          <p:nvPr/>
        </p:nvGrpSpPr>
        <p:grpSpPr>
          <a:xfrm>
            <a:off x="6242000" y="474264"/>
            <a:ext cx="3098763" cy="2260661"/>
            <a:chOff x="6172975" y="210689"/>
            <a:chExt cx="3098763" cy="2260661"/>
          </a:xfrm>
        </p:grpSpPr>
        <p:sp>
          <p:nvSpPr>
            <p:cNvPr id="305" name="Google Shape;305;p41"/>
            <p:cNvSpPr txBox="1"/>
            <p:nvPr/>
          </p:nvSpPr>
          <p:spPr>
            <a:xfrm>
              <a:off x="6311038" y="2163550"/>
              <a:ext cx="2960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00">
                  <a:solidFill>
                    <a:schemeClr val="dk1"/>
                  </a:solidFill>
                </a:rPr>
                <a:t>Fig. 3.4 (a): Sample of generated signals for deci-hertz</a:t>
              </a:r>
              <a:endParaRPr sz="800">
                <a:solidFill>
                  <a:schemeClr val="dk1"/>
                </a:solidFill>
              </a:endParaRPr>
            </a:p>
          </p:txBody>
        </p:sp>
        <p:pic>
          <p:nvPicPr>
            <p:cNvPr id="306" name="Google Shape;306;p41"/>
            <p:cNvPicPr preferRelativeResize="0"/>
            <p:nvPr/>
          </p:nvPicPr>
          <p:blipFill>
            <a:blip r:embed="rId4">
              <a:alphaModFix/>
            </a:blip>
            <a:stretch>
              <a:fillRect/>
            </a:stretch>
          </p:blipFill>
          <p:spPr>
            <a:xfrm>
              <a:off x="6172975" y="210689"/>
              <a:ext cx="2605500" cy="2027485"/>
            </a:xfrm>
            <a:prstGeom prst="rect">
              <a:avLst/>
            </a:prstGeom>
            <a:noFill/>
            <a:ln>
              <a:noFill/>
            </a:ln>
          </p:spPr>
        </p:pic>
      </p:grpSp>
      <p:grpSp>
        <p:nvGrpSpPr>
          <p:cNvPr id="307" name="Google Shape;307;p41"/>
          <p:cNvGrpSpPr/>
          <p:nvPr/>
        </p:nvGrpSpPr>
        <p:grpSpPr>
          <a:xfrm>
            <a:off x="6179413" y="2734913"/>
            <a:ext cx="3223925" cy="2307987"/>
            <a:chOff x="6172975" y="2632663"/>
            <a:chExt cx="3223925" cy="2307987"/>
          </a:xfrm>
        </p:grpSpPr>
        <p:pic>
          <p:nvPicPr>
            <p:cNvPr id="308" name="Google Shape;308;p41"/>
            <p:cNvPicPr preferRelativeResize="0"/>
            <p:nvPr/>
          </p:nvPicPr>
          <p:blipFill>
            <a:blip r:embed="rId5">
              <a:alphaModFix/>
            </a:blip>
            <a:stretch>
              <a:fillRect/>
            </a:stretch>
          </p:blipFill>
          <p:spPr>
            <a:xfrm>
              <a:off x="6172975" y="2632663"/>
              <a:ext cx="2683150" cy="2087900"/>
            </a:xfrm>
            <a:prstGeom prst="rect">
              <a:avLst/>
            </a:prstGeom>
            <a:noFill/>
            <a:ln>
              <a:noFill/>
            </a:ln>
          </p:spPr>
        </p:pic>
        <p:sp>
          <p:nvSpPr>
            <p:cNvPr id="309" name="Google Shape;309;p41"/>
            <p:cNvSpPr txBox="1"/>
            <p:nvPr/>
          </p:nvSpPr>
          <p:spPr>
            <a:xfrm>
              <a:off x="6396900" y="463285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Fig. 3.4 (b): Sample of generated signals for H1 </a:t>
              </a:r>
              <a:endParaRPr sz="800">
                <a:solidFill>
                  <a:schemeClr val="dk1"/>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2"/>
          <p:cNvSpPr txBox="1"/>
          <p:nvPr/>
        </p:nvSpPr>
        <p:spPr>
          <a:xfrm>
            <a:off x="714300" y="400588"/>
            <a:ext cx="7715400" cy="523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3400" u="none" cap="none" strike="noStrike">
                <a:solidFill>
                  <a:srgbClr val="000000"/>
                </a:solidFill>
                <a:latin typeface="Arial"/>
                <a:ea typeface="Arial"/>
                <a:cs typeface="Arial"/>
                <a:sym typeface="Arial"/>
              </a:rPr>
              <a:t>Calculation of </a:t>
            </a:r>
            <a:r>
              <a:rPr lang="en" sz="3400"/>
              <a:t>σ</a:t>
            </a:r>
            <a:endParaRPr sz="500"/>
          </a:p>
        </p:txBody>
      </p:sp>
      <p:sp>
        <p:nvSpPr>
          <p:cNvPr id="315" name="Google Shape;315;p42"/>
          <p:cNvSpPr txBox="1"/>
          <p:nvPr/>
        </p:nvSpPr>
        <p:spPr>
          <a:xfrm>
            <a:off x="471002" y="1306875"/>
            <a:ext cx="4520100" cy="2655300"/>
          </a:xfrm>
          <a:prstGeom prst="rect">
            <a:avLst/>
          </a:prstGeom>
          <a:noFill/>
          <a:ln>
            <a:noFill/>
          </a:ln>
        </p:spPr>
        <p:txBody>
          <a:bodyPr anchorCtr="0" anchor="t" bIns="0" lIns="0" spcFirstLastPara="1" rIns="0" wrap="square" tIns="0">
            <a:spAutoFit/>
          </a:bodyPr>
          <a:lstStyle/>
          <a:p>
            <a:pPr indent="-323850" lvl="0" marL="4572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Evaluation of σ for 1000 samples </a:t>
            </a:r>
            <a:endParaRPr sz="700"/>
          </a:p>
          <a:p>
            <a:pPr indent="-323850" lvl="0" marL="4572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Signal classified as detectable for σ&gt;8 </a:t>
            </a:r>
            <a:endParaRPr sz="700"/>
          </a:p>
          <a:p>
            <a:pPr indent="-323850" lvl="0" marL="4572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Example events:</a:t>
            </a:r>
            <a:endParaRPr sz="700"/>
          </a:p>
          <a:p>
            <a:pPr indent="-323850" lvl="1" marL="9144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Stellar-mass binary merger (A)</a:t>
            </a:r>
            <a:endParaRPr b="0" i="0" sz="1500" u="none" cap="none" strike="noStrike">
              <a:solidFill>
                <a:srgbClr val="000000"/>
              </a:solidFill>
              <a:latin typeface="Arial"/>
              <a:ea typeface="Arial"/>
              <a:cs typeface="Arial"/>
              <a:sym typeface="Arial"/>
            </a:endParaRPr>
          </a:p>
          <a:p>
            <a:pPr indent="-266700" lvl="2" marL="1371600" marR="0" rtl="0" algn="l">
              <a:lnSpc>
                <a:spcPct val="150000"/>
              </a:lnSpc>
              <a:spcBef>
                <a:spcPts val="0"/>
              </a:spcBef>
              <a:spcAft>
                <a:spcPts val="0"/>
              </a:spcAft>
              <a:buSzPts val="1500"/>
              <a:buChar char="■"/>
            </a:pPr>
            <a:r>
              <a:rPr lang="en" sz="1500"/>
              <a:t>m</a:t>
            </a:r>
            <a:r>
              <a:rPr baseline="-25000" lang="en" sz="1500"/>
              <a:t>1</a:t>
            </a:r>
            <a:r>
              <a:rPr lang="en" sz="1500"/>
              <a:t>=15M</a:t>
            </a:r>
            <a:r>
              <a:rPr baseline="-25000" lang="en" sz="1500"/>
              <a:t>☉</a:t>
            </a:r>
            <a:r>
              <a:rPr lang="en" sz="1500"/>
              <a:t>, m</a:t>
            </a:r>
            <a:r>
              <a:rPr baseline="-25000" lang="en" sz="1500"/>
              <a:t>2</a:t>
            </a:r>
            <a:r>
              <a:rPr lang="en" sz="1500"/>
              <a:t>=12</a:t>
            </a:r>
            <a:r>
              <a:rPr lang="en" sz="1500">
                <a:solidFill>
                  <a:schemeClr val="dk1"/>
                </a:solidFill>
              </a:rPr>
              <a:t>M</a:t>
            </a:r>
            <a:r>
              <a:rPr baseline="-25000" lang="en" sz="1500">
                <a:solidFill>
                  <a:schemeClr val="dk1"/>
                </a:solidFill>
              </a:rPr>
              <a:t>☉</a:t>
            </a:r>
            <a:r>
              <a:rPr lang="en" sz="1500"/>
              <a:t>, D</a:t>
            </a:r>
            <a:r>
              <a:rPr baseline="-25000" lang="en" sz="1500"/>
              <a:t>L</a:t>
            </a:r>
            <a:r>
              <a:rPr lang="en" sz="1500"/>
              <a:t>=3000MPc</a:t>
            </a:r>
            <a:endParaRPr sz="1500"/>
          </a:p>
          <a:p>
            <a:pPr indent="-323850" lvl="1" marL="9144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Intermediate mass binary merger (B)</a:t>
            </a:r>
            <a:endParaRPr b="0" i="0" sz="1500" u="none" cap="none" strike="noStrike">
              <a:solidFill>
                <a:srgbClr val="000000"/>
              </a:solidFill>
              <a:latin typeface="Arial"/>
              <a:ea typeface="Arial"/>
              <a:cs typeface="Arial"/>
              <a:sym typeface="Arial"/>
            </a:endParaRPr>
          </a:p>
          <a:p>
            <a:pPr indent="-266700" lvl="2" marL="1371600" rtl="0" algn="l">
              <a:lnSpc>
                <a:spcPct val="150000"/>
              </a:lnSpc>
              <a:spcBef>
                <a:spcPts val="0"/>
              </a:spcBef>
              <a:spcAft>
                <a:spcPts val="0"/>
              </a:spcAft>
              <a:buClr>
                <a:schemeClr val="dk1"/>
              </a:buClr>
              <a:buSzPts val="1500"/>
              <a:buChar char="■"/>
            </a:pPr>
            <a:r>
              <a:rPr lang="en" sz="1500">
                <a:solidFill>
                  <a:schemeClr val="dk1"/>
                </a:solidFill>
              </a:rPr>
              <a:t>m</a:t>
            </a:r>
            <a:r>
              <a:rPr baseline="-25000" lang="en" sz="1500">
                <a:solidFill>
                  <a:schemeClr val="dk1"/>
                </a:solidFill>
              </a:rPr>
              <a:t>1</a:t>
            </a:r>
            <a:r>
              <a:rPr lang="en" sz="1500">
                <a:solidFill>
                  <a:schemeClr val="dk1"/>
                </a:solidFill>
              </a:rPr>
              <a:t>=150M</a:t>
            </a:r>
            <a:r>
              <a:rPr baseline="-25000" lang="en" sz="1500">
                <a:solidFill>
                  <a:schemeClr val="dk1"/>
                </a:solidFill>
              </a:rPr>
              <a:t>☉</a:t>
            </a:r>
            <a:r>
              <a:rPr lang="en" sz="1500">
                <a:solidFill>
                  <a:schemeClr val="dk1"/>
                </a:solidFill>
              </a:rPr>
              <a:t>, m</a:t>
            </a:r>
            <a:r>
              <a:rPr baseline="-25000" lang="en" sz="1500">
                <a:solidFill>
                  <a:schemeClr val="dk1"/>
                </a:solidFill>
              </a:rPr>
              <a:t>2</a:t>
            </a:r>
            <a:r>
              <a:rPr lang="en" sz="1500">
                <a:solidFill>
                  <a:schemeClr val="dk1"/>
                </a:solidFill>
              </a:rPr>
              <a:t>=120M</a:t>
            </a:r>
            <a:r>
              <a:rPr baseline="-25000" lang="en" sz="1500">
                <a:solidFill>
                  <a:schemeClr val="dk1"/>
                </a:solidFill>
              </a:rPr>
              <a:t>☉</a:t>
            </a:r>
            <a:r>
              <a:rPr lang="en" sz="1500">
                <a:solidFill>
                  <a:schemeClr val="dk1"/>
                </a:solidFill>
              </a:rPr>
              <a:t>, D</a:t>
            </a:r>
            <a:r>
              <a:rPr baseline="-25000" lang="en" sz="1500">
                <a:solidFill>
                  <a:schemeClr val="dk1"/>
                </a:solidFill>
              </a:rPr>
              <a:t>L</a:t>
            </a:r>
            <a:r>
              <a:rPr lang="en" sz="1500">
                <a:solidFill>
                  <a:schemeClr val="dk1"/>
                </a:solidFill>
              </a:rPr>
              <a:t>=2500MPc</a:t>
            </a:r>
            <a:endParaRPr sz="1500"/>
          </a:p>
        </p:txBody>
      </p:sp>
      <p:graphicFrame>
        <p:nvGraphicFramePr>
          <p:cNvPr id="316" name="Google Shape;316;p42"/>
          <p:cNvGraphicFramePr/>
          <p:nvPr/>
        </p:nvGraphicFramePr>
        <p:xfrm>
          <a:off x="5141663" y="1193525"/>
          <a:ext cx="3000000" cy="3000000"/>
        </p:xfrm>
        <a:graphic>
          <a:graphicData uri="http://schemas.openxmlformats.org/drawingml/2006/table">
            <a:tbl>
              <a:tblPr>
                <a:noFill/>
                <a:tableStyleId>{635F6F14-A672-48CA-AE69-9D0012980871}</a:tableStyleId>
              </a:tblPr>
              <a:tblGrid>
                <a:gridCol w="1188250"/>
                <a:gridCol w="1188250"/>
                <a:gridCol w="1188250"/>
              </a:tblGrid>
              <a:tr h="6335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LIGO Hanford</a:t>
                      </a:r>
                      <a:endParaRPr/>
                    </a:p>
                  </a:txBody>
                  <a:tcPr marT="91425" marB="91425" marR="91425" marL="91425"/>
                </a:tc>
                <a:tc>
                  <a:txBody>
                    <a:bodyPr/>
                    <a:lstStyle/>
                    <a:p>
                      <a:pPr indent="0" lvl="0" marL="0" rtl="0" algn="l">
                        <a:spcBef>
                          <a:spcPts val="0"/>
                        </a:spcBef>
                        <a:spcAft>
                          <a:spcPts val="0"/>
                        </a:spcAft>
                        <a:buNone/>
                      </a:pPr>
                      <a:r>
                        <a:rPr lang="en"/>
                        <a:t>Deci-hertz</a:t>
                      </a:r>
                      <a:endParaRPr/>
                    </a:p>
                  </a:txBody>
                  <a:tcPr marT="91425" marB="91425" marR="91425" marL="91425"/>
                </a:tc>
              </a:tr>
              <a:tr h="431625">
                <a:tc>
                  <a:txBody>
                    <a:bodyPr/>
                    <a:lstStyle/>
                    <a:p>
                      <a:pPr indent="0" lvl="0" marL="0" rtl="0" algn="l">
                        <a:spcBef>
                          <a:spcPts val="0"/>
                        </a:spcBef>
                        <a:spcAft>
                          <a:spcPts val="0"/>
                        </a:spcAft>
                        <a:buNone/>
                      </a:pPr>
                      <a:r>
                        <a:rPr lang="en"/>
                        <a:t>σ</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c>
                  <a:txBody>
                    <a:bodyPr/>
                    <a:lstStyle/>
                    <a:p>
                      <a:pPr indent="0" lvl="0" marL="0" rtl="0" algn="l">
                        <a:spcBef>
                          <a:spcPts val="0"/>
                        </a:spcBef>
                        <a:spcAft>
                          <a:spcPts val="0"/>
                        </a:spcAft>
                        <a:buNone/>
                      </a:pPr>
                      <a:r>
                        <a:rPr lang="en"/>
                        <a:t>200</a:t>
                      </a:r>
                      <a:endParaRPr/>
                    </a:p>
                  </a:txBody>
                  <a:tcPr marT="91425" marB="91425" marR="91425" marL="91425"/>
                </a:tc>
              </a:tr>
            </a:tbl>
          </a:graphicData>
        </a:graphic>
      </p:graphicFrame>
      <p:graphicFrame>
        <p:nvGraphicFramePr>
          <p:cNvPr id="317" name="Google Shape;317;p42"/>
          <p:cNvGraphicFramePr/>
          <p:nvPr/>
        </p:nvGraphicFramePr>
        <p:xfrm>
          <a:off x="5141663" y="2930550"/>
          <a:ext cx="3000000" cy="3000000"/>
        </p:xfrm>
        <a:graphic>
          <a:graphicData uri="http://schemas.openxmlformats.org/drawingml/2006/table">
            <a:tbl>
              <a:tblPr>
                <a:noFill/>
                <a:tableStyleId>{635F6F14-A672-48CA-AE69-9D0012980871}</a:tableStyleId>
              </a:tblPr>
              <a:tblGrid>
                <a:gridCol w="1188250"/>
                <a:gridCol w="1188250"/>
                <a:gridCol w="1188250"/>
              </a:tblGrid>
              <a:tr h="5773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LIGO Hanford</a:t>
                      </a:r>
                      <a:endParaRPr/>
                    </a:p>
                  </a:txBody>
                  <a:tcPr marT="91425" marB="91425" marR="91425" marL="91425"/>
                </a:tc>
                <a:tc>
                  <a:txBody>
                    <a:bodyPr/>
                    <a:lstStyle/>
                    <a:p>
                      <a:pPr indent="0" lvl="0" marL="0" rtl="0" algn="l">
                        <a:spcBef>
                          <a:spcPts val="0"/>
                        </a:spcBef>
                        <a:spcAft>
                          <a:spcPts val="0"/>
                        </a:spcAft>
                        <a:buNone/>
                      </a:pPr>
                      <a:r>
                        <a:rPr lang="en"/>
                        <a:t>Deci-hertz</a:t>
                      </a:r>
                      <a:endParaRPr/>
                    </a:p>
                  </a:txBody>
                  <a:tcPr marT="91425" marB="91425" marR="91425" marL="91425"/>
                </a:tc>
              </a:tr>
              <a:tr h="431625">
                <a:tc>
                  <a:txBody>
                    <a:bodyPr/>
                    <a:lstStyle/>
                    <a:p>
                      <a:pPr indent="0" lvl="0" marL="0" rtl="0" algn="l">
                        <a:spcBef>
                          <a:spcPts val="0"/>
                        </a:spcBef>
                        <a:spcAft>
                          <a:spcPts val="0"/>
                        </a:spcAft>
                        <a:buNone/>
                      </a:pPr>
                      <a:r>
                        <a:rPr lang="en"/>
                        <a:t>σ</a:t>
                      </a:r>
                      <a:endParaRPr/>
                    </a:p>
                  </a:txBody>
                  <a:tcPr marT="91425" marB="91425" marR="91425" marL="91425"/>
                </a:tc>
                <a:tc>
                  <a:txBody>
                    <a:bodyPr/>
                    <a:lstStyle/>
                    <a:p>
                      <a:pPr indent="0" lvl="0" marL="0" rtl="0" algn="l">
                        <a:spcBef>
                          <a:spcPts val="0"/>
                        </a:spcBef>
                        <a:spcAft>
                          <a:spcPts val="0"/>
                        </a:spcAft>
                        <a:buNone/>
                      </a:pPr>
                      <a:r>
                        <a:rPr lang="en"/>
                        <a:t>84</a:t>
                      </a:r>
                      <a:endParaRPr/>
                    </a:p>
                  </a:txBody>
                  <a:tcPr marT="91425" marB="91425" marR="91425" marL="91425"/>
                </a:tc>
                <a:tc>
                  <a:txBody>
                    <a:bodyPr/>
                    <a:lstStyle/>
                    <a:p>
                      <a:pPr indent="0" lvl="0" marL="0" rtl="0" algn="l">
                        <a:spcBef>
                          <a:spcPts val="0"/>
                        </a:spcBef>
                        <a:spcAft>
                          <a:spcPts val="0"/>
                        </a:spcAft>
                        <a:buNone/>
                      </a:pPr>
                      <a:r>
                        <a:rPr lang="en"/>
                        <a:t>1436</a:t>
                      </a:r>
                      <a:endParaRPr/>
                    </a:p>
                  </a:txBody>
                  <a:tcPr marT="91425" marB="91425" marR="91425" marL="91425"/>
                </a:tc>
              </a:tr>
            </a:tbl>
          </a:graphicData>
        </a:graphic>
      </p:graphicFrame>
      <p:sp>
        <p:nvSpPr>
          <p:cNvPr id="318" name="Google Shape;318;p42"/>
          <p:cNvSpPr txBox="1"/>
          <p:nvPr/>
        </p:nvSpPr>
        <p:spPr>
          <a:xfrm>
            <a:off x="5141675" y="2333025"/>
            <a:ext cx="356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rPr>
              <a:t>Table 3.1: σ of stellar-mass binary merger.</a:t>
            </a:r>
            <a:endParaRPr sz="1100">
              <a:solidFill>
                <a:schemeClr val="dk1"/>
              </a:solidFill>
            </a:endParaRPr>
          </a:p>
        </p:txBody>
      </p:sp>
      <p:sp>
        <p:nvSpPr>
          <p:cNvPr id="319" name="Google Shape;319;p42"/>
          <p:cNvSpPr txBox="1"/>
          <p:nvPr/>
        </p:nvSpPr>
        <p:spPr>
          <a:xfrm>
            <a:off x="5141675" y="4096250"/>
            <a:ext cx="356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rPr>
              <a:t>Table 3.2: σ of intermediate-mass binary merger.</a:t>
            </a:r>
            <a:endParaRPr sz="11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3"/>
          <p:cNvSpPr txBox="1"/>
          <p:nvPr/>
        </p:nvSpPr>
        <p:spPr>
          <a:xfrm>
            <a:off x="714375" y="2236470"/>
            <a:ext cx="7715400" cy="554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3600"/>
              <a:t>4. </a:t>
            </a:r>
            <a:r>
              <a:rPr b="1" i="0" lang="en" sz="3600" u="none" cap="none" strike="noStrike">
                <a:solidFill>
                  <a:srgbClr val="000000"/>
                </a:solidFill>
              </a:rPr>
              <a:t>Results</a:t>
            </a:r>
            <a:endParaRPr b="1"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nvSpPr>
        <p:spPr>
          <a:xfrm>
            <a:off x="714375" y="2236470"/>
            <a:ext cx="7715400" cy="554100"/>
          </a:xfrm>
          <a:prstGeom prst="rect">
            <a:avLst/>
          </a:prstGeom>
          <a:noFill/>
          <a:ln>
            <a:noFill/>
          </a:ln>
        </p:spPr>
        <p:txBody>
          <a:bodyPr anchorCtr="0" anchor="t" bIns="0" lIns="0" spcFirstLastPara="1" rIns="0" wrap="square" tIns="0">
            <a:spAutoFit/>
          </a:bodyPr>
          <a:lstStyle/>
          <a:p>
            <a:pPr indent="-457200" lvl="0" marL="457200" marR="0" rtl="0" algn="ctr">
              <a:lnSpc>
                <a:spcPct val="140000"/>
              </a:lnSpc>
              <a:spcBef>
                <a:spcPts val="0"/>
              </a:spcBef>
              <a:spcAft>
                <a:spcPts val="0"/>
              </a:spcAft>
              <a:buClr>
                <a:srgbClr val="000000"/>
              </a:buClr>
              <a:buSzPts val="3600"/>
              <a:buAutoNum type="arabicPeriod"/>
            </a:pPr>
            <a:r>
              <a:rPr b="1" i="0" lang="en" sz="3600" u="none" cap="none" strike="noStrike">
                <a:solidFill>
                  <a:srgbClr val="000000"/>
                </a:solidFill>
              </a:rPr>
              <a:t>Introduction</a:t>
            </a:r>
            <a:endParaRPr b="1" sz="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4"/>
          <p:cNvSpPr txBox="1"/>
          <p:nvPr/>
        </p:nvSpPr>
        <p:spPr>
          <a:xfrm>
            <a:off x="714300" y="347238"/>
            <a:ext cx="7715400" cy="523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 sz="3400"/>
              <a:t>Detectable Events</a:t>
            </a:r>
            <a:endParaRPr sz="500"/>
          </a:p>
        </p:txBody>
      </p:sp>
      <p:graphicFrame>
        <p:nvGraphicFramePr>
          <p:cNvPr id="330" name="Google Shape;330;p44"/>
          <p:cNvGraphicFramePr/>
          <p:nvPr/>
        </p:nvGraphicFramePr>
        <p:xfrm>
          <a:off x="669825" y="1849388"/>
          <a:ext cx="3000000" cy="3000000"/>
        </p:xfrm>
        <a:graphic>
          <a:graphicData uri="http://schemas.openxmlformats.org/drawingml/2006/table">
            <a:tbl>
              <a:tblPr>
                <a:noFill/>
                <a:tableStyleId>{635F6F14-A672-48CA-AE69-9D0012980871}</a:tableStyleId>
              </a:tblPr>
              <a:tblGrid>
                <a:gridCol w="2601450"/>
                <a:gridCol w="2601450"/>
                <a:gridCol w="2601450"/>
              </a:tblGrid>
              <a:tr h="752500">
                <a:tc>
                  <a:txBody>
                    <a:bodyPr/>
                    <a:lstStyle/>
                    <a:p>
                      <a:pPr indent="0" lvl="0" marL="0" rtl="0" algn="l">
                        <a:spcBef>
                          <a:spcPts val="0"/>
                        </a:spcBef>
                        <a:spcAft>
                          <a:spcPts val="0"/>
                        </a:spcAft>
                        <a:buNone/>
                      </a:pPr>
                      <a:r>
                        <a:rPr lang="en"/>
                        <a:t>σ &gt;8 events</a:t>
                      </a:r>
                      <a:endParaRPr/>
                    </a:p>
                  </a:txBody>
                  <a:tcPr marT="91425" marB="91425" marR="91425" marL="91425" anchor="ctr"/>
                </a:tc>
                <a:tc>
                  <a:txBody>
                    <a:bodyPr/>
                    <a:lstStyle/>
                    <a:p>
                      <a:pPr indent="0" lvl="0" marL="0" rtl="0" algn="l">
                        <a:spcBef>
                          <a:spcPts val="0"/>
                        </a:spcBef>
                        <a:spcAft>
                          <a:spcPts val="0"/>
                        </a:spcAft>
                        <a:buNone/>
                      </a:pPr>
                      <a:r>
                        <a:rPr b="1" lang="en"/>
                        <a:t>LIGO Hanford</a:t>
                      </a:r>
                      <a:endParaRPr b="1"/>
                    </a:p>
                  </a:txBody>
                  <a:tcPr marT="91425" marB="91425" marR="91425" marL="91425" anchor="ctr"/>
                </a:tc>
                <a:tc>
                  <a:txBody>
                    <a:bodyPr/>
                    <a:lstStyle/>
                    <a:p>
                      <a:pPr indent="0" lvl="0" marL="0" rtl="0" algn="l">
                        <a:spcBef>
                          <a:spcPts val="0"/>
                        </a:spcBef>
                        <a:spcAft>
                          <a:spcPts val="0"/>
                        </a:spcAft>
                        <a:buNone/>
                      </a:pPr>
                      <a:r>
                        <a:rPr b="1" lang="en"/>
                        <a:t>Deci-hertz</a:t>
                      </a:r>
                      <a:endParaRPr b="1"/>
                    </a:p>
                  </a:txBody>
                  <a:tcPr marT="91425" marB="91425" marR="91425" marL="91425" anchor="ctr"/>
                </a:tc>
              </a:tr>
              <a:tr h="692225">
                <a:tc>
                  <a:txBody>
                    <a:bodyPr/>
                    <a:lstStyle/>
                    <a:p>
                      <a:pPr indent="0" lvl="0" marL="0" rtl="0" algn="l">
                        <a:spcBef>
                          <a:spcPts val="0"/>
                        </a:spcBef>
                        <a:spcAft>
                          <a:spcPts val="0"/>
                        </a:spcAft>
                        <a:buNone/>
                      </a:pPr>
                      <a:r>
                        <a:rPr lang="en"/>
                        <a:t>Out of 1000 events</a:t>
                      </a:r>
                      <a:endParaRPr/>
                    </a:p>
                  </a:txBody>
                  <a:tcPr marT="91425" marB="91425" marR="91425" marL="91425" anchor="ctr"/>
                </a:tc>
                <a:tc>
                  <a:txBody>
                    <a:bodyPr/>
                    <a:lstStyle/>
                    <a:p>
                      <a:pPr indent="0" lvl="0" marL="0" rtl="0" algn="l">
                        <a:spcBef>
                          <a:spcPts val="0"/>
                        </a:spcBef>
                        <a:spcAft>
                          <a:spcPts val="0"/>
                        </a:spcAft>
                        <a:buNone/>
                      </a:pPr>
                      <a:r>
                        <a:rPr lang="en"/>
                        <a:t>607</a:t>
                      </a:r>
                      <a:endParaRPr/>
                    </a:p>
                  </a:txBody>
                  <a:tcPr marT="91425" marB="91425" marR="91425" marL="91425" anchor="ctr"/>
                </a:tc>
                <a:tc>
                  <a:txBody>
                    <a:bodyPr/>
                    <a:lstStyle/>
                    <a:p>
                      <a:pPr indent="0" lvl="0" marL="0" rtl="0" algn="l">
                        <a:spcBef>
                          <a:spcPts val="0"/>
                        </a:spcBef>
                        <a:spcAft>
                          <a:spcPts val="0"/>
                        </a:spcAft>
                        <a:buNone/>
                      </a:pPr>
                      <a:r>
                        <a:rPr lang="en"/>
                        <a:t>1000</a:t>
                      </a:r>
                      <a:endParaRPr/>
                    </a:p>
                  </a:txBody>
                  <a:tcPr marT="91425" marB="91425" marR="91425" marL="91425" anchor="ctr"/>
                </a:tc>
              </a:tr>
            </a:tbl>
          </a:graphicData>
        </a:graphic>
      </p:graphicFrame>
      <p:sp>
        <p:nvSpPr>
          <p:cNvPr id="331" name="Google Shape;331;p44"/>
          <p:cNvSpPr txBox="1"/>
          <p:nvPr/>
        </p:nvSpPr>
        <p:spPr>
          <a:xfrm>
            <a:off x="718500" y="3366525"/>
            <a:ext cx="73671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Table</a:t>
            </a:r>
            <a:r>
              <a:rPr lang="en" sz="1100">
                <a:solidFill>
                  <a:schemeClr val="dk1"/>
                </a:solidFill>
              </a:rPr>
              <a:t> 4.1: Number of events with σ&gt;8 out of 1000.</a:t>
            </a:r>
            <a:endParaRPr sz="11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5"/>
          <p:cNvSpPr txBox="1"/>
          <p:nvPr/>
        </p:nvSpPr>
        <p:spPr>
          <a:xfrm>
            <a:off x="714313" y="334463"/>
            <a:ext cx="7715400" cy="523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3400" u="none" cap="none" strike="noStrike">
                <a:solidFill>
                  <a:srgbClr val="000000"/>
                </a:solidFill>
                <a:latin typeface="Arial"/>
                <a:ea typeface="Arial"/>
                <a:cs typeface="Arial"/>
                <a:sym typeface="Arial"/>
              </a:rPr>
              <a:t>Distribution of SNR (</a:t>
            </a:r>
            <a:r>
              <a:rPr lang="en" sz="3400"/>
              <a:t>σ)</a:t>
            </a:r>
            <a:endParaRPr sz="500"/>
          </a:p>
        </p:txBody>
      </p:sp>
      <p:grpSp>
        <p:nvGrpSpPr>
          <p:cNvPr id="337" name="Google Shape;337;p45"/>
          <p:cNvGrpSpPr/>
          <p:nvPr/>
        </p:nvGrpSpPr>
        <p:grpSpPr>
          <a:xfrm>
            <a:off x="2682200" y="1176605"/>
            <a:ext cx="5241000" cy="3395995"/>
            <a:chOff x="2705800" y="1050755"/>
            <a:chExt cx="5241000" cy="3395995"/>
          </a:xfrm>
        </p:grpSpPr>
        <p:sp>
          <p:nvSpPr>
            <p:cNvPr id="338" name="Google Shape;338;p45"/>
            <p:cNvSpPr txBox="1"/>
            <p:nvPr/>
          </p:nvSpPr>
          <p:spPr>
            <a:xfrm>
              <a:off x="2705800" y="4092750"/>
              <a:ext cx="5241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Fig. 4.1: Distribution of σ for decihertz and LIGO Hanford (H1).</a:t>
              </a:r>
              <a:endParaRPr sz="1100">
                <a:solidFill>
                  <a:schemeClr val="dk1"/>
                </a:solidFill>
              </a:endParaRPr>
            </a:p>
          </p:txBody>
        </p:sp>
        <p:pic>
          <p:nvPicPr>
            <p:cNvPr id="339" name="Google Shape;339;p45"/>
            <p:cNvPicPr preferRelativeResize="0"/>
            <p:nvPr/>
          </p:nvPicPr>
          <p:blipFill>
            <a:blip r:embed="rId3">
              <a:alphaModFix/>
            </a:blip>
            <a:stretch>
              <a:fillRect/>
            </a:stretch>
          </p:blipFill>
          <p:spPr>
            <a:xfrm>
              <a:off x="2876613" y="1050755"/>
              <a:ext cx="3390776" cy="3041999"/>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6"/>
          <p:cNvSpPr txBox="1"/>
          <p:nvPr/>
        </p:nvSpPr>
        <p:spPr>
          <a:xfrm>
            <a:off x="913500" y="271900"/>
            <a:ext cx="7317000" cy="7080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lang="en" sz="3400">
                <a:solidFill>
                  <a:schemeClr val="dk1"/>
                </a:solidFill>
              </a:rPr>
              <a:t>SNR (σ)</a:t>
            </a:r>
            <a:r>
              <a:rPr lang="en" sz="3400">
                <a:solidFill>
                  <a:schemeClr val="dk1"/>
                </a:solidFill>
              </a:rPr>
              <a:t> v/s Luminosity Distance</a:t>
            </a:r>
            <a:endParaRPr sz="3400">
              <a:solidFill>
                <a:schemeClr val="dk1"/>
              </a:solidFill>
            </a:endParaRPr>
          </a:p>
        </p:txBody>
      </p:sp>
      <p:grpSp>
        <p:nvGrpSpPr>
          <p:cNvPr id="345" name="Google Shape;345;p46"/>
          <p:cNvGrpSpPr/>
          <p:nvPr/>
        </p:nvGrpSpPr>
        <p:grpSpPr>
          <a:xfrm>
            <a:off x="1483501" y="1247643"/>
            <a:ext cx="6778156" cy="3895851"/>
            <a:chOff x="1483501" y="1247643"/>
            <a:chExt cx="6778156" cy="3895851"/>
          </a:xfrm>
        </p:grpSpPr>
        <p:grpSp>
          <p:nvGrpSpPr>
            <p:cNvPr id="346" name="Google Shape;346;p46"/>
            <p:cNvGrpSpPr/>
            <p:nvPr/>
          </p:nvGrpSpPr>
          <p:grpSpPr>
            <a:xfrm>
              <a:off x="1483501" y="1247643"/>
              <a:ext cx="6778156" cy="3895851"/>
              <a:chOff x="819880" y="1020183"/>
              <a:chExt cx="7681500" cy="4173827"/>
            </a:xfrm>
          </p:grpSpPr>
          <p:pic>
            <p:nvPicPr>
              <p:cNvPr id="347" name="Google Shape;347;p46"/>
              <p:cNvPicPr preferRelativeResize="0"/>
              <p:nvPr/>
            </p:nvPicPr>
            <p:blipFill rotWithShape="1">
              <a:blip r:embed="rId3">
                <a:alphaModFix/>
              </a:blip>
              <a:srcRect b="0" l="0" r="0" t="0"/>
              <a:stretch/>
            </p:blipFill>
            <p:spPr>
              <a:xfrm>
                <a:off x="2547438" y="1020183"/>
                <a:ext cx="3527336" cy="3527336"/>
              </a:xfrm>
              <a:prstGeom prst="rect">
                <a:avLst/>
              </a:prstGeom>
              <a:noFill/>
              <a:ln>
                <a:noFill/>
              </a:ln>
            </p:spPr>
          </p:pic>
          <p:sp>
            <p:nvSpPr>
              <p:cNvPr id="348" name="Google Shape;348;p46"/>
              <p:cNvSpPr txBox="1"/>
              <p:nvPr/>
            </p:nvSpPr>
            <p:spPr>
              <a:xfrm>
                <a:off x="819880" y="4547511"/>
                <a:ext cx="7681500" cy="6465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100"/>
                  <a:t>Fig. 4.2: σ vs luminosity distance for same mass systems for deci-hertz observatory and H1.</a:t>
                </a:r>
                <a:endParaRPr sz="1100"/>
              </a:p>
              <a:p>
                <a:pPr indent="0" lvl="0" marL="0" rtl="0" algn="l">
                  <a:lnSpc>
                    <a:spcPct val="115000"/>
                  </a:lnSpc>
                  <a:spcBef>
                    <a:spcPts val="0"/>
                  </a:spcBef>
                  <a:spcAft>
                    <a:spcPts val="0"/>
                  </a:spcAft>
                  <a:buNone/>
                </a:pPr>
                <a:r>
                  <a:t/>
                </a:r>
                <a:endParaRPr/>
              </a:p>
            </p:txBody>
          </p:sp>
        </p:grpSp>
        <p:pic>
          <p:nvPicPr>
            <p:cNvPr id="349" name="Google Shape;349;p46"/>
            <p:cNvPicPr preferRelativeResize="0"/>
            <p:nvPr/>
          </p:nvPicPr>
          <p:blipFill>
            <a:blip r:embed="rId4">
              <a:alphaModFix/>
            </a:blip>
            <a:stretch>
              <a:fillRect/>
            </a:stretch>
          </p:blipFill>
          <p:spPr>
            <a:xfrm>
              <a:off x="6084547" y="1407775"/>
              <a:ext cx="751325" cy="2796575"/>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7"/>
          <p:cNvSpPr txBox="1"/>
          <p:nvPr/>
        </p:nvSpPr>
        <p:spPr>
          <a:xfrm>
            <a:off x="789750" y="195850"/>
            <a:ext cx="7564500" cy="7080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lang="en" sz="3400">
                <a:solidFill>
                  <a:schemeClr val="dk1"/>
                </a:solidFill>
              </a:rPr>
              <a:t>SNR (σ) v/s Chirp Mass</a:t>
            </a:r>
            <a:endParaRPr sz="3400">
              <a:solidFill>
                <a:schemeClr val="dk1"/>
              </a:solidFill>
            </a:endParaRPr>
          </a:p>
        </p:txBody>
      </p:sp>
      <p:sp>
        <p:nvSpPr>
          <p:cNvPr id="355" name="Google Shape;355;p47"/>
          <p:cNvSpPr txBox="1"/>
          <p:nvPr/>
        </p:nvSpPr>
        <p:spPr>
          <a:xfrm>
            <a:off x="1396125" y="4124425"/>
            <a:ext cx="6934800" cy="603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100">
                <a:solidFill>
                  <a:schemeClr val="dk1"/>
                </a:solidFill>
              </a:rPr>
              <a:t>Fig. 4.3: σ vs chirp mass for </a:t>
            </a:r>
            <a:r>
              <a:rPr lang="en" sz="1100">
                <a:solidFill>
                  <a:schemeClr val="dk1"/>
                </a:solidFill>
              </a:rPr>
              <a:t>different</a:t>
            </a:r>
            <a:r>
              <a:rPr lang="en" sz="1100">
                <a:solidFill>
                  <a:schemeClr val="dk1"/>
                </a:solidFill>
              </a:rPr>
              <a:t> distances for deci-hertz observatory (left) and H1 (right).</a:t>
            </a:r>
            <a:endParaRPr sz="1100">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pic>
        <p:nvPicPr>
          <p:cNvPr id="356" name="Google Shape;356;p47"/>
          <p:cNvPicPr preferRelativeResize="0"/>
          <p:nvPr/>
        </p:nvPicPr>
        <p:blipFill>
          <a:blip r:embed="rId3">
            <a:alphaModFix/>
          </a:blip>
          <a:stretch>
            <a:fillRect/>
          </a:stretch>
        </p:blipFill>
        <p:spPr>
          <a:xfrm>
            <a:off x="837863" y="1197800"/>
            <a:ext cx="3619877" cy="2774225"/>
          </a:xfrm>
          <a:prstGeom prst="rect">
            <a:avLst/>
          </a:prstGeom>
          <a:noFill/>
          <a:ln>
            <a:noFill/>
          </a:ln>
        </p:spPr>
      </p:pic>
      <p:pic>
        <p:nvPicPr>
          <p:cNvPr id="357" name="Google Shape;357;p47"/>
          <p:cNvPicPr preferRelativeResize="0"/>
          <p:nvPr/>
        </p:nvPicPr>
        <p:blipFill>
          <a:blip r:embed="rId4">
            <a:alphaModFix/>
          </a:blip>
          <a:stretch>
            <a:fillRect/>
          </a:stretch>
        </p:blipFill>
        <p:spPr>
          <a:xfrm>
            <a:off x="4610140" y="1197800"/>
            <a:ext cx="3571207" cy="2774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8"/>
          <p:cNvSpPr txBox="1"/>
          <p:nvPr/>
        </p:nvSpPr>
        <p:spPr>
          <a:xfrm>
            <a:off x="1155100" y="4115875"/>
            <a:ext cx="6957300" cy="8064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100">
                <a:solidFill>
                  <a:schemeClr val="dk1"/>
                </a:solidFill>
              </a:rPr>
              <a:t>Fig. 4.4: σ vs mass ratio for different distances for deci-hertz observatory (left) and H1 (right).</a:t>
            </a:r>
            <a:endParaRPr sz="1100">
              <a:solidFill>
                <a:schemeClr val="dk1"/>
              </a:solidFill>
            </a:endParaRPr>
          </a:p>
          <a:p>
            <a:pPr indent="0" lvl="0" marL="0" rtl="0" algn="l">
              <a:lnSpc>
                <a:spcPct val="120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363" name="Google Shape;363;p48"/>
          <p:cNvSpPr txBox="1"/>
          <p:nvPr/>
        </p:nvSpPr>
        <p:spPr>
          <a:xfrm>
            <a:off x="1486950" y="174425"/>
            <a:ext cx="6170100" cy="7080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lang="en" sz="3400">
                <a:solidFill>
                  <a:schemeClr val="dk1"/>
                </a:solidFill>
              </a:rPr>
              <a:t>SNR (σ) </a:t>
            </a:r>
            <a:r>
              <a:rPr lang="en" sz="3400">
                <a:solidFill>
                  <a:schemeClr val="dk1"/>
                </a:solidFill>
              </a:rPr>
              <a:t>v/s Mass Ratio</a:t>
            </a:r>
            <a:endParaRPr sz="3400">
              <a:solidFill>
                <a:schemeClr val="dk1"/>
              </a:solidFill>
            </a:endParaRPr>
          </a:p>
        </p:txBody>
      </p:sp>
      <p:pic>
        <p:nvPicPr>
          <p:cNvPr id="364" name="Google Shape;364;p48"/>
          <p:cNvPicPr preferRelativeResize="0"/>
          <p:nvPr/>
        </p:nvPicPr>
        <p:blipFill>
          <a:blip r:embed="rId3">
            <a:alphaModFix/>
          </a:blip>
          <a:stretch>
            <a:fillRect/>
          </a:stretch>
        </p:blipFill>
        <p:spPr>
          <a:xfrm>
            <a:off x="4486313" y="1152800"/>
            <a:ext cx="3626080" cy="2810675"/>
          </a:xfrm>
          <a:prstGeom prst="rect">
            <a:avLst/>
          </a:prstGeom>
          <a:noFill/>
          <a:ln>
            <a:noFill/>
          </a:ln>
        </p:spPr>
      </p:pic>
      <p:pic>
        <p:nvPicPr>
          <p:cNvPr id="365" name="Google Shape;365;p48"/>
          <p:cNvPicPr preferRelativeResize="0"/>
          <p:nvPr/>
        </p:nvPicPr>
        <p:blipFill rotWithShape="1">
          <a:blip r:embed="rId4">
            <a:alphaModFix/>
          </a:blip>
          <a:srcRect b="479" l="0" r="0" t="-480"/>
          <a:stretch/>
        </p:blipFill>
        <p:spPr>
          <a:xfrm>
            <a:off x="769200" y="1166425"/>
            <a:ext cx="3626074" cy="277285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9"/>
          <p:cNvSpPr txBox="1"/>
          <p:nvPr/>
        </p:nvSpPr>
        <p:spPr>
          <a:xfrm>
            <a:off x="714300" y="310663"/>
            <a:ext cx="7715400" cy="523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 sz="3400"/>
              <a:t>Conclusions</a:t>
            </a:r>
            <a:endParaRPr sz="500"/>
          </a:p>
        </p:txBody>
      </p:sp>
      <p:sp>
        <p:nvSpPr>
          <p:cNvPr id="371" name="Google Shape;371;p49"/>
          <p:cNvSpPr txBox="1"/>
          <p:nvPr/>
        </p:nvSpPr>
        <p:spPr>
          <a:xfrm>
            <a:off x="714375" y="1193372"/>
            <a:ext cx="6518100" cy="1616100"/>
          </a:xfrm>
          <a:prstGeom prst="rect">
            <a:avLst/>
          </a:prstGeom>
          <a:noFill/>
          <a:ln>
            <a:noFill/>
          </a:ln>
        </p:spPr>
        <p:txBody>
          <a:bodyPr anchorCtr="0" anchor="t" bIns="0" lIns="0" spcFirstLastPara="1" rIns="0" wrap="square" tIns="0">
            <a:spAutoFit/>
          </a:bodyPr>
          <a:lstStyle/>
          <a:p>
            <a:pPr indent="-323850" lvl="0" marL="457200" marR="0" rtl="0" algn="l">
              <a:lnSpc>
                <a:spcPct val="150000"/>
              </a:lnSpc>
              <a:spcBef>
                <a:spcPts val="0"/>
              </a:spcBef>
              <a:spcAft>
                <a:spcPts val="0"/>
              </a:spcAft>
              <a:buSzPts val="1500"/>
              <a:buChar char="●"/>
            </a:pPr>
            <a:r>
              <a:rPr lang="en" sz="1500"/>
              <a:t>Proposed deci-hertz observatory has a 100% detection rate</a:t>
            </a:r>
            <a:endParaRPr sz="1500"/>
          </a:p>
          <a:p>
            <a:pPr indent="-323850" lvl="0" marL="457200" marR="0" rtl="0" algn="l">
              <a:lnSpc>
                <a:spcPct val="150000"/>
              </a:lnSpc>
              <a:spcBef>
                <a:spcPts val="0"/>
              </a:spcBef>
              <a:spcAft>
                <a:spcPts val="0"/>
              </a:spcAft>
              <a:buSzPts val="1500"/>
              <a:buChar char="●"/>
            </a:pPr>
            <a:r>
              <a:rPr lang="en" sz="1500"/>
              <a:t>Consistently outperforms the current hecto-hertz detectors</a:t>
            </a:r>
            <a:endParaRPr sz="1500"/>
          </a:p>
          <a:p>
            <a:pPr indent="-323850" lvl="0" marL="457200" marR="0" rtl="0" algn="l">
              <a:lnSpc>
                <a:spcPct val="150000"/>
              </a:lnSpc>
              <a:spcBef>
                <a:spcPts val="0"/>
              </a:spcBef>
              <a:spcAft>
                <a:spcPts val="0"/>
              </a:spcAft>
              <a:buSzPts val="1500"/>
              <a:buChar char="●"/>
            </a:pPr>
            <a:r>
              <a:rPr lang="en" sz="1500"/>
              <a:t>Negative relationship between SNR (σ) and luminosity distance verified</a:t>
            </a:r>
            <a:endParaRPr sz="1500"/>
          </a:p>
          <a:p>
            <a:pPr indent="-323850" lvl="0" marL="457200" marR="0" rtl="0" algn="l">
              <a:lnSpc>
                <a:spcPct val="150000"/>
              </a:lnSpc>
              <a:spcBef>
                <a:spcPts val="0"/>
              </a:spcBef>
              <a:spcAft>
                <a:spcPts val="0"/>
              </a:spcAft>
              <a:buSzPts val="1500"/>
              <a:buChar char="●"/>
            </a:pPr>
            <a:r>
              <a:rPr lang="en" sz="1500"/>
              <a:t>SNR (σ) increases </a:t>
            </a:r>
            <a:r>
              <a:rPr lang="en" sz="1500"/>
              <a:t>with</a:t>
            </a:r>
            <a:r>
              <a:rPr lang="en" sz="1500"/>
              <a:t> chirp mass but trend dominated by luminosity distance</a:t>
            </a:r>
            <a:endParaRPr sz="1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0"/>
          <p:cNvSpPr txBox="1"/>
          <p:nvPr/>
        </p:nvSpPr>
        <p:spPr>
          <a:xfrm>
            <a:off x="714300" y="357838"/>
            <a:ext cx="7715400" cy="523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3400" u="none" cap="none" strike="noStrike">
                <a:solidFill>
                  <a:srgbClr val="000000"/>
                </a:solidFill>
                <a:latin typeface="Arial"/>
                <a:ea typeface="Arial"/>
                <a:cs typeface="Arial"/>
                <a:sym typeface="Arial"/>
              </a:rPr>
              <a:t>Future Directions</a:t>
            </a:r>
            <a:endParaRPr sz="500"/>
          </a:p>
        </p:txBody>
      </p:sp>
      <p:sp>
        <p:nvSpPr>
          <p:cNvPr id="377" name="Google Shape;377;p50"/>
          <p:cNvSpPr txBox="1"/>
          <p:nvPr/>
        </p:nvSpPr>
        <p:spPr>
          <a:xfrm>
            <a:off x="714375" y="1193375"/>
            <a:ext cx="7212300" cy="1269900"/>
          </a:xfrm>
          <a:prstGeom prst="rect">
            <a:avLst/>
          </a:prstGeom>
          <a:noFill/>
          <a:ln>
            <a:noFill/>
          </a:ln>
        </p:spPr>
        <p:txBody>
          <a:bodyPr anchorCtr="0" anchor="t" bIns="0" lIns="0" spcFirstLastPara="1" rIns="0" wrap="square" tIns="0">
            <a:spAutoFit/>
          </a:bodyPr>
          <a:lstStyle/>
          <a:p>
            <a:pPr indent="-323850" lvl="0" marL="4572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Bigger population of BBHs should be used</a:t>
            </a:r>
            <a:endParaRPr sz="700"/>
          </a:p>
          <a:p>
            <a:pPr indent="-323850" lvl="0" marL="4572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Conduct signal injections with actual noise and evaluate matched filter SNR </a:t>
            </a:r>
            <a:endParaRPr sz="700"/>
          </a:p>
          <a:p>
            <a:pPr indent="-323850" lvl="0" marL="4572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Analysis for IMRIs limited by IMRPhenomD</a:t>
            </a:r>
            <a:endParaRPr sz="1500"/>
          </a:p>
          <a:p>
            <a:pPr indent="-323850" lvl="0" marL="457200" marR="0" rtl="0" algn="l">
              <a:lnSpc>
                <a:spcPct val="150000"/>
              </a:lnSpc>
              <a:spcBef>
                <a:spcPts val="0"/>
              </a:spcBef>
              <a:spcAft>
                <a:spcPts val="0"/>
              </a:spcAft>
              <a:buSzPts val="1500"/>
              <a:buChar char="●"/>
            </a:pPr>
            <a:r>
              <a:rPr lang="en" sz="1500"/>
              <a:t>Data should not be downsampled</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51"/>
          <p:cNvPicPr preferRelativeResize="0"/>
          <p:nvPr/>
        </p:nvPicPr>
        <p:blipFill>
          <a:blip r:embed="rId3">
            <a:alphaModFix/>
          </a:blip>
          <a:stretch>
            <a:fillRect/>
          </a:stretch>
        </p:blipFill>
        <p:spPr>
          <a:xfrm>
            <a:off x="5019575" y="36650"/>
            <a:ext cx="3740058" cy="4838700"/>
          </a:xfrm>
          <a:prstGeom prst="rect">
            <a:avLst/>
          </a:prstGeom>
          <a:noFill/>
          <a:ln>
            <a:noFill/>
          </a:ln>
        </p:spPr>
      </p:pic>
      <p:sp>
        <p:nvSpPr>
          <p:cNvPr id="383" name="Google Shape;383;p51"/>
          <p:cNvSpPr txBox="1"/>
          <p:nvPr/>
        </p:nvSpPr>
        <p:spPr>
          <a:xfrm>
            <a:off x="1387075" y="2202300"/>
            <a:ext cx="3000000" cy="7389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lang="en" sz="3600">
                <a:solidFill>
                  <a:schemeClr val="dk1"/>
                </a:solidFill>
              </a:rPr>
              <a:t>Thank you.</a:t>
            </a:r>
            <a:endParaRPr sz="700">
              <a:solidFill>
                <a:schemeClr val="dk1"/>
              </a:solidFill>
            </a:endParaRPr>
          </a:p>
        </p:txBody>
      </p:sp>
      <p:sp>
        <p:nvSpPr>
          <p:cNvPr id="384" name="Google Shape;384;p51"/>
          <p:cNvSpPr txBox="1"/>
          <p:nvPr/>
        </p:nvSpPr>
        <p:spPr>
          <a:xfrm>
            <a:off x="5662600" y="4765250"/>
            <a:ext cx="5386500" cy="8064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100">
                <a:solidFill>
                  <a:schemeClr val="dk1"/>
                </a:solidFill>
              </a:rPr>
              <a:t>Fig.: Rainer Weiss (American physicist)</a:t>
            </a:r>
            <a:endParaRPr sz="1100">
              <a:solidFill>
                <a:schemeClr val="dk1"/>
              </a:solidFill>
            </a:endParaRPr>
          </a:p>
          <a:p>
            <a:pPr indent="0" lvl="0" marL="0" rtl="0" algn="l">
              <a:lnSpc>
                <a:spcPct val="120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2"/>
          <p:cNvSpPr txBox="1"/>
          <p:nvPr/>
        </p:nvSpPr>
        <p:spPr>
          <a:xfrm>
            <a:off x="3072000" y="1814400"/>
            <a:ext cx="3000000" cy="15147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lang="en" sz="3600">
                <a:solidFill>
                  <a:schemeClr val="dk1"/>
                </a:solidFill>
              </a:rPr>
              <a:t>Follow-up Discussion</a:t>
            </a:r>
            <a:endParaRPr sz="7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3"/>
          <p:cNvSpPr txBox="1"/>
          <p:nvPr/>
        </p:nvSpPr>
        <p:spPr>
          <a:xfrm>
            <a:off x="714375" y="405038"/>
            <a:ext cx="7715400" cy="523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 sz="3400"/>
              <a:t>More on Source Parameters</a:t>
            </a:r>
            <a:endParaRPr sz="500"/>
          </a:p>
        </p:txBody>
      </p:sp>
      <p:sp>
        <p:nvSpPr>
          <p:cNvPr id="395" name="Google Shape;395;p53"/>
          <p:cNvSpPr txBox="1"/>
          <p:nvPr/>
        </p:nvSpPr>
        <p:spPr>
          <a:xfrm>
            <a:off x="714375" y="1193375"/>
            <a:ext cx="7527000" cy="2655300"/>
          </a:xfrm>
          <a:prstGeom prst="rect">
            <a:avLst/>
          </a:prstGeom>
          <a:noFill/>
          <a:ln>
            <a:noFill/>
          </a:ln>
        </p:spPr>
        <p:txBody>
          <a:bodyPr anchorCtr="0" anchor="t" bIns="0" lIns="0" spcFirstLastPara="1" rIns="0" wrap="square" tIns="0">
            <a:spAutoFit/>
          </a:bodyPr>
          <a:lstStyle/>
          <a:p>
            <a:pPr indent="-323850" lvl="0" marL="457200" marR="0" rtl="0" algn="l">
              <a:lnSpc>
                <a:spcPct val="150000"/>
              </a:lnSpc>
              <a:spcBef>
                <a:spcPts val="0"/>
              </a:spcBef>
              <a:spcAft>
                <a:spcPts val="0"/>
              </a:spcAft>
              <a:buClr>
                <a:srgbClr val="000000"/>
              </a:buClr>
              <a:buSzPts val="1500"/>
              <a:buFont typeface="Arial"/>
              <a:buChar char="●"/>
            </a:pPr>
            <a:r>
              <a:rPr lang="en" sz="1500"/>
              <a:t>Phase: Position of BHs in orbit around each other </a:t>
            </a:r>
            <a:endParaRPr sz="1500"/>
          </a:p>
          <a:p>
            <a:pPr indent="-323850" lvl="0" marL="457200" marR="0" rtl="0" algn="l">
              <a:lnSpc>
                <a:spcPct val="150000"/>
              </a:lnSpc>
              <a:spcBef>
                <a:spcPts val="0"/>
              </a:spcBef>
              <a:spcAft>
                <a:spcPts val="0"/>
              </a:spcAft>
              <a:buSzPts val="1500"/>
              <a:buChar char="●"/>
            </a:pPr>
            <a:r>
              <a:rPr lang="en" sz="1500"/>
              <a:t>Spin vector azimuthal angle: Angle made by spins with direction perpendicular to orbital plane</a:t>
            </a:r>
            <a:endParaRPr sz="1500"/>
          </a:p>
          <a:p>
            <a:pPr indent="-323850" lvl="0" marL="457200" marR="0" rtl="0" algn="l">
              <a:lnSpc>
                <a:spcPct val="150000"/>
              </a:lnSpc>
              <a:spcBef>
                <a:spcPts val="0"/>
              </a:spcBef>
              <a:spcAft>
                <a:spcPts val="0"/>
              </a:spcAft>
              <a:buSzPts val="1500"/>
              <a:buChar char="●"/>
            </a:pPr>
            <a:r>
              <a:rPr lang="en" sz="1500"/>
              <a:t>Precession angle: Angle between total angular momentum and direction of wave propagation, determines the polarization of GWs</a:t>
            </a:r>
            <a:endParaRPr sz="1500"/>
          </a:p>
          <a:p>
            <a:pPr indent="-323850" lvl="0" marL="457200" marR="0" rtl="0" algn="l">
              <a:lnSpc>
                <a:spcPct val="150000"/>
              </a:lnSpc>
              <a:spcBef>
                <a:spcPts val="0"/>
              </a:spcBef>
              <a:spcAft>
                <a:spcPts val="0"/>
              </a:spcAft>
              <a:buSzPts val="1500"/>
              <a:buChar char="●"/>
            </a:pPr>
            <a:r>
              <a:rPr lang="en" sz="1500"/>
              <a:t>Tilt: Angle between the total angular momentum and the LoS from the observer to the binary system</a:t>
            </a:r>
            <a:endParaRPr sz="1500"/>
          </a:p>
          <a:p>
            <a:pPr indent="0" lvl="0" marL="0" marR="0" rtl="0" algn="l">
              <a:lnSpc>
                <a:spcPct val="150000"/>
              </a:lnSpc>
              <a:spcBef>
                <a:spcPts val="0"/>
              </a:spcBef>
              <a:spcAft>
                <a:spcPts val="0"/>
              </a:spcAft>
              <a:buNone/>
            </a:pPr>
            <a:r>
              <a:t/>
            </a:r>
            <a:endParaRPr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nvSpPr>
        <p:spPr>
          <a:xfrm>
            <a:off x="498625" y="1322450"/>
            <a:ext cx="4994100" cy="2655300"/>
          </a:xfrm>
          <a:prstGeom prst="rect">
            <a:avLst/>
          </a:prstGeom>
          <a:noFill/>
          <a:ln>
            <a:noFill/>
          </a:ln>
        </p:spPr>
        <p:txBody>
          <a:bodyPr anchorCtr="0" anchor="t" bIns="0" lIns="0" spcFirstLastPara="1" rIns="0" wrap="square" tIns="0">
            <a:spAutoFit/>
          </a:bodyPr>
          <a:lstStyle/>
          <a:p>
            <a:pPr indent="-323850" lvl="0" marL="4572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Ripples in space-time caused by accelerating massive objects</a:t>
            </a:r>
            <a:endParaRPr sz="700"/>
          </a:p>
          <a:p>
            <a:pPr indent="-323850" lvl="0" marL="4572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Have two polarizations--- "plus" and "cross"</a:t>
            </a:r>
            <a:endParaRPr sz="700"/>
          </a:p>
          <a:p>
            <a:pPr indent="-323850" lvl="0" marL="4572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Primary sources:</a:t>
            </a:r>
            <a:endParaRPr sz="700"/>
          </a:p>
          <a:p>
            <a:pPr indent="-323850" lvl="1" marL="9144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Binary systems</a:t>
            </a:r>
            <a:endParaRPr sz="700"/>
          </a:p>
          <a:p>
            <a:pPr indent="-323850" lvl="1" marL="9144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Supernovae</a:t>
            </a:r>
            <a:endParaRPr b="0" i="0" sz="1500" u="none" cap="none" strike="noStrike">
              <a:solidFill>
                <a:srgbClr val="000000"/>
              </a:solidFill>
              <a:latin typeface="Arial"/>
              <a:ea typeface="Arial"/>
              <a:cs typeface="Arial"/>
              <a:sym typeface="Arial"/>
            </a:endParaRPr>
          </a:p>
          <a:p>
            <a:pPr indent="-323850" lvl="1" marL="914400" marR="0" rtl="0" algn="l">
              <a:lnSpc>
                <a:spcPct val="150000"/>
              </a:lnSpc>
              <a:spcBef>
                <a:spcPts val="0"/>
              </a:spcBef>
              <a:spcAft>
                <a:spcPts val="0"/>
              </a:spcAft>
              <a:buSzPts val="1500"/>
              <a:buChar char="○"/>
            </a:pPr>
            <a:r>
              <a:rPr lang="en" sz="1500"/>
              <a:t>Continuous gravitational waves</a:t>
            </a:r>
            <a:endParaRPr sz="1500"/>
          </a:p>
          <a:p>
            <a:pPr indent="-323850" lvl="1" marL="9144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Stochastic gravitational wave background</a:t>
            </a:r>
            <a:endParaRPr sz="700"/>
          </a:p>
        </p:txBody>
      </p:sp>
      <p:sp>
        <p:nvSpPr>
          <p:cNvPr id="143" name="Google Shape;143;p27"/>
          <p:cNvSpPr txBox="1"/>
          <p:nvPr/>
        </p:nvSpPr>
        <p:spPr>
          <a:xfrm>
            <a:off x="714300" y="452438"/>
            <a:ext cx="7715400" cy="523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3400" u="none" cap="none" strike="noStrike">
                <a:solidFill>
                  <a:srgbClr val="000000"/>
                </a:solidFill>
                <a:latin typeface="Arial"/>
                <a:ea typeface="Arial"/>
                <a:cs typeface="Arial"/>
                <a:sym typeface="Arial"/>
              </a:rPr>
              <a:t>Understanding Gravitational Waves</a:t>
            </a:r>
            <a:endParaRPr sz="700"/>
          </a:p>
        </p:txBody>
      </p:sp>
      <p:grpSp>
        <p:nvGrpSpPr>
          <p:cNvPr id="144" name="Google Shape;144;p27"/>
          <p:cNvGrpSpPr/>
          <p:nvPr/>
        </p:nvGrpSpPr>
        <p:grpSpPr>
          <a:xfrm>
            <a:off x="5305535" y="1366932"/>
            <a:ext cx="3632254" cy="2566343"/>
            <a:chOff x="5305535" y="1366932"/>
            <a:chExt cx="3632254" cy="2566343"/>
          </a:xfrm>
        </p:grpSpPr>
        <p:pic>
          <p:nvPicPr>
            <p:cNvPr id="145" name="Google Shape;145;p27"/>
            <p:cNvPicPr preferRelativeResize="0"/>
            <p:nvPr/>
          </p:nvPicPr>
          <p:blipFill rotWithShape="1">
            <a:blip r:embed="rId3">
              <a:alphaModFix/>
            </a:blip>
            <a:srcRect b="0" l="0" r="0" t="0"/>
            <a:stretch/>
          </p:blipFill>
          <p:spPr>
            <a:xfrm>
              <a:off x="5305535" y="1366932"/>
              <a:ext cx="3632254" cy="2043143"/>
            </a:xfrm>
            <a:prstGeom prst="rect">
              <a:avLst/>
            </a:prstGeom>
            <a:noFill/>
            <a:ln>
              <a:noFill/>
            </a:ln>
          </p:spPr>
        </p:pic>
        <p:sp>
          <p:nvSpPr>
            <p:cNvPr id="146" name="Google Shape;146;p27"/>
            <p:cNvSpPr txBox="1"/>
            <p:nvPr/>
          </p:nvSpPr>
          <p:spPr>
            <a:xfrm>
              <a:off x="5667625" y="3410075"/>
              <a:ext cx="327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Fig. 1.1: Effect of a passing gravitational wave on test particles.</a:t>
              </a:r>
              <a:endParaRPr sz="1100"/>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4"/>
          <p:cNvSpPr txBox="1"/>
          <p:nvPr/>
        </p:nvSpPr>
        <p:spPr>
          <a:xfrm>
            <a:off x="714375" y="405038"/>
            <a:ext cx="7715400" cy="523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 sz="3400"/>
              <a:t>Innermost Stable Circular Orbit (ISCO)</a:t>
            </a:r>
            <a:endParaRPr sz="500"/>
          </a:p>
        </p:txBody>
      </p:sp>
      <p:sp>
        <p:nvSpPr>
          <p:cNvPr id="401" name="Google Shape;401;p54"/>
          <p:cNvSpPr txBox="1"/>
          <p:nvPr/>
        </p:nvSpPr>
        <p:spPr>
          <a:xfrm>
            <a:off x="714375" y="1193375"/>
            <a:ext cx="7527000" cy="2655300"/>
          </a:xfrm>
          <a:prstGeom prst="rect">
            <a:avLst/>
          </a:prstGeom>
          <a:noFill/>
          <a:ln>
            <a:noFill/>
          </a:ln>
        </p:spPr>
        <p:txBody>
          <a:bodyPr anchorCtr="0" anchor="t" bIns="0" lIns="0" spcFirstLastPara="1" rIns="0" wrap="square" tIns="0">
            <a:spAutoFit/>
          </a:bodyPr>
          <a:lstStyle/>
          <a:p>
            <a:pPr indent="-323850" lvl="0" marL="457200" marR="0" rtl="0" algn="l">
              <a:lnSpc>
                <a:spcPct val="150000"/>
              </a:lnSpc>
              <a:spcBef>
                <a:spcPts val="0"/>
              </a:spcBef>
              <a:spcAft>
                <a:spcPts val="0"/>
              </a:spcAft>
              <a:buClr>
                <a:srgbClr val="000000"/>
              </a:buClr>
              <a:buSzPts val="1500"/>
              <a:buFont typeface="Arial"/>
              <a:buChar char="●"/>
            </a:pPr>
            <a:r>
              <a:rPr lang="en" sz="1500"/>
              <a:t>Smallest possible stable orbit that two black holes can have around each other</a:t>
            </a:r>
            <a:endParaRPr sz="700"/>
          </a:p>
          <a:p>
            <a:pPr indent="-323850" lvl="0" marL="457200" marR="0" rtl="0" algn="l">
              <a:lnSpc>
                <a:spcPct val="150000"/>
              </a:lnSpc>
              <a:spcBef>
                <a:spcPts val="0"/>
              </a:spcBef>
              <a:spcAft>
                <a:spcPts val="0"/>
              </a:spcAft>
              <a:buClr>
                <a:srgbClr val="000000"/>
              </a:buClr>
              <a:buSzPts val="1500"/>
              <a:buFont typeface="Arial"/>
              <a:buChar char="●"/>
            </a:pPr>
            <a:r>
              <a:rPr lang="en" sz="1500"/>
              <a:t>𝑓</a:t>
            </a:r>
            <a:r>
              <a:rPr baseline="-25000" lang="en" sz="1500"/>
              <a:t>ISCO</a:t>
            </a:r>
            <a:r>
              <a:rPr lang="en" sz="1500"/>
              <a:t> determined by the properties of black holes</a:t>
            </a:r>
            <a:endParaRPr sz="1500"/>
          </a:p>
          <a:p>
            <a:pPr indent="-323850" lvl="1" marL="1371600" marR="0" rtl="0" algn="l">
              <a:lnSpc>
                <a:spcPct val="150000"/>
              </a:lnSpc>
              <a:spcBef>
                <a:spcPts val="0"/>
              </a:spcBef>
              <a:spcAft>
                <a:spcPts val="0"/>
              </a:spcAft>
              <a:buSzPts val="1500"/>
              <a:buChar char="○"/>
            </a:pPr>
            <a:r>
              <a:rPr lang="en" sz="1500"/>
              <a:t>More massive black holes have a lower </a:t>
            </a:r>
            <a:r>
              <a:rPr lang="en" sz="1500">
                <a:solidFill>
                  <a:schemeClr val="dk1"/>
                </a:solidFill>
              </a:rPr>
              <a:t>𝑓</a:t>
            </a:r>
            <a:r>
              <a:rPr baseline="-25000" lang="en" sz="1500">
                <a:solidFill>
                  <a:schemeClr val="dk1"/>
                </a:solidFill>
              </a:rPr>
              <a:t>ISCO</a:t>
            </a:r>
            <a:endParaRPr sz="1500">
              <a:solidFill>
                <a:schemeClr val="dk1"/>
              </a:solidFill>
            </a:endParaRPr>
          </a:p>
          <a:p>
            <a:pPr indent="-323850" lvl="0" marL="457200" marR="0" rtl="0" algn="l">
              <a:lnSpc>
                <a:spcPct val="150000"/>
              </a:lnSpc>
              <a:spcBef>
                <a:spcPts val="0"/>
              </a:spcBef>
              <a:spcAft>
                <a:spcPts val="0"/>
              </a:spcAft>
              <a:buClr>
                <a:schemeClr val="dk1"/>
              </a:buClr>
              <a:buSzPts val="1500"/>
              <a:buChar char="●"/>
            </a:pPr>
            <a:r>
              <a:rPr lang="en" sz="1500">
                <a:solidFill>
                  <a:schemeClr val="dk1"/>
                </a:solidFill>
              </a:rPr>
              <a:t>Why 𝑓</a:t>
            </a:r>
            <a:r>
              <a:rPr baseline="-25000" lang="en" sz="1500">
                <a:solidFill>
                  <a:schemeClr val="dk1"/>
                </a:solidFill>
              </a:rPr>
              <a:t>ISCO</a:t>
            </a:r>
            <a:r>
              <a:rPr lang="en" sz="1500">
                <a:solidFill>
                  <a:schemeClr val="dk1"/>
                </a:solidFill>
              </a:rPr>
              <a:t> as 𝑓</a:t>
            </a:r>
            <a:r>
              <a:rPr baseline="-25000" lang="en" sz="1500">
                <a:solidFill>
                  <a:schemeClr val="dk1"/>
                </a:solidFill>
              </a:rPr>
              <a:t>high</a:t>
            </a:r>
            <a:r>
              <a:rPr lang="en" sz="1500">
                <a:solidFill>
                  <a:schemeClr val="dk1"/>
                </a:solidFill>
              </a:rPr>
              <a:t>?</a:t>
            </a:r>
            <a:endParaRPr sz="1500">
              <a:solidFill>
                <a:schemeClr val="dk1"/>
              </a:solidFill>
            </a:endParaRPr>
          </a:p>
          <a:p>
            <a:pPr indent="-323850" lvl="1" marL="1371600" marR="0" rtl="0" algn="l">
              <a:lnSpc>
                <a:spcPct val="150000"/>
              </a:lnSpc>
              <a:spcBef>
                <a:spcPts val="0"/>
              </a:spcBef>
              <a:spcAft>
                <a:spcPts val="0"/>
              </a:spcAft>
              <a:buClr>
                <a:schemeClr val="dk1"/>
              </a:buClr>
              <a:buSzPts val="1500"/>
              <a:buChar char="○"/>
            </a:pPr>
            <a:r>
              <a:rPr lang="en" sz="1500">
                <a:solidFill>
                  <a:schemeClr val="dk1"/>
                </a:solidFill>
              </a:rPr>
              <a:t>Final frequency as BHs start to merge</a:t>
            </a:r>
            <a:endParaRPr sz="1500">
              <a:solidFill>
                <a:schemeClr val="dk1"/>
              </a:solidFill>
            </a:endParaRPr>
          </a:p>
          <a:p>
            <a:pPr indent="-323850" lvl="1" marL="1371600" marR="0" rtl="0" algn="l">
              <a:lnSpc>
                <a:spcPct val="150000"/>
              </a:lnSpc>
              <a:spcBef>
                <a:spcPts val="0"/>
              </a:spcBef>
              <a:spcAft>
                <a:spcPts val="0"/>
              </a:spcAft>
              <a:buClr>
                <a:schemeClr val="dk1"/>
              </a:buClr>
              <a:buSzPts val="1500"/>
              <a:buChar char="○"/>
            </a:pPr>
            <a:r>
              <a:rPr lang="en" sz="1500">
                <a:solidFill>
                  <a:schemeClr val="dk1"/>
                </a:solidFill>
              </a:rPr>
              <a:t>More massive BH formed has weak GW signal</a:t>
            </a:r>
            <a:endParaRPr sz="1500">
              <a:solidFill>
                <a:schemeClr val="dk1"/>
              </a:solidFill>
            </a:endParaRPr>
          </a:p>
          <a:p>
            <a:pPr indent="-323850" lvl="1" marL="1371600" marR="0" rtl="0" algn="l">
              <a:lnSpc>
                <a:spcPct val="150000"/>
              </a:lnSpc>
              <a:spcBef>
                <a:spcPts val="0"/>
              </a:spcBef>
              <a:spcAft>
                <a:spcPts val="0"/>
              </a:spcAft>
              <a:buClr>
                <a:schemeClr val="dk1"/>
              </a:buClr>
              <a:buSzPts val="1500"/>
              <a:buChar char="○"/>
            </a:pPr>
            <a:r>
              <a:rPr lang="en" sz="1500">
                <a:solidFill>
                  <a:schemeClr val="dk1"/>
                </a:solidFill>
              </a:rPr>
              <a:t>Dominated by noise above 𝑓</a:t>
            </a:r>
            <a:r>
              <a:rPr baseline="-25000" lang="en" sz="1500">
                <a:solidFill>
                  <a:schemeClr val="dk1"/>
                </a:solidFill>
              </a:rPr>
              <a:t>ISCO</a:t>
            </a:r>
            <a:endParaRPr sz="1500">
              <a:solidFill>
                <a:schemeClr val="dk1"/>
              </a:solidFill>
            </a:endParaRPr>
          </a:p>
          <a:p>
            <a:pPr indent="0" lvl="0" marL="0" marR="0" rtl="0" algn="l">
              <a:lnSpc>
                <a:spcPct val="150000"/>
              </a:lnSpc>
              <a:spcBef>
                <a:spcPts val="0"/>
              </a:spcBef>
              <a:spcAft>
                <a:spcPts val="0"/>
              </a:spcAft>
              <a:buNone/>
            </a:pPr>
            <a:r>
              <a:t/>
            </a:r>
            <a:endParaRPr sz="1500">
              <a:solidFill>
                <a:schemeClr val="dk1"/>
              </a:solidFill>
            </a:endParaRPr>
          </a:p>
        </p:txBody>
      </p:sp>
      <p:grpSp>
        <p:nvGrpSpPr>
          <p:cNvPr id="402" name="Google Shape;402;p54"/>
          <p:cNvGrpSpPr/>
          <p:nvPr/>
        </p:nvGrpSpPr>
        <p:grpSpPr>
          <a:xfrm>
            <a:off x="4753874" y="3351124"/>
            <a:ext cx="3885475" cy="1486201"/>
            <a:chOff x="1183324" y="3146649"/>
            <a:chExt cx="3885475" cy="1486201"/>
          </a:xfrm>
        </p:grpSpPr>
        <p:pic>
          <p:nvPicPr>
            <p:cNvPr id="403" name="Google Shape;403;p54"/>
            <p:cNvPicPr preferRelativeResize="0"/>
            <p:nvPr/>
          </p:nvPicPr>
          <p:blipFill>
            <a:blip r:embed="rId3">
              <a:alphaModFix/>
            </a:blip>
            <a:stretch>
              <a:fillRect/>
            </a:stretch>
          </p:blipFill>
          <p:spPr>
            <a:xfrm>
              <a:off x="1183324" y="3146649"/>
              <a:ext cx="3885475" cy="1306525"/>
            </a:xfrm>
            <a:prstGeom prst="rect">
              <a:avLst/>
            </a:prstGeom>
            <a:noFill/>
            <a:ln>
              <a:noFill/>
            </a:ln>
          </p:spPr>
        </p:pic>
        <p:sp>
          <p:nvSpPr>
            <p:cNvPr id="404" name="Google Shape;404;p54"/>
            <p:cNvSpPr txBox="1"/>
            <p:nvPr/>
          </p:nvSpPr>
          <p:spPr>
            <a:xfrm>
              <a:off x="1626063" y="4278850"/>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rPr>
                <a:t>(3.2)</a:t>
              </a:r>
              <a:endParaRPr sz="1100">
                <a:solidFill>
                  <a:schemeClr val="dk1"/>
                </a:solidFil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5"/>
          <p:cNvSpPr txBox="1"/>
          <p:nvPr/>
        </p:nvSpPr>
        <p:spPr>
          <a:xfrm>
            <a:off x="714375" y="405038"/>
            <a:ext cx="7715400" cy="523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 sz="3400"/>
              <a:t>Empirical Form of Deci-Hertz PSD</a:t>
            </a:r>
            <a:endParaRPr sz="500"/>
          </a:p>
        </p:txBody>
      </p:sp>
      <p:sp>
        <p:nvSpPr>
          <p:cNvPr id="410" name="Google Shape;410;p55"/>
          <p:cNvSpPr txBox="1"/>
          <p:nvPr/>
        </p:nvSpPr>
        <p:spPr>
          <a:xfrm>
            <a:off x="714375" y="1289963"/>
            <a:ext cx="7527000" cy="1269900"/>
          </a:xfrm>
          <a:prstGeom prst="rect">
            <a:avLst/>
          </a:prstGeom>
          <a:noFill/>
          <a:ln>
            <a:noFill/>
          </a:ln>
        </p:spPr>
        <p:txBody>
          <a:bodyPr anchorCtr="0" anchor="t" bIns="0" lIns="0" spcFirstLastPara="1" rIns="0" wrap="square" tIns="0">
            <a:spAutoFit/>
          </a:bodyPr>
          <a:lstStyle/>
          <a:p>
            <a:pPr indent="-323850" lvl="0" marL="457200" marR="0" rtl="0" algn="l">
              <a:lnSpc>
                <a:spcPct val="150000"/>
              </a:lnSpc>
              <a:spcBef>
                <a:spcPts val="0"/>
              </a:spcBef>
              <a:spcAft>
                <a:spcPts val="0"/>
              </a:spcAft>
              <a:buClr>
                <a:schemeClr val="dk1"/>
              </a:buClr>
              <a:buSzPts val="1500"/>
              <a:buChar char="●"/>
            </a:pPr>
            <a:r>
              <a:rPr lang="en" sz="1500"/>
              <a:t>Based on current observations from LIGO noise curve </a:t>
            </a:r>
            <a:endParaRPr sz="1500"/>
          </a:p>
          <a:p>
            <a:pPr indent="-323850" lvl="0" marL="457200" marR="0" rtl="0" algn="l">
              <a:lnSpc>
                <a:spcPct val="150000"/>
              </a:lnSpc>
              <a:spcBef>
                <a:spcPts val="0"/>
              </a:spcBef>
              <a:spcAft>
                <a:spcPts val="0"/>
              </a:spcAft>
              <a:buClr>
                <a:schemeClr val="dk1"/>
              </a:buClr>
              <a:buSzPts val="1500"/>
              <a:buChar char="●"/>
            </a:pPr>
            <a:r>
              <a:rPr lang="en" sz="1500"/>
              <a:t>10</a:t>
            </a:r>
            <a:r>
              <a:rPr baseline="30000" lang="en" sz="1500"/>
              <a:t>-24</a:t>
            </a:r>
            <a:r>
              <a:rPr lang="en" sz="1500"/>
              <a:t> dominated by flat noise</a:t>
            </a:r>
            <a:endParaRPr sz="1500"/>
          </a:p>
          <a:p>
            <a:pPr indent="-323850" lvl="0" marL="457200" marR="0" rtl="0" algn="l">
              <a:lnSpc>
                <a:spcPct val="150000"/>
              </a:lnSpc>
              <a:spcBef>
                <a:spcPts val="0"/>
              </a:spcBef>
              <a:spcAft>
                <a:spcPts val="0"/>
              </a:spcAft>
              <a:buSzPts val="1500"/>
              <a:buChar char="●"/>
            </a:pPr>
            <a:r>
              <a:rPr lang="en" sz="1500"/>
              <a:t>Downward slope corresponding to 10</a:t>
            </a:r>
            <a:r>
              <a:rPr baseline="30000" lang="en" sz="1500"/>
              <a:t>-25</a:t>
            </a:r>
            <a:endParaRPr baseline="30000" sz="1500"/>
          </a:p>
          <a:p>
            <a:pPr indent="-323850" lvl="0" marL="457200" marR="0" rtl="0" algn="l">
              <a:lnSpc>
                <a:spcPct val="150000"/>
              </a:lnSpc>
              <a:spcBef>
                <a:spcPts val="0"/>
              </a:spcBef>
              <a:spcAft>
                <a:spcPts val="0"/>
              </a:spcAft>
              <a:buSzPts val="1500"/>
              <a:buChar char="●"/>
            </a:pPr>
            <a:r>
              <a:rPr lang="en" sz="1500"/>
              <a:t>10</a:t>
            </a:r>
            <a:r>
              <a:rPr baseline="30000" lang="en" sz="1500"/>
              <a:t>-23</a:t>
            </a:r>
            <a:r>
              <a:rPr baseline="-25000" lang="en" sz="1500"/>
              <a:t> </a:t>
            </a:r>
            <a:r>
              <a:rPr lang="en" sz="1500"/>
              <a:t>corresponds to shot and quantum noise</a:t>
            </a:r>
            <a:endParaRPr sz="1500"/>
          </a:p>
        </p:txBody>
      </p:sp>
      <p:grpSp>
        <p:nvGrpSpPr>
          <p:cNvPr id="411" name="Google Shape;411;p55"/>
          <p:cNvGrpSpPr/>
          <p:nvPr/>
        </p:nvGrpSpPr>
        <p:grpSpPr>
          <a:xfrm>
            <a:off x="2146205" y="2921574"/>
            <a:ext cx="4851571" cy="1087652"/>
            <a:chOff x="4032417" y="2811499"/>
            <a:chExt cx="4851571" cy="1087652"/>
          </a:xfrm>
        </p:grpSpPr>
        <p:pic>
          <p:nvPicPr>
            <p:cNvPr id="412" name="Google Shape;412;p55"/>
            <p:cNvPicPr preferRelativeResize="0"/>
            <p:nvPr/>
          </p:nvPicPr>
          <p:blipFill rotWithShape="1">
            <a:blip r:embed="rId3">
              <a:alphaModFix/>
            </a:blip>
            <a:srcRect b="1076" l="0" r="0" t="1085"/>
            <a:stretch/>
          </p:blipFill>
          <p:spPr>
            <a:xfrm>
              <a:off x="4032417" y="2811499"/>
              <a:ext cx="4851571" cy="838427"/>
            </a:xfrm>
            <a:prstGeom prst="rect">
              <a:avLst/>
            </a:prstGeom>
            <a:noFill/>
            <a:ln>
              <a:noFill/>
            </a:ln>
          </p:spPr>
        </p:pic>
        <p:sp>
          <p:nvSpPr>
            <p:cNvPr id="413" name="Google Shape;413;p55"/>
            <p:cNvSpPr txBox="1"/>
            <p:nvPr/>
          </p:nvSpPr>
          <p:spPr>
            <a:xfrm>
              <a:off x="4958213" y="3545150"/>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rPr>
                <a:t>(3.1)</a:t>
              </a:r>
              <a:endParaRPr sz="1100">
                <a:solidFill>
                  <a:schemeClr val="dk1"/>
                </a:solidFil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6"/>
          <p:cNvSpPr txBox="1"/>
          <p:nvPr/>
        </p:nvSpPr>
        <p:spPr>
          <a:xfrm>
            <a:off x="714375" y="405038"/>
            <a:ext cx="7715400" cy="523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 sz="3400"/>
              <a:t>Why this sampling rate?</a:t>
            </a:r>
            <a:endParaRPr sz="500"/>
          </a:p>
        </p:txBody>
      </p:sp>
      <p:sp>
        <p:nvSpPr>
          <p:cNvPr id="419" name="Google Shape;419;p56"/>
          <p:cNvSpPr txBox="1"/>
          <p:nvPr/>
        </p:nvSpPr>
        <p:spPr>
          <a:xfrm>
            <a:off x="714375" y="1193375"/>
            <a:ext cx="7527000" cy="2308800"/>
          </a:xfrm>
          <a:prstGeom prst="rect">
            <a:avLst/>
          </a:prstGeom>
          <a:noFill/>
          <a:ln>
            <a:noFill/>
          </a:ln>
        </p:spPr>
        <p:txBody>
          <a:bodyPr anchorCtr="0" anchor="t" bIns="0" lIns="0" spcFirstLastPara="1" rIns="0" wrap="square" tIns="0">
            <a:spAutoFit/>
          </a:bodyPr>
          <a:lstStyle/>
          <a:p>
            <a:pPr indent="-323850" lvl="0" marL="457200" marR="0" rtl="0" algn="l">
              <a:lnSpc>
                <a:spcPct val="150000"/>
              </a:lnSpc>
              <a:spcBef>
                <a:spcPts val="0"/>
              </a:spcBef>
              <a:spcAft>
                <a:spcPts val="0"/>
              </a:spcAft>
              <a:buClr>
                <a:srgbClr val="000000"/>
              </a:buClr>
              <a:buSzPts val="1500"/>
              <a:buFont typeface="Arial"/>
              <a:buChar char="●"/>
            </a:pPr>
            <a:r>
              <a:rPr lang="en" sz="1500"/>
              <a:t>Sampling rate of a digital signal evaluated by Nyquist sampling theorem</a:t>
            </a:r>
            <a:endParaRPr sz="700"/>
          </a:p>
          <a:p>
            <a:pPr indent="-323850" lvl="0" marL="457200" marR="0" rtl="0" algn="l">
              <a:lnSpc>
                <a:spcPct val="150000"/>
              </a:lnSpc>
              <a:spcBef>
                <a:spcPts val="0"/>
              </a:spcBef>
              <a:spcAft>
                <a:spcPts val="0"/>
              </a:spcAft>
              <a:buClr>
                <a:srgbClr val="000000"/>
              </a:buClr>
              <a:buSzPts val="1500"/>
              <a:buFont typeface="Arial"/>
              <a:buChar char="●"/>
            </a:pPr>
            <a:r>
              <a:rPr lang="en" sz="1500"/>
              <a:t>𝑓</a:t>
            </a:r>
            <a:r>
              <a:rPr baseline="-25000" lang="en" sz="1500"/>
              <a:t>s</a:t>
            </a:r>
            <a:r>
              <a:rPr lang="en" sz="1500"/>
              <a:t> &gt; 2</a:t>
            </a:r>
            <a:r>
              <a:rPr lang="en" sz="1500">
                <a:solidFill>
                  <a:schemeClr val="dk1"/>
                </a:solidFill>
              </a:rPr>
              <a:t>𝑓</a:t>
            </a:r>
            <a:r>
              <a:rPr baseline="-25000" lang="en" sz="1500">
                <a:solidFill>
                  <a:schemeClr val="dk1"/>
                </a:solidFill>
              </a:rPr>
              <a:t>max</a:t>
            </a:r>
            <a:r>
              <a:rPr lang="en" sz="1500"/>
              <a:t> where </a:t>
            </a:r>
            <a:r>
              <a:rPr lang="en" sz="1500">
                <a:solidFill>
                  <a:schemeClr val="dk1"/>
                </a:solidFill>
              </a:rPr>
              <a:t>𝑓</a:t>
            </a:r>
            <a:r>
              <a:rPr baseline="-25000" lang="en" sz="1500">
                <a:solidFill>
                  <a:schemeClr val="dk1"/>
                </a:solidFill>
              </a:rPr>
              <a:t>max</a:t>
            </a:r>
            <a:r>
              <a:rPr lang="en" sz="1500"/>
              <a:t> is the highest frequency present in the signal </a:t>
            </a:r>
            <a:endParaRPr sz="1500"/>
          </a:p>
          <a:p>
            <a:pPr indent="-323850" lvl="0" marL="457200" marR="0" rtl="0" algn="l">
              <a:lnSpc>
                <a:spcPct val="150000"/>
              </a:lnSpc>
              <a:spcBef>
                <a:spcPts val="0"/>
              </a:spcBef>
              <a:spcAft>
                <a:spcPts val="0"/>
              </a:spcAft>
              <a:buSzPts val="1500"/>
              <a:buChar char="●"/>
            </a:pPr>
            <a:r>
              <a:rPr lang="en" sz="1500"/>
              <a:t>16384Hz captures content upto 8192Hz</a:t>
            </a:r>
            <a:endParaRPr sz="1500"/>
          </a:p>
          <a:p>
            <a:pPr indent="-323850" lvl="0" marL="457200" marR="0" rtl="0" algn="l">
              <a:lnSpc>
                <a:spcPct val="150000"/>
              </a:lnSpc>
              <a:spcBef>
                <a:spcPts val="0"/>
              </a:spcBef>
              <a:spcAft>
                <a:spcPts val="0"/>
              </a:spcAft>
              <a:buSzPts val="1500"/>
              <a:buChar char="●"/>
            </a:pPr>
            <a:r>
              <a:rPr lang="en" sz="1500"/>
              <a:t>Why 16384 and not 16000?</a:t>
            </a:r>
            <a:endParaRPr sz="1500"/>
          </a:p>
          <a:p>
            <a:pPr indent="-323850" lvl="1" marL="1371600" marR="0" rtl="0" algn="l">
              <a:lnSpc>
                <a:spcPct val="150000"/>
              </a:lnSpc>
              <a:spcBef>
                <a:spcPts val="0"/>
              </a:spcBef>
              <a:spcAft>
                <a:spcPts val="0"/>
              </a:spcAft>
              <a:buSzPts val="1500"/>
              <a:buChar char="○"/>
            </a:pPr>
            <a:r>
              <a:rPr lang="en" sz="1500"/>
              <a:t>To make it a multiple of the resonant frequencies of the interferometer</a:t>
            </a:r>
            <a:endParaRPr sz="1500"/>
          </a:p>
          <a:p>
            <a:pPr indent="-323850" lvl="1" marL="1371600" marR="0" rtl="0" algn="l">
              <a:lnSpc>
                <a:spcPct val="150000"/>
              </a:lnSpc>
              <a:spcBef>
                <a:spcPts val="0"/>
              </a:spcBef>
              <a:spcAft>
                <a:spcPts val="0"/>
              </a:spcAft>
              <a:buSzPts val="1500"/>
              <a:buChar char="○"/>
            </a:pPr>
            <a:r>
              <a:rPr lang="en" sz="1500"/>
              <a:t>Resonant frequency determined by arm length </a:t>
            </a:r>
            <a:endParaRPr sz="1500"/>
          </a:p>
          <a:p>
            <a:pPr indent="-323850" lvl="1" marL="1371600" marR="0" rtl="0" algn="l">
              <a:lnSpc>
                <a:spcPct val="150000"/>
              </a:lnSpc>
              <a:spcBef>
                <a:spcPts val="0"/>
              </a:spcBef>
              <a:spcAft>
                <a:spcPts val="0"/>
              </a:spcAft>
              <a:buSzPts val="1500"/>
              <a:buChar char="○"/>
            </a:pPr>
            <a:r>
              <a:rPr lang="en" sz="1500"/>
              <a:t>Resonant frequency ≠ </a:t>
            </a:r>
            <a:r>
              <a:rPr lang="en" sz="1500">
                <a:solidFill>
                  <a:schemeClr val="dk1"/>
                </a:solidFill>
              </a:rPr>
              <a:t>𝑓</a:t>
            </a:r>
            <a:r>
              <a:rPr baseline="-25000" lang="en" sz="1500">
                <a:solidFill>
                  <a:schemeClr val="dk1"/>
                </a:solidFill>
              </a:rPr>
              <a:t>s</a:t>
            </a:r>
            <a:r>
              <a:rPr lang="en" sz="1500">
                <a:solidFill>
                  <a:schemeClr val="dk1"/>
                </a:solidFill>
              </a:rPr>
              <a:t> produces beat notes</a:t>
            </a:r>
            <a:endParaRPr sz="1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7"/>
          <p:cNvSpPr txBox="1"/>
          <p:nvPr/>
        </p:nvSpPr>
        <p:spPr>
          <a:xfrm>
            <a:off x="714375" y="405038"/>
            <a:ext cx="7715400" cy="523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 sz="3400"/>
              <a:t>Threshold at </a:t>
            </a:r>
            <a:r>
              <a:rPr lang="en" sz="3400">
                <a:solidFill>
                  <a:schemeClr val="dk1"/>
                </a:solidFill>
              </a:rPr>
              <a:t>SNR&gt;8</a:t>
            </a:r>
            <a:endParaRPr sz="500"/>
          </a:p>
        </p:txBody>
      </p:sp>
      <p:sp>
        <p:nvSpPr>
          <p:cNvPr id="425" name="Google Shape;425;p57"/>
          <p:cNvSpPr txBox="1"/>
          <p:nvPr/>
        </p:nvSpPr>
        <p:spPr>
          <a:xfrm>
            <a:off x="714375" y="1193375"/>
            <a:ext cx="7527000" cy="1616100"/>
          </a:xfrm>
          <a:prstGeom prst="rect">
            <a:avLst/>
          </a:prstGeom>
          <a:noFill/>
          <a:ln>
            <a:noFill/>
          </a:ln>
        </p:spPr>
        <p:txBody>
          <a:bodyPr anchorCtr="0" anchor="t" bIns="0" lIns="0" spcFirstLastPara="1" rIns="0" wrap="square" tIns="0">
            <a:spAutoFit/>
          </a:bodyPr>
          <a:lstStyle/>
          <a:p>
            <a:pPr indent="-323850" lvl="0" marL="457200" marR="0" rtl="0" algn="l">
              <a:lnSpc>
                <a:spcPct val="150000"/>
              </a:lnSpc>
              <a:spcBef>
                <a:spcPts val="0"/>
              </a:spcBef>
              <a:spcAft>
                <a:spcPts val="0"/>
              </a:spcAft>
              <a:buClr>
                <a:srgbClr val="000000"/>
              </a:buClr>
              <a:buSzPts val="1500"/>
              <a:buFont typeface="Arial"/>
              <a:buChar char="●"/>
            </a:pPr>
            <a:r>
              <a:rPr lang="en" sz="1500"/>
              <a:t>Corresponds to a </a:t>
            </a:r>
            <a:r>
              <a:rPr lang="en" sz="1500"/>
              <a:t>statistical</a:t>
            </a:r>
            <a:r>
              <a:rPr lang="en" sz="1500"/>
              <a:t> significance of 5σ (σ=standard deviation)</a:t>
            </a:r>
            <a:endParaRPr sz="1500"/>
          </a:p>
          <a:p>
            <a:pPr indent="-323850" lvl="0" marL="457200" marR="0" rtl="0" algn="l">
              <a:lnSpc>
                <a:spcPct val="150000"/>
              </a:lnSpc>
              <a:spcBef>
                <a:spcPts val="0"/>
              </a:spcBef>
              <a:spcAft>
                <a:spcPts val="0"/>
              </a:spcAft>
              <a:buSzPts val="1500"/>
              <a:buChar char="●"/>
            </a:pPr>
            <a:r>
              <a:rPr lang="en" sz="1500"/>
              <a:t>General </a:t>
            </a:r>
            <a:r>
              <a:rPr lang="en" sz="1500"/>
              <a:t>accepted value for statistical significance for claiming a discovery</a:t>
            </a:r>
            <a:endParaRPr sz="1500"/>
          </a:p>
          <a:p>
            <a:pPr indent="-323850" lvl="0" marL="457200" marR="0" rtl="0" algn="l">
              <a:lnSpc>
                <a:spcPct val="150000"/>
              </a:lnSpc>
              <a:spcBef>
                <a:spcPts val="0"/>
              </a:spcBef>
              <a:spcAft>
                <a:spcPts val="0"/>
              </a:spcAft>
              <a:buSzPts val="1500"/>
              <a:buChar char="●"/>
            </a:pPr>
            <a:r>
              <a:rPr lang="en" sz="1500"/>
              <a:t>Probability of a false positive detection due to random noise fluctuations extremely low (&lt;1/3.5 million)</a:t>
            </a:r>
            <a:endParaRPr sz="1500"/>
          </a:p>
          <a:p>
            <a:pPr indent="-323850" lvl="0" marL="457200" marR="0" rtl="0" algn="l">
              <a:lnSpc>
                <a:spcPct val="150000"/>
              </a:lnSpc>
              <a:spcBef>
                <a:spcPts val="0"/>
              </a:spcBef>
              <a:spcAft>
                <a:spcPts val="0"/>
              </a:spcAft>
              <a:buSzPts val="1500"/>
              <a:buChar char="●"/>
            </a:pPr>
            <a:r>
              <a:rPr lang="en" sz="1500"/>
              <a:t>Good compromise between sensitivity and computational cost</a:t>
            </a:r>
            <a:endParaRPr sz="1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8"/>
          <p:cNvSpPr txBox="1"/>
          <p:nvPr/>
        </p:nvSpPr>
        <p:spPr>
          <a:xfrm>
            <a:off x="714300" y="326388"/>
            <a:ext cx="7715400" cy="523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 sz="3400"/>
              <a:t>Why IMRPhenomD?</a:t>
            </a:r>
            <a:endParaRPr sz="500"/>
          </a:p>
        </p:txBody>
      </p:sp>
      <p:sp>
        <p:nvSpPr>
          <p:cNvPr id="431" name="Google Shape;431;p58"/>
          <p:cNvSpPr txBox="1"/>
          <p:nvPr/>
        </p:nvSpPr>
        <p:spPr>
          <a:xfrm>
            <a:off x="714375" y="1193375"/>
            <a:ext cx="7527000" cy="2308800"/>
          </a:xfrm>
          <a:prstGeom prst="rect">
            <a:avLst/>
          </a:prstGeom>
          <a:noFill/>
          <a:ln>
            <a:noFill/>
          </a:ln>
        </p:spPr>
        <p:txBody>
          <a:bodyPr anchorCtr="0" anchor="t" bIns="0" lIns="0" spcFirstLastPara="1" rIns="0" wrap="square" tIns="0">
            <a:spAutoFit/>
          </a:bodyPr>
          <a:lstStyle/>
          <a:p>
            <a:pPr indent="-323850" lvl="0" marL="457200" marR="0" rtl="0" algn="l">
              <a:lnSpc>
                <a:spcPct val="150000"/>
              </a:lnSpc>
              <a:spcBef>
                <a:spcPts val="0"/>
              </a:spcBef>
              <a:spcAft>
                <a:spcPts val="0"/>
              </a:spcAft>
              <a:buClr>
                <a:srgbClr val="000000"/>
              </a:buClr>
              <a:buSzPts val="1500"/>
              <a:buFont typeface="Arial"/>
              <a:buChar char="●"/>
            </a:pPr>
            <a:r>
              <a:rPr lang="en" sz="1500"/>
              <a:t>Most recent model from the IMRPhenom family</a:t>
            </a:r>
            <a:endParaRPr sz="1500"/>
          </a:p>
          <a:p>
            <a:pPr indent="-323850" lvl="1" marL="1371600" marR="0" rtl="0" algn="l">
              <a:lnSpc>
                <a:spcPct val="150000"/>
              </a:lnSpc>
              <a:spcBef>
                <a:spcPts val="0"/>
              </a:spcBef>
              <a:spcAft>
                <a:spcPts val="0"/>
              </a:spcAft>
              <a:buSzPts val="1500"/>
              <a:buChar char="○"/>
            </a:pPr>
            <a:r>
              <a:rPr lang="en" sz="1500"/>
              <a:t>Newer than IMRPhenomA/B/C</a:t>
            </a:r>
            <a:endParaRPr sz="1500"/>
          </a:p>
          <a:p>
            <a:pPr indent="-323850" lvl="0" marL="457200" marR="0" rtl="0" algn="l">
              <a:lnSpc>
                <a:spcPct val="150000"/>
              </a:lnSpc>
              <a:spcBef>
                <a:spcPts val="0"/>
              </a:spcBef>
              <a:spcAft>
                <a:spcPts val="0"/>
              </a:spcAft>
              <a:buSzPts val="1500"/>
              <a:buChar char="●"/>
            </a:pPr>
            <a:r>
              <a:rPr lang="en" sz="1500"/>
              <a:t>Takes into account precession of orbits, and finite sizes</a:t>
            </a:r>
            <a:endParaRPr sz="1500"/>
          </a:p>
          <a:p>
            <a:pPr indent="-323850" lvl="0" marL="457200" marR="0" rtl="0" algn="l">
              <a:lnSpc>
                <a:spcPct val="150000"/>
              </a:lnSpc>
              <a:spcBef>
                <a:spcPts val="0"/>
              </a:spcBef>
              <a:spcAft>
                <a:spcPts val="0"/>
              </a:spcAft>
              <a:buSzPts val="1500"/>
              <a:buChar char="●"/>
            </a:pPr>
            <a:r>
              <a:rPr lang="en" sz="1500"/>
              <a:t>Has Post-Newtonian correction terms upto 3.5 orders</a:t>
            </a:r>
            <a:endParaRPr sz="1500"/>
          </a:p>
          <a:p>
            <a:pPr indent="-323850" lvl="1" marL="1371600" marR="0" rtl="0" algn="l">
              <a:lnSpc>
                <a:spcPct val="150000"/>
              </a:lnSpc>
              <a:spcBef>
                <a:spcPts val="0"/>
              </a:spcBef>
              <a:spcAft>
                <a:spcPts val="0"/>
              </a:spcAft>
              <a:buSzPts val="1500"/>
              <a:buChar char="○"/>
            </a:pPr>
            <a:r>
              <a:rPr lang="en" sz="1500"/>
              <a:t>What is PN?</a:t>
            </a:r>
            <a:endParaRPr sz="1500"/>
          </a:p>
          <a:p>
            <a:pPr indent="-323850" lvl="2" marL="1828800" marR="0" rtl="0" algn="l">
              <a:lnSpc>
                <a:spcPct val="150000"/>
              </a:lnSpc>
              <a:spcBef>
                <a:spcPts val="0"/>
              </a:spcBef>
              <a:spcAft>
                <a:spcPts val="0"/>
              </a:spcAft>
              <a:buSzPts val="1500"/>
              <a:buChar char="■"/>
            </a:pPr>
            <a:r>
              <a:rPr lang="en" sz="1500"/>
              <a:t>Extends Newtonian gravity to include higher order of velocity terms</a:t>
            </a:r>
            <a:endParaRPr sz="1500"/>
          </a:p>
          <a:p>
            <a:pPr indent="-323850" lvl="2" marL="1828800" marR="0" rtl="0" algn="l">
              <a:lnSpc>
                <a:spcPct val="150000"/>
              </a:lnSpc>
              <a:spcBef>
                <a:spcPts val="0"/>
              </a:spcBef>
              <a:spcAft>
                <a:spcPts val="0"/>
              </a:spcAft>
              <a:buSzPts val="1500"/>
              <a:buChar char="■"/>
            </a:pPr>
            <a:r>
              <a:rPr lang="en" sz="1500"/>
              <a:t>Includes relativistic effects (time dilation and space-time curvature)</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nvSpPr>
        <p:spPr>
          <a:xfrm>
            <a:off x="920750" y="1473150"/>
            <a:ext cx="2436000" cy="2925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t/>
            </a:r>
            <a:endParaRPr sz="700">
              <a:solidFill>
                <a:schemeClr val="dk1"/>
              </a:solidFill>
            </a:endParaRPr>
          </a:p>
        </p:txBody>
      </p:sp>
      <p:grpSp>
        <p:nvGrpSpPr>
          <p:cNvPr id="152" name="Google Shape;152;p28"/>
          <p:cNvGrpSpPr/>
          <p:nvPr/>
        </p:nvGrpSpPr>
        <p:grpSpPr>
          <a:xfrm>
            <a:off x="703588" y="677463"/>
            <a:ext cx="7736825" cy="4111837"/>
            <a:chOff x="1031325" y="806238"/>
            <a:chExt cx="7736825" cy="4111837"/>
          </a:xfrm>
        </p:grpSpPr>
        <p:grpSp>
          <p:nvGrpSpPr>
            <p:cNvPr id="153" name="Google Shape;153;p28"/>
            <p:cNvGrpSpPr/>
            <p:nvPr/>
          </p:nvGrpSpPr>
          <p:grpSpPr>
            <a:xfrm>
              <a:off x="1031325" y="806238"/>
              <a:ext cx="5577275" cy="4111837"/>
              <a:chOff x="1830775" y="393775"/>
              <a:chExt cx="5577275" cy="4111837"/>
            </a:xfrm>
          </p:grpSpPr>
          <p:pic>
            <p:nvPicPr>
              <p:cNvPr id="154" name="Google Shape;154;p28"/>
              <p:cNvPicPr preferRelativeResize="0"/>
              <p:nvPr/>
            </p:nvPicPr>
            <p:blipFill>
              <a:blip r:embed="rId3">
                <a:alphaModFix/>
              </a:blip>
              <a:stretch>
                <a:fillRect/>
              </a:stretch>
            </p:blipFill>
            <p:spPr>
              <a:xfrm>
                <a:off x="1830775" y="393775"/>
                <a:ext cx="5482450" cy="4111837"/>
              </a:xfrm>
              <a:prstGeom prst="rect">
                <a:avLst/>
              </a:prstGeom>
              <a:noFill/>
              <a:ln>
                <a:noFill/>
              </a:ln>
            </p:spPr>
          </p:pic>
          <p:sp>
            <p:nvSpPr>
              <p:cNvPr id="155" name="Google Shape;155;p28"/>
              <p:cNvSpPr/>
              <p:nvPr/>
            </p:nvSpPr>
            <p:spPr>
              <a:xfrm>
                <a:off x="2171575" y="1647325"/>
                <a:ext cx="1281300" cy="445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Phase (Φ</a:t>
                </a:r>
                <a:r>
                  <a:rPr baseline="-25000" lang="en" sz="1200"/>
                  <a:t>c</a:t>
                </a:r>
                <a:r>
                  <a:rPr lang="en" sz="1200"/>
                  <a:t>)</a:t>
                </a:r>
                <a:endParaRPr sz="1200"/>
              </a:p>
            </p:txBody>
          </p:sp>
          <p:sp>
            <p:nvSpPr>
              <p:cNvPr id="156" name="Google Shape;156;p28"/>
              <p:cNvSpPr/>
              <p:nvPr/>
            </p:nvSpPr>
            <p:spPr>
              <a:xfrm>
                <a:off x="2574675" y="1067700"/>
                <a:ext cx="1281300" cy="445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Luminosity Distance (D</a:t>
                </a:r>
                <a:r>
                  <a:rPr baseline="-25000" lang="en" sz="1200"/>
                  <a:t>L</a:t>
                </a:r>
                <a:r>
                  <a:rPr lang="en" sz="1200"/>
                  <a:t>)</a:t>
                </a:r>
                <a:endParaRPr sz="1200"/>
              </a:p>
            </p:txBody>
          </p:sp>
          <p:sp>
            <p:nvSpPr>
              <p:cNvPr id="157" name="Google Shape;157;p28"/>
              <p:cNvSpPr/>
              <p:nvPr/>
            </p:nvSpPr>
            <p:spPr>
              <a:xfrm>
                <a:off x="3931350" y="830150"/>
                <a:ext cx="1281300" cy="445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Primary Mass (m</a:t>
                </a:r>
                <a:r>
                  <a:rPr baseline="-25000" lang="en" sz="1200"/>
                  <a:t>1</a:t>
                </a:r>
                <a:r>
                  <a:rPr lang="en" sz="1200"/>
                  <a:t>)</a:t>
                </a:r>
                <a:endParaRPr sz="1200"/>
              </a:p>
            </p:txBody>
          </p:sp>
          <p:sp>
            <p:nvSpPr>
              <p:cNvPr id="158" name="Google Shape;158;p28"/>
              <p:cNvSpPr/>
              <p:nvPr/>
            </p:nvSpPr>
            <p:spPr>
              <a:xfrm>
                <a:off x="5288025" y="1067700"/>
                <a:ext cx="1281300" cy="445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Secondary Mass (m</a:t>
                </a:r>
                <a:r>
                  <a:rPr baseline="-25000" lang="en" sz="1200"/>
                  <a:t>2</a:t>
                </a:r>
                <a:r>
                  <a:rPr lang="en" sz="1200"/>
                  <a:t>)</a:t>
                </a:r>
                <a:endParaRPr sz="1200"/>
              </a:p>
            </p:txBody>
          </p:sp>
          <p:sp>
            <p:nvSpPr>
              <p:cNvPr id="159" name="Google Shape;159;p28"/>
              <p:cNvSpPr/>
              <p:nvPr/>
            </p:nvSpPr>
            <p:spPr>
              <a:xfrm>
                <a:off x="5631450" y="1647325"/>
                <a:ext cx="1281300" cy="445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Mass Ratio (q)</a:t>
                </a:r>
                <a:endParaRPr sz="1200"/>
              </a:p>
            </p:txBody>
          </p:sp>
          <p:sp>
            <p:nvSpPr>
              <p:cNvPr id="160" name="Google Shape;160;p28"/>
              <p:cNvSpPr/>
              <p:nvPr/>
            </p:nvSpPr>
            <p:spPr>
              <a:xfrm>
                <a:off x="1921575" y="2226938"/>
                <a:ext cx="1281300" cy="445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Right Ascension (⍺)</a:t>
                </a:r>
                <a:endParaRPr sz="1200"/>
              </a:p>
            </p:txBody>
          </p:sp>
          <p:sp>
            <p:nvSpPr>
              <p:cNvPr id="161" name="Google Shape;161;p28"/>
              <p:cNvSpPr/>
              <p:nvPr/>
            </p:nvSpPr>
            <p:spPr>
              <a:xfrm>
                <a:off x="5843425" y="2226938"/>
                <a:ext cx="1281300" cy="445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Chirp Mass (𝓜)</a:t>
                </a:r>
                <a:endParaRPr sz="1200"/>
              </a:p>
            </p:txBody>
          </p:sp>
          <p:sp>
            <p:nvSpPr>
              <p:cNvPr id="162" name="Google Shape;162;p28"/>
              <p:cNvSpPr/>
              <p:nvPr/>
            </p:nvSpPr>
            <p:spPr>
              <a:xfrm>
                <a:off x="2254250" y="2806575"/>
                <a:ext cx="1281300" cy="445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Declination (</a:t>
                </a:r>
                <a:r>
                  <a:rPr lang="en" sz="1200">
                    <a:solidFill>
                      <a:schemeClr val="dk1"/>
                    </a:solidFill>
                  </a:rPr>
                  <a:t>δ</a:t>
                </a:r>
                <a:r>
                  <a:rPr lang="en" sz="1200"/>
                  <a:t>)</a:t>
                </a:r>
                <a:endParaRPr sz="1200"/>
              </a:p>
            </p:txBody>
          </p:sp>
          <p:sp>
            <p:nvSpPr>
              <p:cNvPr id="163" name="Google Shape;163;p28"/>
              <p:cNvSpPr/>
              <p:nvPr/>
            </p:nvSpPr>
            <p:spPr>
              <a:xfrm>
                <a:off x="1874500" y="3386200"/>
                <a:ext cx="1981500" cy="445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Spin Vector Azimuthal Angle (</a:t>
                </a:r>
                <a:r>
                  <a:rPr lang="en" sz="1200">
                    <a:solidFill>
                      <a:schemeClr val="dk1"/>
                    </a:solidFill>
                  </a:rPr>
                  <a:t>Φ</a:t>
                </a:r>
                <a:r>
                  <a:rPr baseline="-25000" lang="en" sz="1200">
                    <a:solidFill>
                      <a:schemeClr val="dk1"/>
                    </a:solidFill>
                  </a:rPr>
                  <a:t>12</a:t>
                </a:r>
                <a:r>
                  <a:rPr lang="en" sz="1200"/>
                  <a:t>)</a:t>
                </a:r>
                <a:endParaRPr sz="1200"/>
              </a:p>
            </p:txBody>
          </p:sp>
          <p:sp>
            <p:nvSpPr>
              <p:cNvPr id="164" name="Google Shape;164;p28"/>
              <p:cNvSpPr/>
              <p:nvPr/>
            </p:nvSpPr>
            <p:spPr>
              <a:xfrm>
                <a:off x="3931350" y="3633125"/>
                <a:ext cx="1281300" cy="445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Precession Angle (Φ</a:t>
                </a:r>
                <a:r>
                  <a:rPr baseline="-25000" lang="en" sz="1200"/>
                  <a:t>jl</a:t>
                </a:r>
                <a:r>
                  <a:rPr lang="en" sz="1200"/>
                  <a:t>)</a:t>
                </a:r>
                <a:endParaRPr sz="1200"/>
              </a:p>
            </p:txBody>
          </p:sp>
          <p:sp>
            <p:nvSpPr>
              <p:cNvPr id="165" name="Google Shape;165;p28"/>
              <p:cNvSpPr/>
              <p:nvPr/>
            </p:nvSpPr>
            <p:spPr>
              <a:xfrm>
                <a:off x="5329625" y="3386200"/>
                <a:ext cx="1892700" cy="445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Spin Amplitude 2 (</a:t>
                </a:r>
                <a:r>
                  <a:rPr lang="en" sz="1200">
                    <a:solidFill>
                      <a:schemeClr val="dk1"/>
                    </a:solidFill>
                  </a:rPr>
                  <a:t>a</a:t>
                </a:r>
                <a:r>
                  <a:rPr baseline="-25000" lang="en" sz="1200">
                    <a:solidFill>
                      <a:schemeClr val="dk1"/>
                    </a:solidFill>
                  </a:rPr>
                  <a:t>2</a:t>
                </a:r>
                <a:r>
                  <a:rPr lang="en" sz="1200">
                    <a:solidFill>
                      <a:schemeClr val="dk1"/>
                    </a:solidFill>
                  </a:rPr>
                  <a:t>)</a:t>
                </a:r>
                <a:endParaRPr sz="1200"/>
              </a:p>
            </p:txBody>
          </p:sp>
          <p:sp>
            <p:nvSpPr>
              <p:cNvPr id="166" name="Google Shape;166;p28"/>
              <p:cNvSpPr/>
              <p:nvPr/>
            </p:nvSpPr>
            <p:spPr>
              <a:xfrm>
                <a:off x="5631450" y="2806575"/>
                <a:ext cx="1776600" cy="445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Spin Amplitude 1 (a</a:t>
                </a:r>
                <a:r>
                  <a:rPr baseline="-25000" lang="en" sz="1200"/>
                  <a:t>1</a:t>
                </a:r>
                <a:r>
                  <a:rPr lang="en" sz="1200"/>
                  <a:t>)</a:t>
                </a:r>
                <a:endParaRPr sz="1200"/>
              </a:p>
            </p:txBody>
          </p:sp>
        </p:grpSp>
        <p:grpSp>
          <p:nvGrpSpPr>
            <p:cNvPr id="167" name="Google Shape;167;p28"/>
            <p:cNvGrpSpPr/>
            <p:nvPr/>
          </p:nvGrpSpPr>
          <p:grpSpPr>
            <a:xfrm>
              <a:off x="6190700" y="1473150"/>
              <a:ext cx="1652775" cy="769050"/>
              <a:chOff x="6887025" y="1396650"/>
              <a:chExt cx="1652775" cy="769050"/>
            </a:xfrm>
          </p:grpSpPr>
          <p:pic>
            <p:nvPicPr>
              <p:cNvPr id="168" name="Google Shape;168;p28"/>
              <p:cNvPicPr preferRelativeResize="0"/>
              <p:nvPr/>
            </p:nvPicPr>
            <p:blipFill>
              <a:blip r:embed="rId4">
                <a:alphaModFix/>
              </a:blip>
              <a:stretch>
                <a:fillRect/>
              </a:stretch>
            </p:blipFill>
            <p:spPr>
              <a:xfrm>
                <a:off x="6887025" y="1765650"/>
                <a:ext cx="371475" cy="400050"/>
              </a:xfrm>
              <a:prstGeom prst="rect">
                <a:avLst/>
              </a:prstGeom>
              <a:noFill/>
              <a:ln>
                <a:noFill/>
              </a:ln>
            </p:spPr>
          </p:pic>
          <p:sp>
            <p:nvSpPr>
              <p:cNvPr id="169" name="Google Shape;169;p28"/>
              <p:cNvSpPr/>
              <p:nvPr/>
            </p:nvSpPr>
            <p:spPr>
              <a:xfrm>
                <a:off x="7258500" y="1396650"/>
                <a:ext cx="1281300" cy="445500"/>
              </a:xfrm>
              <a:prstGeom prst="roundRect">
                <a:avLst>
                  <a:gd fmla="val 16667" name="adj"/>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q</a:t>
                </a:r>
                <a:r>
                  <a:rPr lang="en" sz="1200"/>
                  <a:t> = m</a:t>
                </a:r>
                <a:r>
                  <a:rPr baseline="-25000" lang="en" sz="1200"/>
                  <a:t>2</a:t>
                </a:r>
                <a:r>
                  <a:rPr lang="en" sz="1200"/>
                  <a:t>/m</a:t>
                </a:r>
                <a:r>
                  <a:rPr baseline="-25000" lang="en" sz="1200"/>
                  <a:t>1</a:t>
                </a:r>
                <a:endParaRPr baseline="-25000" sz="1200"/>
              </a:p>
            </p:txBody>
          </p:sp>
        </p:grpSp>
        <p:sp>
          <p:nvSpPr>
            <p:cNvPr id="170" name="Google Shape;170;p28"/>
            <p:cNvSpPr/>
            <p:nvPr/>
          </p:nvSpPr>
          <p:spPr>
            <a:xfrm>
              <a:off x="6936050" y="2508163"/>
              <a:ext cx="1832100" cy="708000"/>
            </a:xfrm>
            <a:prstGeom prst="roundRect">
              <a:avLst>
                <a:gd fmla="val 16667" name="adj"/>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𝓜 = (m</a:t>
              </a:r>
              <a:r>
                <a:rPr baseline="-25000" lang="en" sz="1200">
                  <a:solidFill>
                    <a:schemeClr val="dk1"/>
                  </a:solidFill>
                </a:rPr>
                <a:t>1</a:t>
              </a:r>
              <a:r>
                <a:rPr lang="en" sz="1200">
                  <a:solidFill>
                    <a:schemeClr val="dk1"/>
                  </a:solidFill>
                </a:rPr>
                <a:t>m</a:t>
              </a:r>
              <a:r>
                <a:rPr baseline="-25000" lang="en" sz="1200">
                  <a:solidFill>
                    <a:schemeClr val="dk1"/>
                  </a:solidFill>
                </a:rPr>
                <a:t>2</a:t>
              </a:r>
              <a:r>
                <a:rPr lang="en" sz="1200">
                  <a:solidFill>
                    <a:schemeClr val="dk1"/>
                  </a:solidFill>
                </a:rPr>
                <a:t>)</a:t>
              </a:r>
              <a:r>
                <a:rPr baseline="30000" lang="en" sz="1200">
                  <a:solidFill>
                    <a:schemeClr val="dk1"/>
                  </a:solidFill>
                </a:rPr>
                <a:t>3/5</a:t>
              </a:r>
              <a:r>
                <a:rPr lang="en" sz="1200">
                  <a:solidFill>
                    <a:schemeClr val="dk1"/>
                  </a:solidFill>
                </a:rPr>
                <a:t>/(m</a:t>
              </a:r>
              <a:r>
                <a:rPr baseline="-25000" lang="en" sz="1200">
                  <a:solidFill>
                    <a:schemeClr val="dk1"/>
                  </a:solidFill>
                </a:rPr>
                <a:t>1</a:t>
              </a:r>
              <a:r>
                <a:rPr lang="en" sz="1200">
                  <a:solidFill>
                    <a:schemeClr val="dk1"/>
                  </a:solidFill>
                </a:rPr>
                <a:t>+m</a:t>
              </a:r>
              <a:r>
                <a:rPr baseline="-25000" lang="en" sz="1200">
                  <a:solidFill>
                    <a:schemeClr val="dk1"/>
                  </a:solidFill>
                </a:rPr>
                <a:t>2</a:t>
              </a:r>
              <a:r>
                <a:rPr lang="en" sz="1200">
                  <a:solidFill>
                    <a:schemeClr val="dk1"/>
                  </a:solidFill>
                </a:rPr>
                <a:t>)</a:t>
              </a:r>
              <a:r>
                <a:rPr baseline="30000" lang="en" sz="1200">
                  <a:solidFill>
                    <a:schemeClr val="dk1"/>
                  </a:solidFill>
                </a:rPr>
                <a:t>1/5</a:t>
              </a:r>
              <a:r>
                <a:rPr lang="en" sz="1200">
                  <a:solidFill>
                    <a:schemeClr val="dk1"/>
                  </a:solidFill>
                </a:rPr>
                <a:t> </a:t>
              </a:r>
              <a:endParaRPr baseline="-25000" sz="1200"/>
            </a:p>
          </p:txBody>
        </p:sp>
      </p:grpSp>
      <p:sp>
        <p:nvSpPr>
          <p:cNvPr id="171" name="Google Shape;171;p28"/>
          <p:cNvSpPr txBox="1"/>
          <p:nvPr/>
        </p:nvSpPr>
        <p:spPr>
          <a:xfrm>
            <a:off x="1810363" y="204900"/>
            <a:ext cx="5523300" cy="7080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lang="en" sz="3400">
                <a:solidFill>
                  <a:schemeClr val="dk1"/>
                </a:solidFill>
              </a:rPr>
              <a:t>Source Parameters</a:t>
            </a:r>
            <a:endParaRPr sz="700">
              <a:solidFill>
                <a:schemeClr val="dk1"/>
              </a:solidFill>
            </a:endParaRPr>
          </a:p>
        </p:txBody>
      </p:sp>
      <p:pic>
        <p:nvPicPr>
          <p:cNvPr id="172" name="Google Shape;172;p28"/>
          <p:cNvPicPr preferRelativeResize="0"/>
          <p:nvPr/>
        </p:nvPicPr>
        <p:blipFill>
          <a:blip r:embed="rId4">
            <a:alphaModFix/>
          </a:blip>
          <a:stretch>
            <a:fillRect/>
          </a:stretch>
        </p:blipFill>
        <p:spPr>
          <a:xfrm rot="2463289">
            <a:off x="6160725" y="2533363"/>
            <a:ext cx="371475" cy="400050"/>
          </a:xfrm>
          <a:prstGeom prst="rect">
            <a:avLst/>
          </a:prstGeom>
          <a:noFill/>
          <a:ln>
            <a:noFill/>
          </a:ln>
        </p:spPr>
      </p:pic>
      <p:sp>
        <p:nvSpPr>
          <p:cNvPr id="173" name="Google Shape;173;p28"/>
          <p:cNvSpPr txBox="1"/>
          <p:nvPr/>
        </p:nvSpPr>
        <p:spPr>
          <a:xfrm>
            <a:off x="2712750" y="4476875"/>
            <a:ext cx="3718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Fig. 1.2: Illustration of source parameters and definitions</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nvSpPr>
        <p:spPr>
          <a:xfrm>
            <a:off x="714300" y="444563"/>
            <a:ext cx="7715400" cy="523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3400" u="none" cap="none" strike="noStrike">
                <a:solidFill>
                  <a:srgbClr val="000000"/>
                </a:solidFill>
                <a:latin typeface="Arial"/>
                <a:ea typeface="Arial"/>
                <a:cs typeface="Arial"/>
                <a:sym typeface="Arial"/>
              </a:rPr>
              <a:t>Detecting Gravitational Waves</a:t>
            </a:r>
            <a:endParaRPr sz="700"/>
          </a:p>
        </p:txBody>
      </p:sp>
      <p:grpSp>
        <p:nvGrpSpPr>
          <p:cNvPr id="183" name="Google Shape;183;p29"/>
          <p:cNvGrpSpPr/>
          <p:nvPr/>
        </p:nvGrpSpPr>
        <p:grpSpPr>
          <a:xfrm>
            <a:off x="334495" y="1272531"/>
            <a:ext cx="2786747" cy="2694597"/>
            <a:chOff x="2275390" y="1089390"/>
            <a:chExt cx="4058172" cy="3872661"/>
          </a:xfrm>
        </p:grpSpPr>
        <p:pic>
          <p:nvPicPr>
            <p:cNvPr id="184" name="Google Shape;184;p29"/>
            <p:cNvPicPr preferRelativeResize="0"/>
            <p:nvPr/>
          </p:nvPicPr>
          <p:blipFill rotWithShape="1">
            <a:blip r:embed="rId3">
              <a:alphaModFix/>
            </a:blip>
            <a:srcRect b="0" l="0" r="0" t="0"/>
            <a:stretch/>
          </p:blipFill>
          <p:spPr>
            <a:xfrm>
              <a:off x="2275389" y="1089389"/>
              <a:ext cx="4058172" cy="3120569"/>
            </a:xfrm>
            <a:prstGeom prst="rect">
              <a:avLst/>
            </a:prstGeom>
            <a:noFill/>
            <a:ln>
              <a:noFill/>
            </a:ln>
          </p:spPr>
        </p:pic>
        <p:sp>
          <p:nvSpPr>
            <p:cNvPr id="185" name="Google Shape;185;p29"/>
            <p:cNvSpPr txBox="1"/>
            <p:nvPr/>
          </p:nvSpPr>
          <p:spPr>
            <a:xfrm>
              <a:off x="2737875" y="4209950"/>
              <a:ext cx="3268200" cy="75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Fig. 1.3: Simple design of a LIGO interferometer.</a:t>
              </a:r>
              <a:endParaRPr sz="1100">
                <a:solidFill>
                  <a:schemeClr val="dk1"/>
                </a:solidFill>
              </a:endParaRPr>
            </a:p>
          </p:txBody>
        </p:sp>
      </p:grpSp>
      <p:grpSp>
        <p:nvGrpSpPr>
          <p:cNvPr id="186" name="Google Shape;186;p29"/>
          <p:cNvGrpSpPr/>
          <p:nvPr/>
        </p:nvGrpSpPr>
        <p:grpSpPr>
          <a:xfrm>
            <a:off x="3121249" y="1592775"/>
            <a:ext cx="6100826" cy="2284850"/>
            <a:chOff x="263924" y="2728250"/>
            <a:chExt cx="6100826" cy="2284850"/>
          </a:xfrm>
        </p:grpSpPr>
        <p:pic>
          <p:nvPicPr>
            <p:cNvPr id="187" name="Google Shape;187;p29"/>
            <p:cNvPicPr preferRelativeResize="0"/>
            <p:nvPr/>
          </p:nvPicPr>
          <p:blipFill>
            <a:blip r:embed="rId4">
              <a:alphaModFix/>
            </a:blip>
            <a:stretch>
              <a:fillRect/>
            </a:stretch>
          </p:blipFill>
          <p:spPr>
            <a:xfrm>
              <a:off x="263924" y="2728250"/>
              <a:ext cx="5726376" cy="1930850"/>
            </a:xfrm>
            <a:prstGeom prst="rect">
              <a:avLst/>
            </a:prstGeom>
            <a:noFill/>
            <a:ln>
              <a:noFill/>
            </a:ln>
          </p:spPr>
        </p:pic>
        <p:sp>
          <p:nvSpPr>
            <p:cNvPr id="188" name="Google Shape;188;p29"/>
            <p:cNvSpPr txBox="1"/>
            <p:nvPr/>
          </p:nvSpPr>
          <p:spPr>
            <a:xfrm>
              <a:off x="1049650" y="4659100"/>
              <a:ext cx="5315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Fig. 1.4: Time series data for LIGO Hanford around GW190521</a:t>
              </a:r>
              <a:endParaRPr sz="1100">
                <a:solidFill>
                  <a:schemeClr val="dk1"/>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0"/>
          <p:cNvPicPr preferRelativeResize="0"/>
          <p:nvPr/>
        </p:nvPicPr>
        <p:blipFill>
          <a:blip r:embed="rId3">
            <a:alphaModFix/>
          </a:blip>
          <a:stretch>
            <a:fillRect/>
          </a:stretch>
        </p:blipFill>
        <p:spPr>
          <a:xfrm>
            <a:off x="1423851" y="1429800"/>
            <a:ext cx="4702001" cy="3526500"/>
          </a:xfrm>
          <a:prstGeom prst="rect">
            <a:avLst/>
          </a:prstGeom>
          <a:noFill/>
          <a:ln>
            <a:noFill/>
          </a:ln>
        </p:spPr>
      </p:pic>
      <p:sp>
        <p:nvSpPr>
          <p:cNvPr id="194" name="Google Shape;194;p30"/>
          <p:cNvSpPr txBox="1"/>
          <p:nvPr/>
        </p:nvSpPr>
        <p:spPr>
          <a:xfrm>
            <a:off x="355250" y="371625"/>
            <a:ext cx="8063400" cy="7080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lang="en" sz="3400">
                <a:solidFill>
                  <a:schemeClr val="dk1"/>
                </a:solidFill>
              </a:rPr>
              <a:t>Post-Merger Data Analysis</a:t>
            </a:r>
            <a:endParaRPr sz="700">
              <a:solidFill>
                <a:schemeClr val="dk1"/>
              </a:solidFill>
            </a:endParaRPr>
          </a:p>
        </p:txBody>
      </p:sp>
      <p:grpSp>
        <p:nvGrpSpPr>
          <p:cNvPr id="195" name="Google Shape;195;p30"/>
          <p:cNvGrpSpPr/>
          <p:nvPr/>
        </p:nvGrpSpPr>
        <p:grpSpPr>
          <a:xfrm>
            <a:off x="295350" y="1349875"/>
            <a:ext cx="3000000" cy="1381550"/>
            <a:chOff x="342550" y="1140475"/>
            <a:chExt cx="3000000" cy="1381550"/>
          </a:xfrm>
        </p:grpSpPr>
        <p:pic>
          <p:nvPicPr>
            <p:cNvPr id="196" name="Google Shape;196;p30"/>
            <p:cNvPicPr preferRelativeResize="0"/>
            <p:nvPr/>
          </p:nvPicPr>
          <p:blipFill>
            <a:blip r:embed="rId4">
              <a:alphaModFix/>
            </a:blip>
            <a:stretch>
              <a:fillRect/>
            </a:stretch>
          </p:blipFill>
          <p:spPr>
            <a:xfrm>
              <a:off x="342550" y="1140475"/>
              <a:ext cx="2818775" cy="950450"/>
            </a:xfrm>
            <a:prstGeom prst="rect">
              <a:avLst/>
            </a:prstGeom>
            <a:noFill/>
            <a:ln>
              <a:noFill/>
            </a:ln>
          </p:spPr>
        </p:pic>
        <p:sp>
          <p:nvSpPr>
            <p:cNvPr id="197" name="Google Shape;197;p30"/>
            <p:cNvSpPr txBox="1"/>
            <p:nvPr/>
          </p:nvSpPr>
          <p:spPr>
            <a:xfrm>
              <a:off x="342550" y="2090925"/>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Fig. 1.4: Time series data for LIGO Hanford around GW190521</a:t>
              </a:r>
              <a:endParaRPr sz="800">
                <a:solidFill>
                  <a:schemeClr val="dk1"/>
                </a:solidFill>
              </a:endParaRPr>
            </a:p>
          </p:txBody>
        </p:sp>
      </p:grpSp>
      <p:grpSp>
        <p:nvGrpSpPr>
          <p:cNvPr id="198" name="Google Shape;198;p30"/>
          <p:cNvGrpSpPr/>
          <p:nvPr/>
        </p:nvGrpSpPr>
        <p:grpSpPr>
          <a:xfrm>
            <a:off x="5888225" y="2841929"/>
            <a:ext cx="3312688" cy="2206771"/>
            <a:chOff x="6254925" y="2841929"/>
            <a:chExt cx="3312688" cy="2206771"/>
          </a:xfrm>
        </p:grpSpPr>
        <p:pic>
          <p:nvPicPr>
            <p:cNvPr id="199" name="Google Shape;199;p30"/>
            <p:cNvPicPr preferRelativeResize="0"/>
            <p:nvPr/>
          </p:nvPicPr>
          <p:blipFill>
            <a:blip r:embed="rId5">
              <a:alphaModFix/>
            </a:blip>
            <a:stretch>
              <a:fillRect/>
            </a:stretch>
          </p:blipFill>
          <p:spPr>
            <a:xfrm>
              <a:off x="6254925" y="2841929"/>
              <a:ext cx="2520074" cy="1952000"/>
            </a:xfrm>
            <a:prstGeom prst="rect">
              <a:avLst/>
            </a:prstGeom>
            <a:noFill/>
            <a:ln>
              <a:noFill/>
            </a:ln>
          </p:spPr>
        </p:pic>
        <p:sp>
          <p:nvSpPr>
            <p:cNvPr id="200" name="Google Shape;200;p30"/>
            <p:cNvSpPr txBox="1"/>
            <p:nvPr/>
          </p:nvSpPr>
          <p:spPr>
            <a:xfrm>
              <a:off x="6567613" y="474090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Fig. 1.6: Noise budget evaluated using GWINC</a:t>
              </a:r>
              <a:endParaRPr sz="800">
                <a:solidFill>
                  <a:schemeClr val="dk1"/>
                </a:solidFill>
              </a:endParaRPr>
            </a:p>
          </p:txBody>
        </p:sp>
      </p:grpSp>
      <p:grpSp>
        <p:nvGrpSpPr>
          <p:cNvPr id="201" name="Google Shape;201;p30"/>
          <p:cNvGrpSpPr/>
          <p:nvPr/>
        </p:nvGrpSpPr>
        <p:grpSpPr>
          <a:xfrm>
            <a:off x="5888225" y="458350"/>
            <a:ext cx="2956925" cy="2273075"/>
            <a:chOff x="6187075" y="403300"/>
            <a:chExt cx="2956925" cy="2273075"/>
          </a:xfrm>
        </p:grpSpPr>
        <p:pic>
          <p:nvPicPr>
            <p:cNvPr id="202" name="Google Shape;202;p30"/>
            <p:cNvPicPr preferRelativeResize="0"/>
            <p:nvPr/>
          </p:nvPicPr>
          <p:blipFill rotWithShape="1">
            <a:blip r:embed="rId6">
              <a:alphaModFix/>
            </a:blip>
            <a:srcRect b="0" l="0" r="0" t="0"/>
            <a:stretch/>
          </p:blipFill>
          <p:spPr>
            <a:xfrm>
              <a:off x="6187075" y="403300"/>
              <a:ext cx="2655774" cy="1841980"/>
            </a:xfrm>
            <a:prstGeom prst="rect">
              <a:avLst/>
            </a:prstGeom>
            <a:noFill/>
            <a:ln>
              <a:noFill/>
            </a:ln>
          </p:spPr>
        </p:pic>
        <p:sp>
          <p:nvSpPr>
            <p:cNvPr id="203" name="Google Shape;203;p30"/>
            <p:cNvSpPr txBox="1"/>
            <p:nvPr/>
          </p:nvSpPr>
          <p:spPr>
            <a:xfrm>
              <a:off x="6453600" y="2245275"/>
              <a:ext cx="2690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Fig. 1.5: Time and frequency domain signals for IMRPhenomD</a:t>
              </a:r>
              <a:endParaRPr sz="800">
                <a:solidFill>
                  <a:schemeClr val="dk1"/>
                </a:solidFill>
              </a:endParaRPr>
            </a:p>
          </p:txBody>
        </p:sp>
      </p:grpSp>
      <p:sp>
        <p:nvSpPr>
          <p:cNvPr id="204" name="Google Shape;204;p30"/>
          <p:cNvSpPr txBox="1"/>
          <p:nvPr/>
        </p:nvSpPr>
        <p:spPr>
          <a:xfrm>
            <a:off x="2636625" y="3353125"/>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rPr>
              <a:t>(1.1)</a:t>
            </a:r>
            <a:endParaRPr sz="1100">
              <a:solidFill>
                <a:schemeClr val="dk1"/>
              </a:solidFill>
            </a:endParaRPr>
          </a:p>
        </p:txBody>
      </p:sp>
      <p:sp>
        <p:nvSpPr>
          <p:cNvPr id="205" name="Google Shape;205;p30"/>
          <p:cNvSpPr txBox="1"/>
          <p:nvPr/>
        </p:nvSpPr>
        <p:spPr>
          <a:xfrm>
            <a:off x="502525" y="3707125"/>
            <a:ext cx="1997700" cy="762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solidFill>
                  <a:schemeClr val="dk1"/>
                </a:solidFill>
              </a:rPr>
              <a:t>Matched filtering is our end goal!</a:t>
            </a:r>
            <a:endParaRPr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nvSpPr>
        <p:spPr>
          <a:xfrm>
            <a:off x="714300" y="318738"/>
            <a:ext cx="7715400" cy="523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3400" u="none" cap="none" strike="noStrike">
                <a:solidFill>
                  <a:srgbClr val="000000"/>
                </a:solidFill>
                <a:latin typeface="Arial"/>
                <a:ea typeface="Arial"/>
                <a:cs typeface="Arial"/>
                <a:sym typeface="Arial"/>
              </a:rPr>
              <a:t>Present Status</a:t>
            </a:r>
            <a:endParaRPr sz="700"/>
          </a:p>
        </p:txBody>
      </p:sp>
      <p:grpSp>
        <p:nvGrpSpPr>
          <p:cNvPr id="215" name="Google Shape;215;p31"/>
          <p:cNvGrpSpPr/>
          <p:nvPr/>
        </p:nvGrpSpPr>
        <p:grpSpPr>
          <a:xfrm>
            <a:off x="1946593" y="1130156"/>
            <a:ext cx="5250814" cy="3867969"/>
            <a:chOff x="1946593" y="1130156"/>
            <a:chExt cx="5250814" cy="3867969"/>
          </a:xfrm>
        </p:grpSpPr>
        <p:pic>
          <p:nvPicPr>
            <p:cNvPr id="216" name="Google Shape;216;p31"/>
            <p:cNvPicPr preferRelativeResize="0"/>
            <p:nvPr/>
          </p:nvPicPr>
          <p:blipFill rotWithShape="1">
            <a:blip r:embed="rId3">
              <a:alphaModFix/>
            </a:blip>
            <a:srcRect b="0" l="0" r="0" t="0"/>
            <a:stretch/>
          </p:blipFill>
          <p:spPr>
            <a:xfrm>
              <a:off x="1946593" y="1130156"/>
              <a:ext cx="5250814" cy="3344768"/>
            </a:xfrm>
            <a:prstGeom prst="rect">
              <a:avLst/>
            </a:prstGeom>
            <a:noFill/>
            <a:ln>
              <a:noFill/>
            </a:ln>
          </p:spPr>
        </p:pic>
        <p:sp>
          <p:nvSpPr>
            <p:cNvPr id="217" name="Google Shape;217;p31"/>
            <p:cNvSpPr txBox="1"/>
            <p:nvPr/>
          </p:nvSpPr>
          <p:spPr>
            <a:xfrm>
              <a:off x="2428575" y="4474925"/>
              <a:ext cx="4708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Fig. 1.7: To illustrate the frequency bands of active and future detectors. Made using GWPlotter</a:t>
              </a:r>
              <a:endParaRPr sz="1100">
                <a:solidFill>
                  <a:schemeClr val="dk1"/>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nvSpPr>
        <p:spPr>
          <a:xfrm>
            <a:off x="714300" y="353488"/>
            <a:ext cx="7715400" cy="523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 sz="3400"/>
              <a:t>Objective</a:t>
            </a:r>
            <a:endParaRPr sz="3400"/>
          </a:p>
        </p:txBody>
      </p:sp>
      <p:sp>
        <p:nvSpPr>
          <p:cNvPr id="223" name="Google Shape;223;p32"/>
          <p:cNvSpPr txBox="1"/>
          <p:nvPr/>
        </p:nvSpPr>
        <p:spPr>
          <a:xfrm>
            <a:off x="714375" y="1470500"/>
            <a:ext cx="3447600" cy="1616100"/>
          </a:xfrm>
          <a:prstGeom prst="rect">
            <a:avLst/>
          </a:prstGeom>
          <a:noFill/>
          <a:ln>
            <a:noFill/>
          </a:ln>
        </p:spPr>
        <p:txBody>
          <a:bodyPr anchorCtr="0" anchor="t" bIns="0" lIns="0" spcFirstLastPara="1" rIns="0" wrap="square" tIns="0">
            <a:spAutoFit/>
          </a:bodyPr>
          <a:lstStyle/>
          <a:p>
            <a:pPr indent="-323850" lvl="0" marL="4572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To </a:t>
            </a:r>
            <a:r>
              <a:rPr lang="en" sz="1500"/>
              <a:t>understand</a:t>
            </a:r>
            <a:r>
              <a:rPr b="0" i="0" lang="en" sz="1500" u="none" cap="none" strike="noStrike">
                <a:solidFill>
                  <a:srgbClr val="000000"/>
                </a:solidFill>
                <a:latin typeface="Arial"/>
                <a:ea typeface="Arial"/>
                <a:cs typeface="Arial"/>
                <a:sym typeface="Arial"/>
              </a:rPr>
              <a:t> the detection capability of a proposed deci-hertz detector</a:t>
            </a:r>
            <a:endParaRPr sz="700"/>
          </a:p>
          <a:p>
            <a:pPr indent="-323850" lvl="0" marL="457200" marR="0" rtl="0" algn="l">
              <a:lnSpc>
                <a:spcPct val="15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Multiband detection of heavier-mass black holes </a:t>
            </a:r>
            <a:endParaRPr sz="700"/>
          </a:p>
        </p:txBody>
      </p:sp>
      <p:grpSp>
        <p:nvGrpSpPr>
          <p:cNvPr id="224" name="Google Shape;224;p32"/>
          <p:cNvGrpSpPr/>
          <p:nvPr/>
        </p:nvGrpSpPr>
        <p:grpSpPr>
          <a:xfrm>
            <a:off x="4572000" y="1261100"/>
            <a:ext cx="4303148" cy="3579425"/>
            <a:chOff x="4572000" y="1261100"/>
            <a:chExt cx="4303148" cy="3579425"/>
          </a:xfrm>
        </p:grpSpPr>
        <p:grpSp>
          <p:nvGrpSpPr>
            <p:cNvPr id="225" name="Google Shape;225;p32"/>
            <p:cNvGrpSpPr/>
            <p:nvPr/>
          </p:nvGrpSpPr>
          <p:grpSpPr>
            <a:xfrm>
              <a:off x="4572000" y="1261100"/>
              <a:ext cx="4303148" cy="3225416"/>
              <a:chOff x="0" y="0"/>
              <a:chExt cx="14211190" cy="9052528"/>
            </a:xfrm>
          </p:grpSpPr>
          <p:pic>
            <p:nvPicPr>
              <p:cNvPr id="226" name="Google Shape;226;p32"/>
              <p:cNvPicPr preferRelativeResize="0"/>
              <p:nvPr/>
            </p:nvPicPr>
            <p:blipFill rotWithShape="1">
              <a:blip r:embed="rId3">
                <a:alphaModFix/>
              </a:blip>
              <a:srcRect b="0" l="0" r="0" t="0"/>
              <a:stretch/>
            </p:blipFill>
            <p:spPr>
              <a:xfrm>
                <a:off x="0" y="0"/>
                <a:ext cx="14211190" cy="9052528"/>
              </a:xfrm>
              <a:prstGeom prst="rect">
                <a:avLst/>
              </a:prstGeom>
              <a:noFill/>
              <a:ln>
                <a:noFill/>
              </a:ln>
            </p:spPr>
          </p:pic>
          <p:pic>
            <p:nvPicPr>
              <p:cNvPr id="227" name="Google Shape;227;p32"/>
              <p:cNvPicPr preferRelativeResize="0"/>
              <p:nvPr/>
            </p:nvPicPr>
            <p:blipFill rotWithShape="1">
              <a:blip r:embed="rId4">
                <a:alphaModFix/>
              </a:blip>
              <a:srcRect b="0" l="0" r="0" t="0"/>
              <a:stretch/>
            </p:blipFill>
            <p:spPr>
              <a:xfrm>
                <a:off x="7314047" y="4526264"/>
                <a:ext cx="4363657" cy="2841832"/>
              </a:xfrm>
              <a:prstGeom prst="rect">
                <a:avLst/>
              </a:prstGeom>
              <a:noFill/>
              <a:ln>
                <a:noFill/>
              </a:ln>
            </p:spPr>
          </p:pic>
        </p:grpSp>
        <p:sp>
          <p:nvSpPr>
            <p:cNvPr id="228" name="Google Shape;228;p32"/>
            <p:cNvSpPr txBox="1"/>
            <p:nvPr/>
          </p:nvSpPr>
          <p:spPr>
            <a:xfrm>
              <a:off x="4933575" y="4486525"/>
              <a:ext cx="3898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Fig. 1.8: To illustrate the placement of a deci-hertz detector</a:t>
              </a:r>
              <a:endParaRPr sz="1100">
                <a:solidFill>
                  <a:schemeClr val="dk1"/>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nvSpPr>
        <p:spPr>
          <a:xfrm>
            <a:off x="714375" y="2236470"/>
            <a:ext cx="7715400" cy="554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3600"/>
              <a:t>2. </a:t>
            </a:r>
            <a:r>
              <a:rPr b="1" i="0" lang="en" sz="3600" u="none" cap="none" strike="noStrike">
                <a:solidFill>
                  <a:srgbClr val="000000"/>
                </a:solidFill>
              </a:rPr>
              <a:t>Framework</a:t>
            </a:r>
            <a:endParaRPr b="1" sz="7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