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36"/>
  </p:notesMasterIdLst>
  <p:handoutMasterIdLst>
    <p:handoutMasterId r:id="rId37"/>
  </p:handoutMasterIdLst>
  <p:sldIdLst>
    <p:sldId id="256" r:id="rId5"/>
    <p:sldId id="314" r:id="rId6"/>
    <p:sldId id="311" r:id="rId7"/>
    <p:sldId id="271" r:id="rId8"/>
    <p:sldId id="284" r:id="rId9"/>
    <p:sldId id="285" r:id="rId10"/>
    <p:sldId id="289" r:id="rId11"/>
    <p:sldId id="288" r:id="rId12"/>
    <p:sldId id="295" r:id="rId13"/>
    <p:sldId id="301" r:id="rId14"/>
    <p:sldId id="302" r:id="rId15"/>
    <p:sldId id="297" r:id="rId16"/>
    <p:sldId id="299" r:id="rId17"/>
    <p:sldId id="306" r:id="rId18"/>
    <p:sldId id="318" r:id="rId19"/>
    <p:sldId id="305" r:id="rId20"/>
    <p:sldId id="291" r:id="rId21"/>
    <p:sldId id="319" r:id="rId22"/>
    <p:sldId id="294" r:id="rId23"/>
    <p:sldId id="307" r:id="rId24"/>
    <p:sldId id="298" r:id="rId25"/>
    <p:sldId id="308" r:id="rId26"/>
    <p:sldId id="312" r:id="rId27"/>
    <p:sldId id="313" r:id="rId28"/>
    <p:sldId id="316" r:id="rId29"/>
    <p:sldId id="317" r:id="rId30"/>
    <p:sldId id="296" r:id="rId31"/>
    <p:sldId id="287" r:id="rId32"/>
    <p:sldId id="292" r:id="rId33"/>
    <p:sldId id="303" r:id="rId34"/>
    <p:sldId id="31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314"/>
          </p14:sldIdLst>
        </p14:section>
        <p14:section name="Linear Regression" id="{B9B51309-D148-4332-87C2-07BE32FBCA3B}">
          <p14:sldIdLst>
            <p14:sldId id="311"/>
            <p14:sldId id="271"/>
            <p14:sldId id="284"/>
            <p14:sldId id="285"/>
            <p14:sldId id="289"/>
            <p14:sldId id="288"/>
            <p14:sldId id="295"/>
            <p14:sldId id="301"/>
            <p14:sldId id="302"/>
            <p14:sldId id="297"/>
            <p14:sldId id="299"/>
            <p14:sldId id="306"/>
            <p14:sldId id="318"/>
            <p14:sldId id="305"/>
            <p14:sldId id="291"/>
            <p14:sldId id="319"/>
            <p14:sldId id="294"/>
            <p14:sldId id="307"/>
            <p14:sldId id="298"/>
            <p14:sldId id="308"/>
          </p14:sldIdLst>
        </p14:section>
        <p14:section name="Polynomial Regression" id="{99FC3CF1-F42F-47D3-977F-BBB54F6C47F5}">
          <p14:sldIdLst>
            <p14:sldId id="312"/>
          </p14:sldIdLst>
        </p14:section>
        <p14:section name="Regularization" id="{0B61B201-15B6-4DDE-8194-B74954D8123E}">
          <p14:sldIdLst>
            <p14:sldId id="313"/>
          </p14:sldIdLst>
        </p14:section>
        <p14:section name="Appendix" id="{FFC1BF1C-71FA-4DE9-89C7-C011D68ED26F}">
          <p14:sldIdLst>
            <p14:sldId id="316"/>
            <p14:sldId id="317"/>
            <p14:sldId id="296"/>
          </p14:sldIdLst>
        </p14:section>
        <p14:section name="Backups" id="{2CC34DB2-6590-42C0-AD4B-A04C6060184E}">
          <p14:sldIdLst>
            <p14:sldId id="287"/>
            <p14:sldId id="292"/>
            <p14:sldId id="303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D24726"/>
    <a:srgbClr val="404040"/>
    <a:srgbClr val="FF9B45"/>
    <a:srgbClr val="DD462F"/>
    <a:srgbClr val="F8CFB6"/>
    <a:srgbClr val="F8CAB6"/>
    <a:srgbClr val="923922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99" autoAdjust="0"/>
    <p:restoredTop sz="94241" autoAdjust="0"/>
  </p:normalViewPr>
  <p:slideViewPr>
    <p:cSldViewPr snapToGrid="0">
      <p:cViewPr varScale="1">
        <p:scale>
          <a:sx n="131" d="100"/>
          <a:sy n="131" d="100"/>
        </p:scale>
        <p:origin x="360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5/13/20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5/13/20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69.png"/><Relationship Id="rId7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86.png"/><Relationship Id="rId9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0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12" Type="http://schemas.openxmlformats.org/officeDocument/2006/relationships/image" Target="../media/image43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11" Type="http://schemas.openxmlformats.org/officeDocument/2006/relationships/image" Target="../media/image420.png"/><Relationship Id="rId5" Type="http://schemas.openxmlformats.org/officeDocument/2006/relationships/image" Target="../media/image360.png"/><Relationship Id="rId10" Type="http://schemas.openxmlformats.org/officeDocument/2006/relationships/image" Target="../media/image410.png"/><Relationship Id="rId4" Type="http://schemas.openxmlformats.org/officeDocument/2006/relationships/image" Target="../media/image350.png"/><Relationship Id="rId9" Type="http://schemas.openxmlformats.org/officeDocument/2006/relationships/image" Target="../media/image400.png"/><Relationship Id="rId14" Type="http://schemas.openxmlformats.org/officeDocument/2006/relationships/image" Target="../media/image45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13" Type="http://schemas.openxmlformats.org/officeDocument/2006/relationships/image" Target="../media/image570.png"/><Relationship Id="rId18" Type="http://schemas.openxmlformats.org/officeDocument/2006/relationships/image" Target="../media/image61.png"/><Relationship Id="rId3" Type="http://schemas.openxmlformats.org/officeDocument/2006/relationships/image" Target="../media/image470.png"/><Relationship Id="rId7" Type="http://schemas.openxmlformats.org/officeDocument/2006/relationships/image" Target="../media/image510.png"/><Relationship Id="rId12" Type="http://schemas.openxmlformats.org/officeDocument/2006/relationships/image" Target="../media/image560.png"/><Relationship Id="rId17" Type="http://schemas.openxmlformats.org/officeDocument/2006/relationships/image" Target="../media/image30.png"/><Relationship Id="rId2" Type="http://schemas.openxmlformats.org/officeDocument/2006/relationships/image" Target="../media/image460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550.png"/><Relationship Id="rId5" Type="http://schemas.openxmlformats.org/officeDocument/2006/relationships/image" Target="../media/image490.png"/><Relationship Id="rId15" Type="http://schemas.openxmlformats.org/officeDocument/2006/relationships/image" Target="../media/image59.png"/><Relationship Id="rId10" Type="http://schemas.openxmlformats.org/officeDocument/2006/relationships/image" Target="../media/image540.png"/><Relationship Id="rId4" Type="http://schemas.openxmlformats.org/officeDocument/2006/relationships/image" Target="../media/image480.png"/><Relationship Id="rId9" Type="http://schemas.openxmlformats.org/officeDocument/2006/relationships/image" Target="../media/image530.png"/><Relationship Id="rId1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70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3" Type="http://schemas.openxmlformats.org/officeDocument/2006/relationships/image" Target="../media/image87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" Type="http://schemas.openxmlformats.org/officeDocument/2006/relationships/image" Target="../media/image103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70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290.png"/><Relationship Id="rId7" Type="http://schemas.openxmlformats.org/officeDocument/2006/relationships/image" Target="../media/image119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31.png"/><Relationship Id="rId10" Type="http://schemas.openxmlformats.org/officeDocument/2006/relationships/image" Target="../media/image320.png"/><Relationship Id="rId4" Type="http://schemas.openxmlformats.org/officeDocument/2006/relationships/image" Target="../media/image30.png"/><Relationship Id="rId9" Type="http://schemas.openxmlformats.org/officeDocument/2006/relationships/image" Target="../media/image1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Chapter 1: The Python Data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May, 08, 2020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Equation: 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7A078E-3A2A-410C-A52F-9999ECBE4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508634"/>
              </p:ext>
            </p:extLst>
          </p:nvPr>
        </p:nvGraphicFramePr>
        <p:xfrm>
          <a:off x="825851" y="1498248"/>
          <a:ext cx="2401644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105141823"/>
                    </a:ext>
                  </a:extLst>
                </a:gridCol>
                <a:gridCol w="1282139">
                  <a:extLst>
                    <a:ext uri="{9D8B030D-6E8A-4147-A177-3AD203B41FA5}">
                      <a16:colId xmlns:a16="http://schemas.microsoft.com/office/drawing/2014/main" val="601033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7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0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55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1617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74A2E9-90AB-4F9E-AF04-27752C7972B3}"/>
                  </a:ext>
                </a:extLst>
              </p:cNvPr>
              <p:cNvSpPr txBox="1"/>
              <p:nvPr/>
            </p:nvSpPr>
            <p:spPr>
              <a:xfrm>
                <a:off x="2257756" y="3178056"/>
                <a:ext cx="81009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74A2E9-90AB-4F9E-AF04-27752C797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756" y="3178056"/>
                <a:ext cx="810094" cy="7325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F624FDF-DA61-4D5E-BA1A-E595D3624B0C}"/>
                  </a:ext>
                </a:extLst>
              </p:cNvPr>
              <p:cNvSpPr txBox="1"/>
              <p:nvPr/>
            </p:nvSpPr>
            <p:spPr>
              <a:xfrm>
                <a:off x="3470064" y="4398555"/>
                <a:ext cx="123591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0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0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F624FDF-DA61-4D5E-BA1A-E595D3624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064" y="4398555"/>
                <a:ext cx="1235915" cy="246221"/>
              </a:xfrm>
              <a:prstGeom prst="rect">
                <a:avLst/>
              </a:prstGeom>
              <a:blipFill>
                <a:blip r:embed="rId3"/>
                <a:stretch>
                  <a:fillRect l="-295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F2DD4E4-EEB1-4C8F-BA89-C009CA0C64FF}"/>
                  </a:ext>
                </a:extLst>
              </p:cNvPr>
              <p:cNvSpPr/>
              <p:nvPr/>
            </p:nvSpPr>
            <p:spPr>
              <a:xfrm>
                <a:off x="3389951" y="5949507"/>
                <a:ext cx="1172822" cy="37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1600" dirty="0"/>
                  <a:t> =14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F2DD4E4-EEB1-4C8F-BA89-C009CA0C64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951" y="5949507"/>
                <a:ext cx="1172822" cy="370294"/>
              </a:xfrm>
              <a:prstGeom prst="rect">
                <a:avLst/>
              </a:prstGeom>
              <a:blipFill>
                <a:blip r:embed="rId4"/>
                <a:stretch>
                  <a:fillRect t="-1639" r="-260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D3CFA4B-5165-4F0F-858B-86776DF3D3A1}"/>
                  </a:ext>
                </a:extLst>
              </p:cNvPr>
              <p:cNvSpPr/>
              <p:nvPr/>
            </p:nvSpPr>
            <p:spPr>
              <a:xfrm>
                <a:off x="6543796" y="4243563"/>
                <a:ext cx="1384931" cy="439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D3CFA4B-5165-4F0F-858B-86776DF3D3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796" y="4243563"/>
                <a:ext cx="1384931" cy="439992"/>
              </a:xfrm>
              <a:prstGeom prst="rect">
                <a:avLst/>
              </a:prstGeom>
              <a:blipFill>
                <a:blip r:embed="rId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7B630E-5E3B-4756-A951-DBCFDB101087}"/>
                  </a:ext>
                </a:extLst>
              </p:cNvPr>
              <p:cNvSpPr/>
              <p:nvPr/>
            </p:nvSpPr>
            <p:spPr>
              <a:xfrm>
                <a:off x="6544481" y="5927651"/>
                <a:ext cx="2353850" cy="4590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6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f>
                          <m:f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f>
                          <m:f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7B630E-5E3B-4756-A951-DBCFDB101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481" y="5927651"/>
                <a:ext cx="2353850" cy="459036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27C3D7-B086-40F2-B1E2-7FFE86D930A2}"/>
                  </a:ext>
                </a:extLst>
              </p:cNvPr>
              <p:cNvSpPr txBox="1"/>
              <p:nvPr/>
            </p:nvSpPr>
            <p:spPr>
              <a:xfrm>
                <a:off x="853482" y="3208301"/>
                <a:ext cx="830997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27C3D7-B086-40F2-B1E2-7FFE86D93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82" y="3208301"/>
                <a:ext cx="830997" cy="7325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14F611A-04D9-4BCC-AD58-2FC95CBB791C}"/>
                  </a:ext>
                </a:extLst>
              </p:cNvPr>
              <p:cNvSpPr txBox="1"/>
              <p:nvPr/>
            </p:nvSpPr>
            <p:spPr>
              <a:xfrm>
                <a:off x="4712801" y="5004470"/>
                <a:ext cx="4136710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  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  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1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14F611A-04D9-4BCC-AD58-2FC95CBB7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801" y="5004470"/>
                <a:ext cx="4136710" cy="732573"/>
              </a:xfrm>
              <a:prstGeom prst="rect">
                <a:avLst/>
              </a:prstGeom>
              <a:blipFill>
                <a:blip r:embed="rId8"/>
                <a:stretch>
                  <a:fillRect r="-2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DC69075-DDA2-464F-A34A-79C7B07D2F8E}"/>
                  </a:ext>
                </a:extLst>
              </p:cNvPr>
              <p:cNvSpPr/>
              <p:nvPr/>
            </p:nvSpPr>
            <p:spPr>
              <a:xfrm>
                <a:off x="10182348" y="2809281"/>
                <a:ext cx="376064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DC69075-DDA2-464F-A34A-79C7B07D2F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2348" y="2809281"/>
                <a:ext cx="376064" cy="3539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A57352C-8C66-4B12-83D7-9D784F794F83}"/>
              </a:ext>
            </a:extLst>
          </p:cNvPr>
          <p:cNvCxnSpPr>
            <a:cxnSpLocks/>
          </p:cNvCxnSpPr>
          <p:nvPr/>
        </p:nvCxnSpPr>
        <p:spPr>
          <a:xfrm flipV="1">
            <a:off x="8171139" y="3137467"/>
            <a:ext cx="2304776" cy="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3E4F48-C8E0-4803-A4EC-1F3F6ADC503C}"/>
              </a:ext>
            </a:extLst>
          </p:cNvPr>
          <p:cNvCxnSpPr>
            <a:cxnSpLocks/>
          </p:cNvCxnSpPr>
          <p:nvPr/>
        </p:nvCxnSpPr>
        <p:spPr>
          <a:xfrm flipV="1">
            <a:off x="8175702" y="1375787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0AA5FED-FCC7-467D-9932-7A0607D77E33}"/>
                  </a:ext>
                </a:extLst>
              </p:cNvPr>
              <p:cNvSpPr/>
              <p:nvPr/>
            </p:nvSpPr>
            <p:spPr>
              <a:xfrm>
                <a:off x="8180266" y="1326763"/>
                <a:ext cx="501869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0AA5FED-FCC7-467D-9932-7A0607D77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266" y="1326763"/>
                <a:ext cx="501869" cy="3539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F9ADF38-5543-4D26-8DF3-B1ECD2B97577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9646685" y="2974726"/>
            <a:ext cx="0" cy="16104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85492F-80F7-4FDA-837A-A127F48100A9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8171139" y="2906146"/>
            <a:ext cx="14069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0848765-6F31-4A30-BC77-BA34F0A4B49C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8655399" y="2986253"/>
            <a:ext cx="0" cy="15121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EE3F5CE-D88C-44EE-8658-A6A8A4A3C314}"/>
              </a:ext>
            </a:extLst>
          </p:cNvPr>
          <p:cNvSpPr/>
          <p:nvPr/>
        </p:nvSpPr>
        <p:spPr>
          <a:xfrm>
            <a:off x="8511642" y="3200389"/>
            <a:ext cx="385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0.5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5B325D-576A-459C-8CB9-11A240F29E7B}"/>
              </a:ext>
            </a:extLst>
          </p:cNvPr>
          <p:cNvSpPr/>
          <p:nvPr/>
        </p:nvSpPr>
        <p:spPr>
          <a:xfrm>
            <a:off x="9024403" y="3198873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66E9A82-5237-4016-97E9-447DB240A6C4}"/>
              </a:ext>
            </a:extLst>
          </p:cNvPr>
          <p:cNvSpPr/>
          <p:nvPr/>
        </p:nvSpPr>
        <p:spPr>
          <a:xfrm>
            <a:off x="9542785" y="3199279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1.5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BC549B-B6EF-4613-B3C7-851D292062E1}"/>
              </a:ext>
            </a:extLst>
          </p:cNvPr>
          <p:cNvSpPr/>
          <p:nvPr/>
        </p:nvSpPr>
        <p:spPr>
          <a:xfrm>
            <a:off x="7883256" y="1666461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91AD14-9B34-427C-86A9-EBB8805A05A5}"/>
              </a:ext>
            </a:extLst>
          </p:cNvPr>
          <p:cNvSpPr/>
          <p:nvPr/>
        </p:nvSpPr>
        <p:spPr>
          <a:xfrm>
            <a:off x="7872541" y="2134337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E5FB89-6B00-4206-8E46-E26A703A25AD}"/>
              </a:ext>
            </a:extLst>
          </p:cNvPr>
          <p:cNvSpPr/>
          <p:nvPr/>
        </p:nvSpPr>
        <p:spPr>
          <a:xfrm>
            <a:off x="7872135" y="2573925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55AE11A-55A8-49A8-9832-5A284A4DCEDA}"/>
              </a:ext>
            </a:extLst>
          </p:cNvPr>
          <p:cNvSpPr/>
          <p:nvPr/>
        </p:nvSpPr>
        <p:spPr>
          <a:xfrm>
            <a:off x="8115204" y="2001443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7229E65-529B-407B-B35B-178C069B4924}"/>
              </a:ext>
            </a:extLst>
          </p:cNvPr>
          <p:cNvSpPr/>
          <p:nvPr/>
        </p:nvSpPr>
        <p:spPr>
          <a:xfrm>
            <a:off x="10091090" y="1994513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DECC976-C0B9-4C00-B18F-B4D254ED912D}"/>
              </a:ext>
            </a:extLst>
          </p:cNvPr>
          <p:cNvCxnSpPr>
            <a:cxnSpLocks/>
            <a:stCxn id="41" idx="4"/>
          </p:cNvCxnSpPr>
          <p:nvPr/>
        </p:nvCxnSpPr>
        <p:spPr>
          <a:xfrm>
            <a:off x="10159670" y="2131673"/>
            <a:ext cx="0" cy="9620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1D9912B-EB75-4CA7-9CAB-2EC84E3E0ABE}"/>
              </a:ext>
            </a:extLst>
          </p:cNvPr>
          <p:cNvSpPr/>
          <p:nvPr/>
        </p:nvSpPr>
        <p:spPr>
          <a:xfrm>
            <a:off x="10039129" y="3192940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2E279D-9E5E-4D2B-831E-D1D34E6A913B}"/>
              </a:ext>
            </a:extLst>
          </p:cNvPr>
          <p:cNvCxnSpPr>
            <a:cxnSpLocks/>
            <a:stCxn id="41" idx="2"/>
            <a:endCxn id="40" idx="6"/>
          </p:cNvCxnSpPr>
          <p:nvPr/>
        </p:nvCxnSpPr>
        <p:spPr>
          <a:xfrm flipH="1">
            <a:off x="8252364" y="2063093"/>
            <a:ext cx="1838726" cy="693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D76ACA3-8A99-4C42-989F-61C31CB6AC0E}"/>
              </a:ext>
            </a:extLst>
          </p:cNvPr>
          <p:cNvSpPr/>
          <p:nvPr/>
        </p:nvSpPr>
        <p:spPr>
          <a:xfrm>
            <a:off x="7970596" y="3188107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3DCE3FE6-D674-4412-9CA9-3CF90CACB286}"/>
              </a:ext>
            </a:extLst>
          </p:cNvPr>
          <p:cNvSpPr/>
          <p:nvPr/>
        </p:nvSpPr>
        <p:spPr>
          <a:xfrm rot="5400000">
            <a:off x="7489564" y="399786"/>
            <a:ext cx="3308387" cy="2133758"/>
          </a:xfrm>
          <a:prstGeom prst="arc">
            <a:avLst>
              <a:gd name="adj1" fmla="val 17325155"/>
              <a:gd name="adj2" fmla="val 4276101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B08404F-4D93-469B-B0DA-2CF340AAC4E9}"/>
              </a:ext>
            </a:extLst>
          </p:cNvPr>
          <p:cNvSpPr/>
          <p:nvPr/>
        </p:nvSpPr>
        <p:spPr>
          <a:xfrm>
            <a:off x="8586819" y="2849093"/>
            <a:ext cx="137160" cy="13716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A741780-A5FA-49AB-95DE-2A895527BE42}"/>
              </a:ext>
            </a:extLst>
          </p:cNvPr>
          <p:cNvCxnSpPr>
            <a:cxnSpLocks/>
          </p:cNvCxnSpPr>
          <p:nvPr/>
        </p:nvCxnSpPr>
        <p:spPr>
          <a:xfrm flipH="1">
            <a:off x="9147679" y="1680317"/>
            <a:ext cx="20824" cy="1463832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3F7D273-0FE3-4FAF-8D30-F23E3280E3BD}"/>
              </a:ext>
            </a:extLst>
          </p:cNvPr>
          <p:cNvCxnSpPr>
            <a:cxnSpLocks/>
          </p:cNvCxnSpPr>
          <p:nvPr/>
        </p:nvCxnSpPr>
        <p:spPr>
          <a:xfrm>
            <a:off x="4717516" y="3187491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9ACE202-E003-47E3-A02B-9ABD3E6A8570}"/>
              </a:ext>
            </a:extLst>
          </p:cNvPr>
          <p:cNvCxnSpPr>
            <a:cxnSpLocks/>
          </p:cNvCxnSpPr>
          <p:nvPr/>
        </p:nvCxnSpPr>
        <p:spPr>
          <a:xfrm flipV="1">
            <a:off x="4722079" y="1416376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13B2274-3D97-4FEE-9502-811C10EE90D3}"/>
              </a:ext>
            </a:extLst>
          </p:cNvPr>
          <p:cNvSpPr/>
          <p:nvPr/>
        </p:nvSpPr>
        <p:spPr>
          <a:xfrm>
            <a:off x="6317138" y="3229173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33AC1D9-4B23-49B9-8AFF-6388AEE9C985}"/>
              </a:ext>
            </a:extLst>
          </p:cNvPr>
          <p:cNvSpPr/>
          <p:nvPr/>
        </p:nvSpPr>
        <p:spPr>
          <a:xfrm>
            <a:off x="4726643" y="1367352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68DA06E-3B92-4122-9808-E082673649DF}"/>
              </a:ext>
            </a:extLst>
          </p:cNvPr>
          <p:cNvCxnSpPr>
            <a:cxnSpLocks/>
          </p:cNvCxnSpPr>
          <p:nvPr/>
        </p:nvCxnSpPr>
        <p:spPr>
          <a:xfrm flipV="1">
            <a:off x="4732902" y="1644351"/>
            <a:ext cx="1653856" cy="153370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76EB5A7-4092-4A07-A5CE-6AB18656DC9A}"/>
              </a:ext>
            </a:extLst>
          </p:cNvPr>
          <p:cNvSpPr/>
          <p:nvPr/>
        </p:nvSpPr>
        <p:spPr>
          <a:xfrm>
            <a:off x="5133196" y="2687094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AC84422-488B-4D1F-9A75-4B05704536E2}"/>
              </a:ext>
            </a:extLst>
          </p:cNvPr>
          <p:cNvSpPr/>
          <p:nvPr/>
        </p:nvSpPr>
        <p:spPr>
          <a:xfrm>
            <a:off x="5601192" y="225602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CB54313-6C4D-4CCF-93FA-8354AD919227}"/>
              </a:ext>
            </a:extLst>
          </p:cNvPr>
          <p:cNvSpPr/>
          <p:nvPr/>
        </p:nvSpPr>
        <p:spPr>
          <a:xfrm>
            <a:off x="6124482" y="1766648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9140DF1-337B-4E1E-97B2-4539A8FE4641}"/>
              </a:ext>
            </a:extLst>
          </p:cNvPr>
          <p:cNvCxnSpPr>
            <a:cxnSpLocks/>
            <a:stCxn id="55" idx="4"/>
          </p:cNvCxnSpPr>
          <p:nvPr/>
        </p:nvCxnSpPr>
        <p:spPr>
          <a:xfrm>
            <a:off x="6193062" y="1903808"/>
            <a:ext cx="13973" cy="12742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E3F2E2A-AD22-4381-BB14-7F2FF300C5D0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4717516" y="1835228"/>
            <a:ext cx="14069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3D2EB5-F4EE-48E7-A6CB-544DC26299D4}"/>
              </a:ext>
            </a:extLst>
          </p:cNvPr>
          <p:cNvCxnSpPr>
            <a:cxnSpLocks/>
          </p:cNvCxnSpPr>
          <p:nvPr/>
        </p:nvCxnSpPr>
        <p:spPr>
          <a:xfrm>
            <a:off x="5675585" y="2357455"/>
            <a:ext cx="19491" cy="8206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827C2D7-1C4D-49BF-B33D-B9300F4DC4B3}"/>
              </a:ext>
            </a:extLst>
          </p:cNvPr>
          <p:cNvCxnSpPr>
            <a:cxnSpLocks/>
          </p:cNvCxnSpPr>
          <p:nvPr/>
        </p:nvCxnSpPr>
        <p:spPr>
          <a:xfrm flipH="1">
            <a:off x="4745197" y="2323192"/>
            <a:ext cx="81463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DF370B0-A8EC-4D37-9C95-37AC81B81CA1}"/>
              </a:ext>
            </a:extLst>
          </p:cNvPr>
          <p:cNvCxnSpPr>
            <a:cxnSpLocks/>
          </p:cNvCxnSpPr>
          <p:nvPr/>
        </p:nvCxnSpPr>
        <p:spPr>
          <a:xfrm>
            <a:off x="5192030" y="2791981"/>
            <a:ext cx="9746" cy="3860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FBF3B88-8730-4ED0-8C76-75C5F9F5862C}"/>
              </a:ext>
            </a:extLst>
          </p:cNvPr>
          <p:cNvCxnSpPr>
            <a:cxnSpLocks/>
          </p:cNvCxnSpPr>
          <p:nvPr/>
        </p:nvCxnSpPr>
        <p:spPr>
          <a:xfrm flipH="1">
            <a:off x="4709486" y="2753014"/>
            <a:ext cx="4392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78609F7-3EB5-40DF-BA04-6326B725C88E}"/>
              </a:ext>
            </a:extLst>
          </p:cNvPr>
          <p:cNvSpPr/>
          <p:nvPr/>
        </p:nvSpPr>
        <p:spPr>
          <a:xfrm>
            <a:off x="5058019" y="3240978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764A686-BF6F-4B57-9479-3F74198E1396}"/>
              </a:ext>
            </a:extLst>
          </p:cNvPr>
          <p:cNvSpPr/>
          <p:nvPr/>
        </p:nvSpPr>
        <p:spPr>
          <a:xfrm>
            <a:off x="5570780" y="3239462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F4E342B-237A-4F66-838B-57BA17083A7B}"/>
              </a:ext>
            </a:extLst>
          </p:cNvPr>
          <p:cNvSpPr/>
          <p:nvPr/>
        </p:nvSpPr>
        <p:spPr>
          <a:xfrm>
            <a:off x="6089162" y="3239868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CA7F59F-A9BE-4FCC-97AD-1A45C3219AAB}"/>
              </a:ext>
            </a:extLst>
          </p:cNvPr>
          <p:cNvSpPr/>
          <p:nvPr/>
        </p:nvSpPr>
        <p:spPr>
          <a:xfrm>
            <a:off x="4429633" y="1707050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E0184B3-5DDA-4B27-A69E-D6A2C6ADC645}"/>
              </a:ext>
            </a:extLst>
          </p:cNvPr>
          <p:cNvSpPr/>
          <p:nvPr/>
        </p:nvSpPr>
        <p:spPr>
          <a:xfrm>
            <a:off x="4418918" y="2174926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05ECA00-36CC-4D32-890C-2A75ACDDC14E}"/>
              </a:ext>
            </a:extLst>
          </p:cNvPr>
          <p:cNvSpPr/>
          <p:nvPr/>
        </p:nvSpPr>
        <p:spPr>
          <a:xfrm>
            <a:off x="4418512" y="2614514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2326ED2B-B4DC-46C5-9FB9-8E783EB0FDE3}"/>
              </a:ext>
            </a:extLst>
          </p:cNvPr>
          <p:cNvSpPr/>
          <p:nvPr/>
        </p:nvSpPr>
        <p:spPr>
          <a:xfrm>
            <a:off x="5181534" y="5136720"/>
            <a:ext cx="340503" cy="406205"/>
          </a:xfrm>
          <a:prstGeom prst="borderCallout1">
            <a:avLst>
              <a:gd name="adj1" fmla="val 18750"/>
              <a:gd name="adj2" fmla="val -8333"/>
              <a:gd name="adj3" fmla="val -140915"/>
              <a:gd name="adj4" fmla="val -113911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allout: Line 67">
            <a:extLst>
              <a:ext uri="{FF2B5EF4-FFF2-40B4-BE49-F238E27FC236}">
                <a16:creationId xmlns:a16="http://schemas.microsoft.com/office/drawing/2014/main" id="{B42A9B86-75DF-4585-9744-0A0DA3AC7DEA}"/>
              </a:ext>
            </a:extLst>
          </p:cNvPr>
          <p:cNvSpPr/>
          <p:nvPr/>
        </p:nvSpPr>
        <p:spPr>
          <a:xfrm>
            <a:off x="5123626" y="5057342"/>
            <a:ext cx="610748" cy="549345"/>
          </a:xfrm>
          <a:prstGeom prst="borderCallout1">
            <a:avLst>
              <a:gd name="adj1" fmla="val 81543"/>
              <a:gd name="adj2" fmla="val -2057"/>
              <a:gd name="adj3" fmla="val 194545"/>
              <a:gd name="adj4" fmla="val -969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allout: Line 68">
            <a:extLst>
              <a:ext uri="{FF2B5EF4-FFF2-40B4-BE49-F238E27FC236}">
                <a16:creationId xmlns:a16="http://schemas.microsoft.com/office/drawing/2014/main" id="{05AECE51-3D37-4A48-8B23-ADB18E02A007}"/>
              </a:ext>
            </a:extLst>
          </p:cNvPr>
          <p:cNvSpPr/>
          <p:nvPr/>
        </p:nvSpPr>
        <p:spPr>
          <a:xfrm>
            <a:off x="5058019" y="4996615"/>
            <a:ext cx="965825" cy="673384"/>
          </a:xfrm>
          <a:prstGeom prst="borderCallout1">
            <a:avLst>
              <a:gd name="adj1" fmla="val 19746"/>
              <a:gd name="adj2" fmla="val 99989"/>
              <a:gd name="adj3" fmla="val -69091"/>
              <a:gd name="adj4" fmla="val 155503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allout: Line 69">
            <a:extLst>
              <a:ext uri="{FF2B5EF4-FFF2-40B4-BE49-F238E27FC236}">
                <a16:creationId xmlns:a16="http://schemas.microsoft.com/office/drawing/2014/main" id="{50005EA1-B654-4226-A6C1-619D9931FF72}"/>
              </a:ext>
            </a:extLst>
          </p:cNvPr>
          <p:cNvSpPr/>
          <p:nvPr/>
        </p:nvSpPr>
        <p:spPr>
          <a:xfrm>
            <a:off x="5025735" y="4957549"/>
            <a:ext cx="1236963" cy="773413"/>
          </a:xfrm>
          <a:prstGeom prst="borderCallout1">
            <a:avLst>
              <a:gd name="adj1" fmla="val 80631"/>
              <a:gd name="adj2" fmla="val 99546"/>
              <a:gd name="adj3" fmla="val 145303"/>
              <a:gd name="adj4" fmla="val 122575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A4EC73D-D0C3-4D1B-B409-35000E1381B7}"/>
              </a:ext>
            </a:extLst>
          </p:cNvPr>
          <p:cNvCxnSpPr>
            <a:cxnSpLocks/>
          </p:cNvCxnSpPr>
          <p:nvPr/>
        </p:nvCxnSpPr>
        <p:spPr>
          <a:xfrm flipV="1">
            <a:off x="4732902" y="2393186"/>
            <a:ext cx="1755505" cy="77003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A36140B-E1A3-469C-9267-FC53F98ADECD}"/>
              </a:ext>
            </a:extLst>
          </p:cNvPr>
          <p:cNvCxnSpPr>
            <a:cxnSpLocks/>
          </p:cNvCxnSpPr>
          <p:nvPr/>
        </p:nvCxnSpPr>
        <p:spPr>
          <a:xfrm flipV="1">
            <a:off x="4732902" y="1531365"/>
            <a:ext cx="942683" cy="163186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3914CB1-75C5-426A-BF5D-ADB030CCEF7C}"/>
              </a:ext>
            </a:extLst>
          </p:cNvPr>
          <p:cNvSpPr/>
          <p:nvPr/>
        </p:nvSpPr>
        <p:spPr>
          <a:xfrm>
            <a:off x="9082323" y="3061713"/>
            <a:ext cx="137160" cy="1371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A1AF2C-994D-4C6B-B1A1-5E1074ABC820}"/>
              </a:ext>
            </a:extLst>
          </p:cNvPr>
          <p:cNvSpPr/>
          <p:nvPr/>
        </p:nvSpPr>
        <p:spPr>
          <a:xfrm>
            <a:off x="9578105" y="2837566"/>
            <a:ext cx="137160" cy="1371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2EBEA1A-AB28-4C15-A848-8A8F9C518A84}"/>
                  </a:ext>
                </a:extLst>
              </p:cNvPr>
              <p:cNvSpPr txBox="1"/>
              <p:nvPr/>
            </p:nvSpPr>
            <p:spPr>
              <a:xfrm>
                <a:off x="5144665" y="3612532"/>
                <a:ext cx="1139414" cy="27699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We 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to 0.</a:t>
                </a: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2EBEA1A-AB28-4C15-A848-8A8F9C518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665" y="3612532"/>
                <a:ext cx="1139414" cy="276999"/>
              </a:xfrm>
              <a:prstGeom prst="rect">
                <a:avLst/>
              </a:prstGeom>
              <a:blipFill>
                <a:blip r:embed="rId11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96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Equation: 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7A078E-3A2A-410C-A52F-9999ECBE4EFC}"/>
              </a:ext>
            </a:extLst>
          </p:cNvPr>
          <p:cNvGraphicFramePr>
            <a:graphicFrameLocks noGrp="1"/>
          </p:cNvGraphicFramePr>
          <p:nvPr/>
        </p:nvGraphicFramePr>
        <p:xfrm>
          <a:off x="2157746" y="1496826"/>
          <a:ext cx="2401644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105141823"/>
                    </a:ext>
                  </a:extLst>
                </a:gridCol>
                <a:gridCol w="1282139">
                  <a:extLst>
                    <a:ext uri="{9D8B030D-6E8A-4147-A177-3AD203B41FA5}">
                      <a16:colId xmlns:a16="http://schemas.microsoft.com/office/drawing/2014/main" val="601033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7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0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55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1617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CC76EC32-A94F-47EF-8735-21D293AC17C4}"/>
              </a:ext>
            </a:extLst>
          </p:cNvPr>
          <p:cNvGraphicFramePr>
            <a:graphicFrameLocks noGrp="1"/>
          </p:cNvGraphicFramePr>
          <p:nvPr/>
        </p:nvGraphicFramePr>
        <p:xfrm>
          <a:off x="979612" y="1496826"/>
          <a:ext cx="1119505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105141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7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0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55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161760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47B6B67C-ADCA-4AE8-B07F-310116E6ED2F}"/>
              </a:ext>
            </a:extLst>
          </p:cNvPr>
          <p:cNvGrpSpPr/>
          <p:nvPr/>
        </p:nvGrpSpPr>
        <p:grpSpPr>
          <a:xfrm>
            <a:off x="5284263" y="1246940"/>
            <a:ext cx="2540148" cy="2150625"/>
            <a:chOff x="347426" y="2459955"/>
            <a:chExt cx="2540148" cy="215062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74F33DF-94E1-4A6D-8A10-8822C5C7250C}"/>
                </a:ext>
              </a:extLst>
            </p:cNvPr>
            <p:cNvCxnSpPr>
              <a:cxnSpLocks/>
            </p:cNvCxnSpPr>
            <p:nvPr/>
          </p:nvCxnSpPr>
          <p:spPr>
            <a:xfrm>
              <a:off x="646430" y="4280094"/>
              <a:ext cx="200401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79AC134-9C0C-4AA6-8776-3E8B6970E7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993" y="2508979"/>
              <a:ext cx="0" cy="17711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6A702E6-6B3E-4D7E-8734-FBCD8FD12E1C}"/>
                </a:ext>
              </a:extLst>
            </p:cNvPr>
            <p:cNvSpPr/>
            <p:nvPr/>
          </p:nvSpPr>
          <p:spPr>
            <a:xfrm>
              <a:off x="2246052" y="4321776"/>
              <a:ext cx="6415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x (size)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85E39D8-83AD-40C6-AC64-F7DCA997FF7A}"/>
                </a:ext>
              </a:extLst>
            </p:cNvPr>
            <p:cNvSpPr/>
            <p:nvPr/>
          </p:nvSpPr>
          <p:spPr>
            <a:xfrm>
              <a:off x="655557" y="2459955"/>
              <a:ext cx="72327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y (price)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F32E94-3EDC-4AB6-808A-E1A1CDEBD0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816" y="2736954"/>
              <a:ext cx="1653856" cy="153370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2D3F1F5-494C-4AB0-9F1C-4F2CF8F437E1}"/>
                </a:ext>
              </a:extLst>
            </p:cNvPr>
            <p:cNvSpPr/>
            <p:nvPr/>
          </p:nvSpPr>
          <p:spPr>
            <a:xfrm>
              <a:off x="1062110" y="3779697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3D7325C-3751-48CD-B86B-9F2BD784A2A8}"/>
                </a:ext>
              </a:extLst>
            </p:cNvPr>
            <p:cNvSpPr/>
            <p:nvPr/>
          </p:nvSpPr>
          <p:spPr>
            <a:xfrm>
              <a:off x="1530106" y="334862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48FA53E-B68E-43E8-9103-AF2AF920585B}"/>
                </a:ext>
              </a:extLst>
            </p:cNvPr>
            <p:cNvSpPr/>
            <p:nvPr/>
          </p:nvSpPr>
          <p:spPr>
            <a:xfrm>
              <a:off x="2053396" y="2859251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23D618F-84FD-4764-8BDC-02129C96F839}"/>
                </a:ext>
              </a:extLst>
            </p:cNvPr>
            <p:cNvCxnSpPr>
              <a:cxnSpLocks/>
              <a:stCxn id="29" idx="4"/>
            </p:cNvCxnSpPr>
            <p:nvPr/>
          </p:nvCxnSpPr>
          <p:spPr>
            <a:xfrm>
              <a:off x="2121976" y="2996411"/>
              <a:ext cx="13973" cy="12742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ACFC4E3-171C-4DFD-A70D-AFAD80C3D7E9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 flipH="1">
              <a:off x="646430" y="2927831"/>
              <a:ext cx="140696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9C10D38-652D-4638-8EEA-A00A4E29F01A}"/>
                </a:ext>
              </a:extLst>
            </p:cNvPr>
            <p:cNvCxnSpPr>
              <a:cxnSpLocks/>
            </p:cNvCxnSpPr>
            <p:nvPr/>
          </p:nvCxnSpPr>
          <p:spPr>
            <a:xfrm>
              <a:off x="1604499" y="3450058"/>
              <a:ext cx="19491" cy="82060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023484-0DFA-45C2-8DDD-D36DC7AA1C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11" y="3415795"/>
              <a:ext cx="81463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57FC8D3-5215-4820-8403-D788F5E28B71}"/>
                </a:ext>
              </a:extLst>
            </p:cNvPr>
            <p:cNvCxnSpPr>
              <a:cxnSpLocks/>
            </p:cNvCxnSpPr>
            <p:nvPr/>
          </p:nvCxnSpPr>
          <p:spPr>
            <a:xfrm>
              <a:off x="1120944" y="3884584"/>
              <a:ext cx="9746" cy="38607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9B4FA7F-6706-4141-8A88-712BC47FDF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400" y="3845617"/>
              <a:ext cx="43925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35262FB-EBAB-4365-A74C-4552A48C962D}"/>
                </a:ext>
              </a:extLst>
            </p:cNvPr>
            <p:cNvSpPr/>
            <p:nvPr/>
          </p:nvSpPr>
          <p:spPr>
            <a:xfrm>
              <a:off x="986933" y="4333581"/>
              <a:ext cx="2680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170B0A-EFDC-44B1-B1C5-18EC38A004DD}"/>
                </a:ext>
              </a:extLst>
            </p:cNvPr>
            <p:cNvSpPr/>
            <p:nvPr/>
          </p:nvSpPr>
          <p:spPr>
            <a:xfrm>
              <a:off x="1499694" y="4332065"/>
              <a:ext cx="39077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99C831B-B817-43A8-9633-F430C7371548}"/>
                </a:ext>
              </a:extLst>
            </p:cNvPr>
            <p:cNvSpPr/>
            <p:nvPr/>
          </p:nvSpPr>
          <p:spPr>
            <a:xfrm>
              <a:off x="2018076" y="4332471"/>
              <a:ext cx="34524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0E8106E-0A8E-48D6-A7E0-26ABF9FB6F98}"/>
                </a:ext>
              </a:extLst>
            </p:cNvPr>
            <p:cNvSpPr/>
            <p:nvPr/>
          </p:nvSpPr>
          <p:spPr>
            <a:xfrm>
              <a:off x="358547" y="2799653"/>
              <a:ext cx="34524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AA7F99-014A-49EC-B0D3-B70F791228CA}"/>
                </a:ext>
              </a:extLst>
            </p:cNvPr>
            <p:cNvSpPr/>
            <p:nvPr/>
          </p:nvSpPr>
          <p:spPr>
            <a:xfrm>
              <a:off x="347832" y="3267529"/>
              <a:ext cx="39077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F2D0C6-798D-4410-933F-225DA676C869}"/>
                </a:ext>
              </a:extLst>
            </p:cNvPr>
            <p:cNvSpPr/>
            <p:nvPr/>
          </p:nvSpPr>
          <p:spPr>
            <a:xfrm>
              <a:off x="347426" y="3707117"/>
              <a:ext cx="28641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7F46F20-AA26-4240-9CCE-AB2282FB6A1A}"/>
                  </a:ext>
                </a:extLst>
              </p:cNvPr>
              <p:cNvSpPr txBox="1"/>
              <p:nvPr/>
            </p:nvSpPr>
            <p:spPr>
              <a:xfrm>
                <a:off x="5001184" y="4835827"/>
                <a:ext cx="5522859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1.33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.33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−0.67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0   1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7F46F20-AA26-4240-9CCE-AB2282FB6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184" y="4835827"/>
                <a:ext cx="5522859" cy="7325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Callout: Line 75">
            <a:extLst>
              <a:ext uri="{FF2B5EF4-FFF2-40B4-BE49-F238E27FC236}">
                <a16:creationId xmlns:a16="http://schemas.microsoft.com/office/drawing/2014/main" id="{696B29A1-8A70-464A-95E9-735D1F9D0D32}"/>
              </a:ext>
            </a:extLst>
          </p:cNvPr>
          <p:cNvSpPr/>
          <p:nvPr/>
        </p:nvSpPr>
        <p:spPr>
          <a:xfrm>
            <a:off x="5469917" y="4968077"/>
            <a:ext cx="340503" cy="406205"/>
          </a:xfrm>
          <a:prstGeom prst="borderCallout1">
            <a:avLst>
              <a:gd name="adj1" fmla="val 18750"/>
              <a:gd name="adj2" fmla="val -8333"/>
              <a:gd name="adj3" fmla="val -77561"/>
              <a:gd name="adj4" fmla="val -97831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allout: Line 76">
            <a:extLst>
              <a:ext uri="{FF2B5EF4-FFF2-40B4-BE49-F238E27FC236}">
                <a16:creationId xmlns:a16="http://schemas.microsoft.com/office/drawing/2014/main" id="{13A9B4EC-845E-4266-B9ED-D86B8FCA1F6B}"/>
              </a:ext>
            </a:extLst>
          </p:cNvPr>
          <p:cNvSpPr/>
          <p:nvPr/>
        </p:nvSpPr>
        <p:spPr>
          <a:xfrm>
            <a:off x="5412009" y="4888699"/>
            <a:ext cx="610748" cy="549345"/>
          </a:xfrm>
          <a:prstGeom prst="borderCallout1">
            <a:avLst>
              <a:gd name="adj1" fmla="val 81543"/>
              <a:gd name="adj2" fmla="val -2057"/>
              <a:gd name="adj3" fmla="val 162650"/>
              <a:gd name="adj4" fmla="val -110382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allout: Line 77">
            <a:extLst>
              <a:ext uri="{FF2B5EF4-FFF2-40B4-BE49-F238E27FC236}">
                <a16:creationId xmlns:a16="http://schemas.microsoft.com/office/drawing/2014/main" id="{317A31DC-DC63-4C22-B298-EE9E56AF9DD1}"/>
              </a:ext>
            </a:extLst>
          </p:cNvPr>
          <p:cNvSpPr/>
          <p:nvPr/>
        </p:nvSpPr>
        <p:spPr>
          <a:xfrm>
            <a:off x="5346402" y="4827972"/>
            <a:ext cx="965825" cy="673384"/>
          </a:xfrm>
          <a:prstGeom prst="borderCallout1">
            <a:avLst>
              <a:gd name="adj1" fmla="val 19746"/>
              <a:gd name="adj2" fmla="val 99989"/>
              <a:gd name="adj3" fmla="val -31687"/>
              <a:gd name="adj4" fmla="val 134527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allout: Line 78">
            <a:extLst>
              <a:ext uri="{FF2B5EF4-FFF2-40B4-BE49-F238E27FC236}">
                <a16:creationId xmlns:a16="http://schemas.microsoft.com/office/drawing/2014/main" id="{C5DD6334-11A6-423C-9B69-3235D2A8F121}"/>
              </a:ext>
            </a:extLst>
          </p:cNvPr>
          <p:cNvSpPr/>
          <p:nvPr/>
        </p:nvSpPr>
        <p:spPr>
          <a:xfrm>
            <a:off x="5297693" y="4788906"/>
            <a:ext cx="1236963" cy="773413"/>
          </a:xfrm>
          <a:prstGeom prst="borderCallout1">
            <a:avLst>
              <a:gd name="adj1" fmla="val 80631"/>
              <a:gd name="adj2" fmla="val 99546"/>
              <a:gd name="adj3" fmla="val 145303"/>
              <a:gd name="adj4" fmla="val 122575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BFC33BD-F9AB-4FAD-9DD7-8BA204D691D4}"/>
                  </a:ext>
                </a:extLst>
              </p:cNvPr>
              <p:cNvSpPr txBox="1"/>
              <p:nvPr/>
            </p:nvSpPr>
            <p:spPr>
              <a:xfrm>
                <a:off x="3513055" y="4350845"/>
                <a:ext cx="1478674" cy="4382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BFC33BD-F9AB-4FAD-9DD7-8BA204D69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055" y="4350845"/>
                <a:ext cx="1478674" cy="438262"/>
              </a:xfrm>
              <a:prstGeom prst="rect">
                <a:avLst/>
              </a:prstGeom>
              <a:blipFill>
                <a:blip r:embed="rId3"/>
                <a:stretch>
                  <a:fillRect l="-205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9DFDF9D-A1D0-4F51-B8DF-F337ED590FDB}"/>
                  </a:ext>
                </a:extLst>
              </p:cNvPr>
              <p:cNvSpPr/>
              <p:nvPr/>
            </p:nvSpPr>
            <p:spPr>
              <a:xfrm>
                <a:off x="1202968" y="5499358"/>
                <a:ext cx="3637021" cy="743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600" i="0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0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1600" i="0" dirty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9DFDF9D-A1D0-4F51-B8DF-F337ED590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968" y="5499358"/>
                <a:ext cx="3637021" cy="7435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78D4E95-9E20-4F6D-A010-D238A657F9B6}"/>
                  </a:ext>
                </a:extLst>
              </p:cNvPr>
              <p:cNvSpPr/>
              <p:nvPr/>
            </p:nvSpPr>
            <p:spPr>
              <a:xfrm>
                <a:off x="6676171" y="4238734"/>
                <a:ext cx="2224968" cy="530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78D4E95-9E20-4F6D-A010-D238A657F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71" y="4238734"/>
                <a:ext cx="2224968" cy="530594"/>
              </a:xfrm>
              <a:prstGeom prst="rect">
                <a:avLst/>
              </a:prstGeom>
              <a:blipFill>
                <a:blip r:embed="rId5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2E42763-71F0-43C4-AE2A-F301D301AB26}"/>
                  </a:ext>
                </a:extLst>
              </p:cNvPr>
              <p:cNvSpPr/>
              <p:nvPr/>
            </p:nvSpPr>
            <p:spPr>
              <a:xfrm>
                <a:off x="6827304" y="5685175"/>
                <a:ext cx="3256148" cy="530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6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.33</m:t>
                              </m:r>
                            </m:e>
                            <m:e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.33</m:t>
                              </m:r>
                            </m:e>
                            <m:e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−0.67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  <m:e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2E42763-71F0-43C4-AE2A-F301D301AB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304" y="5685175"/>
                <a:ext cx="3256148" cy="530594"/>
              </a:xfrm>
              <a:prstGeom prst="rect">
                <a:avLst/>
              </a:prstGeom>
              <a:blipFill>
                <a:blip r:embed="rId6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81C121F-037D-4197-97FA-47604F20EC4A}"/>
                  </a:ext>
                </a:extLst>
              </p:cNvPr>
              <p:cNvSpPr txBox="1"/>
              <p:nvPr/>
            </p:nvSpPr>
            <p:spPr>
              <a:xfrm>
                <a:off x="3426028" y="3129959"/>
                <a:ext cx="81009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81C121F-037D-4197-97FA-47604F20E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028" y="3129959"/>
                <a:ext cx="810094" cy="7325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2BFDCBE-578D-43D5-AF65-383932FA74AA}"/>
                  </a:ext>
                </a:extLst>
              </p:cNvPr>
              <p:cNvSpPr txBox="1"/>
              <p:nvPr/>
            </p:nvSpPr>
            <p:spPr>
              <a:xfrm>
                <a:off x="1358405" y="3136535"/>
                <a:ext cx="1190069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2BFDCBE-578D-43D5-AF65-383932FA7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405" y="3136535"/>
                <a:ext cx="1190069" cy="7325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EB43D11-951A-4448-B7FA-4C356767AB7F}"/>
              </a:ext>
            </a:extLst>
          </p:cNvPr>
          <p:cNvCxnSpPr>
            <a:cxnSpLocks/>
          </p:cNvCxnSpPr>
          <p:nvPr/>
        </p:nvCxnSpPr>
        <p:spPr>
          <a:xfrm flipV="1">
            <a:off x="6551081" y="1534092"/>
            <a:ext cx="0" cy="1523552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174998A-C16C-4EC7-86CA-AE911C7AB5D2}"/>
              </a:ext>
            </a:extLst>
          </p:cNvPr>
          <p:cNvCxnSpPr>
            <a:cxnSpLocks/>
          </p:cNvCxnSpPr>
          <p:nvPr/>
        </p:nvCxnSpPr>
        <p:spPr>
          <a:xfrm>
            <a:off x="5570674" y="2202780"/>
            <a:ext cx="177190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E7ACF74E-1C03-48D1-A08A-6D8CA93AFE2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6527" t="11600" r="14895" b="12989"/>
          <a:stretch/>
        </p:blipFill>
        <p:spPr>
          <a:xfrm>
            <a:off x="7981329" y="1304841"/>
            <a:ext cx="3582039" cy="196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8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Equation: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08C445D-2328-43CC-88CA-14B09BD883A5}"/>
                  </a:ext>
                </a:extLst>
              </p:cNvPr>
              <p:cNvSpPr txBox="1"/>
              <p:nvPr/>
            </p:nvSpPr>
            <p:spPr>
              <a:xfrm>
                <a:off x="780481" y="1564485"/>
                <a:ext cx="1783372" cy="366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08C445D-2328-43CC-88CA-14B09BD88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81" y="1564485"/>
                <a:ext cx="1783372" cy="366767"/>
              </a:xfrm>
              <a:prstGeom prst="rect">
                <a:avLst/>
              </a:prstGeom>
              <a:blipFill>
                <a:blip r:embed="rId2"/>
                <a:stretch>
                  <a:fillRect l="-2389" r="-238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03D2A46-B842-4259-8D2B-BF2E59BF0241}"/>
              </a:ext>
            </a:extLst>
          </p:cNvPr>
          <p:cNvSpPr/>
          <p:nvPr/>
        </p:nvSpPr>
        <p:spPr>
          <a:xfrm>
            <a:off x="780481" y="2128457"/>
            <a:ext cx="4525229" cy="21236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normal_equation</a:t>
            </a:r>
            <a:r>
              <a:rPr lang="en-US" sz="12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# compute X transpose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X_transpose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np.transpose</a:t>
            </a:r>
            <a:r>
              <a:rPr lang="en-US" sz="1200" dirty="0">
                <a:latin typeface="Consolas" panose="020B0609020204030204" pitchFamily="49" charset="0"/>
              </a:rPr>
              <a:t>(X)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# compute dot product of X transpose and X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X_trans_dot_X</a:t>
            </a:r>
            <a:r>
              <a:rPr lang="en-US" sz="1200" dirty="0">
                <a:latin typeface="Consolas" panose="020B0609020204030204" pitchFamily="49" charset="0"/>
              </a:rPr>
              <a:t> = X_transpose.dot(X)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# compute the inverse of the dot production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inv_matrix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np.linalg.inv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X_trans_dot_X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# compute the dot product of X transpose and y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X_trans_dot_y</a:t>
            </a:r>
            <a:r>
              <a:rPr lang="en-US" sz="1200" dirty="0">
                <a:latin typeface="Consolas" panose="020B0609020204030204" pitchFamily="49" charset="0"/>
              </a:rPr>
              <a:t> =x_transpose.dot(y)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# compute the final dot product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latin typeface="Consolas" panose="020B0609020204030204" pitchFamily="49" charset="0"/>
              </a:rPr>
              <a:t> inv_matrix.dot(</a:t>
            </a:r>
            <a:r>
              <a:rPr lang="en-US" sz="1200" dirty="0" err="1">
                <a:latin typeface="Consolas" panose="020B0609020204030204" pitchFamily="49" charset="0"/>
              </a:rPr>
              <a:t>X_trans_dot_y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764D0D-5DF0-4F9D-B104-F415DD7ED785}"/>
              </a:ext>
            </a:extLst>
          </p:cNvPr>
          <p:cNvSpPr/>
          <p:nvPr/>
        </p:nvSpPr>
        <p:spPr>
          <a:xfrm>
            <a:off x="780481" y="4656095"/>
            <a:ext cx="6450078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 =  </a:t>
            </a:r>
            <a:r>
              <a:rPr lang="en-US" sz="1200" dirty="0" err="1">
                <a:latin typeface="Consolas" panose="020B0609020204030204" pitchFamily="49" charset="0"/>
              </a:rPr>
              <a:t>np.array</a:t>
            </a:r>
            <a:r>
              <a:rPr lang="en-US" sz="1200" dirty="0">
                <a:latin typeface="Consolas" panose="020B0609020204030204" pitchFamily="49" charset="0"/>
              </a:rPr>
              <a:t>([1,2,3,4,5])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# univariate, 1 feature, 5 training examples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y =  </a:t>
            </a:r>
            <a:r>
              <a:rPr lang="en-US" sz="1200" dirty="0" err="1">
                <a:latin typeface="Consolas" panose="020B0609020204030204" pitchFamily="49" charset="0"/>
              </a:rPr>
              <a:t>np.array</a:t>
            </a:r>
            <a:r>
              <a:rPr lang="en-US" sz="1200" dirty="0">
                <a:latin typeface="Consolas" panose="020B0609020204030204" pitchFamily="49" charset="0"/>
              </a:rPr>
              <a:t>([7,9,12,15,16])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x_bias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np.ones</a:t>
            </a:r>
            <a:r>
              <a:rPr lang="en-US" sz="1200" dirty="0">
                <a:latin typeface="Consolas" panose="020B0609020204030204" pitchFamily="49" charset="0"/>
              </a:rPr>
              <a:t>((5,1))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# used for multiplying with theta_0, bias term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x = </a:t>
            </a:r>
            <a:r>
              <a:rPr lang="en-US" sz="1200" dirty="0" err="1">
                <a:latin typeface="Consolas" panose="020B0609020204030204" pitchFamily="49" charset="0"/>
              </a:rPr>
              <a:t>np.reshape</a:t>
            </a:r>
            <a:r>
              <a:rPr lang="en-US" sz="1200" dirty="0">
                <a:latin typeface="Consolas" panose="020B0609020204030204" pitchFamily="49" charset="0"/>
              </a:rPr>
              <a:t>(x,(5,1))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# column vector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x = </a:t>
            </a:r>
            <a:r>
              <a:rPr lang="en-US" sz="1200" dirty="0" err="1">
                <a:latin typeface="Consolas" panose="020B0609020204030204" pitchFamily="49" charset="0"/>
              </a:rPr>
              <a:t>np.append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x_bias,x,axis</a:t>
            </a:r>
            <a:r>
              <a:rPr lang="en-US" sz="1200" dirty="0">
                <a:latin typeface="Consolas" panose="020B0609020204030204" pitchFamily="49" charset="0"/>
              </a:rPr>
              <a:t>=1)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# combine x with 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x_b</a:t>
            </a:r>
            <a:endParaRPr lang="en-US" sz="12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theta = </a:t>
            </a:r>
            <a:r>
              <a:rPr lang="en-US" sz="1200" dirty="0" err="1">
                <a:latin typeface="Consolas" panose="020B0609020204030204" pitchFamily="49" charset="0"/>
              </a:rPr>
              <a:t>normal_equation</a:t>
            </a:r>
            <a:r>
              <a:rPr lang="en-US" sz="1200" dirty="0">
                <a:latin typeface="Consolas" panose="020B0609020204030204" pitchFamily="49" charset="0"/>
              </a:rPr>
              <a:t>(x, y)  # you will have [4.6, 2.4]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473D50-BA2E-4A4D-B35C-12334A4DE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137" y="4055331"/>
            <a:ext cx="2970565" cy="19857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A2B5C7A-4D83-4171-B3D1-6CA67B32E5E1}"/>
              </a:ext>
            </a:extLst>
          </p:cNvPr>
          <p:cNvSpPr/>
          <p:nvPr/>
        </p:nvSpPr>
        <p:spPr>
          <a:xfrm>
            <a:off x="5692766" y="3190286"/>
            <a:ext cx="47724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np.linalg.inv</a:t>
            </a:r>
            <a:r>
              <a:rPr lang="en-US" sz="1200" dirty="0">
                <a:latin typeface="Consolas" panose="020B0609020204030204" pitchFamily="49" charset="0"/>
              </a:rPr>
              <a:t>(X_b.T.dot(</a:t>
            </a:r>
            <a:r>
              <a:rPr lang="en-US" sz="1200" dirty="0" err="1">
                <a:latin typeface="Consolas" panose="020B0609020204030204" pitchFamily="49" charset="0"/>
              </a:rPr>
              <a:t>X_b</a:t>
            </a:r>
            <a:r>
              <a:rPr lang="en-US" sz="1200" dirty="0">
                <a:latin typeface="Consolas" panose="020B0609020204030204" pitchFamily="49" charset="0"/>
              </a:rPr>
              <a:t>)).dot(</a:t>
            </a:r>
            <a:r>
              <a:rPr lang="en-US" sz="1200" dirty="0" err="1">
                <a:latin typeface="Consolas" panose="020B0609020204030204" pitchFamily="49" charset="0"/>
              </a:rPr>
              <a:t>X_b.T</a:t>
            </a:r>
            <a:r>
              <a:rPr lang="en-US" sz="1200" dirty="0">
                <a:latin typeface="Consolas" panose="020B0609020204030204" pitchFamily="49" charset="0"/>
              </a:rPr>
              <a:t>).dot(y)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61B2428-38A9-45EF-B318-DD2FF8B689C2}"/>
              </a:ext>
            </a:extLst>
          </p:cNvPr>
          <p:cNvSpPr/>
          <p:nvPr/>
        </p:nvSpPr>
        <p:spPr>
          <a:xfrm>
            <a:off x="5305710" y="2532437"/>
            <a:ext cx="262763" cy="1593356"/>
          </a:xfrm>
          <a:prstGeom prst="rightBrace">
            <a:avLst>
              <a:gd name="adj1" fmla="val 66679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5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Equation: 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7A078E-3A2A-410C-A52F-9999ECBE4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286088"/>
              </p:ext>
            </p:extLst>
          </p:nvPr>
        </p:nvGraphicFramePr>
        <p:xfrm>
          <a:off x="2157746" y="1496826"/>
          <a:ext cx="6598382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105141823"/>
                    </a:ext>
                  </a:extLst>
                </a:gridCol>
                <a:gridCol w="1505966">
                  <a:extLst>
                    <a:ext uri="{9D8B030D-6E8A-4147-A177-3AD203B41FA5}">
                      <a16:colId xmlns:a16="http://schemas.microsoft.com/office/drawing/2014/main" val="989206660"/>
                    </a:ext>
                  </a:extLst>
                </a:gridCol>
                <a:gridCol w="1452181">
                  <a:extLst>
                    <a:ext uri="{9D8B030D-6E8A-4147-A177-3AD203B41FA5}">
                      <a16:colId xmlns:a16="http://schemas.microsoft.com/office/drawing/2014/main" val="917225068"/>
                    </a:ext>
                  </a:extLst>
                </a:gridCol>
                <a:gridCol w="1238591">
                  <a:extLst>
                    <a:ext uri="{9D8B030D-6E8A-4147-A177-3AD203B41FA5}">
                      <a16:colId xmlns:a16="http://schemas.microsoft.com/office/drawing/2014/main" val="968642468"/>
                    </a:ext>
                  </a:extLst>
                </a:gridCol>
                <a:gridCol w="1282139">
                  <a:extLst>
                    <a:ext uri="{9D8B030D-6E8A-4147-A177-3AD203B41FA5}">
                      <a16:colId xmlns:a16="http://schemas.microsoft.com/office/drawing/2014/main" val="601033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 (x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#rooms (x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#floors (x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 (x</a:t>
                      </a:r>
                      <a:r>
                        <a:rPr lang="en-US" baseline="-25000" dirty="0"/>
                        <a:t>4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 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7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0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55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16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942606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CC76EC32-A94F-47EF-8735-21D293AC1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419925"/>
              </p:ext>
            </p:extLst>
          </p:nvPr>
        </p:nvGraphicFramePr>
        <p:xfrm>
          <a:off x="979612" y="1496826"/>
          <a:ext cx="1119505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105141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7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0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55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16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942606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AA5FC84-BE9A-4515-A9D1-2829B6B78FC9}"/>
              </a:ext>
            </a:extLst>
          </p:cNvPr>
          <p:cNvSpPr/>
          <p:nvPr/>
        </p:nvSpPr>
        <p:spPr>
          <a:xfrm>
            <a:off x="1023909" y="1894508"/>
            <a:ext cx="6521260" cy="1429143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4B152D-921D-427A-9FC6-B26E247E7D39}"/>
              </a:ext>
            </a:extLst>
          </p:cNvPr>
          <p:cNvSpPr/>
          <p:nvPr/>
        </p:nvSpPr>
        <p:spPr>
          <a:xfrm>
            <a:off x="7603798" y="1882698"/>
            <a:ext cx="1074789" cy="1429143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1A512D-923B-4FF1-B8F3-E18D5FDE277F}"/>
                  </a:ext>
                </a:extLst>
              </p:cNvPr>
              <p:cNvSpPr txBox="1"/>
              <p:nvPr/>
            </p:nvSpPr>
            <p:spPr>
              <a:xfrm>
                <a:off x="2425967" y="3647162"/>
                <a:ext cx="2766335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1416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1534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85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1A512D-923B-4FF1-B8F3-E18D5FDE2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967" y="3647162"/>
                <a:ext cx="2766335" cy="10204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74A2E9-90AB-4F9E-AF04-27752C7972B3}"/>
                  </a:ext>
                </a:extLst>
              </p:cNvPr>
              <p:cNvSpPr txBox="1"/>
              <p:nvPr/>
            </p:nvSpPr>
            <p:spPr>
              <a:xfrm>
                <a:off x="7398326" y="3647162"/>
                <a:ext cx="1076961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460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178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74A2E9-90AB-4F9E-AF04-27752C797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326" y="3647162"/>
                <a:ext cx="1076961" cy="1020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584AE05-08D6-4483-9F7F-E8181B2A6608}"/>
              </a:ext>
            </a:extLst>
          </p:cNvPr>
          <p:cNvSpPr txBox="1"/>
          <p:nvPr/>
        </p:nvSpPr>
        <p:spPr>
          <a:xfrm>
            <a:off x="3455008" y="4768440"/>
            <a:ext cx="1220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m*(n+1) matrix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89D761-575F-4F73-AF09-7A26E3086E8F}"/>
              </a:ext>
            </a:extLst>
          </p:cNvPr>
          <p:cNvSpPr txBox="1"/>
          <p:nvPr/>
        </p:nvSpPr>
        <p:spPr>
          <a:xfrm>
            <a:off x="7309725" y="4768441"/>
            <a:ext cx="1751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N+1 dimensional vector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3A0D7A-331A-443E-85FE-1F2F58DEF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0CBF4B-574E-4493-B482-25FEAC9420F7}"/>
                  </a:ext>
                </a:extLst>
              </p:cNvPr>
              <p:cNvSpPr txBox="1"/>
              <p:nvPr/>
            </p:nvSpPr>
            <p:spPr>
              <a:xfrm>
                <a:off x="614827" y="5228376"/>
                <a:ext cx="4137798" cy="13569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−65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0.03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1080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706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−9.97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0CBF4B-574E-4493-B482-25FEAC942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27" y="5228376"/>
                <a:ext cx="4137798" cy="1356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68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566031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Equation: Scikit-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Learn’s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Implementation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A1FD1C-69B0-41B6-BDC2-067BA40FE14C}"/>
              </a:ext>
            </a:extLst>
          </p:cNvPr>
          <p:cNvSpPr/>
          <p:nvPr/>
        </p:nvSpPr>
        <p:spPr>
          <a:xfrm>
            <a:off x="655229" y="1527292"/>
            <a:ext cx="6528560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sklearn.linear_model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LinearRegression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generate data</a:t>
            </a:r>
          </a:p>
          <a:p>
            <a:r>
              <a:rPr lang="es-ES" sz="1600" dirty="0">
                <a:latin typeface="Consolas" panose="020B0609020204030204" pitchFamily="49" charset="0"/>
              </a:rPr>
              <a:t>X = 2 * np.random.rand(100, 1)</a:t>
            </a:r>
          </a:p>
          <a:p>
            <a:r>
              <a:rPr lang="es-ES" sz="1600" dirty="0">
                <a:latin typeface="Consolas" panose="020B0609020204030204" pitchFamily="49" charset="0"/>
              </a:rPr>
              <a:t>y = 4 + 3 * X + np.random.randn(100, 1)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train linear model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lin_reg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LinearRegression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lin_reg.fit</a:t>
            </a:r>
            <a:r>
              <a:rPr lang="en-US" sz="1600" dirty="0">
                <a:latin typeface="Consolas" panose="020B0609020204030204" pitchFamily="49" charset="0"/>
              </a:rPr>
              <a:t>(X, y)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'intercept'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lin_reg.intercept</a:t>
            </a:r>
            <a:r>
              <a:rPr lang="en-US" sz="1600" dirty="0">
                <a:latin typeface="Consolas" panose="020B0609020204030204" pitchFamily="49" charset="0"/>
              </a:rPr>
              <a:t>_)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coef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', </a:t>
            </a:r>
            <a:r>
              <a:rPr lang="en-US" sz="1600" dirty="0" err="1">
                <a:latin typeface="Consolas" panose="020B0609020204030204" pitchFamily="49" charset="0"/>
              </a:rPr>
              <a:t>lin_reg.coef</a:t>
            </a:r>
            <a:r>
              <a:rPr lang="en-US" sz="1600" dirty="0">
                <a:latin typeface="Consolas" panose="020B0609020204030204" pitchFamily="49" charset="0"/>
              </a:rPr>
              <a:t>_)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715B63A-1805-4261-9555-757311AA5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F6EE57-8925-488B-90DE-C5ECC0CB5577}"/>
              </a:ext>
            </a:extLst>
          </p:cNvPr>
          <p:cNvSpPr/>
          <p:nvPr/>
        </p:nvSpPr>
        <p:spPr>
          <a:xfrm>
            <a:off x="7183789" y="3989505"/>
            <a:ext cx="31021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intercept [4.21509616]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coef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[[2.77011339]]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2D0B09-8B7A-42D4-83F8-3163DD661359}"/>
              </a:ext>
            </a:extLst>
          </p:cNvPr>
          <p:cNvSpPr/>
          <p:nvPr/>
        </p:nvSpPr>
        <p:spPr>
          <a:xfrm>
            <a:off x="655229" y="4693248"/>
            <a:ext cx="652856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Use linear model to predict new instance</a:t>
            </a:r>
          </a:p>
          <a:p>
            <a:r>
              <a:rPr lang="en-US" dirty="0" err="1">
                <a:latin typeface="Consolas" panose="020B0609020204030204" pitchFamily="49" charset="0"/>
              </a:rPr>
              <a:t>X_new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([[0], [2]])</a:t>
            </a:r>
          </a:p>
          <a:p>
            <a:r>
              <a:rPr lang="en-US" dirty="0" err="1">
                <a:latin typeface="Consolas" panose="020B0609020204030204" pitchFamily="49" charset="0"/>
              </a:rPr>
              <a:t>lin_reg.predict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X_new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E5EAC8-0AEC-4FD9-9CE1-2983D47A9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551602-5EA5-43A0-A083-4E8186D80C0D}"/>
              </a:ext>
            </a:extLst>
          </p:cNvPr>
          <p:cNvSpPr/>
          <p:nvPr/>
        </p:nvSpPr>
        <p:spPr>
          <a:xfrm>
            <a:off x="7183789" y="5269069"/>
            <a:ext cx="45608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array([[4.21509616], [9.75532293]])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427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238050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Equation: Scikit-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Learn’s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Implementation (Under the Hood)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715B63A-1805-4261-9555-757311AA5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E5EAC8-0AEC-4FD9-9CE1-2983D47A9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84B825-71DB-4FB6-9D70-93F6CC81694F}"/>
                  </a:ext>
                </a:extLst>
              </p:cNvPr>
              <p:cNvSpPr/>
              <p:nvPr/>
            </p:nvSpPr>
            <p:spPr>
              <a:xfrm>
                <a:off x="573096" y="5362355"/>
                <a:ext cx="836831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MinionPro-Regular"/>
                  </a:rPr>
                  <a:t>Normal Equation may not work if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MinionPro-Regular"/>
                  </a:rPr>
                  <a:t> is not invertible (i.e., singular), such as if </a:t>
                </a:r>
                <a:r>
                  <a:rPr lang="en-US" i="1" dirty="0">
                    <a:latin typeface="MinionPro-It"/>
                  </a:rPr>
                  <a:t>m </a:t>
                </a:r>
                <a:r>
                  <a:rPr lang="en-US" dirty="0">
                    <a:latin typeface="MinionPro-Regular"/>
                  </a:rPr>
                  <a:t>&lt; </a:t>
                </a:r>
                <a:r>
                  <a:rPr lang="en-US" i="1" dirty="0">
                    <a:latin typeface="MinionPro-It"/>
                  </a:rPr>
                  <a:t>n </a:t>
                </a:r>
                <a:r>
                  <a:rPr lang="en-US" dirty="0">
                    <a:latin typeface="MinionPro-Regular"/>
                  </a:rPr>
                  <a:t>or if some features are redundant, but the pseudo-inverse is always defined.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84B825-71DB-4FB6-9D70-93F6CC8169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96" y="5362355"/>
                <a:ext cx="8368312" cy="646331"/>
              </a:xfrm>
              <a:prstGeom prst="rect">
                <a:avLst/>
              </a:prstGeom>
              <a:blipFill>
                <a:blip r:embed="rId2"/>
                <a:stretch>
                  <a:fillRect l="-583" t="-5660" r="-102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ACCA7943-0A03-41DA-AB9C-793A50D3C961}"/>
              </a:ext>
            </a:extLst>
          </p:cNvPr>
          <p:cNvSpPr/>
          <p:nvPr/>
        </p:nvSpPr>
        <p:spPr>
          <a:xfrm>
            <a:off x="720934" y="1583660"/>
            <a:ext cx="919510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theta_100_svd, residuals, rank, s =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np.linalg.lstsq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(X_100_b, y_100,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rcond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=1e-6)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(theta_100_svd)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A4BC66EF-64C9-488A-9454-13B32B20A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4FFB8-FA20-4545-A1C5-C6901C76BBB5}"/>
              </a:ext>
            </a:extLst>
          </p:cNvPr>
          <p:cNvSpPr/>
          <p:nvPr/>
        </p:nvSpPr>
        <p:spPr>
          <a:xfrm>
            <a:off x="720934" y="2195967"/>
            <a:ext cx="44486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array([[4.21509616], [2.77011339]]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B8377F-334C-4803-AE42-8E661BE249E8}"/>
              </a:ext>
            </a:extLst>
          </p:cNvPr>
          <p:cNvSpPr/>
          <p:nvPr/>
        </p:nvSpPr>
        <p:spPr>
          <a:xfrm>
            <a:off x="671316" y="2663959"/>
            <a:ext cx="534633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theta_100 =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np.linalg.pinv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(X_100_b).dot(y_100)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(theta_100)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163617-1803-4CB7-8E8E-3394AB05F818}"/>
              </a:ext>
            </a:extLst>
          </p:cNvPr>
          <p:cNvSpPr/>
          <p:nvPr/>
        </p:nvSpPr>
        <p:spPr>
          <a:xfrm>
            <a:off x="720934" y="3270713"/>
            <a:ext cx="44486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array([[4.21509616], [2.77011339]] </a:t>
            </a:r>
          </a:p>
        </p:txBody>
      </p:sp>
    </p:spTree>
    <p:extLst>
      <p:ext uri="{BB962C8B-B14F-4D97-AF65-F5344CB8AC3E}">
        <p14:creationId xmlns:p14="http://schemas.microsoft.com/office/powerpoint/2010/main" val="170091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Equation: Computational Complexity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4C6C42-9DB7-4AEF-BA1B-0E7382BC7341}"/>
              </a:ext>
            </a:extLst>
          </p:cNvPr>
          <p:cNvSpPr/>
          <p:nvPr/>
        </p:nvSpPr>
        <p:spPr>
          <a:xfrm>
            <a:off x="585042" y="18245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computational complexity of inverting such a matrix is typically about O(n</a:t>
            </a:r>
            <a:r>
              <a:rPr lang="en-US" baseline="30000" dirty="0"/>
              <a:t>2.4</a:t>
            </a:r>
            <a:r>
              <a:rPr lang="en-US" dirty="0"/>
              <a:t>) to O(n</a:t>
            </a:r>
            <a:r>
              <a:rPr lang="en-US" baseline="30000" dirty="0"/>
              <a:t>3</a:t>
            </a:r>
            <a:r>
              <a:rPr lang="en-US" dirty="0"/>
              <a:t>),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6BB57C-DFC2-4610-B5EA-5F9D3386941B}"/>
              </a:ext>
            </a:extLst>
          </p:cNvPr>
          <p:cNvSpPr/>
          <p:nvPr/>
        </p:nvSpPr>
        <p:spPr>
          <a:xfrm>
            <a:off x="585042" y="29579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SVD approach used by Scikit-</a:t>
            </a:r>
            <a:r>
              <a:rPr lang="en-US" dirty="0" err="1"/>
              <a:t>Learn’s</a:t>
            </a:r>
            <a:r>
              <a:rPr lang="en-US" dirty="0"/>
              <a:t> </a:t>
            </a:r>
            <a:r>
              <a:rPr lang="en-US" dirty="0" err="1"/>
              <a:t>LinearRegression</a:t>
            </a:r>
            <a:r>
              <a:rPr lang="en-US" dirty="0"/>
              <a:t> class is about O(n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8DB5BD7-DA6E-49DB-BD70-BF084D40926B}"/>
              </a:ext>
            </a:extLst>
          </p:cNvPr>
          <p:cNvSpPr/>
          <p:nvPr/>
        </p:nvSpPr>
        <p:spPr>
          <a:xfrm>
            <a:off x="585042" y="409141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Predictions are fast</a:t>
            </a:r>
          </a:p>
        </p:txBody>
      </p:sp>
    </p:spTree>
    <p:extLst>
      <p:ext uri="{BB962C8B-B14F-4D97-AF65-F5344CB8AC3E}">
        <p14:creationId xmlns:p14="http://schemas.microsoft.com/office/powerpoint/2010/main" val="34530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Arc 56">
            <a:extLst>
              <a:ext uri="{FF2B5EF4-FFF2-40B4-BE49-F238E27FC236}">
                <a16:creationId xmlns:a16="http://schemas.microsoft.com/office/drawing/2014/main" id="{63B243C4-1857-479B-8C3D-D78E19FECD3F}"/>
              </a:ext>
            </a:extLst>
          </p:cNvPr>
          <p:cNvSpPr/>
          <p:nvPr/>
        </p:nvSpPr>
        <p:spPr>
          <a:xfrm rot="5400000">
            <a:off x="7665437" y="739837"/>
            <a:ext cx="3308387" cy="2133758"/>
          </a:xfrm>
          <a:prstGeom prst="arc">
            <a:avLst>
              <a:gd name="adj1" fmla="val 17325155"/>
              <a:gd name="adj2" fmla="val 4276101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5E2D290-52F0-4FC5-89B7-329A11654F10}"/>
                  </a:ext>
                </a:extLst>
              </p:cNvPr>
              <p:cNvSpPr/>
              <p:nvPr/>
            </p:nvSpPr>
            <p:spPr>
              <a:xfrm>
                <a:off x="550073" y="1454970"/>
                <a:ext cx="5340886" cy="10618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Find best model = find good 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to minimize the loss function </a:t>
                </a:r>
                <a14:m>
                  <m:oMath xmlns:m="http://schemas.openxmlformats.org/officeDocument/2006/math">
                    <m:r>
                      <a:rPr lang="en-US" sz="1200"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endParaRPr lang="en-US" sz="1200" b="0" dirty="0">
                  <a:latin typeface="Segoe UI" panose="020B0502040204020203" pitchFamily="34" charset="0"/>
                </a:endParaRPr>
              </a:p>
              <a:p>
                <a:pPr lvl="0">
                  <a:spcAft>
                    <a:spcPts val="600"/>
                  </a:spcAft>
                  <a:defRPr/>
                </a:pPr>
                <a:endParaRPr lang="en-US" sz="1200" dirty="0">
                  <a:latin typeface="Segoe UI" panose="020B0502040204020203" pitchFamily="34" charset="0"/>
                </a:endParaRPr>
              </a:p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b="0" dirty="0">
                    <a:latin typeface="Segoe UI" panose="020B0502040204020203" pitchFamily="34" charset="0"/>
                  </a:rPr>
                  <a:t>If the derivative</a:t>
                </a:r>
                <a:r>
                  <a:rPr lang="en-US" sz="1200" dirty="0">
                    <a:latin typeface="Segoe UI" panose="020B0502040204020203" pitchFamily="34" charset="0"/>
                  </a:rPr>
                  <a:t> is positive, reduce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1200" dirty="0">
                    <a:latin typeface="Segoe UI" panose="020B0502040204020203" pitchFamily="34" charset="0"/>
                  </a:rPr>
                  <a:t>).</a:t>
                </a:r>
              </a:p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b="0" dirty="0">
                    <a:latin typeface="Segoe UI" panose="020B0502040204020203" pitchFamily="34" charset="0"/>
                  </a:rPr>
                  <a:t>If </a:t>
                </a:r>
                <a:r>
                  <a:rPr lang="en-US" sz="1200" dirty="0">
                    <a:latin typeface="Segoe UI" panose="020B0502040204020203" pitchFamily="34" charset="0"/>
                  </a:rPr>
                  <a:t>the derivative is negative,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1200" dirty="0">
                    <a:latin typeface="Segoe UI" panose="020B0502040204020203" pitchFamily="34" charset="0"/>
                  </a:rPr>
                  <a:t>)..</a:t>
                </a:r>
                <a:endParaRPr lang="en-US" sz="1200" b="0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5E2D290-52F0-4FC5-89B7-329A11654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73" y="1454970"/>
                <a:ext cx="5340886" cy="1061829"/>
              </a:xfrm>
              <a:prstGeom prst="rect">
                <a:avLst/>
              </a:prstGeom>
              <a:blipFill>
                <a:blip r:embed="rId2"/>
                <a:stretch>
                  <a:fillRect t="-1149"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0E4F51-DF70-4195-A548-844CB9BE633F}"/>
              </a:ext>
            </a:extLst>
          </p:cNvPr>
          <p:cNvCxnSpPr>
            <a:cxnSpLocks/>
          </p:cNvCxnSpPr>
          <p:nvPr/>
        </p:nvCxnSpPr>
        <p:spPr>
          <a:xfrm flipV="1">
            <a:off x="8347913" y="3484315"/>
            <a:ext cx="2304776" cy="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0CB365-D277-4E1C-8AB6-2E74550B3951}"/>
              </a:ext>
            </a:extLst>
          </p:cNvPr>
          <p:cNvCxnSpPr>
            <a:cxnSpLocks/>
          </p:cNvCxnSpPr>
          <p:nvPr/>
        </p:nvCxnSpPr>
        <p:spPr>
          <a:xfrm flipV="1">
            <a:off x="8352476" y="1722635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B4821A2-1AC1-4FE6-BE6A-B935364564C9}"/>
                  </a:ext>
                </a:extLst>
              </p:cNvPr>
              <p:cNvSpPr/>
              <p:nvPr/>
            </p:nvSpPr>
            <p:spPr>
              <a:xfrm>
                <a:off x="10425724" y="3162826"/>
                <a:ext cx="376064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B4821A2-1AC1-4FE6-BE6A-B93536456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5724" y="3162826"/>
                <a:ext cx="376064" cy="353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0933FB1-F388-4C30-A78D-C5FB4B3627D6}"/>
                  </a:ext>
                </a:extLst>
              </p:cNvPr>
              <p:cNvSpPr/>
              <p:nvPr/>
            </p:nvSpPr>
            <p:spPr>
              <a:xfrm>
                <a:off x="8357040" y="1673611"/>
                <a:ext cx="322589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0933FB1-F388-4C30-A78D-C5FB4B3627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040" y="1673611"/>
                <a:ext cx="322589" cy="3539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19A3CFC1-F8F5-4F3C-8AA3-5225D3DAEA97}"/>
              </a:ext>
            </a:extLst>
          </p:cNvPr>
          <p:cNvSpPr/>
          <p:nvPr/>
        </p:nvSpPr>
        <p:spPr>
          <a:xfrm>
            <a:off x="8688416" y="3547237"/>
            <a:ext cx="385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0.5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7726E2-2856-40FD-BED6-83B7D5220E45}"/>
              </a:ext>
            </a:extLst>
          </p:cNvPr>
          <p:cNvSpPr/>
          <p:nvPr/>
        </p:nvSpPr>
        <p:spPr>
          <a:xfrm>
            <a:off x="9201177" y="3545721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4C3C0E9-C640-4E7A-B7CC-682FE0AED7F9}"/>
              </a:ext>
            </a:extLst>
          </p:cNvPr>
          <p:cNvSpPr/>
          <p:nvPr/>
        </p:nvSpPr>
        <p:spPr>
          <a:xfrm>
            <a:off x="9719559" y="3546127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1.5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B015FB5-310B-477A-8D55-2F7BD3D30FC7}"/>
              </a:ext>
            </a:extLst>
          </p:cNvPr>
          <p:cNvSpPr/>
          <p:nvPr/>
        </p:nvSpPr>
        <p:spPr>
          <a:xfrm>
            <a:off x="8060030" y="2013309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560D04-A3BE-4BD9-9544-C62FFBE047FF}"/>
              </a:ext>
            </a:extLst>
          </p:cNvPr>
          <p:cNvSpPr/>
          <p:nvPr/>
        </p:nvSpPr>
        <p:spPr>
          <a:xfrm>
            <a:off x="8049315" y="2481185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DC85527-53C8-4A29-B7CC-C290DB132A64}"/>
              </a:ext>
            </a:extLst>
          </p:cNvPr>
          <p:cNvSpPr/>
          <p:nvPr/>
        </p:nvSpPr>
        <p:spPr>
          <a:xfrm>
            <a:off x="8048909" y="2920773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A8E311D-C891-401C-AC83-86525AD8BDA8}"/>
              </a:ext>
            </a:extLst>
          </p:cNvPr>
          <p:cNvSpPr/>
          <p:nvPr/>
        </p:nvSpPr>
        <p:spPr>
          <a:xfrm>
            <a:off x="10215903" y="3539788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B7CAC7-60C5-4828-A608-69567F460E3A}"/>
              </a:ext>
            </a:extLst>
          </p:cNvPr>
          <p:cNvSpPr/>
          <p:nvPr/>
        </p:nvSpPr>
        <p:spPr>
          <a:xfrm>
            <a:off x="8147370" y="3534955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64902AB-D5C0-4A90-8879-F549CBE433D9}"/>
              </a:ext>
            </a:extLst>
          </p:cNvPr>
          <p:cNvSpPr/>
          <p:nvPr/>
        </p:nvSpPr>
        <p:spPr>
          <a:xfrm rot="16200000">
            <a:off x="10039474" y="2412719"/>
            <a:ext cx="568709" cy="324814"/>
          </a:xfrm>
          <a:prstGeom prst="rtTriangl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3853359-D90F-43CC-8E4C-C525386FF0DD}"/>
              </a:ext>
            </a:extLst>
          </p:cNvPr>
          <p:cNvSpPr/>
          <p:nvPr/>
        </p:nvSpPr>
        <p:spPr>
          <a:xfrm>
            <a:off x="10108622" y="280577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1FBB93-0DE0-449E-9FEF-2045B94752F0}"/>
              </a:ext>
            </a:extLst>
          </p:cNvPr>
          <p:cNvCxnSpPr>
            <a:cxnSpLocks/>
            <a:stCxn id="44" idx="7"/>
            <a:endCxn id="9" idx="4"/>
          </p:cNvCxnSpPr>
          <p:nvPr/>
        </p:nvCxnSpPr>
        <p:spPr>
          <a:xfrm flipV="1">
            <a:off x="10186671" y="2290772"/>
            <a:ext cx="299565" cy="52839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F72B27E-A7A6-4761-8C75-AF917C6D6967}"/>
              </a:ext>
            </a:extLst>
          </p:cNvPr>
          <p:cNvCxnSpPr>
            <a:cxnSpLocks/>
            <a:stCxn id="44" idx="6"/>
            <a:endCxn id="9" idx="2"/>
          </p:cNvCxnSpPr>
          <p:nvPr/>
        </p:nvCxnSpPr>
        <p:spPr>
          <a:xfrm>
            <a:off x="10200062" y="2851496"/>
            <a:ext cx="286174" cy="798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527F41E-F424-4497-956C-55855AE3339B}"/>
              </a:ext>
            </a:extLst>
          </p:cNvPr>
          <p:cNvCxnSpPr>
            <a:cxnSpLocks/>
          </p:cNvCxnSpPr>
          <p:nvPr/>
        </p:nvCxnSpPr>
        <p:spPr>
          <a:xfrm flipH="1">
            <a:off x="9842400" y="3460910"/>
            <a:ext cx="305651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200C50D-1745-42FD-A8B6-F2FBE6AB03C7}"/>
              </a:ext>
            </a:extLst>
          </p:cNvPr>
          <p:cNvSpPr/>
          <p:nvPr/>
        </p:nvSpPr>
        <p:spPr>
          <a:xfrm>
            <a:off x="10455913" y="2181460"/>
            <a:ext cx="14592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positive derivative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FDD7781-C953-46EE-A352-685D6A9FF751}"/>
                  </a:ext>
                </a:extLst>
              </p:cNvPr>
              <p:cNvSpPr/>
              <p:nvPr/>
            </p:nvSpPr>
            <p:spPr>
              <a:xfrm>
                <a:off x="9528999" y="3779291"/>
                <a:ext cx="848736" cy="27699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FDD7781-C953-46EE-A352-685D6A9FF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999" y="3779291"/>
                <a:ext cx="848736" cy="276999"/>
              </a:xfrm>
              <a:prstGeom prst="rect">
                <a:avLst/>
              </a:prstGeom>
              <a:blipFill>
                <a:blip r:embed="rId5"/>
                <a:stretch>
                  <a:fillRect t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AC1F50DE-E345-413F-AC1A-3415BF6A5754}"/>
              </a:ext>
            </a:extLst>
          </p:cNvPr>
          <p:cNvSpPr/>
          <p:nvPr/>
        </p:nvSpPr>
        <p:spPr>
          <a:xfrm>
            <a:off x="9801086" y="318266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D551FCFB-EB58-45B1-9D17-2BD4F438B335}"/>
              </a:ext>
            </a:extLst>
          </p:cNvPr>
          <p:cNvCxnSpPr>
            <a:cxnSpLocks/>
            <a:stCxn id="44" idx="2"/>
            <a:endCxn id="24" idx="0"/>
          </p:cNvCxnSpPr>
          <p:nvPr/>
        </p:nvCxnSpPr>
        <p:spPr>
          <a:xfrm rot="10800000" flipV="1">
            <a:off x="9846806" y="2851495"/>
            <a:ext cx="261816" cy="331167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5DF32C9B-5A20-46B9-9765-7B7E7B19DE66}"/>
              </a:ext>
            </a:extLst>
          </p:cNvPr>
          <p:cNvSpPr/>
          <p:nvPr/>
        </p:nvSpPr>
        <p:spPr>
          <a:xfrm>
            <a:off x="9318338" y="34171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FC33CED-4969-43F9-9C44-A8208850F5D9}"/>
                  </a:ext>
                </a:extLst>
              </p:cNvPr>
              <p:cNvSpPr txBox="1"/>
              <p:nvPr/>
            </p:nvSpPr>
            <p:spPr>
              <a:xfrm>
                <a:off x="8306692" y="4391085"/>
                <a:ext cx="2674422" cy="8497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While </a:t>
                </a:r>
                <a:r>
                  <a:rPr lang="en-US" sz="1400" b="1" u="sng" dirty="0">
                    <a:latin typeface="Consolas" panose="020B0609020204030204" pitchFamily="49" charset="0"/>
                  </a:rPr>
                  <a:t>not converge</a:t>
                </a:r>
                <a:r>
                  <a:rPr lang="en-US" sz="1400" dirty="0">
                    <a:latin typeface="Consolas" panose="020B0609020204030204" pitchFamily="49" charset="0"/>
                  </a:rPr>
                  <a:t>:{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latin typeface="Consolas" panose="020B06090202040302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FC33CED-4969-43F9-9C44-A8208850F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692" y="4391085"/>
                <a:ext cx="2674422" cy="849784"/>
              </a:xfrm>
              <a:prstGeom prst="rect">
                <a:avLst/>
              </a:prstGeom>
              <a:blipFill>
                <a:blip r:embed="rId6"/>
                <a:stretch>
                  <a:fillRect l="-4110" t="-6429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EF81D8-AAEC-437E-8458-D09089DC09FC}"/>
              </a:ext>
            </a:extLst>
          </p:cNvPr>
          <p:cNvCxnSpPr>
            <a:cxnSpLocks/>
          </p:cNvCxnSpPr>
          <p:nvPr/>
        </p:nvCxnSpPr>
        <p:spPr>
          <a:xfrm flipH="1">
            <a:off x="10145473" y="2904526"/>
            <a:ext cx="4997" cy="579789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FFDEA6B-A724-4424-91F0-FC0E76AA232B}"/>
              </a:ext>
            </a:extLst>
          </p:cNvPr>
          <p:cNvCxnSpPr>
            <a:cxnSpLocks/>
            <a:stCxn id="24" idx="4"/>
          </p:cNvCxnSpPr>
          <p:nvPr/>
        </p:nvCxnSpPr>
        <p:spPr>
          <a:xfrm flipH="1">
            <a:off x="9842400" y="3274103"/>
            <a:ext cx="4406" cy="18719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5539EEA-6FB1-43F1-988C-70915DD21C7B}"/>
              </a:ext>
            </a:extLst>
          </p:cNvPr>
          <p:cNvSpPr/>
          <p:nvPr/>
        </p:nvSpPr>
        <p:spPr>
          <a:xfrm>
            <a:off x="10085123" y="342184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EC78AD-1ED0-417B-B1DF-C133C95F4FF5}"/>
              </a:ext>
            </a:extLst>
          </p:cNvPr>
          <p:cNvSpPr/>
          <p:nvPr/>
        </p:nvSpPr>
        <p:spPr>
          <a:xfrm>
            <a:off x="9799497" y="343188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22CF04BF-1F03-4CFB-B443-5D6443127FCD}"/>
              </a:ext>
            </a:extLst>
          </p:cNvPr>
          <p:cNvCxnSpPr>
            <a:cxnSpLocks/>
          </p:cNvCxnSpPr>
          <p:nvPr/>
        </p:nvCxnSpPr>
        <p:spPr>
          <a:xfrm rot="10800000" flipV="1">
            <a:off x="9616329" y="3201839"/>
            <a:ext cx="180717" cy="98798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890C0AB-2064-4FDE-86DA-7881E1A04C06}"/>
              </a:ext>
            </a:extLst>
          </p:cNvPr>
          <p:cNvSpPr/>
          <p:nvPr/>
        </p:nvSpPr>
        <p:spPr>
          <a:xfrm>
            <a:off x="9451382" y="3164379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01D6182-8BB2-4339-AD83-E984C55DC0A7}"/>
                  </a:ext>
                </a:extLst>
              </p:cNvPr>
              <p:cNvSpPr/>
              <p:nvPr/>
            </p:nvSpPr>
            <p:spPr>
              <a:xfrm>
                <a:off x="9840797" y="3182196"/>
                <a:ext cx="31771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01D6182-8BB2-4339-AD83-E984C55DC0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797" y="3182196"/>
                <a:ext cx="31771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FA04284-27F5-42A2-B47F-D60EBC282230}"/>
                  </a:ext>
                </a:extLst>
              </p:cNvPr>
              <p:cNvSpPr/>
              <p:nvPr/>
            </p:nvSpPr>
            <p:spPr>
              <a:xfrm>
                <a:off x="850343" y="3202507"/>
                <a:ext cx="4024179" cy="484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FA04284-27F5-42A2-B47F-D60EBC282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343" y="3202507"/>
                <a:ext cx="4024179" cy="484941"/>
              </a:xfrm>
              <a:prstGeom prst="rect">
                <a:avLst/>
              </a:prstGeom>
              <a:blipFill>
                <a:blip r:embed="rId8"/>
                <a:stretch>
                  <a:fillRect t="-108750" b="-16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684E95F-8CFB-4612-8781-28E145D48799}"/>
                  </a:ext>
                </a:extLst>
              </p:cNvPr>
              <p:cNvSpPr/>
              <p:nvPr/>
            </p:nvSpPr>
            <p:spPr>
              <a:xfrm>
                <a:off x="850342" y="3758246"/>
                <a:ext cx="4532459" cy="484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ⅈ</m:t>
                                </m:r>
                              </m:e>
                            </m:d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684E95F-8CFB-4612-8781-28E145D487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342" y="3758246"/>
                <a:ext cx="4532459" cy="484941"/>
              </a:xfrm>
              <a:prstGeom prst="rect">
                <a:avLst/>
              </a:prstGeom>
              <a:blipFill>
                <a:blip r:embed="rId9"/>
                <a:stretch>
                  <a:fillRect t="-110127" b="-172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5A30CC7-61F8-42C2-B783-2681AAACC000}"/>
                  </a:ext>
                </a:extLst>
              </p:cNvPr>
              <p:cNvSpPr/>
              <p:nvPr/>
            </p:nvSpPr>
            <p:spPr>
              <a:xfrm>
                <a:off x="8231653" y="5488133"/>
                <a:ext cx="2808333" cy="800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b="1" u="sn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Converge:</a:t>
                </a:r>
              </a:p>
              <a:p>
                <a:pPr marL="171450" lvl="0" indent="-171450">
                  <a:spcAft>
                    <a:spcPts val="600"/>
                  </a:spcAft>
                  <a:buFontTx/>
                  <a:buChar char="-"/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r>
                  <a:rPr lang="en-US" sz="1200" b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chieve max #i</a:t>
                </a: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teration</a:t>
                </a:r>
              </a:p>
              <a:p>
                <a:pPr marL="171450" lvl="0" indent="-171450">
                  <a:spcAft>
                    <a:spcPts val="600"/>
                  </a:spcAft>
                  <a:buFontTx/>
                  <a:buChar char="-"/>
                  <a:defRPr/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1200" b="0" dirty="0">
                    <a:latin typeface="Segoe UI" panose="020B0502040204020203" pitchFamily="34" charset="0"/>
                  </a:rPr>
                  <a:t> is smaller than a specific threshold</a:t>
                </a: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5A30CC7-61F8-42C2-B783-2681AAACC0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653" y="5488133"/>
                <a:ext cx="2808333" cy="800219"/>
              </a:xfrm>
              <a:prstGeom prst="rect">
                <a:avLst/>
              </a:prstGeom>
              <a:blipFill>
                <a:blip r:embed="rId10"/>
                <a:stretch>
                  <a:fillRect l="-434" t="-758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95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Learning Rate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110A2A-8E37-47E0-97A5-96A471098FC1}"/>
              </a:ext>
            </a:extLst>
          </p:cNvPr>
          <p:cNvGrpSpPr/>
          <p:nvPr/>
        </p:nvGrpSpPr>
        <p:grpSpPr>
          <a:xfrm>
            <a:off x="6368636" y="57823"/>
            <a:ext cx="2603768" cy="3688927"/>
            <a:chOff x="3821871" y="52318"/>
            <a:chExt cx="2603768" cy="3688927"/>
          </a:xfrm>
        </p:grpSpPr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E2F34EDC-D915-4C25-9CD9-C46EA6289F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0863" y="3401324"/>
              <a:ext cx="2304776" cy="94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F9DC697B-5FF5-4B93-9199-1B26A7E0B7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5438" y="1639644"/>
              <a:ext cx="0" cy="17711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97793852-08C9-4D71-B781-275247A5E12E}"/>
                    </a:ext>
                  </a:extLst>
                </p:cNvPr>
                <p:cNvSpPr/>
                <p:nvPr/>
              </p:nvSpPr>
              <p:spPr>
                <a:xfrm>
                  <a:off x="6017104" y="3073138"/>
                  <a:ext cx="376064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97793852-08C9-4D71-B781-275247A5E1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104" y="3073138"/>
                  <a:ext cx="376064" cy="3539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5DB714E0-2A2B-4F0F-B975-4CD5A5D6B879}"/>
                    </a:ext>
                  </a:extLst>
                </p:cNvPr>
                <p:cNvSpPr/>
                <p:nvPr/>
              </p:nvSpPr>
              <p:spPr>
                <a:xfrm>
                  <a:off x="4130002" y="1590620"/>
                  <a:ext cx="322589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>
                            <a:latin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5DB714E0-2A2B-4F0F-B975-4CD5A5D6B8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002" y="1590620"/>
                  <a:ext cx="322589" cy="3539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4A3F8DB-C10A-4A91-AA27-2538F1FA1AE9}"/>
                </a:ext>
              </a:extLst>
            </p:cNvPr>
            <p:cNvSpPr/>
            <p:nvPr/>
          </p:nvSpPr>
          <p:spPr>
            <a:xfrm>
              <a:off x="4483274" y="3464246"/>
              <a:ext cx="38504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0.5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E2EF368-63C6-4490-8045-1A38FB7B8726}"/>
                </a:ext>
              </a:extLst>
            </p:cNvPr>
            <p:cNvSpPr/>
            <p:nvPr/>
          </p:nvSpPr>
          <p:spPr>
            <a:xfrm>
              <a:off x="4996035" y="3462730"/>
              <a:ext cx="39077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B5779C3-9C6F-4F39-9221-E7C1D66A86ED}"/>
                </a:ext>
              </a:extLst>
            </p:cNvPr>
            <p:cNvSpPr/>
            <p:nvPr/>
          </p:nvSpPr>
          <p:spPr>
            <a:xfrm>
              <a:off x="5514417" y="3463136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1.5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794498C-2269-480A-A589-43545B6BAEFE}"/>
                </a:ext>
              </a:extLst>
            </p:cNvPr>
            <p:cNvSpPr/>
            <p:nvPr/>
          </p:nvSpPr>
          <p:spPr>
            <a:xfrm>
              <a:off x="3832992" y="1930318"/>
              <a:ext cx="34524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36F8093-CD2E-49AF-8946-76C004EB21C4}"/>
                </a:ext>
              </a:extLst>
            </p:cNvPr>
            <p:cNvSpPr/>
            <p:nvPr/>
          </p:nvSpPr>
          <p:spPr>
            <a:xfrm>
              <a:off x="3822277" y="2398194"/>
              <a:ext cx="39077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55F3152-03D3-428B-8D17-EDE255D45948}"/>
                </a:ext>
              </a:extLst>
            </p:cNvPr>
            <p:cNvSpPr/>
            <p:nvPr/>
          </p:nvSpPr>
          <p:spPr>
            <a:xfrm>
              <a:off x="3821871" y="2837782"/>
              <a:ext cx="28641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07D2B7A-4A0F-4C6C-9697-37871B031046}"/>
                </a:ext>
              </a:extLst>
            </p:cNvPr>
            <p:cNvSpPr/>
            <p:nvPr/>
          </p:nvSpPr>
          <p:spPr>
            <a:xfrm>
              <a:off x="6045324" y="2263552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02D15F3-7804-4741-A6B9-41179060AB78}"/>
                </a:ext>
              </a:extLst>
            </p:cNvPr>
            <p:cNvSpPr/>
            <p:nvPr/>
          </p:nvSpPr>
          <p:spPr>
            <a:xfrm>
              <a:off x="6010761" y="3456797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6E92452-A151-4AB3-A210-3DA51846641F}"/>
                </a:ext>
              </a:extLst>
            </p:cNvPr>
            <p:cNvSpPr/>
            <p:nvPr/>
          </p:nvSpPr>
          <p:spPr>
            <a:xfrm>
              <a:off x="3942228" y="3451964"/>
              <a:ext cx="2680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872FE24-0E54-4F71-B7E2-B2EC8C734B5B}"/>
                </a:ext>
              </a:extLst>
            </p:cNvPr>
            <p:cNvSpPr/>
            <p:nvPr/>
          </p:nvSpPr>
          <p:spPr>
            <a:xfrm>
              <a:off x="5983974" y="2479481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D3A163A4-5525-447F-9340-A3994B0B93F0}"/>
                </a:ext>
              </a:extLst>
            </p:cNvPr>
            <p:cNvSpPr/>
            <p:nvPr/>
          </p:nvSpPr>
          <p:spPr>
            <a:xfrm>
              <a:off x="5892534" y="269541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75CE34FF-4FA5-494D-8AAE-F6EA09391DA8}"/>
                </a:ext>
              </a:extLst>
            </p:cNvPr>
            <p:cNvSpPr/>
            <p:nvPr/>
          </p:nvSpPr>
          <p:spPr>
            <a:xfrm>
              <a:off x="5782116" y="2875185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B7A78A4-B884-4A0B-83F0-A6D372795349}"/>
                </a:ext>
              </a:extLst>
            </p:cNvPr>
            <p:cNvSpPr/>
            <p:nvPr/>
          </p:nvSpPr>
          <p:spPr>
            <a:xfrm>
              <a:off x="5078085" y="3321664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65B8CDA7-C010-4431-83E7-C35E5BB867A4}"/>
                </a:ext>
              </a:extLst>
            </p:cNvPr>
            <p:cNvSpPr/>
            <p:nvPr/>
          </p:nvSpPr>
          <p:spPr>
            <a:xfrm>
              <a:off x="5175732" y="3309805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30B7B09-A15F-4284-AEBD-302181043572}"/>
                </a:ext>
              </a:extLst>
            </p:cNvPr>
            <p:cNvSpPr/>
            <p:nvPr/>
          </p:nvSpPr>
          <p:spPr>
            <a:xfrm>
              <a:off x="5262430" y="3281521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Connector: Curved 138">
              <a:extLst>
                <a:ext uri="{FF2B5EF4-FFF2-40B4-BE49-F238E27FC236}">
                  <a16:creationId xmlns:a16="http://schemas.microsoft.com/office/drawing/2014/main" id="{0E0430EB-5F2A-4B22-A118-5C6F99E44D5F}"/>
                </a:ext>
              </a:extLst>
            </p:cNvPr>
            <p:cNvCxnSpPr>
              <a:cxnSpLocks/>
              <a:stCxn id="103" idx="2"/>
              <a:endCxn id="122" idx="2"/>
            </p:cNvCxnSpPr>
            <p:nvPr/>
          </p:nvCxnSpPr>
          <p:spPr>
            <a:xfrm rot="10800000" flipV="1">
              <a:off x="5983974" y="2309271"/>
              <a:ext cx="61350" cy="215929"/>
            </a:xfrm>
            <a:prstGeom prst="curvedConnector3">
              <a:avLst>
                <a:gd name="adj1" fmla="val 275958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onnector: Curved 147">
              <a:extLst>
                <a:ext uri="{FF2B5EF4-FFF2-40B4-BE49-F238E27FC236}">
                  <a16:creationId xmlns:a16="http://schemas.microsoft.com/office/drawing/2014/main" id="{B4F43F77-64F2-4D8B-A890-56D46E537135}"/>
                </a:ext>
              </a:extLst>
            </p:cNvPr>
            <p:cNvCxnSpPr>
              <a:cxnSpLocks/>
              <a:stCxn id="122" idx="2"/>
              <a:endCxn id="123" idx="2"/>
            </p:cNvCxnSpPr>
            <p:nvPr/>
          </p:nvCxnSpPr>
          <p:spPr>
            <a:xfrm rot="10800000" flipV="1">
              <a:off x="5892534" y="2525200"/>
              <a:ext cx="91440" cy="215929"/>
            </a:xfrm>
            <a:prstGeom prst="curvedConnector3">
              <a:avLst>
                <a:gd name="adj1" fmla="val 195487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Connector: Curved 148">
              <a:extLst>
                <a:ext uri="{FF2B5EF4-FFF2-40B4-BE49-F238E27FC236}">
                  <a16:creationId xmlns:a16="http://schemas.microsoft.com/office/drawing/2014/main" id="{7460E3B0-B5D9-4567-8776-D2903061E27F}"/>
                </a:ext>
              </a:extLst>
            </p:cNvPr>
            <p:cNvCxnSpPr>
              <a:cxnSpLocks/>
              <a:stCxn id="123" idx="2"/>
              <a:endCxn id="124" idx="2"/>
            </p:cNvCxnSpPr>
            <p:nvPr/>
          </p:nvCxnSpPr>
          <p:spPr>
            <a:xfrm rot="10800000" flipV="1">
              <a:off x="5782116" y="2741129"/>
              <a:ext cx="110418" cy="179775"/>
            </a:xfrm>
            <a:prstGeom prst="curvedConnector3">
              <a:avLst>
                <a:gd name="adj1" fmla="val 153194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Connector: Curved 150">
              <a:extLst>
                <a:ext uri="{FF2B5EF4-FFF2-40B4-BE49-F238E27FC236}">
                  <a16:creationId xmlns:a16="http://schemas.microsoft.com/office/drawing/2014/main" id="{A9727E12-8EB3-4A84-84A4-D07C44FB37B6}"/>
                </a:ext>
              </a:extLst>
            </p:cNvPr>
            <p:cNvCxnSpPr>
              <a:cxnSpLocks/>
              <a:stCxn id="124" idx="2"/>
            </p:cNvCxnSpPr>
            <p:nvPr/>
          </p:nvCxnSpPr>
          <p:spPr>
            <a:xfrm rot="10800000" flipV="1">
              <a:off x="5601400" y="2920905"/>
              <a:ext cx="180717" cy="98798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Connector: Curved 151">
              <a:extLst>
                <a:ext uri="{FF2B5EF4-FFF2-40B4-BE49-F238E27FC236}">
                  <a16:creationId xmlns:a16="http://schemas.microsoft.com/office/drawing/2014/main" id="{EE7363CF-01D7-40B6-AF1D-C1B4BDB5087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308150" y="3187832"/>
              <a:ext cx="180717" cy="98798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nector: Curved 152">
              <a:extLst>
                <a:ext uri="{FF2B5EF4-FFF2-40B4-BE49-F238E27FC236}">
                  <a16:creationId xmlns:a16="http://schemas.microsoft.com/office/drawing/2014/main" id="{9A6DE90F-37F9-4D58-A2B6-7F6E69E94425}"/>
                </a:ext>
              </a:extLst>
            </p:cNvPr>
            <p:cNvCxnSpPr>
              <a:cxnSpLocks/>
              <a:stCxn id="131" idx="0"/>
              <a:endCxn id="130" idx="0"/>
            </p:cNvCxnSpPr>
            <p:nvPr/>
          </p:nvCxnSpPr>
          <p:spPr>
            <a:xfrm rot="16200000" flipH="1" flipV="1">
              <a:off x="5250659" y="3252314"/>
              <a:ext cx="28284" cy="86698"/>
            </a:xfrm>
            <a:prstGeom prst="curvedConnector3">
              <a:avLst>
                <a:gd name="adj1" fmla="val -376054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Connector: Curved 154">
              <a:extLst>
                <a:ext uri="{FF2B5EF4-FFF2-40B4-BE49-F238E27FC236}">
                  <a16:creationId xmlns:a16="http://schemas.microsoft.com/office/drawing/2014/main" id="{A41CEEE8-FFB5-442A-AA2D-895FD6B609C7}"/>
                </a:ext>
              </a:extLst>
            </p:cNvPr>
            <p:cNvCxnSpPr>
              <a:cxnSpLocks/>
              <a:stCxn id="130" idx="0"/>
              <a:endCxn id="129" idx="0"/>
            </p:cNvCxnSpPr>
            <p:nvPr/>
          </p:nvCxnSpPr>
          <p:spPr>
            <a:xfrm rot="16200000" flipH="1" flipV="1">
              <a:off x="5166699" y="3266910"/>
              <a:ext cx="11859" cy="97647"/>
            </a:xfrm>
            <a:prstGeom prst="curvedConnector3">
              <a:avLst>
                <a:gd name="adj1" fmla="val -1070917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4EA1C2B-8E27-46D3-9220-67215FEEC0BC}"/>
                </a:ext>
              </a:extLst>
            </p:cNvPr>
            <p:cNvSpPr/>
            <p:nvPr/>
          </p:nvSpPr>
          <p:spPr>
            <a:xfrm>
              <a:off x="5392440" y="2906376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8DECF186-1A44-48DA-AA96-42D90BA3931A}"/>
                    </a:ext>
                  </a:extLst>
                </p:cNvPr>
                <p:cNvSpPr/>
                <p:nvPr/>
              </p:nvSpPr>
              <p:spPr>
                <a:xfrm>
                  <a:off x="4502044" y="1313621"/>
                  <a:ext cx="1136850" cy="2769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just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all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right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8DECF186-1A44-48DA-AA96-42D90BA393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044" y="1313621"/>
                  <a:ext cx="1136850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9" name="Arc 158">
              <a:extLst>
                <a:ext uri="{FF2B5EF4-FFF2-40B4-BE49-F238E27FC236}">
                  <a16:creationId xmlns:a16="http://schemas.microsoft.com/office/drawing/2014/main" id="{E0DF476B-6281-4B90-A10C-9E6F1E3753B9}"/>
                </a:ext>
              </a:extLst>
            </p:cNvPr>
            <p:cNvSpPr/>
            <p:nvPr/>
          </p:nvSpPr>
          <p:spPr>
            <a:xfrm rot="5400000">
              <a:off x="3433627" y="639633"/>
              <a:ext cx="3308387" cy="2133758"/>
            </a:xfrm>
            <a:prstGeom prst="arc">
              <a:avLst>
                <a:gd name="adj1" fmla="val 17325155"/>
                <a:gd name="adj2" fmla="val 4276101"/>
              </a:avLst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4D059DD-DA35-4C74-9F0A-DBEAEC848DF1}"/>
              </a:ext>
            </a:extLst>
          </p:cNvPr>
          <p:cNvGrpSpPr/>
          <p:nvPr/>
        </p:nvGrpSpPr>
        <p:grpSpPr>
          <a:xfrm>
            <a:off x="3674322" y="75547"/>
            <a:ext cx="2686277" cy="3663754"/>
            <a:chOff x="6408194" y="52318"/>
            <a:chExt cx="2686277" cy="3663754"/>
          </a:xfrm>
        </p:grpSpPr>
        <p:sp>
          <p:nvSpPr>
            <p:cNvPr id="224" name="Arc 223">
              <a:extLst>
                <a:ext uri="{FF2B5EF4-FFF2-40B4-BE49-F238E27FC236}">
                  <a16:creationId xmlns:a16="http://schemas.microsoft.com/office/drawing/2014/main" id="{777826E8-A8AA-462D-9E67-19E89D1E9EFE}"/>
                </a:ext>
              </a:extLst>
            </p:cNvPr>
            <p:cNvSpPr/>
            <p:nvPr/>
          </p:nvSpPr>
          <p:spPr>
            <a:xfrm rot="5400000">
              <a:off x="6011066" y="639633"/>
              <a:ext cx="3308387" cy="2133758"/>
            </a:xfrm>
            <a:prstGeom prst="arc">
              <a:avLst>
                <a:gd name="adj1" fmla="val 17325155"/>
                <a:gd name="adj2" fmla="val 4276101"/>
              </a:avLst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890AF33F-868E-49CD-9EF5-DDB7724C5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7198" y="3376151"/>
              <a:ext cx="2304776" cy="94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15375F5E-9D7D-44FE-B4DD-CC9D71E9EF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1761" y="1614471"/>
              <a:ext cx="0" cy="17711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F91138DA-0D04-4B57-B83B-3EA305A03337}"/>
                    </a:ext>
                  </a:extLst>
                </p:cNvPr>
                <p:cNvSpPr/>
                <p:nvPr/>
              </p:nvSpPr>
              <p:spPr>
                <a:xfrm>
                  <a:off x="8718407" y="3047965"/>
                  <a:ext cx="376064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F91138DA-0D04-4B57-B83B-3EA305A033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8407" y="3047965"/>
                  <a:ext cx="376064" cy="3539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431C3602-18E2-4878-A4DE-27BE7B0AE3F1}"/>
                    </a:ext>
                  </a:extLst>
                </p:cNvPr>
                <p:cNvSpPr/>
                <p:nvPr/>
              </p:nvSpPr>
              <p:spPr>
                <a:xfrm>
                  <a:off x="6716325" y="1565447"/>
                  <a:ext cx="322589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>
                            <a:latin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431C3602-18E2-4878-A4DE-27BE7B0AE3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6325" y="1565447"/>
                  <a:ext cx="322589" cy="3539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C2508F06-68D6-470E-BF0A-6401A99203F8}"/>
                </a:ext>
              </a:extLst>
            </p:cNvPr>
            <p:cNvSpPr/>
            <p:nvPr/>
          </p:nvSpPr>
          <p:spPr>
            <a:xfrm>
              <a:off x="7047701" y="3439073"/>
              <a:ext cx="38504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0.5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6F8FDF39-A605-4194-AE15-0D7BC89715BA}"/>
                </a:ext>
              </a:extLst>
            </p:cNvPr>
            <p:cNvSpPr/>
            <p:nvPr/>
          </p:nvSpPr>
          <p:spPr>
            <a:xfrm>
              <a:off x="7560462" y="3437557"/>
              <a:ext cx="39077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F1E8FC46-6D6F-4863-A232-8B97EF1D1FC0}"/>
                </a:ext>
              </a:extLst>
            </p:cNvPr>
            <p:cNvSpPr/>
            <p:nvPr/>
          </p:nvSpPr>
          <p:spPr>
            <a:xfrm>
              <a:off x="8078844" y="3437963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1.5</a:t>
              </a: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40740CB-2B18-4527-A879-E9A8F34B54CB}"/>
                </a:ext>
              </a:extLst>
            </p:cNvPr>
            <p:cNvSpPr/>
            <p:nvPr/>
          </p:nvSpPr>
          <p:spPr>
            <a:xfrm>
              <a:off x="6419315" y="1905145"/>
              <a:ext cx="34524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3FC7D7D5-149B-47C5-A3DD-334B409E82F1}"/>
                </a:ext>
              </a:extLst>
            </p:cNvPr>
            <p:cNvSpPr/>
            <p:nvPr/>
          </p:nvSpPr>
          <p:spPr>
            <a:xfrm>
              <a:off x="6408600" y="2373021"/>
              <a:ext cx="39077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936640B5-70D6-4243-ABEA-1E2BEA33D554}"/>
                </a:ext>
              </a:extLst>
            </p:cNvPr>
            <p:cNvSpPr/>
            <p:nvPr/>
          </p:nvSpPr>
          <p:spPr>
            <a:xfrm>
              <a:off x="6408194" y="2812609"/>
              <a:ext cx="28641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2E75265C-CC3B-48D6-ADD8-6A0D92842710}"/>
                </a:ext>
              </a:extLst>
            </p:cNvPr>
            <p:cNvSpPr/>
            <p:nvPr/>
          </p:nvSpPr>
          <p:spPr>
            <a:xfrm>
              <a:off x="8631647" y="2238379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2AE59E78-E6B5-4EF7-A6A3-666D699CD4DE}"/>
                </a:ext>
              </a:extLst>
            </p:cNvPr>
            <p:cNvSpPr/>
            <p:nvPr/>
          </p:nvSpPr>
          <p:spPr>
            <a:xfrm>
              <a:off x="8575188" y="3431624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6FB44B8B-4BA9-48B5-90E9-7CC22B5D2513}"/>
                </a:ext>
              </a:extLst>
            </p:cNvPr>
            <p:cNvSpPr/>
            <p:nvPr/>
          </p:nvSpPr>
          <p:spPr>
            <a:xfrm>
              <a:off x="6506655" y="3426791"/>
              <a:ext cx="2680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3FF1E6C3-FD84-4872-A1AC-8B6603DCBF3B}"/>
                </a:ext>
              </a:extLst>
            </p:cNvPr>
            <p:cNvSpPr/>
            <p:nvPr/>
          </p:nvSpPr>
          <p:spPr>
            <a:xfrm>
              <a:off x="8592488" y="2349144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399314CB-2EE1-48C8-A75C-E80626E0A860}"/>
                </a:ext>
              </a:extLst>
            </p:cNvPr>
            <p:cNvSpPr/>
            <p:nvPr/>
          </p:nvSpPr>
          <p:spPr>
            <a:xfrm>
              <a:off x="8551743" y="2459417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A21938DF-E1DC-40EE-A4BA-31300CB420A6}"/>
                </a:ext>
              </a:extLst>
            </p:cNvPr>
            <p:cNvSpPr/>
            <p:nvPr/>
          </p:nvSpPr>
          <p:spPr>
            <a:xfrm>
              <a:off x="8510227" y="256969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1" name="Connector: Curved 240">
              <a:extLst>
                <a:ext uri="{FF2B5EF4-FFF2-40B4-BE49-F238E27FC236}">
                  <a16:creationId xmlns:a16="http://schemas.microsoft.com/office/drawing/2014/main" id="{13ADA2CA-FFDE-4E5A-B236-9BD23D200613}"/>
                </a:ext>
              </a:extLst>
            </p:cNvPr>
            <p:cNvCxnSpPr>
              <a:cxnSpLocks/>
              <a:stCxn id="235" idx="2"/>
              <a:endCxn id="238" idx="2"/>
            </p:cNvCxnSpPr>
            <p:nvPr/>
          </p:nvCxnSpPr>
          <p:spPr>
            <a:xfrm rot="10800000" flipV="1">
              <a:off x="8592489" y="2284098"/>
              <a:ext cx="39159" cy="110765"/>
            </a:xfrm>
            <a:prstGeom prst="curvedConnector3">
              <a:avLst>
                <a:gd name="adj1" fmla="val 683774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Connector: Curved 241">
              <a:extLst>
                <a:ext uri="{FF2B5EF4-FFF2-40B4-BE49-F238E27FC236}">
                  <a16:creationId xmlns:a16="http://schemas.microsoft.com/office/drawing/2014/main" id="{3D22A92C-1FB1-46C6-951F-FB996209D401}"/>
                </a:ext>
              </a:extLst>
            </p:cNvPr>
            <p:cNvCxnSpPr>
              <a:cxnSpLocks/>
              <a:stCxn id="238" idx="2"/>
              <a:endCxn id="239" idx="2"/>
            </p:cNvCxnSpPr>
            <p:nvPr/>
          </p:nvCxnSpPr>
          <p:spPr>
            <a:xfrm rot="10800000" flipV="1">
              <a:off x="8551744" y="2394863"/>
              <a:ext cx="40745" cy="110273"/>
            </a:xfrm>
            <a:prstGeom prst="curvedConnector3">
              <a:avLst>
                <a:gd name="adj1" fmla="val 66105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Connector: Curved 242">
              <a:extLst>
                <a:ext uri="{FF2B5EF4-FFF2-40B4-BE49-F238E27FC236}">
                  <a16:creationId xmlns:a16="http://schemas.microsoft.com/office/drawing/2014/main" id="{D29BBF26-6EAE-4E39-BABF-5965C6B734D5}"/>
                </a:ext>
              </a:extLst>
            </p:cNvPr>
            <p:cNvCxnSpPr>
              <a:cxnSpLocks/>
              <a:stCxn id="239" idx="2"/>
              <a:endCxn id="240" idx="2"/>
            </p:cNvCxnSpPr>
            <p:nvPr/>
          </p:nvCxnSpPr>
          <p:spPr>
            <a:xfrm rot="10800000" flipV="1">
              <a:off x="8510227" y="2505136"/>
              <a:ext cx="41516" cy="110273"/>
            </a:xfrm>
            <a:prstGeom prst="curvedConnector3">
              <a:avLst>
                <a:gd name="adj1" fmla="val 650631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Connector: Curved 243">
              <a:extLst>
                <a:ext uri="{FF2B5EF4-FFF2-40B4-BE49-F238E27FC236}">
                  <a16:creationId xmlns:a16="http://schemas.microsoft.com/office/drawing/2014/main" id="{D60AD683-D016-429F-9898-269C236ADDB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143710" y="2918663"/>
              <a:ext cx="180717" cy="98798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66B591B5-6D72-49F7-BD1A-5878D5F6F7A1}"/>
                </a:ext>
              </a:extLst>
            </p:cNvPr>
            <p:cNvSpPr/>
            <p:nvPr/>
          </p:nvSpPr>
          <p:spPr>
            <a:xfrm>
              <a:off x="7978763" y="2881203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…</a:t>
              </a: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A8EEAFE3-B80D-466E-9F23-A916F9AE3DF8}"/>
                </a:ext>
              </a:extLst>
            </p:cNvPr>
            <p:cNvSpPr/>
            <p:nvPr/>
          </p:nvSpPr>
          <p:spPr>
            <a:xfrm>
              <a:off x="8457010" y="2679962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7" name="Connector: Curved 246">
              <a:extLst>
                <a:ext uri="{FF2B5EF4-FFF2-40B4-BE49-F238E27FC236}">
                  <a16:creationId xmlns:a16="http://schemas.microsoft.com/office/drawing/2014/main" id="{F5C31D83-A8CC-456C-9263-9704EA08F7A9}"/>
                </a:ext>
              </a:extLst>
            </p:cNvPr>
            <p:cNvCxnSpPr>
              <a:cxnSpLocks/>
              <a:stCxn id="240" idx="2"/>
              <a:endCxn id="246" idx="2"/>
            </p:cNvCxnSpPr>
            <p:nvPr/>
          </p:nvCxnSpPr>
          <p:spPr>
            <a:xfrm rot="10800000" flipV="1">
              <a:off x="8457011" y="2615410"/>
              <a:ext cx="53217" cy="110272"/>
            </a:xfrm>
            <a:prstGeom prst="curvedConnector3">
              <a:avLst>
                <a:gd name="adj1" fmla="val 529562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3BBAB9AE-5E34-4BF6-AE05-28B28C1CAAD0}"/>
                </a:ext>
              </a:extLst>
            </p:cNvPr>
            <p:cNvSpPr/>
            <p:nvPr/>
          </p:nvSpPr>
          <p:spPr>
            <a:xfrm>
              <a:off x="8402712" y="2775322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9" name="Connector: Curved 248">
              <a:extLst>
                <a:ext uri="{FF2B5EF4-FFF2-40B4-BE49-F238E27FC236}">
                  <a16:creationId xmlns:a16="http://schemas.microsoft.com/office/drawing/2014/main" id="{93C14DC8-5D8E-44CA-A84A-38BB0E41BC0A}"/>
                </a:ext>
              </a:extLst>
            </p:cNvPr>
            <p:cNvCxnSpPr>
              <a:cxnSpLocks/>
              <a:stCxn id="246" idx="2"/>
              <a:endCxn id="248" idx="2"/>
            </p:cNvCxnSpPr>
            <p:nvPr/>
          </p:nvCxnSpPr>
          <p:spPr>
            <a:xfrm rot="10800000" flipV="1">
              <a:off x="8402712" y="2725682"/>
              <a:ext cx="54298" cy="95360"/>
            </a:xfrm>
            <a:prstGeom prst="curvedConnector3">
              <a:avLst>
                <a:gd name="adj1" fmla="val 52101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6EC2818F-89AB-4818-B182-436CDD87C327}"/>
                </a:ext>
              </a:extLst>
            </p:cNvPr>
            <p:cNvSpPr/>
            <p:nvPr/>
          </p:nvSpPr>
          <p:spPr>
            <a:xfrm>
              <a:off x="8344339" y="2866762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1" name="Connector: Curved 250">
              <a:extLst>
                <a:ext uri="{FF2B5EF4-FFF2-40B4-BE49-F238E27FC236}">
                  <a16:creationId xmlns:a16="http://schemas.microsoft.com/office/drawing/2014/main" id="{2E3EEC73-0771-4968-925A-225C15F7EFA3}"/>
                </a:ext>
              </a:extLst>
            </p:cNvPr>
            <p:cNvCxnSpPr>
              <a:cxnSpLocks/>
              <a:stCxn id="248" idx="2"/>
              <a:endCxn id="250" idx="2"/>
            </p:cNvCxnSpPr>
            <p:nvPr/>
          </p:nvCxnSpPr>
          <p:spPr>
            <a:xfrm rot="10800000" flipV="1">
              <a:off x="8344340" y="2821042"/>
              <a:ext cx="58373" cy="91440"/>
            </a:xfrm>
            <a:prstGeom prst="curvedConnector3">
              <a:avLst>
                <a:gd name="adj1" fmla="val 491619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F0F7970F-30F8-4886-963D-D8E54CD7B2DB}"/>
                    </a:ext>
                  </a:extLst>
                </p:cNvPr>
                <p:cNvSpPr/>
                <p:nvPr/>
              </p:nvSpPr>
              <p:spPr>
                <a:xfrm>
                  <a:off x="7297089" y="1313620"/>
                  <a:ext cx="949299" cy="2769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too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small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F0F7970F-30F8-4886-963D-D8E54CD7B2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7089" y="1313620"/>
                  <a:ext cx="949299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AD748E2-869B-498C-9B13-923DD9965382}"/>
              </a:ext>
            </a:extLst>
          </p:cNvPr>
          <p:cNvGrpSpPr/>
          <p:nvPr/>
        </p:nvGrpSpPr>
        <p:grpSpPr>
          <a:xfrm>
            <a:off x="9041062" y="74218"/>
            <a:ext cx="2686277" cy="3666806"/>
            <a:chOff x="9041062" y="74218"/>
            <a:chExt cx="2686277" cy="366680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397B5230-8580-4501-A55B-0D9C59A2D1CF}"/>
                </a:ext>
              </a:extLst>
            </p:cNvPr>
            <p:cNvSpPr/>
            <p:nvPr/>
          </p:nvSpPr>
          <p:spPr>
            <a:xfrm>
              <a:off x="9041468" y="2376073"/>
              <a:ext cx="39077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C7546D1D-C319-4426-87EE-E51F7E0132E6}"/>
                </a:ext>
              </a:extLst>
            </p:cNvPr>
            <p:cNvSpPr/>
            <p:nvPr/>
          </p:nvSpPr>
          <p:spPr>
            <a:xfrm>
              <a:off x="9041062" y="2815661"/>
              <a:ext cx="28641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44644804-5087-43F9-9A5C-409B000487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40066" y="3401103"/>
              <a:ext cx="2304776" cy="94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9B28B3C7-C312-487A-A6D3-89316BE4C5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44629" y="1639423"/>
              <a:ext cx="0" cy="17711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91F64040-4634-4A92-BCC6-179A6F7114A5}"/>
                    </a:ext>
                  </a:extLst>
                </p:cNvPr>
                <p:cNvSpPr/>
                <p:nvPr/>
              </p:nvSpPr>
              <p:spPr>
                <a:xfrm>
                  <a:off x="11351275" y="3072917"/>
                  <a:ext cx="376064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91F64040-4634-4A92-BCC6-179A6F7114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1275" y="3072917"/>
                  <a:ext cx="376064" cy="3539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685EC322-4E8F-44FB-9DE0-3A2654C21485}"/>
                    </a:ext>
                  </a:extLst>
                </p:cNvPr>
                <p:cNvSpPr/>
                <p:nvPr/>
              </p:nvSpPr>
              <p:spPr>
                <a:xfrm>
                  <a:off x="9349193" y="1590399"/>
                  <a:ext cx="322589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>
                            <a:latin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685EC322-4E8F-44FB-9DE0-3A2654C214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9193" y="1590399"/>
                  <a:ext cx="322589" cy="3539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B7A1FF0B-3AB7-45C1-B9E6-BA2B064558B8}"/>
                </a:ext>
              </a:extLst>
            </p:cNvPr>
            <p:cNvSpPr/>
            <p:nvPr/>
          </p:nvSpPr>
          <p:spPr>
            <a:xfrm>
              <a:off x="9680569" y="3464025"/>
              <a:ext cx="38504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0.5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163F2940-CC5F-4F38-8838-252F3CC39B21}"/>
                </a:ext>
              </a:extLst>
            </p:cNvPr>
            <p:cNvSpPr/>
            <p:nvPr/>
          </p:nvSpPr>
          <p:spPr>
            <a:xfrm>
              <a:off x="10193330" y="3462509"/>
              <a:ext cx="39077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6CFC5C16-255D-46F0-A7C9-C41D3E9A2A0D}"/>
                </a:ext>
              </a:extLst>
            </p:cNvPr>
            <p:cNvSpPr/>
            <p:nvPr/>
          </p:nvSpPr>
          <p:spPr>
            <a:xfrm>
              <a:off x="10711712" y="3462915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1.5</a:t>
              </a: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F62A50C5-4E9B-450E-8ABB-5543D8AFC20B}"/>
                </a:ext>
              </a:extLst>
            </p:cNvPr>
            <p:cNvSpPr/>
            <p:nvPr/>
          </p:nvSpPr>
          <p:spPr>
            <a:xfrm>
              <a:off x="9052183" y="1930097"/>
              <a:ext cx="34524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EC9F0DD7-1E0C-4D0C-AC8A-732A25A3FB34}"/>
                </a:ext>
              </a:extLst>
            </p:cNvPr>
            <p:cNvSpPr/>
            <p:nvPr/>
          </p:nvSpPr>
          <p:spPr>
            <a:xfrm>
              <a:off x="11264515" y="2263331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517A24EE-EEAF-4AE9-8EF5-62FDB65D3D9E}"/>
                </a:ext>
              </a:extLst>
            </p:cNvPr>
            <p:cNvSpPr/>
            <p:nvPr/>
          </p:nvSpPr>
          <p:spPr>
            <a:xfrm>
              <a:off x="11208056" y="3456576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F2C1079E-0481-4617-BFA8-B0DDD0631FC4}"/>
                </a:ext>
              </a:extLst>
            </p:cNvPr>
            <p:cNvSpPr/>
            <p:nvPr/>
          </p:nvSpPr>
          <p:spPr>
            <a:xfrm>
              <a:off x="9139523" y="3451743"/>
              <a:ext cx="2680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94C65906-009A-41A1-82CB-08A9966E71E2}"/>
                </a:ext>
              </a:extLst>
            </p:cNvPr>
            <p:cNvSpPr/>
            <p:nvPr/>
          </p:nvSpPr>
          <p:spPr>
            <a:xfrm>
              <a:off x="10763862" y="311456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6" name="Connector: Curved 265">
              <a:extLst>
                <a:ext uri="{FF2B5EF4-FFF2-40B4-BE49-F238E27FC236}">
                  <a16:creationId xmlns:a16="http://schemas.microsoft.com/office/drawing/2014/main" id="{B11C07CF-7EAA-4131-99B0-AD5090FD5938}"/>
                </a:ext>
              </a:extLst>
            </p:cNvPr>
            <p:cNvCxnSpPr>
              <a:cxnSpLocks/>
              <a:stCxn id="262" idx="2"/>
              <a:endCxn id="265" idx="1"/>
            </p:cNvCxnSpPr>
            <p:nvPr/>
          </p:nvCxnSpPr>
          <p:spPr>
            <a:xfrm rot="10800000" flipV="1">
              <a:off x="10777253" y="2309051"/>
              <a:ext cx="487262" cy="818900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Connector: Curved 266">
              <a:extLst>
                <a:ext uri="{FF2B5EF4-FFF2-40B4-BE49-F238E27FC236}">
                  <a16:creationId xmlns:a16="http://schemas.microsoft.com/office/drawing/2014/main" id="{A06E05AB-E21F-4A27-88F2-31BC6B5F88F7}"/>
                </a:ext>
              </a:extLst>
            </p:cNvPr>
            <p:cNvCxnSpPr>
              <a:cxnSpLocks/>
              <a:stCxn id="272" idx="7"/>
            </p:cNvCxnSpPr>
            <p:nvPr/>
          </p:nvCxnSpPr>
          <p:spPr>
            <a:xfrm rot="5400000" flipH="1" flipV="1">
              <a:off x="9490640" y="2387473"/>
              <a:ext cx="73590" cy="200386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26A7643D-A478-4F01-AB64-98ABB2709378}"/>
                </a:ext>
              </a:extLst>
            </p:cNvPr>
            <p:cNvSpPr/>
            <p:nvPr/>
          </p:nvSpPr>
          <p:spPr>
            <a:xfrm>
              <a:off x="9614072" y="2988299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0A1357E8-4A2B-479B-8767-BF5F59F68CD9}"/>
                </a:ext>
              </a:extLst>
            </p:cNvPr>
            <p:cNvCxnSpPr>
              <a:stCxn id="265" idx="2"/>
              <a:endCxn id="268" idx="6"/>
            </p:cNvCxnSpPr>
            <p:nvPr/>
          </p:nvCxnSpPr>
          <p:spPr>
            <a:xfrm flipH="1" flipV="1">
              <a:off x="9705512" y="3034019"/>
              <a:ext cx="1058350" cy="12626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32004D03-737A-4F89-BC30-85310DC6C2CD}"/>
                </a:ext>
              </a:extLst>
            </p:cNvPr>
            <p:cNvSpPr/>
            <p:nvPr/>
          </p:nvSpPr>
          <p:spPr>
            <a:xfrm>
              <a:off x="11038484" y="2783582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66CFE888-CBD9-4F2F-8F30-7288E2A6CD4C}"/>
                </a:ext>
              </a:extLst>
            </p:cNvPr>
            <p:cNvCxnSpPr>
              <a:cxnSpLocks/>
              <a:stCxn id="268" idx="6"/>
              <a:endCxn id="270" idx="2"/>
            </p:cNvCxnSpPr>
            <p:nvPr/>
          </p:nvCxnSpPr>
          <p:spPr>
            <a:xfrm flipV="1">
              <a:off x="9705512" y="2829302"/>
              <a:ext cx="1332972" cy="20471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366878D0-DC29-4BF3-923B-DA476DB73450}"/>
                </a:ext>
              </a:extLst>
            </p:cNvPr>
            <p:cNvSpPr/>
            <p:nvPr/>
          </p:nvSpPr>
          <p:spPr>
            <a:xfrm>
              <a:off x="9349193" y="2511070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E439A105-D8EC-47EC-B8D7-969D7EB57851}"/>
                </a:ext>
              </a:extLst>
            </p:cNvPr>
            <p:cNvCxnSpPr>
              <a:cxnSpLocks/>
              <a:stCxn id="270" idx="2"/>
              <a:endCxn id="272" idx="6"/>
            </p:cNvCxnSpPr>
            <p:nvPr/>
          </p:nvCxnSpPr>
          <p:spPr>
            <a:xfrm flipH="1" flipV="1">
              <a:off x="9440633" y="2556790"/>
              <a:ext cx="1597851" cy="27251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0BF20377-E721-4960-9D4C-677A9C52C60C}"/>
                </a:ext>
              </a:extLst>
            </p:cNvPr>
            <p:cNvSpPr/>
            <p:nvPr/>
          </p:nvSpPr>
          <p:spPr>
            <a:xfrm>
              <a:off x="9596284" y="2294705"/>
              <a:ext cx="3850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…</a:t>
              </a:r>
            </a:p>
          </p:txBody>
        </p:sp>
        <p:sp>
          <p:nvSpPr>
            <p:cNvPr id="275" name="Arc 274">
              <a:extLst>
                <a:ext uri="{FF2B5EF4-FFF2-40B4-BE49-F238E27FC236}">
                  <a16:creationId xmlns:a16="http://schemas.microsoft.com/office/drawing/2014/main" id="{F3C5D049-866D-4C25-B631-9E6F77B357C6}"/>
                </a:ext>
              </a:extLst>
            </p:cNvPr>
            <p:cNvSpPr/>
            <p:nvPr/>
          </p:nvSpPr>
          <p:spPr>
            <a:xfrm rot="5400000">
              <a:off x="8640605" y="661533"/>
              <a:ext cx="3308387" cy="2133758"/>
            </a:xfrm>
            <a:prstGeom prst="arc">
              <a:avLst>
                <a:gd name="adj1" fmla="val 17325155"/>
                <a:gd name="adj2" fmla="val 4276101"/>
              </a:avLst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460AE70C-1707-4313-B487-BB5EF6DEAEEF}"/>
                    </a:ext>
                  </a:extLst>
                </p:cNvPr>
                <p:cNvSpPr/>
                <p:nvPr/>
              </p:nvSpPr>
              <p:spPr>
                <a:xfrm>
                  <a:off x="9944269" y="1335519"/>
                  <a:ext cx="800219" cy="2769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too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big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460AE70C-1707-4313-B487-BB5EF6DEA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4269" y="1335519"/>
                  <a:ext cx="800219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CFF5783C-5802-4D14-96B8-2DA5AE0356A4}"/>
                  </a:ext>
                </a:extLst>
              </p:cNvPr>
              <p:cNvSpPr txBox="1"/>
              <p:nvPr/>
            </p:nvSpPr>
            <p:spPr>
              <a:xfrm>
                <a:off x="766079" y="1503809"/>
                <a:ext cx="2156103" cy="604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CFF5783C-5802-4D14-96B8-2DA5AE035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79" y="1503809"/>
                <a:ext cx="2156103" cy="6048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Rectangle 278">
            <a:extLst>
              <a:ext uri="{FF2B5EF4-FFF2-40B4-BE49-F238E27FC236}">
                <a16:creationId xmlns:a16="http://schemas.microsoft.com/office/drawing/2014/main" id="{A396CEB1-BB9A-489D-BCD6-C5BE35696B9D}"/>
              </a:ext>
            </a:extLst>
          </p:cNvPr>
          <p:cNvSpPr/>
          <p:nvPr/>
        </p:nvSpPr>
        <p:spPr>
          <a:xfrm>
            <a:off x="1813914" y="1448475"/>
            <a:ext cx="237674" cy="653925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8520AE87-40F5-43B1-9DF4-7CC570CEBD7E}"/>
              </a:ext>
            </a:extLst>
          </p:cNvPr>
          <p:cNvSpPr txBox="1"/>
          <p:nvPr/>
        </p:nvSpPr>
        <p:spPr>
          <a:xfrm>
            <a:off x="350276" y="5577328"/>
            <a:ext cx="3270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Find out the best learning rate: </a:t>
            </a:r>
          </a:p>
          <a:p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hyperparameter tuning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ADA32A-1290-44DB-B44D-59A0E8DE64C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791" t="6689" r="8867" b="2859"/>
          <a:stretch/>
        </p:blipFill>
        <p:spPr>
          <a:xfrm>
            <a:off x="3669018" y="3779397"/>
            <a:ext cx="8082130" cy="26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8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Gradient Descent – Implementation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D5B376-B8D3-41A3-BD0D-B3137C46DBFE}"/>
              </a:ext>
            </a:extLst>
          </p:cNvPr>
          <p:cNvSpPr/>
          <p:nvPr/>
        </p:nvSpPr>
        <p:spPr>
          <a:xfrm>
            <a:off x="660704" y="1431618"/>
            <a:ext cx="784814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= 0.1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learning rate</a:t>
            </a:r>
          </a:p>
          <a:p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n_iterations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= 1000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1000 iterations</a:t>
            </a:r>
            <a:endParaRPr lang="en-US" sz="1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m = 100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100 training example</a:t>
            </a:r>
          </a:p>
          <a:p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theta_bgd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np.random.randn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(2,1)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random initialization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iteration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range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n_iterations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   gradients = 2/m * X_100_b.T.dot(X_100_b.dot(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theta_bgd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) - y_100)</a:t>
            </a:r>
          </a:p>
          <a:p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theta_bgd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theta_bgd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-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* gradients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theta_bgd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DC5E805-0FD3-48C1-88AA-8C916A941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7F8EBC-C4C2-462A-8F68-B5A24CA8AC01}"/>
              </a:ext>
            </a:extLst>
          </p:cNvPr>
          <p:cNvSpPr/>
          <p:nvPr/>
        </p:nvSpPr>
        <p:spPr>
          <a:xfrm>
            <a:off x="660704" y="3800200"/>
            <a:ext cx="45608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array([[4.21509616], [2.77011339]]) </a:t>
            </a:r>
          </a:p>
        </p:txBody>
      </p:sp>
    </p:spTree>
    <p:extLst>
      <p:ext uri="{BB962C8B-B14F-4D97-AF65-F5344CB8AC3E}">
        <p14:creationId xmlns:p14="http://schemas.microsoft.com/office/powerpoint/2010/main" val="364082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EED89D-933E-45D0-902C-5A6814D3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147B28-1022-4FF0-BF2F-AB0D602096C8}"/>
              </a:ext>
            </a:extLst>
          </p:cNvPr>
          <p:cNvSpPr txBox="1"/>
          <p:nvPr/>
        </p:nvSpPr>
        <p:spPr>
          <a:xfrm>
            <a:off x="591348" y="2940316"/>
            <a:ext cx="13628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xxx</a:t>
            </a:r>
          </a:p>
          <a:p>
            <a:pPr marL="571500" indent="-57150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xxx</a:t>
            </a:r>
          </a:p>
          <a:p>
            <a:pPr marL="571500" indent="-57150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557923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Gradient Descent – Scikit-Learn</a:t>
            </a:r>
          </a:p>
        </p:txBody>
      </p:sp>
    </p:spTree>
    <p:extLst>
      <p:ext uri="{BB962C8B-B14F-4D97-AF65-F5344CB8AC3E}">
        <p14:creationId xmlns:p14="http://schemas.microsoft.com/office/powerpoint/2010/main" val="21417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Problems with Gradient Descent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E2E344B-2185-46AB-88E3-4F7EE00ADE8D}"/>
              </a:ext>
            </a:extLst>
          </p:cNvPr>
          <p:cNvSpPr txBox="1"/>
          <p:nvPr/>
        </p:nvSpPr>
        <p:spPr>
          <a:xfrm>
            <a:off x="1136550" y="1550712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Local Minima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558B074-ABD8-4A18-9F33-05E5F2E9565B}"/>
              </a:ext>
            </a:extLst>
          </p:cNvPr>
          <p:cNvSpPr txBox="1"/>
          <p:nvPr/>
        </p:nvSpPr>
        <p:spPr>
          <a:xfrm>
            <a:off x="7459781" y="1550712"/>
            <a:ext cx="198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Learning Plateau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E7763E-1264-421E-B8C4-5678F26FF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48" y="2382620"/>
            <a:ext cx="4667284" cy="23479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0EBE65-561D-4424-BBC8-3925B85D264A}"/>
              </a:ext>
            </a:extLst>
          </p:cNvPr>
          <p:cNvSpPr txBox="1"/>
          <p:nvPr/>
        </p:nvSpPr>
        <p:spPr>
          <a:xfrm>
            <a:off x="1002007" y="4730550"/>
            <a:ext cx="4395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Picture from “hands-on machine learning with scikit-learn (2</a:t>
            </a:r>
            <a:r>
              <a:rPr lang="en-US" sz="1050" baseline="30000" dirty="0"/>
              <a:t>nd</a:t>
            </a:r>
            <a:r>
              <a:rPr lang="en-US" sz="1050" dirty="0"/>
              <a:t> edition)”</a:t>
            </a:r>
          </a:p>
        </p:txBody>
      </p:sp>
    </p:spTree>
    <p:extLst>
      <p:ext uri="{BB962C8B-B14F-4D97-AF65-F5344CB8AC3E}">
        <p14:creationId xmlns:p14="http://schemas.microsoft.com/office/powerpoint/2010/main" val="29984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Comparison of Linear Regression Algorithms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A6591E1-F933-4D58-9974-31EA3D6FC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673638"/>
              </p:ext>
            </p:extLst>
          </p:nvPr>
        </p:nvGraphicFramePr>
        <p:xfrm>
          <a:off x="368825" y="1825706"/>
          <a:ext cx="11316019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54124">
                  <a:extLst>
                    <a:ext uri="{9D8B030D-6E8A-4147-A177-3AD203B41FA5}">
                      <a16:colId xmlns:a16="http://schemas.microsoft.com/office/drawing/2014/main" val="2457974246"/>
                    </a:ext>
                  </a:extLst>
                </a:gridCol>
                <a:gridCol w="1059371">
                  <a:extLst>
                    <a:ext uri="{9D8B030D-6E8A-4147-A177-3AD203B41FA5}">
                      <a16:colId xmlns:a16="http://schemas.microsoft.com/office/drawing/2014/main" val="2207765756"/>
                    </a:ext>
                  </a:extLst>
                </a:gridCol>
                <a:gridCol w="2300097">
                  <a:extLst>
                    <a:ext uri="{9D8B030D-6E8A-4147-A177-3AD203B41FA5}">
                      <a16:colId xmlns:a16="http://schemas.microsoft.com/office/drawing/2014/main" val="1976696792"/>
                    </a:ext>
                  </a:extLst>
                </a:gridCol>
                <a:gridCol w="991108">
                  <a:extLst>
                    <a:ext uri="{9D8B030D-6E8A-4147-A177-3AD203B41FA5}">
                      <a16:colId xmlns:a16="http://schemas.microsoft.com/office/drawing/2014/main" val="3132926880"/>
                    </a:ext>
                  </a:extLst>
                </a:gridCol>
                <a:gridCol w="1589596">
                  <a:extLst>
                    <a:ext uri="{9D8B030D-6E8A-4147-A177-3AD203B41FA5}">
                      <a16:colId xmlns:a16="http://schemas.microsoft.com/office/drawing/2014/main" val="2892593499"/>
                    </a:ext>
                  </a:extLst>
                </a:gridCol>
                <a:gridCol w="1872361">
                  <a:extLst>
                    <a:ext uri="{9D8B030D-6E8A-4147-A177-3AD203B41FA5}">
                      <a16:colId xmlns:a16="http://schemas.microsoft.com/office/drawing/2014/main" val="2775829924"/>
                    </a:ext>
                  </a:extLst>
                </a:gridCol>
                <a:gridCol w="1749362">
                  <a:extLst>
                    <a:ext uri="{9D8B030D-6E8A-4147-A177-3AD203B41FA5}">
                      <a16:colId xmlns:a16="http://schemas.microsoft.com/office/drawing/2014/main" val="14736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Large </a:t>
                      </a:r>
                      <a:r>
                        <a:rPr lang="en-US" sz="1800" b="0" i="1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Out-of-core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Large </a:t>
                      </a:r>
                      <a:r>
                        <a:rPr lang="en-US" sz="1800" b="0" i="1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Hyperparams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Scaling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Scikit-Learn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89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Normal Equation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647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SVD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LinearRegression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Batch GD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SGDRegressor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75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Stochastic GD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&gt;=2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SGDRegressor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36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Mini-batch GD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&gt;=2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SGDRegressor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56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40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EED89D-933E-45D0-902C-5A6814D3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Polynomial Regression</a:t>
            </a:r>
          </a:p>
        </p:txBody>
      </p:sp>
    </p:spTree>
    <p:extLst>
      <p:ext uri="{BB962C8B-B14F-4D97-AF65-F5344CB8AC3E}">
        <p14:creationId xmlns:p14="http://schemas.microsoft.com/office/powerpoint/2010/main" val="3446777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EED89D-933E-45D0-902C-5A6814D3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136687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D15C7BB-B383-4A8B-89B3-099D19839097}"/>
                  </a:ext>
                </a:extLst>
              </p:cNvPr>
              <p:cNvSpPr txBox="1"/>
              <p:nvPr/>
            </p:nvSpPr>
            <p:spPr>
              <a:xfrm>
                <a:off x="571205" y="1692536"/>
                <a:ext cx="3061223" cy="494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ⅈ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D15C7BB-B383-4A8B-89B3-099D19839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05" y="1692536"/>
                <a:ext cx="3061223" cy="4943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444BBD-D8F1-4AD4-A8B1-27C1F3713F2E}"/>
                  </a:ext>
                </a:extLst>
              </p:cNvPr>
              <p:cNvSpPr txBox="1"/>
              <p:nvPr/>
            </p:nvSpPr>
            <p:spPr>
              <a:xfrm>
                <a:off x="989902" y="2313243"/>
                <a:ext cx="2880404" cy="494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b="0" i="0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444BBD-D8F1-4AD4-A8B1-27C1F3713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902" y="2313243"/>
                <a:ext cx="2880404" cy="4943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5DA597-663B-4833-B16F-FC2149737220}"/>
              </a:ext>
            </a:extLst>
          </p:cNvPr>
          <p:cNvCxnSpPr>
            <a:cxnSpLocks/>
          </p:cNvCxnSpPr>
          <p:nvPr/>
        </p:nvCxnSpPr>
        <p:spPr>
          <a:xfrm>
            <a:off x="1561467" y="2849801"/>
            <a:ext cx="223717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D4C86A4-4C27-41A1-8456-3AA5100CFCB5}"/>
                  </a:ext>
                </a:extLst>
              </p:cNvPr>
              <p:cNvSpPr/>
              <p:nvPr/>
            </p:nvSpPr>
            <p:spPr>
              <a:xfrm>
                <a:off x="4432382" y="1403536"/>
                <a:ext cx="6754991" cy="355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 + …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D4C86A4-4C27-41A1-8456-3AA5100CFC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382" y="1403536"/>
                <a:ext cx="6754991" cy="355225"/>
              </a:xfrm>
              <a:prstGeom prst="rect">
                <a:avLst/>
              </a:prstGeom>
              <a:blipFill>
                <a:blip r:embed="rId4"/>
                <a:stretch>
                  <a:fillRect t="-1695" b="-18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9FA78E1-65CD-49F1-AB9F-D5B42BB6E779}"/>
                  </a:ext>
                </a:extLst>
              </p:cNvPr>
              <p:cNvSpPr/>
              <p:nvPr/>
            </p:nvSpPr>
            <p:spPr>
              <a:xfrm>
                <a:off x="4076478" y="2489210"/>
                <a:ext cx="58541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16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600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</m:d>
                      </m:sup>
                    </m:sSup>
                    <m:r>
                      <a:rPr lang="en-US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600" dirty="0"/>
                  <a:t>]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9FA78E1-65CD-49F1-AB9F-D5B42BB6E7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478" y="2489210"/>
                <a:ext cx="5854167" cy="369332"/>
              </a:xfrm>
              <a:prstGeom prst="rect">
                <a:avLst/>
              </a:prstGeom>
              <a:blipFill>
                <a:blip r:embed="rId5"/>
                <a:stretch>
                  <a:fillRect l="-625" t="-163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29CAD4-2158-4698-85F7-D359B37DAC08}"/>
                  </a:ext>
                </a:extLst>
              </p:cNvPr>
              <p:cNvSpPr txBox="1"/>
              <p:nvPr/>
            </p:nvSpPr>
            <p:spPr>
              <a:xfrm>
                <a:off x="9853569" y="2089938"/>
                <a:ext cx="1882246" cy="1050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6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60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6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60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6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6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60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29CAD4-2158-4698-85F7-D359B37DA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3569" y="2089938"/>
                <a:ext cx="1882246" cy="10506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C891DA6-EDAE-4151-9D25-8CBBCBC1946D}"/>
              </a:ext>
            </a:extLst>
          </p:cNvPr>
          <p:cNvCxnSpPr>
            <a:cxnSpLocks/>
          </p:cNvCxnSpPr>
          <p:nvPr/>
        </p:nvCxnSpPr>
        <p:spPr>
          <a:xfrm>
            <a:off x="9960031" y="3224864"/>
            <a:ext cx="171550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8D13369-C616-4691-AC15-B1267F3686F0}"/>
                  </a:ext>
                </a:extLst>
              </p:cNvPr>
              <p:cNvSpPr txBox="1"/>
              <p:nvPr/>
            </p:nvSpPr>
            <p:spPr>
              <a:xfrm>
                <a:off x="9853569" y="3345691"/>
                <a:ext cx="1933093" cy="1050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4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400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8D13369-C616-4691-AC15-B1267F368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3569" y="3345691"/>
                <a:ext cx="1933093" cy="10506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86793EF-D8FD-4B67-9D2E-C7550299D1A4}"/>
              </a:ext>
            </a:extLst>
          </p:cNvPr>
          <p:cNvCxnSpPr>
            <a:cxnSpLocks/>
          </p:cNvCxnSpPr>
          <p:nvPr/>
        </p:nvCxnSpPr>
        <p:spPr>
          <a:xfrm>
            <a:off x="11230146" y="4450452"/>
            <a:ext cx="5056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D99E938-7F9B-46B1-8718-51959353A89F}"/>
              </a:ext>
            </a:extLst>
          </p:cNvPr>
          <p:cNvCxnSpPr>
            <a:cxnSpLocks/>
          </p:cNvCxnSpPr>
          <p:nvPr/>
        </p:nvCxnSpPr>
        <p:spPr>
          <a:xfrm>
            <a:off x="9880756" y="4450452"/>
            <a:ext cx="111394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A29F222-27BE-462E-A927-805D21D68C38}"/>
                  </a:ext>
                </a:extLst>
              </p:cNvPr>
              <p:cNvSpPr/>
              <p:nvPr/>
            </p:nvSpPr>
            <p:spPr>
              <a:xfrm>
                <a:off x="11323235" y="4425647"/>
                <a:ext cx="3597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A29F222-27BE-462E-A927-805D21D68C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3235" y="4425647"/>
                <a:ext cx="359714" cy="338554"/>
              </a:xfrm>
              <a:prstGeom prst="rect">
                <a:avLst/>
              </a:prstGeom>
              <a:blipFill>
                <a:blip r:embed="rId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19891342-934B-410A-B437-07A05C543E8D}"/>
                  </a:ext>
                </a:extLst>
              </p:cNvPr>
              <p:cNvSpPr/>
              <p:nvPr/>
            </p:nvSpPr>
            <p:spPr>
              <a:xfrm>
                <a:off x="10001172" y="5634262"/>
                <a:ext cx="37882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19891342-934B-410A-B437-07A05C543E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172" y="5634262"/>
                <a:ext cx="37882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7966A8B-301C-4023-A2F1-9068407816BA}"/>
                  </a:ext>
                </a:extLst>
              </p:cNvPr>
              <p:cNvSpPr txBox="1"/>
              <p:nvPr/>
            </p:nvSpPr>
            <p:spPr>
              <a:xfrm>
                <a:off x="9757895" y="4547786"/>
                <a:ext cx="1359668" cy="939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1     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1     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1     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7966A8B-301C-4023-A2F1-906840781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895" y="4547786"/>
                <a:ext cx="1359668" cy="93993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E36CF76-3F4E-41A0-BD12-C791093EFBF6}"/>
              </a:ext>
            </a:extLst>
          </p:cNvPr>
          <p:cNvCxnSpPr>
            <a:cxnSpLocks/>
          </p:cNvCxnSpPr>
          <p:nvPr/>
        </p:nvCxnSpPr>
        <p:spPr>
          <a:xfrm>
            <a:off x="9757895" y="5588433"/>
            <a:ext cx="73854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B6055BD-34E6-46F4-A3C5-7839D9AC814F}"/>
              </a:ext>
            </a:extLst>
          </p:cNvPr>
          <p:cNvCxnSpPr>
            <a:cxnSpLocks/>
          </p:cNvCxnSpPr>
          <p:nvPr/>
        </p:nvCxnSpPr>
        <p:spPr>
          <a:xfrm>
            <a:off x="10693290" y="5588433"/>
            <a:ext cx="3671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484E2C66-A3A0-4693-8FA3-16326AE8B661}"/>
                  </a:ext>
                </a:extLst>
              </p:cNvPr>
              <p:cNvSpPr/>
              <p:nvPr/>
            </p:nvSpPr>
            <p:spPr>
              <a:xfrm>
                <a:off x="10679286" y="5634262"/>
                <a:ext cx="3622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484E2C66-A3A0-4693-8FA3-16326AE8B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9286" y="5634262"/>
                <a:ext cx="362214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Brace 26">
            <a:extLst>
              <a:ext uri="{FF2B5EF4-FFF2-40B4-BE49-F238E27FC236}">
                <a16:creationId xmlns:a16="http://schemas.microsoft.com/office/drawing/2014/main" id="{7F04FDC6-A1CE-4126-8FAD-2620699F56B2}"/>
              </a:ext>
            </a:extLst>
          </p:cNvPr>
          <p:cNvSpPr/>
          <p:nvPr/>
        </p:nvSpPr>
        <p:spPr>
          <a:xfrm rot="16200000">
            <a:off x="10661752" y="5029888"/>
            <a:ext cx="237695" cy="2045408"/>
          </a:xfrm>
          <a:prstGeom prst="leftBrace">
            <a:avLst>
              <a:gd name="adj1" fmla="val 44669"/>
              <a:gd name="adj2" fmla="val 5160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08DBC69-B4B8-4479-93FA-373D0A59330E}"/>
                  </a:ext>
                </a:extLst>
              </p:cNvPr>
              <p:cNvSpPr/>
              <p:nvPr/>
            </p:nvSpPr>
            <p:spPr>
              <a:xfrm>
                <a:off x="10379994" y="6347473"/>
                <a:ext cx="897938" cy="3385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600" dirty="0"/>
                  <a:t> –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08DBC69-B4B8-4479-93FA-373D0A593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994" y="6347473"/>
                <a:ext cx="897938" cy="338554"/>
              </a:xfrm>
              <a:prstGeom prst="rect">
                <a:avLst/>
              </a:prstGeom>
              <a:blipFill>
                <a:blip r:embed="rId12"/>
                <a:stretch>
                  <a:fillRect l="-3356" t="-5172" r="-1342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Left Brace 109">
            <a:extLst>
              <a:ext uri="{FF2B5EF4-FFF2-40B4-BE49-F238E27FC236}">
                <a16:creationId xmlns:a16="http://schemas.microsoft.com/office/drawing/2014/main" id="{D8EB803C-D234-48A8-B0D6-86C8E2B37CA8}"/>
              </a:ext>
            </a:extLst>
          </p:cNvPr>
          <p:cNvSpPr/>
          <p:nvPr/>
        </p:nvSpPr>
        <p:spPr>
          <a:xfrm rot="16200000">
            <a:off x="6819290" y="265176"/>
            <a:ext cx="142860" cy="5492145"/>
          </a:xfrm>
          <a:prstGeom prst="leftBrace">
            <a:avLst>
              <a:gd name="adj1" fmla="val 263135"/>
              <a:gd name="adj2" fmla="val 5160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9961B1F8-2CC2-4DBE-8C52-508352D77319}"/>
                  </a:ext>
                </a:extLst>
              </p:cNvPr>
              <p:cNvSpPr/>
              <p:nvPr/>
            </p:nvSpPr>
            <p:spPr>
              <a:xfrm>
                <a:off x="6475820" y="3224864"/>
                <a:ext cx="1055482" cy="3385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prstClr val="black"/>
                              </a:solidFill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– 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)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9961B1F8-2CC2-4DBE-8C52-508352D773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820" y="3224864"/>
                <a:ext cx="1055482" cy="338554"/>
              </a:xfrm>
              <a:prstGeom prst="rect">
                <a:avLst/>
              </a:prstGeom>
              <a:blipFill>
                <a:blip r:embed="rId13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A5F9943-13C8-41FF-AACF-BFF291FE13B0}"/>
                  </a:ext>
                </a:extLst>
              </p:cNvPr>
              <p:cNvSpPr txBox="1"/>
              <p:nvPr/>
            </p:nvSpPr>
            <p:spPr>
              <a:xfrm>
                <a:off x="1004627" y="2993550"/>
                <a:ext cx="2108462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prstClr val="black"/>
                              </a:solidFill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– 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)</m:t>
                          </m:r>
                        </m:e>
                        <m:sup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600" dirty="0">
                          <a:solidFill>
                            <a:prstClr val="black"/>
                          </a:solidFill>
                        </a:rPr>
                        <m:t>(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m:rPr>
                          <m:nor/>
                        </m:rPr>
                        <a:rPr lang="en-US" sz="1600" dirty="0"/>
                        <m:t> – 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US" sz="1600" dirty="0"/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A5F9943-13C8-41FF-AACF-BFF291FE1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27" y="2993550"/>
                <a:ext cx="2108462" cy="46262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6066EAD3-04F5-44CA-8145-7B34BD65B9EE}"/>
              </a:ext>
            </a:extLst>
          </p:cNvPr>
          <p:cNvSpPr txBox="1"/>
          <p:nvPr/>
        </p:nvSpPr>
        <p:spPr>
          <a:xfrm>
            <a:off x="504870" y="1293363"/>
            <a:ext cx="339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Vectorization of cost function</a:t>
            </a:r>
          </a:p>
        </p:txBody>
      </p:sp>
    </p:spTree>
    <p:extLst>
      <p:ext uri="{BB962C8B-B14F-4D97-AF65-F5344CB8AC3E}">
        <p14:creationId xmlns:p14="http://schemas.microsoft.com/office/powerpoint/2010/main" val="49773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B7CA0C1-9F78-43FE-A97F-46C4569D3B22}"/>
                  </a:ext>
                </a:extLst>
              </p:cNvPr>
              <p:cNvSpPr txBox="1"/>
              <p:nvPr/>
            </p:nvSpPr>
            <p:spPr>
              <a:xfrm>
                <a:off x="4911003" y="2011284"/>
                <a:ext cx="1986634" cy="468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prstClr val="black"/>
                              </a:solidFill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– 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)</m:t>
                          </m:r>
                        </m:e>
                        <m:sup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600" dirty="0">
                          <a:solidFill>
                            <a:prstClr val="black"/>
                          </a:solidFill>
                        </a:rPr>
                        <m:t>(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m:rPr>
                          <m:nor/>
                        </m:rPr>
                        <a:rPr lang="en-US" sz="1600" dirty="0"/>
                        <m:t> – 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US" sz="1600" dirty="0"/>
                        <m:t>)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B7CA0C1-9F78-43FE-A97F-46C4569D3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003" y="2011284"/>
                <a:ext cx="1986634" cy="4682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F500F3-DA8E-4A45-9628-994A50634E2D}"/>
                  </a:ext>
                </a:extLst>
              </p:cNvPr>
              <p:cNvSpPr txBox="1"/>
              <p:nvPr/>
            </p:nvSpPr>
            <p:spPr>
              <a:xfrm>
                <a:off x="9329117" y="1960734"/>
                <a:ext cx="1788054" cy="468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F500F3-DA8E-4A45-9628-994A50634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117" y="1960734"/>
                <a:ext cx="1788054" cy="468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58AB85-F9A2-4412-ACEF-2BB90702665C}"/>
                  </a:ext>
                </a:extLst>
              </p:cNvPr>
              <p:cNvSpPr txBox="1"/>
              <p:nvPr/>
            </p:nvSpPr>
            <p:spPr>
              <a:xfrm>
                <a:off x="8090453" y="3429000"/>
                <a:ext cx="3598229" cy="494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prstClr val="black"/>
                                  </a:solidFill>
                                </a:rPr>
                                <m:t>(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nor/>
                                </m:rPr>
                                <a:rPr lang="en-US" sz="1600" dirty="0"/>
                                <m:t> – 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m:rPr>
                                  <m:nor/>
                                </m:rPr>
                                <a:rPr lang="en-US" sz="1600" dirty="0"/>
                                <m:t>)</m:t>
                              </m:r>
                            </m:e>
                            <m:sup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m:rPr>
                          <m:nor/>
                        </m:rPr>
                        <a:rPr lang="en-US" sz="1600" dirty="0">
                          <a:solidFill>
                            <a:prstClr val="black"/>
                          </a:solidFill>
                        </a:rPr>
                        <m:t>(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m:rPr>
                          <m:nor/>
                        </m:rPr>
                        <a:rPr lang="en-US" sz="1600" dirty="0"/>
                        <m:t> – 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US" sz="1600" dirty="0"/>
                        <m:t>)</m:t>
                      </m:r>
                      <m:r>
                        <a:rPr lang="en-US" sz="1600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prstClr val="black"/>
                              </a:solidFill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– 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)</m:t>
                          </m:r>
                        </m:e>
                        <m:sup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prstClr val="black"/>
                              </a:solidFill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– 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)</m:t>
                          </m:r>
                        </m:num>
                        <m:den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58AB85-F9A2-4412-ACEF-2BB907026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0453" y="3429000"/>
                <a:ext cx="3598229" cy="4942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C25E0C2-2311-43FD-B73E-D64DA3B7AB40}"/>
                  </a:ext>
                </a:extLst>
              </p:cNvPr>
              <p:cNvSpPr txBox="1"/>
              <p:nvPr/>
            </p:nvSpPr>
            <p:spPr>
              <a:xfrm>
                <a:off x="1145697" y="1848066"/>
                <a:ext cx="1333827" cy="326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imize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1600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C25E0C2-2311-43FD-B73E-D64DA3B7A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97" y="1848066"/>
                <a:ext cx="1333827" cy="326436"/>
              </a:xfrm>
              <a:prstGeom prst="rect">
                <a:avLst/>
              </a:prstGeom>
              <a:blipFill>
                <a:blip r:embed="rId5"/>
                <a:stretch>
                  <a:fillRect l="-2740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32E93B-2152-48A4-AD25-1BFD0A647DB9}"/>
                  </a:ext>
                </a:extLst>
              </p:cNvPr>
              <p:cNvSpPr txBox="1"/>
              <p:nvPr/>
            </p:nvSpPr>
            <p:spPr>
              <a:xfrm>
                <a:off x="1145697" y="2312920"/>
                <a:ext cx="1079976" cy="468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32E93B-2152-48A4-AD25-1BFD0A647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97" y="2312920"/>
                <a:ext cx="1079976" cy="468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DAC2DC-3DFC-4A46-A7BB-7E5CEA71F214}"/>
                  </a:ext>
                </a:extLst>
              </p:cNvPr>
              <p:cNvSpPr txBox="1"/>
              <p:nvPr/>
            </p:nvSpPr>
            <p:spPr>
              <a:xfrm>
                <a:off x="1145697" y="2982841"/>
                <a:ext cx="2368341" cy="468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prstClr val="black"/>
                              </a:solidFill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– 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)</m:t>
                          </m:r>
                        </m:e>
                        <m:sup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600" dirty="0">
                          <a:solidFill>
                            <a:prstClr val="black"/>
                          </a:solidFill>
                        </a:rPr>
                        <m:t>(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m:rPr>
                          <m:nor/>
                        </m:rPr>
                        <a:rPr lang="en-US" sz="1600" dirty="0"/>
                        <m:t> – 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US" sz="1600" dirty="0"/>
                        <m:t>)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DAC2DC-3DFC-4A46-A7BB-7E5CEA71F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97" y="2982841"/>
                <a:ext cx="2368341" cy="4682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E35C057-18E3-4C4A-91A0-DC163B4DE65F}"/>
                  </a:ext>
                </a:extLst>
              </p:cNvPr>
              <p:cNvSpPr txBox="1"/>
              <p:nvPr/>
            </p:nvSpPr>
            <p:spPr>
              <a:xfrm>
                <a:off x="521207" y="1373433"/>
                <a:ext cx="1607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E35C057-18E3-4C4A-91A0-DC163B4DE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07" y="1373433"/>
                <a:ext cx="1607556" cy="369332"/>
              </a:xfrm>
              <a:prstGeom prst="rect">
                <a:avLst/>
              </a:prstGeom>
              <a:blipFill>
                <a:blip r:embed="rId8"/>
                <a:stretch>
                  <a:fillRect l="-3030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E1C1422-3D22-4DF6-B6F6-EF7CFF3BE951}"/>
                  </a:ext>
                </a:extLst>
              </p:cNvPr>
              <p:cNvSpPr txBox="1"/>
              <p:nvPr/>
            </p:nvSpPr>
            <p:spPr>
              <a:xfrm>
                <a:off x="1145697" y="3745385"/>
                <a:ext cx="17625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E1C1422-3D22-4DF6-B6F6-EF7CFF3BE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97" y="3745385"/>
                <a:ext cx="1762534" cy="246221"/>
              </a:xfrm>
              <a:prstGeom prst="rect">
                <a:avLst/>
              </a:prstGeom>
              <a:blipFill>
                <a:blip r:embed="rId9"/>
                <a:stretch>
                  <a:fillRect l="-2076" r="-1730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78774A2-294E-41CE-A750-A91634D483E9}"/>
                  </a:ext>
                </a:extLst>
              </p:cNvPr>
              <p:cNvSpPr txBox="1"/>
              <p:nvPr/>
            </p:nvSpPr>
            <p:spPr>
              <a:xfrm>
                <a:off x="1145697" y="4267216"/>
                <a:ext cx="14036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78774A2-294E-41CE-A750-A91634D48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97" y="4267216"/>
                <a:ext cx="1403654" cy="246221"/>
              </a:xfrm>
              <a:prstGeom prst="rect">
                <a:avLst/>
              </a:prstGeom>
              <a:blipFill>
                <a:blip r:embed="rId10"/>
                <a:stretch>
                  <a:fillRect l="-2609" r="-2174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7CD3F4F-317C-406F-BA50-1600649AC4AF}"/>
                  </a:ext>
                </a:extLst>
              </p:cNvPr>
              <p:cNvSpPr txBox="1"/>
              <p:nvPr/>
            </p:nvSpPr>
            <p:spPr>
              <a:xfrm>
                <a:off x="1153840" y="4783649"/>
                <a:ext cx="11760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7CD3F4F-317C-406F-BA50-1600649AC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840" y="4783649"/>
                <a:ext cx="1176027" cy="246221"/>
              </a:xfrm>
              <a:prstGeom prst="rect">
                <a:avLst/>
              </a:prstGeom>
              <a:blipFill>
                <a:blip r:embed="rId11"/>
                <a:stretch>
                  <a:fillRect l="-3109" r="-2591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D541A5-3471-4900-913A-A7784CF63907}"/>
                  </a:ext>
                </a:extLst>
              </p:cNvPr>
              <p:cNvSpPr txBox="1"/>
              <p:nvPr/>
            </p:nvSpPr>
            <p:spPr>
              <a:xfrm>
                <a:off x="1145697" y="5283656"/>
                <a:ext cx="2723759" cy="326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D541A5-3471-4900-913A-A7784CF63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97" y="5283656"/>
                <a:ext cx="2723759" cy="326051"/>
              </a:xfrm>
              <a:prstGeom prst="rect">
                <a:avLst/>
              </a:prstGeom>
              <a:blipFill>
                <a:blip r:embed="rId12"/>
                <a:stretch>
                  <a:fillRect r="-895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42C5B22-15B2-436D-BAE0-46B79AD2DF73}"/>
                  </a:ext>
                </a:extLst>
              </p:cNvPr>
              <p:cNvSpPr txBox="1"/>
              <p:nvPr/>
            </p:nvSpPr>
            <p:spPr>
              <a:xfrm>
                <a:off x="1153840" y="5883379"/>
                <a:ext cx="1585562" cy="326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42C5B22-15B2-436D-BAE0-46B79AD2D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840" y="5883379"/>
                <a:ext cx="1585562" cy="326051"/>
              </a:xfrm>
              <a:prstGeom prst="rect">
                <a:avLst/>
              </a:prstGeom>
              <a:blipFill>
                <a:blip r:embed="rId13"/>
                <a:stretch>
                  <a:fillRect l="-2308" r="-1923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EAAA6E9-C57A-4A49-949B-2269BDF26CAA}"/>
                  </a:ext>
                </a:extLst>
              </p:cNvPr>
              <p:cNvSpPr txBox="1"/>
              <p:nvPr/>
            </p:nvSpPr>
            <p:spPr>
              <a:xfrm>
                <a:off x="9398054" y="2667743"/>
                <a:ext cx="754566" cy="494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EAAA6E9-C57A-4A49-949B-2269BDF26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054" y="2667743"/>
                <a:ext cx="754566" cy="49423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08D2A1C-7F0A-472A-B477-3BA6729548D6}"/>
                  </a:ext>
                </a:extLst>
              </p:cNvPr>
              <p:cNvSpPr/>
              <p:nvPr/>
            </p:nvSpPr>
            <p:spPr>
              <a:xfrm>
                <a:off x="9329117" y="3991606"/>
                <a:ext cx="10342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(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m:rPr>
                          <m:nor/>
                        </m:rPr>
                        <a:rPr lang="en-US" dirty="0"/>
                        <m:t> –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08D2A1C-7F0A-472A-B477-3BA6729548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117" y="3991606"/>
                <a:ext cx="1034257" cy="369332"/>
              </a:xfrm>
              <a:prstGeom prst="rect">
                <a:avLst/>
              </a:prstGeom>
              <a:blipFill>
                <a:blip r:embed="rId15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3F6ABD8-33E1-484A-B237-B0D16055B6C9}"/>
                  </a:ext>
                </a:extLst>
              </p:cNvPr>
              <p:cNvSpPr/>
              <p:nvPr/>
            </p:nvSpPr>
            <p:spPr>
              <a:xfrm>
                <a:off x="10285111" y="3991606"/>
                <a:ext cx="5261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3F6ABD8-33E1-484A-B237-B0D16055B6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5111" y="3991606"/>
                <a:ext cx="5261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02682878-1D56-4327-A7EE-4AA1FC54594D}"/>
              </a:ext>
            </a:extLst>
          </p:cNvPr>
          <p:cNvCxnSpPr>
            <a:stCxn id="40" idx="3"/>
            <a:endCxn id="42" idx="3"/>
          </p:cNvCxnSpPr>
          <p:nvPr/>
        </p:nvCxnSpPr>
        <p:spPr>
          <a:xfrm flipH="1">
            <a:off x="2908231" y="3216944"/>
            <a:ext cx="605807" cy="651552"/>
          </a:xfrm>
          <a:prstGeom prst="curvedConnector3">
            <a:avLst>
              <a:gd name="adj1" fmla="val -3773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9BD85F-2903-41AF-A9D8-E272F5291802}"/>
              </a:ext>
            </a:extLst>
          </p:cNvPr>
          <p:cNvGrpSpPr/>
          <p:nvPr/>
        </p:nvGrpSpPr>
        <p:grpSpPr>
          <a:xfrm>
            <a:off x="9002405" y="2982841"/>
            <a:ext cx="2686277" cy="3664917"/>
            <a:chOff x="9141060" y="919875"/>
            <a:chExt cx="2686277" cy="36649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3E4CF64B-080D-46F9-ABB7-C616D15FE104}"/>
                    </a:ext>
                  </a:extLst>
                </p:cNvPr>
                <p:cNvSpPr/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3E4CF64B-080D-46F9-ABB7-C616D15FE1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490AF11-729C-4FBD-9D27-4E179A414CE7}"/>
                </a:ext>
              </a:extLst>
            </p:cNvPr>
            <p:cNvGrpSpPr/>
            <p:nvPr/>
          </p:nvGrpSpPr>
          <p:grpSpPr>
            <a:xfrm>
              <a:off x="9141060" y="919875"/>
              <a:ext cx="2603780" cy="3664917"/>
              <a:chOff x="9141060" y="919875"/>
              <a:chExt cx="2603780" cy="3664917"/>
            </a:xfrm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3C7CCFB-EE8A-474F-B39A-ED2CEF52E1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0064" y="4244871"/>
                <a:ext cx="2304776" cy="943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6A0C7468-D070-4C4E-8213-1476070C43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4627" y="2483191"/>
                <a:ext cx="0" cy="17711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E292BA50-74E2-4DBE-8EF6-E92CE5CCF70C}"/>
                      </a:ext>
                    </a:extLst>
                  </p:cNvPr>
                  <p:cNvSpPr/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>
                      <a:spcAft>
                        <a:spcPts val="60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E292BA50-74E2-4DBE-8EF6-E92CE5CCF7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F52526E-0226-4318-A2FE-E15D3D66ABDD}"/>
                  </a:ext>
                </a:extLst>
              </p:cNvPr>
              <p:cNvSpPr/>
              <p:nvPr/>
            </p:nvSpPr>
            <p:spPr>
              <a:xfrm>
                <a:off x="9855744" y="395649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393118E5-038E-4CA4-9C93-9D2661B6AE0D}"/>
                  </a:ext>
                </a:extLst>
              </p:cNvPr>
              <p:cNvSpPr/>
              <p:nvPr/>
            </p:nvSpPr>
            <p:spPr>
              <a:xfrm>
                <a:off x="10351248" y="41691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6ECB285-D2C9-44AF-BA4E-0801A918B1B4}"/>
                  </a:ext>
                </a:extLst>
              </p:cNvPr>
              <p:cNvSpPr/>
              <p:nvPr/>
            </p:nvSpPr>
            <p:spPr>
              <a:xfrm>
                <a:off x="10847030" y="3944970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8A20D5C-39CD-4D1D-BC53-487A6EE78D71}"/>
                  </a:ext>
                </a:extLst>
              </p:cNvPr>
              <p:cNvCxnSpPr>
                <a:cxnSpLocks/>
                <a:stCxn id="60" idx="4"/>
              </p:cNvCxnSpPr>
              <p:nvPr/>
            </p:nvCxnSpPr>
            <p:spPr>
              <a:xfrm>
                <a:off x="10915610" y="4082130"/>
                <a:ext cx="0" cy="16104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B339302-2F43-4A1E-94D5-DDD18C728BCF}"/>
                  </a:ext>
                </a:extLst>
              </p:cNvPr>
              <p:cNvCxnSpPr>
                <a:cxnSpLocks/>
                <a:stCxn id="60" idx="2"/>
              </p:cNvCxnSpPr>
              <p:nvPr/>
            </p:nvCxnSpPr>
            <p:spPr>
              <a:xfrm flipH="1">
                <a:off x="9440064" y="4013550"/>
                <a:ext cx="1406966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C9AB9C73-BB02-42B4-A891-754D45BF0B2D}"/>
                  </a:ext>
                </a:extLst>
              </p:cNvPr>
              <p:cNvCxnSpPr>
                <a:cxnSpLocks/>
                <a:stCxn id="58" idx="4"/>
              </p:cNvCxnSpPr>
              <p:nvPr/>
            </p:nvCxnSpPr>
            <p:spPr>
              <a:xfrm>
                <a:off x="9924324" y="4093657"/>
                <a:ext cx="0" cy="15121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4AA8DE6-6D40-4031-B20F-8B761656C02F}"/>
                  </a:ext>
                </a:extLst>
              </p:cNvPr>
              <p:cNvSpPr/>
              <p:nvPr/>
            </p:nvSpPr>
            <p:spPr>
              <a:xfrm>
                <a:off x="9780567" y="4307793"/>
                <a:ext cx="38504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0.5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594CF7A-8625-4F3B-934D-8E57DA545509}"/>
                  </a:ext>
                </a:extLst>
              </p:cNvPr>
              <p:cNvSpPr/>
              <p:nvPr/>
            </p:nvSpPr>
            <p:spPr>
              <a:xfrm>
                <a:off x="10293328" y="4306277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847342B-48CC-4F34-972C-521F849B5D9A}"/>
                  </a:ext>
                </a:extLst>
              </p:cNvPr>
              <p:cNvSpPr/>
              <p:nvPr/>
            </p:nvSpPr>
            <p:spPr>
              <a:xfrm>
                <a:off x="10811710" y="4306683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1.5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1B98B79-8567-44E1-A95E-58E52049D412}"/>
                  </a:ext>
                </a:extLst>
              </p:cNvPr>
              <p:cNvSpPr/>
              <p:nvPr/>
            </p:nvSpPr>
            <p:spPr>
              <a:xfrm>
                <a:off x="9152181" y="2773865"/>
                <a:ext cx="34524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3855B60-7912-4561-A75D-6AD6CEDE3F2F}"/>
                  </a:ext>
                </a:extLst>
              </p:cNvPr>
              <p:cNvSpPr/>
              <p:nvPr/>
            </p:nvSpPr>
            <p:spPr>
              <a:xfrm>
                <a:off x="9141466" y="3241741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7D13E65A-0854-45C9-8137-9F6B55BB39A8}"/>
                  </a:ext>
                </a:extLst>
              </p:cNvPr>
              <p:cNvSpPr/>
              <p:nvPr/>
            </p:nvSpPr>
            <p:spPr>
              <a:xfrm>
                <a:off x="9141060" y="3681329"/>
                <a:ext cx="28641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DE619F4-2EE8-46EE-B9C9-3904E465A744}"/>
                  </a:ext>
                </a:extLst>
              </p:cNvPr>
              <p:cNvSpPr/>
              <p:nvPr/>
            </p:nvSpPr>
            <p:spPr>
              <a:xfrm>
                <a:off x="9384129" y="310884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773AA381-6B1D-47A3-B925-9D68CE82A8E9}"/>
                  </a:ext>
                </a:extLst>
              </p:cNvPr>
              <p:cNvSpPr/>
              <p:nvPr/>
            </p:nvSpPr>
            <p:spPr>
              <a:xfrm>
                <a:off x="11360015" y="31019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2752F23-8483-48B8-B6C1-05E01F505FB9}"/>
                  </a:ext>
                </a:extLst>
              </p:cNvPr>
              <p:cNvCxnSpPr>
                <a:cxnSpLocks/>
                <a:stCxn id="73" idx="4"/>
              </p:cNvCxnSpPr>
              <p:nvPr/>
            </p:nvCxnSpPr>
            <p:spPr>
              <a:xfrm>
                <a:off x="11428595" y="3239077"/>
                <a:ext cx="0" cy="96209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A7FE7D7-9063-4B3C-850B-9B610A81B036}"/>
                  </a:ext>
                </a:extLst>
              </p:cNvPr>
              <p:cNvSpPr/>
              <p:nvPr/>
            </p:nvSpPr>
            <p:spPr>
              <a:xfrm>
                <a:off x="11308054" y="4300344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735E4CC-406F-4106-8360-DDD314CAF775}"/>
                  </a:ext>
                </a:extLst>
              </p:cNvPr>
              <p:cNvCxnSpPr>
                <a:cxnSpLocks/>
                <a:stCxn id="73" idx="2"/>
                <a:endCxn id="72" idx="6"/>
              </p:cNvCxnSpPr>
              <p:nvPr/>
            </p:nvCxnSpPr>
            <p:spPr>
              <a:xfrm flipH="1">
                <a:off x="9521289" y="3170497"/>
                <a:ext cx="1838726" cy="693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79706B2-AB90-4B5B-AC6D-2E56BD70640B}"/>
                  </a:ext>
                </a:extLst>
              </p:cNvPr>
              <p:cNvSpPr/>
              <p:nvPr/>
            </p:nvSpPr>
            <p:spPr>
              <a:xfrm>
                <a:off x="9239521" y="4295511"/>
                <a:ext cx="26802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sp>
            <p:nvSpPr>
              <p:cNvPr id="78" name="Arc 77">
                <a:extLst>
                  <a:ext uri="{FF2B5EF4-FFF2-40B4-BE49-F238E27FC236}">
                    <a16:creationId xmlns:a16="http://schemas.microsoft.com/office/drawing/2014/main" id="{2FF4C51C-2EE8-40A7-81F1-B1B4FAA26CDC}"/>
                  </a:ext>
                </a:extLst>
              </p:cNvPr>
              <p:cNvSpPr/>
              <p:nvPr/>
            </p:nvSpPr>
            <p:spPr>
              <a:xfrm rot="5400000">
                <a:off x="8758489" y="1507190"/>
                <a:ext cx="3308387" cy="2133758"/>
              </a:xfrm>
              <a:prstGeom prst="arc">
                <a:avLst>
                  <a:gd name="adj1" fmla="val 17325155"/>
                  <a:gd name="adj2" fmla="val 4276101"/>
                </a:avLst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834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Gradient Descent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AFE71-A35E-4FF8-8456-D1E6E94D0043}"/>
              </a:ext>
            </a:extLst>
          </p:cNvPr>
          <p:cNvGrpSpPr/>
          <p:nvPr/>
        </p:nvGrpSpPr>
        <p:grpSpPr>
          <a:xfrm>
            <a:off x="8499781" y="239989"/>
            <a:ext cx="2686277" cy="3664917"/>
            <a:chOff x="9141060" y="919875"/>
            <a:chExt cx="2686277" cy="36649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CEBF9B7-ACB0-450E-BAA2-A6704FEE2471}"/>
                    </a:ext>
                  </a:extLst>
                </p:cNvPr>
                <p:cNvSpPr/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CEBF9B7-ACB0-450E-BAA2-A6704FEE24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6D934EE-6DB5-49B5-BF73-11312EBC3004}"/>
                </a:ext>
              </a:extLst>
            </p:cNvPr>
            <p:cNvGrpSpPr/>
            <p:nvPr/>
          </p:nvGrpSpPr>
          <p:grpSpPr>
            <a:xfrm>
              <a:off x="9141060" y="919875"/>
              <a:ext cx="2603780" cy="3664917"/>
              <a:chOff x="9141060" y="919875"/>
              <a:chExt cx="2603780" cy="3664917"/>
            </a:xfrm>
          </p:grpSpPr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D3085B40-8CC0-4AA1-AEA7-2A2911DD00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0064" y="4244871"/>
                <a:ext cx="2304776" cy="943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B50577D6-9C38-4628-AC0A-C821CEF971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4627" y="2483191"/>
                <a:ext cx="0" cy="17711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304E087B-05DC-4E57-A216-70A67057D6DB}"/>
                      </a:ext>
                    </a:extLst>
                  </p:cNvPr>
                  <p:cNvSpPr/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>
                      <a:spcAft>
                        <a:spcPts val="60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304E087B-05DC-4E57-A216-70A67057D6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2F6C4041-B8E0-4F0B-B0F8-E27608EDAAE0}"/>
                  </a:ext>
                </a:extLst>
              </p:cNvPr>
              <p:cNvSpPr/>
              <p:nvPr/>
            </p:nvSpPr>
            <p:spPr>
              <a:xfrm>
                <a:off x="9855744" y="395649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4F012542-5583-439A-951A-A9C20546757F}"/>
                  </a:ext>
                </a:extLst>
              </p:cNvPr>
              <p:cNvSpPr/>
              <p:nvPr/>
            </p:nvSpPr>
            <p:spPr>
              <a:xfrm>
                <a:off x="10351248" y="41691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8B738AB6-DBF9-4DE8-9444-3AFFD849765E}"/>
                  </a:ext>
                </a:extLst>
              </p:cNvPr>
              <p:cNvSpPr/>
              <p:nvPr/>
            </p:nvSpPr>
            <p:spPr>
              <a:xfrm>
                <a:off x="10847030" y="3944970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A0C1E387-FC81-4BD6-9C1E-62D07CC74224}"/>
                  </a:ext>
                </a:extLst>
              </p:cNvPr>
              <p:cNvCxnSpPr>
                <a:cxnSpLocks/>
                <a:stCxn id="155" idx="4"/>
              </p:cNvCxnSpPr>
              <p:nvPr/>
            </p:nvCxnSpPr>
            <p:spPr>
              <a:xfrm>
                <a:off x="10915610" y="4082130"/>
                <a:ext cx="0" cy="16104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948C9D47-0EF1-440C-BE7D-ADBEF6024781}"/>
                  </a:ext>
                </a:extLst>
              </p:cNvPr>
              <p:cNvCxnSpPr>
                <a:cxnSpLocks/>
                <a:stCxn id="155" idx="2"/>
              </p:cNvCxnSpPr>
              <p:nvPr/>
            </p:nvCxnSpPr>
            <p:spPr>
              <a:xfrm flipH="1">
                <a:off x="9440064" y="4013550"/>
                <a:ext cx="1406966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C1905EEF-FDE3-4893-B12B-4E59AC1C4E9E}"/>
                  </a:ext>
                </a:extLst>
              </p:cNvPr>
              <p:cNvCxnSpPr>
                <a:cxnSpLocks/>
                <a:stCxn id="153" idx="4"/>
              </p:cNvCxnSpPr>
              <p:nvPr/>
            </p:nvCxnSpPr>
            <p:spPr>
              <a:xfrm>
                <a:off x="9924324" y="4093657"/>
                <a:ext cx="0" cy="15121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714B7A85-06B3-4C07-B87E-324F0C077BF9}"/>
                  </a:ext>
                </a:extLst>
              </p:cNvPr>
              <p:cNvSpPr/>
              <p:nvPr/>
            </p:nvSpPr>
            <p:spPr>
              <a:xfrm>
                <a:off x="9780567" y="4307793"/>
                <a:ext cx="38504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0.5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EE684E58-B006-4D1B-B7A4-A0624024C5B1}"/>
                  </a:ext>
                </a:extLst>
              </p:cNvPr>
              <p:cNvSpPr/>
              <p:nvPr/>
            </p:nvSpPr>
            <p:spPr>
              <a:xfrm>
                <a:off x="10293328" y="4306277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1006C65B-1080-424D-BE4B-9B2EB597A63A}"/>
                  </a:ext>
                </a:extLst>
              </p:cNvPr>
              <p:cNvSpPr/>
              <p:nvPr/>
            </p:nvSpPr>
            <p:spPr>
              <a:xfrm>
                <a:off x="10811710" y="4306683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1.5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EF968F3B-6EAD-4DB3-BF35-2917A1634326}"/>
                  </a:ext>
                </a:extLst>
              </p:cNvPr>
              <p:cNvSpPr/>
              <p:nvPr/>
            </p:nvSpPr>
            <p:spPr>
              <a:xfrm>
                <a:off x="9152181" y="2773865"/>
                <a:ext cx="34524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E29268B2-E5F6-4B50-B6FD-2FB54157A2FD}"/>
                  </a:ext>
                </a:extLst>
              </p:cNvPr>
              <p:cNvSpPr/>
              <p:nvPr/>
            </p:nvSpPr>
            <p:spPr>
              <a:xfrm>
                <a:off x="9141466" y="3241741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B2CD8-5081-40B1-A30E-324D20A1E923}"/>
                  </a:ext>
                </a:extLst>
              </p:cNvPr>
              <p:cNvSpPr/>
              <p:nvPr/>
            </p:nvSpPr>
            <p:spPr>
              <a:xfrm>
                <a:off x="9141060" y="3681329"/>
                <a:ext cx="28641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0C5D8C70-7999-4E2E-A089-145659BC6102}"/>
                  </a:ext>
                </a:extLst>
              </p:cNvPr>
              <p:cNvSpPr/>
              <p:nvPr/>
            </p:nvSpPr>
            <p:spPr>
              <a:xfrm>
                <a:off x="9384129" y="310884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4B41BF15-24B3-43F0-8C02-685C358CEF2A}"/>
                  </a:ext>
                </a:extLst>
              </p:cNvPr>
              <p:cNvSpPr/>
              <p:nvPr/>
            </p:nvSpPr>
            <p:spPr>
              <a:xfrm>
                <a:off x="11360015" y="31019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B50F6CC6-13BD-49FD-B9D8-E54EC0109542}"/>
                  </a:ext>
                </a:extLst>
              </p:cNvPr>
              <p:cNvCxnSpPr>
                <a:cxnSpLocks/>
                <a:stCxn id="166" idx="4"/>
              </p:cNvCxnSpPr>
              <p:nvPr/>
            </p:nvCxnSpPr>
            <p:spPr>
              <a:xfrm>
                <a:off x="11428595" y="3239077"/>
                <a:ext cx="0" cy="96209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E182D115-2011-48D2-93EE-DA0E51F22A28}"/>
                  </a:ext>
                </a:extLst>
              </p:cNvPr>
              <p:cNvSpPr/>
              <p:nvPr/>
            </p:nvSpPr>
            <p:spPr>
              <a:xfrm>
                <a:off x="11308054" y="4300344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D3AD1DAD-F310-41D8-9558-BD5C7DABAEB2}"/>
                  </a:ext>
                </a:extLst>
              </p:cNvPr>
              <p:cNvCxnSpPr>
                <a:cxnSpLocks/>
                <a:stCxn id="166" idx="2"/>
                <a:endCxn id="165" idx="6"/>
              </p:cNvCxnSpPr>
              <p:nvPr/>
            </p:nvCxnSpPr>
            <p:spPr>
              <a:xfrm flipH="1">
                <a:off x="9521289" y="3170497"/>
                <a:ext cx="1838726" cy="693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7960D5C5-450D-45FB-BF06-4414758DCB46}"/>
                  </a:ext>
                </a:extLst>
              </p:cNvPr>
              <p:cNvSpPr/>
              <p:nvPr/>
            </p:nvSpPr>
            <p:spPr>
              <a:xfrm>
                <a:off x="9239521" y="4295511"/>
                <a:ext cx="26802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sp>
            <p:nvSpPr>
              <p:cNvPr id="171" name="Arc 170">
                <a:extLst>
                  <a:ext uri="{FF2B5EF4-FFF2-40B4-BE49-F238E27FC236}">
                    <a16:creationId xmlns:a16="http://schemas.microsoft.com/office/drawing/2014/main" id="{14E2F1CC-535A-4F30-9D65-E8EE4B85BDF0}"/>
                  </a:ext>
                </a:extLst>
              </p:cNvPr>
              <p:cNvSpPr/>
              <p:nvPr/>
            </p:nvSpPr>
            <p:spPr>
              <a:xfrm rot="5400000">
                <a:off x="8758489" y="1507190"/>
                <a:ext cx="3308387" cy="2133758"/>
              </a:xfrm>
              <a:prstGeom prst="arc">
                <a:avLst>
                  <a:gd name="adj1" fmla="val 17325155"/>
                  <a:gd name="adj2" fmla="val 4276101"/>
                </a:avLst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A06B898-84C8-471C-9428-D9B240EE0DCE}"/>
                  </a:ext>
                </a:extLst>
              </p:cNvPr>
              <p:cNvSpPr txBox="1"/>
              <p:nvPr/>
            </p:nvSpPr>
            <p:spPr>
              <a:xfrm>
                <a:off x="662528" y="1615057"/>
                <a:ext cx="2156103" cy="604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A06B898-84C8-471C-9428-D9B240EE0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28" y="1615057"/>
                <a:ext cx="2156103" cy="6048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A70FAC-2D1A-4C1D-98CC-A15DA7C793D2}"/>
                  </a:ext>
                </a:extLst>
              </p:cNvPr>
              <p:cNvSpPr txBox="1"/>
              <p:nvPr/>
            </p:nvSpPr>
            <p:spPr>
              <a:xfrm>
                <a:off x="662528" y="4570881"/>
                <a:ext cx="6325642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A70FAC-2D1A-4C1D-98CC-A15DA7C79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28" y="4570881"/>
                <a:ext cx="6325642" cy="756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0E40E3A1-FE98-44D5-B7C3-D6F6A545CD54}"/>
              </a:ext>
            </a:extLst>
          </p:cNvPr>
          <p:cNvSpPr/>
          <p:nvPr/>
        </p:nvSpPr>
        <p:spPr>
          <a:xfrm>
            <a:off x="1960210" y="1565978"/>
            <a:ext cx="858421" cy="653925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02F533B-ECD6-44FC-9DDD-1B5229722CD8}"/>
                  </a:ext>
                </a:extLst>
              </p:cNvPr>
              <p:cNvSpPr txBox="1"/>
              <p:nvPr/>
            </p:nvSpPr>
            <p:spPr>
              <a:xfrm>
                <a:off x="646483" y="2444897"/>
                <a:ext cx="4289443" cy="604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ⅈ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02F533B-ECD6-44FC-9DDD-1B5229722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83" y="2444897"/>
                <a:ext cx="4289443" cy="6048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0813578-C3AB-40AF-9989-6C60D8E07FB1}"/>
                  </a:ext>
                </a:extLst>
              </p:cNvPr>
              <p:cNvSpPr txBox="1"/>
              <p:nvPr/>
            </p:nvSpPr>
            <p:spPr>
              <a:xfrm>
                <a:off x="1414295" y="3274737"/>
                <a:ext cx="3677545" cy="604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0813578-C3AB-40AF-9989-6C60D8E07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295" y="3274737"/>
                <a:ext cx="3677545" cy="6048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CED9E72F-7B00-46EF-82F0-580DF0B4815F}"/>
              </a:ext>
            </a:extLst>
          </p:cNvPr>
          <p:cNvSpPr/>
          <p:nvPr/>
        </p:nvSpPr>
        <p:spPr>
          <a:xfrm>
            <a:off x="2049308" y="3215520"/>
            <a:ext cx="2993581" cy="653925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9617E5-1848-478B-BCBD-D86738CBC30D}"/>
              </a:ext>
            </a:extLst>
          </p:cNvPr>
          <p:cNvCxnSpPr/>
          <p:nvPr/>
        </p:nvCxnSpPr>
        <p:spPr>
          <a:xfrm>
            <a:off x="3091853" y="3750683"/>
            <a:ext cx="17296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C2D532D-A41D-49DA-A20A-115A19807F73}"/>
              </a:ext>
            </a:extLst>
          </p:cNvPr>
          <p:cNvSpPr/>
          <p:nvPr/>
        </p:nvSpPr>
        <p:spPr>
          <a:xfrm>
            <a:off x="3887282" y="3824628"/>
            <a:ext cx="268022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7E3AA5E-AE73-45F0-A554-14C9A8507484}"/>
                  </a:ext>
                </a:extLst>
              </p:cNvPr>
              <p:cNvSpPr txBox="1"/>
              <p:nvPr/>
            </p:nvSpPr>
            <p:spPr>
              <a:xfrm>
                <a:off x="662528" y="5418251"/>
                <a:ext cx="7056291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ⅈ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ⅈ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7E3AA5E-AE73-45F0-A554-14C9A8507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28" y="5418251"/>
                <a:ext cx="7056291" cy="7562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A4EAC8B8-443A-4949-A515-1D78D3466614}"/>
              </a:ext>
            </a:extLst>
          </p:cNvPr>
          <p:cNvSpPr/>
          <p:nvPr/>
        </p:nvSpPr>
        <p:spPr>
          <a:xfrm>
            <a:off x="1767278" y="4560559"/>
            <a:ext cx="351722" cy="731463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203D94C-C2C2-4E9C-A621-F0A397DDACFB}"/>
              </a:ext>
            </a:extLst>
          </p:cNvPr>
          <p:cNvSpPr/>
          <p:nvPr/>
        </p:nvSpPr>
        <p:spPr>
          <a:xfrm>
            <a:off x="3253067" y="4545053"/>
            <a:ext cx="952078" cy="820887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A153158-6E71-4871-96AF-4FBCC95B1675}"/>
              </a:ext>
            </a:extLst>
          </p:cNvPr>
          <p:cNvSpPr/>
          <p:nvPr/>
        </p:nvSpPr>
        <p:spPr>
          <a:xfrm>
            <a:off x="2248205" y="4561478"/>
            <a:ext cx="351722" cy="731463"/>
          </a:xfrm>
          <a:prstGeom prst="rect">
            <a:avLst/>
          </a:prstGeom>
          <a:noFill/>
          <a:ln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BBB9D7-316F-4AEA-83EB-E10965BE2891}"/>
              </a:ext>
            </a:extLst>
          </p:cNvPr>
          <p:cNvSpPr/>
          <p:nvPr/>
        </p:nvSpPr>
        <p:spPr>
          <a:xfrm>
            <a:off x="4287014" y="4538553"/>
            <a:ext cx="202854" cy="820887"/>
          </a:xfrm>
          <a:prstGeom prst="rect">
            <a:avLst/>
          </a:prstGeom>
          <a:noFill/>
          <a:ln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FB43A4-E99C-4EA1-82F5-974CC30411F4}"/>
              </a:ext>
            </a:extLst>
          </p:cNvPr>
          <p:cNvSpPr/>
          <p:nvPr/>
        </p:nvSpPr>
        <p:spPr>
          <a:xfrm>
            <a:off x="1767278" y="5449403"/>
            <a:ext cx="351722" cy="731463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1960CE-1E1A-4E6E-854B-15634F55FD70}"/>
              </a:ext>
            </a:extLst>
          </p:cNvPr>
          <p:cNvSpPr/>
          <p:nvPr/>
        </p:nvSpPr>
        <p:spPr>
          <a:xfrm>
            <a:off x="2248205" y="5450322"/>
            <a:ext cx="351722" cy="731463"/>
          </a:xfrm>
          <a:prstGeom prst="rect">
            <a:avLst/>
          </a:prstGeom>
          <a:noFill/>
          <a:ln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1FBFC47-D89C-49F1-9C69-3A6115F9F5A9}"/>
              </a:ext>
            </a:extLst>
          </p:cNvPr>
          <p:cNvSpPr/>
          <p:nvPr/>
        </p:nvSpPr>
        <p:spPr>
          <a:xfrm>
            <a:off x="3223750" y="5424751"/>
            <a:ext cx="952078" cy="820887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D69E18-F9D6-455C-AA34-642A9D756A80}"/>
              </a:ext>
            </a:extLst>
          </p:cNvPr>
          <p:cNvSpPr/>
          <p:nvPr/>
        </p:nvSpPr>
        <p:spPr>
          <a:xfrm>
            <a:off x="4287013" y="5418251"/>
            <a:ext cx="432823" cy="820887"/>
          </a:xfrm>
          <a:prstGeom prst="rect">
            <a:avLst/>
          </a:prstGeom>
          <a:noFill/>
          <a:ln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0297321-653A-4AC0-B2F4-F1D3E8798B7A}"/>
                  </a:ext>
                </a:extLst>
              </p:cNvPr>
              <p:cNvSpPr/>
              <p:nvPr/>
            </p:nvSpPr>
            <p:spPr>
              <a:xfrm>
                <a:off x="5555873" y="3452242"/>
                <a:ext cx="1357423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𝑎𝑡𝑐h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𝐺𝑟𝑎𝑑𝑖𝑒𝑛𝑡𝑠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0297321-653A-4AC0-B2F4-F1D3E8798B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873" y="3452242"/>
                <a:ext cx="13574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902667D-E215-4C81-B68A-F657537C8A50}"/>
                  </a:ext>
                </a:extLst>
              </p:cNvPr>
              <p:cNvSpPr/>
              <p:nvPr/>
            </p:nvSpPr>
            <p:spPr>
              <a:xfrm>
                <a:off x="1740579" y="4192423"/>
                <a:ext cx="974562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h𝑎𝑖𝑛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𝑅𝑢𝑙𝑒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902667D-E215-4C81-B68A-F657537C8A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579" y="4192423"/>
                <a:ext cx="974562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78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without leaving your slides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122D6B-0B4E-4D2D-9DEC-780CC8191342}"/>
              </a:ext>
            </a:extLst>
          </p:cNvPr>
          <p:cNvCxnSpPr>
            <a:cxnSpLocks/>
          </p:cNvCxnSpPr>
          <p:nvPr/>
        </p:nvCxnSpPr>
        <p:spPr>
          <a:xfrm>
            <a:off x="657054" y="4216096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23AB24-57DC-439A-9832-7476AF9C7EEB}"/>
              </a:ext>
            </a:extLst>
          </p:cNvPr>
          <p:cNvCxnSpPr>
            <a:cxnSpLocks/>
          </p:cNvCxnSpPr>
          <p:nvPr/>
        </p:nvCxnSpPr>
        <p:spPr>
          <a:xfrm flipV="1">
            <a:off x="661617" y="2444981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C2F1DD9-AE7D-47E9-ADC4-47CFD932D3CD}"/>
              </a:ext>
            </a:extLst>
          </p:cNvPr>
          <p:cNvSpPr/>
          <p:nvPr/>
        </p:nvSpPr>
        <p:spPr>
          <a:xfrm>
            <a:off x="2256676" y="4257778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269AE4-6DEB-4B91-BF22-B6C4B5BFB3F8}"/>
              </a:ext>
            </a:extLst>
          </p:cNvPr>
          <p:cNvSpPr/>
          <p:nvPr/>
        </p:nvSpPr>
        <p:spPr>
          <a:xfrm>
            <a:off x="666181" y="2395957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C9B540-DC48-4715-9ECF-586F64B31368}"/>
              </a:ext>
            </a:extLst>
          </p:cNvPr>
          <p:cNvSpPr/>
          <p:nvPr/>
        </p:nvSpPr>
        <p:spPr>
          <a:xfrm>
            <a:off x="866161" y="395982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3F64F5-C713-4A9A-8689-19D83F7F0695}"/>
              </a:ext>
            </a:extLst>
          </p:cNvPr>
          <p:cNvSpPr/>
          <p:nvPr/>
        </p:nvSpPr>
        <p:spPr>
          <a:xfrm>
            <a:off x="1161622" y="3825708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2ED1D4-7D49-4DC7-9A4B-B50EC7BDEAE3}"/>
              </a:ext>
            </a:extLst>
          </p:cNvPr>
          <p:cNvSpPr/>
          <p:nvPr/>
        </p:nvSpPr>
        <p:spPr>
          <a:xfrm>
            <a:off x="1322682" y="3526378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B21E50-EB62-4EA6-83A9-2F5F52F5C974}"/>
              </a:ext>
            </a:extLst>
          </p:cNvPr>
          <p:cNvSpPr/>
          <p:nvPr/>
        </p:nvSpPr>
        <p:spPr>
          <a:xfrm>
            <a:off x="1497404" y="372603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713C2D7-8BB4-49AD-9436-14476EA7D192}"/>
              </a:ext>
            </a:extLst>
          </p:cNvPr>
          <p:cNvSpPr/>
          <p:nvPr/>
        </p:nvSpPr>
        <p:spPr>
          <a:xfrm>
            <a:off x="963000" y="372603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795D88E-2B65-44E3-8BF8-6123FEC4A818}"/>
              </a:ext>
            </a:extLst>
          </p:cNvPr>
          <p:cNvSpPr/>
          <p:nvPr/>
        </p:nvSpPr>
        <p:spPr>
          <a:xfrm>
            <a:off x="2252878" y="359251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7583CF7-07DF-4B31-B797-FB6859556A65}"/>
              </a:ext>
            </a:extLst>
          </p:cNvPr>
          <p:cNvSpPr/>
          <p:nvPr/>
        </p:nvSpPr>
        <p:spPr>
          <a:xfrm>
            <a:off x="2381824" y="2858877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854F966-D3CE-417D-ACF0-009BF0114EAD}"/>
              </a:ext>
            </a:extLst>
          </p:cNvPr>
          <p:cNvSpPr/>
          <p:nvPr/>
        </p:nvSpPr>
        <p:spPr>
          <a:xfrm>
            <a:off x="2196832" y="3209173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DBB81C7-D5D3-4C6E-87B3-5EC6636876E7}"/>
              </a:ext>
            </a:extLst>
          </p:cNvPr>
          <p:cNvSpPr/>
          <p:nvPr/>
        </p:nvSpPr>
        <p:spPr>
          <a:xfrm>
            <a:off x="1829064" y="316156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0578B72-CE78-4309-BB31-46AFE7E6B47F}"/>
              </a:ext>
            </a:extLst>
          </p:cNvPr>
          <p:cNvSpPr/>
          <p:nvPr/>
        </p:nvSpPr>
        <p:spPr>
          <a:xfrm>
            <a:off x="1708850" y="3447719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8EF146-63C2-4C33-8D46-975359E525E8}"/>
              </a:ext>
            </a:extLst>
          </p:cNvPr>
          <p:cNvSpPr/>
          <p:nvPr/>
        </p:nvSpPr>
        <p:spPr>
          <a:xfrm>
            <a:off x="1861250" y="3600119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6258CF2-9A18-4BC2-9C05-1AAC75B0E634}"/>
              </a:ext>
            </a:extLst>
          </p:cNvPr>
          <p:cNvSpPr/>
          <p:nvPr/>
        </p:nvSpPr>
        <p:spPr>
          <a:xfrm>
            <a:off x="2046637" y="342553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C5AA680-562F-4C1D-B2B3-D6A0E1748A1F}"/>
              </a:ext>
            </a:extLst>
          </p:cNvPr>
          <p:cNvSpPr/>
          <p:nvPr/>
        </p:nvSpPr>
        <p:spPr>
          <a:xfrm>
            <a:off x="1458412" y="322152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964ED3C-447E-41EF-A759-69D985F2A5DA}"/>
              </a:ext>
            </a:extLst>
          </p:cNvPr>
          <p:cNvSpPr/>
          <p:nvPr/>
        </p:nvSpPr>
        <p:spPr>
          <a:xfrm>
            <a:off x="2059672" y="2967840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2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Arc 161">
            <a:extLst>
              <a:ext uri="{FF2B5EF4-FFF2-40B4-BE49-F238E27FC236}">
                <a16:creationId xmlns:a16="http://schemas.microsoft.com/office/drawing/2014/main" id="{7E639FCD-D517-4AF2-9A37-ED16D7C83B36}"/>
              </a:ext>
            </a:extLst>
          </p:cNvPr>
          <p:cNvSpPr/>
          <p:nvPr/>
        </p:nvSpPr>
        <p:spPr>
          <a:xfrm rot="5400000">
            <a:off x="8384026" y="1341805"/>
            <a:ext cx="3308387" cy="2133758"/>
          </a:xfrm>
          <a:prstGeom prst="arc">
            <a:avLst>
              <a:gd name="adj1" fmla="val 17325155"/>
              <a:gd name="adj2" fmla="val 4276101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Arc 132">
            <a:extLst>
              <a:ext uri="{FF2B5EF4-FFF2-40B4-BE49-F238E27FC236}">
                <a16:creationId xmlns:a16="http://schemas.microsoft.com/office/drawing/2014/main" id="{2F975520-D524-4ABD-BEEA-8B1D7547F48C}"/>
              </a:ext>
            </a:extLst>
          </p:cNvPr>
          <p:cNvSpPr/>
          <p:nvPr/>
        </p:nvSpPr>
        <p:spPr>
          <a:xfrm rot="5400000">
            <a:off x="4411432" y="1344272"/>
            <a:ext cx="3308387" cy="2133758"/>
          </a:xfrm>
          <a:prstGeom prst="arc">
            <a:avLst>
              <a:gd name="adj1" fmla="val 17325155"/>
              <a:gd name="adj2" fmla="val 4276101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Learning Rate</a:t>
            </a:r>
          </a:p>
        </p:txBody>
      </p:sp>
      <p:sp>
        <p:nvSpPr>
          <p:cNvPr id="216" name="Arc 215">
            <a:extLst>
              <a:ext uri="{FF2B5EF4-FFF2-40B4-BE49-F238E27FC236}">
                <a16:creationId xmlns:a16="http://schemas.microsoft.com/office/drawing/2014/main" id="{4F334E94-41EE-4D8D-866E-3EDA27E2E50C}"/>
              </a:ext>
            </a:extLst>
          </p:cNvPr>
          <p:cNvSpPr/>
          <p:nvPr/>
        </p:nvSpPr>
        <p:spPr>
          <a:xfrm rot="5400000">
            <a:off x="258056" y="1354407"/>
            <a:ext cx="3308387" cy="2133758"/>
          </a:xfrm>
          <a:prstGeom prst="arc">
            <a:avLst>
              <a:gd name="adj1" fmla="val 17325155"/>
              <a:gd name="adj2" fmla="val 4276101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E5CCABC-C542-4F28-A446-D57CB1BDFA71}"/>
              </a:ext>
            </a:extLst>
          </p:cNvPr>
          <p:cNvCxnSpPr>
            <a:cxnSpLocks/>
          </p:cNvCxnSpPr>
          <p:nvPr/>
        </p:nvCxnSpPr>
        <p:spPr>
          <a:xfrm flipV="1">
            <a:off x="939631" y="4081139"/>
            <a:ext cx="2304776" cy="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E95009C-95AA-40AC-8D4A-E5D528EF737D}"/>
              </a:ext>
            </a:extLst>
          </p:cNvPr>
          <p:cNvCxnSpPr>
            <a:cxnSpLocks/>
          </p:cNvCxnSpPr>
          <p:nvPr/>
        </p:nvCxnSpPr>
        <p:spPr>
          <a:xfrm flipV="1">
            <a:off x="944194" y="2319459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4BB44C0C-462C-4784-AD44-464AD8503C30}"/>
                  </a:ext>
                </a:extLst>
              </p:cNvPr>
              <p:cNvSpPr/>
              <p:nvPr/>
            </p:nvSpPr>
            <p:spPr>
              <a:xfrm>
                <a:off x="2950840" y="3752953"/>
                <a:ext cx="376064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4BB44C0C-462C-4784-AD44-464AD8503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840" y="3752953"/>
                <a:ext cx="376064" cy="3539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56C605A7-A6C5-4B7B-BCC6-1C6108336212}"/>
                  </a:ext>
                </a:extLst>
              </p:cNvPr>
              <p:cNvSpPr/>
              <p:nvPr/>
            </p:nvSpPr>
            <p:spPr>
              <a:xfrm>
                <a:off x="948758" y="2270435"/>
                <a:ext cx="322589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56C605A7-A6C5-4B7B-BCC6-1C61083362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58" y="2270435"/>
                <a:ext cx="322589" cy="353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Rectangle 189">
            <a:extLst>
              <a:ext uri="{FF2B5EF4-FFF2-40B4-BE49-F238E27FC236}">
                <a16:creationId xmlns:a16="http://schemas.microsoft.com/office/drawing/2014/main" id="{8C6E1DAA-E8B8-4A33-A3C7-3547E543E1AB}"/>
              </a:ext>
            </a:extLst>
          </p:cNvPr>
          <p:cNvSpPr/>
          <p:nvPr/>
        </p:nvSpPr>
        <p:spPr>
          <a:xfrm>
            <a:off x="1280134" y="4144061"/>
            <a:ext cx="385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0.5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D1D66CE2-E2C0-4161-9FD7-D8F610084A2F}"/>
              </a:ext>
            </a:extLst>
          </p:cNvPr>
          <p:cNvSpPr/>
          <p:nvPr/>
        </p:nvSpPr>
        <p:spPr>
          <a:xfrm>
            <a:off x="1792895" y="4142545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D524DEC8-EE59-4F88-87BD-0B8944F2474C}"/>
              </a:ext>
            </a:extLst>
          </p:cNvPr>
          <p:cNvSpPr/>
          <p:nvPr/>
        </p:nvSpPr>
        <p:spPr>
          <a:xfrm>
            <a:off x="2311277" y="4142951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1.5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95F5E72-AD59-4C35-8B43-A67751AA3B93}"/>
              </a:ext>
            </a:extLst>
          </p:cNvPr>
          <p:cNvSpPr/>
          <p:nvPr/>
        </p:nvSpPr>
        <p:spPr>
          <a:xfrm>
            <a:off x="651748" y="2610133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8A6CC78-92C1-4D1B-A076-68EE07698D66}"/>
              </a:ext>
            </a:extLst>
          </p:cNvPr>
          <p:cNvSpPr/>
          <p:nvPr/>
        </p:nvSpPr>
        <p:spPr>
          <a:xfrm>
            <a:off x="641033" y="3078009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A951908-4C56-4A5A-ACB4-C6539A76C42D}"/>
              </a:ext>
            </a:extLst>
          </p:cNvPr>
          <p:cNvSpPr/>
          <p:nvPr/>
        </p:nvSpPr>
        <p:spPr>
          <a:xfrm>
            <a:off x="640627" y="3517597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080640D-14DC-4126-8076-80798A0F984A}"/>
              </a:ext>
            </a:extLst>
          </p:cNvPr>
          <p:cNvSpPr/>
          <p:nvPr/>
        </p:nvSpPr>
        <p:spPr>
          <a:xfrm>
            <a:off x="2864080" y="294336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9F78283F-A950-4AD0-99BF-54D10D585D2E}"/>
              </a:ext>
            </a:extLst>
          </p:cNvPr>
          <p:cNvSpPr/>
          <p:nvPr/>
        </p:nvSpPr>
        <p:spPr>
          <a:xfrm>
            <a:off x="2807621" y="4136612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CFD66064-7239-4FEC-8151-91EC9CA876D1}"/>
              </a:ext>
            </a:extLst>
          </p:cNvPr>
          <p:cNvSpPr/>
          <p:nvPr/>
        </p:nvSpPr>
        <p:spPr>
          <a:xfrm>
            <a:off x="739088" y="4131779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C261678-A730-4D60-A675-29838AB319B9}"/>
              </a:ext>
            </a:extLst>
          </p:cNvPr>
          <p:cNvSpPr/>
          <p:nvPr/>
        </p:nvSpPr>
        <p:spPr>
          <a:xfrm>
            <a:off x="2802730" y="315929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06C818E-B2EF-4BCF-B26C-EAF66A654313}"/>
              </a:ext>
            </a:extLst>
          </p:cNvPr>
          <p:cNvSpPr/>
          <p:nvPr/>
        </p:nvSpPr>
        <p:spPr>
          <a:xfrm>
            <a:off x="2711290" y="337522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528A7BC-6097-469E-B767-97E79B0DC341}"/>
              </a:ext>
            </a:extLst>
          </p:cNvPr>
          <p:cNvSpPr/>
          <p:nvPr/>
        </p:nvSpPr>
        <p:spPr>
          <a:xfrm>
            <a:off x="2600872" y="35550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D610BA9-7D2D-4845-97C3-44FC0B083145}"/>
              </a:ext>
            </a:extLst>
          </p:cNvPr>
          <p:cNvSpPr/>
          <p:nvPr/>
        </p:nvSpPr>
        <p:spPr>
          <a:xfrm>
            <a:off x="1896841" y="4001479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CF5954C-4F15-477C-AB1E-234695167E2C}"/>
              </a:ext>
            </a:extLst>
          </p:cNvPr>
          <p:cNvSpPr/>
          <p:nvPr/>
        </p:nvSpPr>
        <p:spPr>
          <a:xfrm>
            <a:off x="1994488" y="398962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FE8233E-95C0-488E-BB92-4E329990F4BD}"/>
              </a:ext>
            </a:extLst>
          </p:cNvPr>
          <p:cNvSpPr/>
          <p:nvPr/>
        </p:nvSpPr>
        <p:spPr>
          <a:xfrm>
            <a:off x="2081186" y="396133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531A7FAA-C3BB-4656-BAF9-073D9CC7EBC8}"/>
              </a:ext>
            </a:extLst>
          </p:cNvPr>
          <p:cNvCxnSpPr>
            <a:cxnSpLocks/>
            <a:stCxn id="196" idx="2"/>
            <a:endCxn id="31" idx="2"/>
          </p:cNvCxnSpPr>
          <p:nvPr/>
        </p:nvCxnSpPr>
        <p:spPr>
          <a:xfrm rot="10800000" flipV="1">
            <a:off x="2802730" y="2989086"/>
            <a:ext cx="61350" cy="215929"/>
          </a:xfrm>
          <a:prstGeom prst="curvedConnector3">
            <a:avLst>
              <a:gd name="adj1" fmla="val 27595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ABC1FE7-4068-4C26-95F1-EE10C072DF90}"/>
              </a:ext>
            </a:extLst>
          </p:cNvPr>
          <p:cNvCxnSpPr>
            <a:cxnSpLocks/>
            <a:stCxn id="31" idx="2"/>
            <a:endCxn id="32" idx="2"/>
          </p:cNvCxnSpPr>
          <p:nvPr/>
        </p:nvCxnSpPr>
        <p:spPr>
          <a:xfrm rot="10800000" flipV="1">
            <a:off x="2711290" y="3205015"/>
            <a:ext cx="91440" cy="215929"/>
          </a:xfrm>
          <a:prstGeom prst="curvedConnector3">
            <a:avLst>
              <a:gd name="adj1" fmla="val 19548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07543E4A-2AD8-49D5-B0F5-B6C7C7A7CD01}"/>
              </a:ext>
            </a:extLst>
          </p:cNvPr>
          <p:cNvCxnSpPr>
            <a:cxnSpLocks/>
            <a:stCxn id="32" idx="2"/>
            <a:endCxn id="33" idx="2"/>
          </p:cNvCxnSpPr>
          <p:nvPr/>
        </p:nvCxnSpPr>
        <p:spPr>
          <a:xfrm rot="10800000" flipV="1">
            <a:off x="2600872" y="3420944"/>
            <a:ext cx="110418" cy="179775"/>
          </a:xfrm>
          <a:prstGeom prst="curvedConnector3">
            <a:avLst>
              <a:gd name="adj1" fmla="val 153194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E600A925-3670-46B5-9B9E-72F6E3C7E101}"/>
              </a:ext>
            </a:extLst>
          </p:cNvPr>
          <p:cNvCxnSpPr>
            <a:cxnSpLocks/>
            <a:stCxn id="33" idx="2"/>
          </p:cNvCxnSpPr>
          <p:nvPr/>
        </p:nvCxnSpPr>
        <p:spPr>
          <a:xfrm rot="10800000" flipV="1">
            <a:off x="2420156" y="3600720"/>
            <a:ext cx="180717" cy="98798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B08339E8-B6F4-4D65-BD2D-F8D7CC9F61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26906" y="3867647"/>
            <a:ext cx="180717" cy="98798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2E0518F8-6311-4260-9061-BE8D35FB5FF3}"/>
              </a:ext>
            </a:extLst>
          </p:cNvPr>
          <p:cNvCxnSpPr>
            <a:cxnSpLocks/>
            <a:stCxn id="36" idx="0"/>
            <a:endCxn id="35" idx="0"/>
          </p:cNvCxnSpPr>
          <p:nvPr/>
        </p:nvCxnSpPr>
        <p:spPr>
          <a:xfrm rot="16200000" flipH="1" flipV="1">
            <a:off x="2069415" y="3932129"/>
            <a:ext cx="28284" cy="86698"/>
          </a:xfrm>
          <a:prstGeom prst="curvedConnector3">
            <a:avLst>
              <a:gd name="adj1" fmla="val -376054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AE22A4D4-C8C8-4AA7-B00B-B3208BF7DC4F}"/>
              </a:ext>
            </a:extLst>
          </p:cNvPr>
          <p:cNvCxnSpPr>
            <a:cxnSpLocks/>
            <a:stCxn id="35" idx="0"/>
            <a:endCxn id="34" idx="0"/>
          </p:cNvCxnSpPr>
          <p:nvPr/>
        </p:nvCxnSpPr>
        <p:spPr>
          <a:xfrm rot="16200000" flipH="1" flipV="1">
            <a:off x="1985455" y="3946725"/>
            <a:ext cx="11859" cy="97647"/>
          </a:xfrm>
          <a:prstGeom prst="curvedConnector3">
            <a:avLst>
              <a:gd name="adj1" fmla="val -107091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AD49BD3A-7D58-464A-97C4-8E948795237D}"/>
              </a:ext>
            </a:extLst>
          </p:cNvPr>
          <p:cNvSpPr/>
          <p:nvPr/>
        </p:nvSpPr>
        <p:spPr>
          <a:xfrm>
            <a:off x="2211196" y="3586191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B8A7166-96F1-46FB-B5AA-6FE3A96990E4}"/>
              </a:ext>
            </a:extLst>
          </p:cNvPr>
          <p:cNvCxnSpPr>
            <a:cxnSpLocks/>
          </p:cNvCxnSpPr>
          <p:nvPr/>
        </p:nvCxnSpPr>
        <p:spPr>
          <a:xfrm flipV="1">
            <a:off x="5101958" y="4081139"/>
            <a:ext cx="2304776" cy="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45A767D-9B4A-4A1D-B6E9-E3055CC4B002}"/>
              </a:ext>
            </a:extLst>
          </p:cNvPr>
          <p:cNvCxnSpPr>
            <a:cxnSpLocks/>
          </p:cNvCxnSpPr>
          <p:nvPr/>
        </p:nvCxnSpPr>
        <p:spPr>
          <a:xfrm flipV="1">
            <a:off x="5106521" y="2319459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AFD3C43-EF62-40A4-8112-D5C6D8A1C520}"/>
                  </a:ext>
                </a:extLst>
              </p:cNvPr>
              <p:cNvSpPr/>
              <p:nvPr/>
            </p:nvSpPr>
            <p:spPr>
              <a:xfrm>
                <a:off x="7113167" y="3752953"/>
                <a:ext cx="376064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AFD3C43-EF62-40A4-8112-D5C6D8A1C5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167" y="3752953"/>
                <a:ext cx="376064" cy="3539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CE769A4-9B40-41DD-976D-28D817440682}"/>
                  </a:ext>
                </a:extLst>
              </p:cNvPr>
              <p:cNvSpPr/>
              <p:nvPr/>
            </p:nvSpPr>
            <p:spPr>
              <a:xfrm>
                <a:off x="5111085" y="2270435"/>
                <a:ext cx="322589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CE769A4-9B40-41DD-976D-28D8174406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085" y="2270435"/>
                <a:ext cx="322589" cy="353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Rectangle 109">
            <a:extLst>
              <a:ext uri="{FF2B5EF4-FFF2-40B4-BE49-F238E27FC236}">
                <a16:creationId xmlns:a16="http://schemas.microsoft.com/office/drawing/2014/main" id="{31BBFF0D-5194-4505-8EEF-E9A43BC51B0B}"/>
              </a:ext>
            </a:extLst>
          </p:cNvPr>
          <p:cNvSpPr/>
          <p:nvPr/>
        </p:nvSpPr>
        <p:spPr>
          <a:xfrm>
            <a:off x="5442461" y="4144061"/>
            <a:ext cx="385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0.5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13AA181-C4E5-4228-9CDE-A3365001F9C9}"/>
              </a:ext>
            </a:extLst>
          </p:cNvPr>
          <p:cNvSpPr/>
          <p:nvPr/>
        </p:nvSpPr>
        <p:spPr>
          <a:xfrm>
            <a:off x="5955222" y="4142545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9CBAC28-D676-4D3D-AF82-144815D28BD2}"/>
              </a:ext>
            </a:extLst>
          </p:cNvPr>
          <p:cNvSpPr/>
          <p:nvPr/>
        </p:nvSpPr>
        <p:spPr>
          <a:xfrm>
            <a:off x="6473604" y="4142951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1.5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F5948BE-7C7D-47B7-9A3D-694511D96E21}"/>
              </a:ext>
            </a:extLst>
          </p:cNvPr>
          <p:cNvSpPr/>
          <p:nvPr/>
        </p:nvSpPr>
        <p:spPr>
          <a:xfrm>
            <a:off x="4814075" y="2610133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C268175-3B3C-400A-A18E-8274E3DE2A11}"/>
              </a:ext>
            </a:extLst>
          </p:cNvPr>
          <p:cNvSpPr/>
          <p:nvPr/>
        </p:nvSpPr>
        <p:spPr>
          <a:xfrm>
            <a:off x="4803360" y="3078009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EDF11D9-8B17-44A5-B09D-3507D17E4BE2}"/>
              </a:ext>
            </a:extLst>
          </p:cNvPr>
          <p:cNvSpPr/>
          <p:nvPr/>
        </p:nvSpPr>
        <p:spPr>
          <a:xfrm>
            <a:off x="4802954" y="3517597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4A0AF47D-09B4-46FB-8290-4CCE81384DB5}"/>
              </a:ext>
            </a:extLst>
          </p:cNvPr>
          <p:cNvSpPr/>
          <p:nvPr/>
        </p:nvSpPr>
        <p:spPr>
          <a:xfrm>
            <a:off x="7026407" y="294336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F2E4D85-BC4A-45AE-92A3-CA84C2B1C1DC}"/>
              </a:ext>
            </a:extLst>
          </p:cNvPr>
          <p:cNvSpPr/>
          <p:nvPr/>
        </p:nvSpPr>
        <p:spPr>
          <a:xfrm>
            <a:off x="6969948" y="4136612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2670D11-EB71-4587-A524-EE5915D65730}"/>
              </a:ext>
            </a:extLst>
          </p:cNvPr>
          <p:cNvSpPr/>
          <p:nvPr/>
        </p:nvSpPr>
        <p:spPr>
          <a:xfrm>
            <a:off x="4901415" y="4131779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BE11730-75C9-44D2-8D9D-8FD8CB87DEB4}"/>
              </a:ext>
            </a:extLst>
          </p:cNvPr>
          <p:cNvSpPr/>
          <p:nvPr/>
        </p:nvSpPr>
        <p:spPr>
          <a:xfrm>
            <a:off x="6987248" y="305413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1F108B2-4EB4-447C-942D-DD82B8084D07}"/>
              </a:ext>
            </a:extLst>
          </p:cNvPr>
          <p:cNvSpPr/>
          <p:nvPr/>
        </p:nvSpPr>
        <p:spPr>
          <a:xfrm>
            <a:off x="6946503" y="316440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8DE1F38-9017-45D3-BEAF-F2FDA07C65BD}"/>
              </a:ext>
            </a:extLst>
          </p:cNvPr>
          <p:cNvSpPr/>
          <p:nvPr/>
        </p:nvSpPr>
        <p:spPr>
          <a:xfrm>
            <a:off x="6904987" y="327467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4480237C-6B79-4178-85F0-20C4E880B76A}"/>
              </a:ext>
            </a:extLst>
          </p:cNvPr>
          <p:cNvCxnSpPr>
            <a:cxnSpLocks/>
            <a:stCxn id="116" idx="2"/>
            <a:endCxn id="119" idx="2"/>
          </p:cNvCxnSpPr>
          <p:nvPr/>
        </p:nvCxnSpPr>
        <p:spPr>
          <a:xfrm rot="10800000" flipV="1">
            <a:off x="6987249" y="2989086"/>
            <a:ext cx="39159" cy="110765"/>
          </a:xfrm>
          <a:prstGeom prst="curvedConnector3">
            <a:avLst>
              <a:gd name="adj1" fmla="val 683774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nector: Curved 125">
            <a:extLst>
              <a:ext uri="{FF2B5EF4-FFF2-40B4-BE49-F238E27FC236}">
                <a16:creationId xmlns:a16="http://schemas.microsoft.com/office/drawing/2014/main" id="{CD12AB50-6943-4E84-84F8-4F2FDDB71E4A}"/>
              </a:ext>
            </a:extLst>
          </p:cNvPr>
          <p:cNvCxnSpPr>
            <a:cxnSpLocks/>
            <a:stCxn id="119" idx="2"/>
            <a:endCxn id="120" idx="2"/>
          </p:cNvCxnSpPr>
          <p:nvPr/>
        </p:nvCxnSpPr>
        <p:spPr>
          <a:xfrm rot="10800000" flipV="1">
            <a:off x="6946504" y="3099851"/>
            <a:ext cx="40745" cy="110273"/>
          </a:xfrm>
          <a:prstGeom prst="curvedConnector3">
            <a:avLst>
              <a:gd name="adj1" fmla="val 66105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09D33513-1DCE-4039-AB30-CCE384E6D66F}"/>
              </a:ext>
            </a:extLst>
          </p:cNvPr>
          <p:cNvCxnSpPr>
            <a:cxnSpLocks/>
            <a:stCxn id="120" idx="2"/>
            <a:endCxn id="121" idx="2"/>
          </p:cNvCxnSpPr>
          <p:nvPr/>
        </p:nvCxnSpPr>
        <p:spPr>
          <a:xfrm rot="10800000" flipV="1">
            <a:off x="6904987" y="3210124"/>
            <a:ext cx="41516" cy="110273"/>
          </a:xfrm>
          <a:prstGeom prst="curvedConnector3">
            <a:avLst>
              <a:gd name="adj1" fmla="val 65063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414822A2-0670-488E-9358-EF3BF00F78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38470" y="3623651"/>
            <a:ext cx="180717" cy="98798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EE1EE68-6F35-4DD5-94F5-EAADC5DE9BB2}"/>
              </a:ext>
            </a:extLst>
          </p:cNvPr>
          <p:cNvSpPr/>
          <p:nvPr/>
        </p:nvSpPr>
        <p:spPr>
          <a:xfrm>
            <a:off x="6373523" y="3586191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62F0706-947A-4BFC-93BD-E3E769923C24}"/>
              </a:ext>
            </a:extLst>
          </p:cNvPr>
          <p:cNvCxnSpPr>
            <a:cxnSpLocks/>
          </p:cNvCxnSpPr>
          <p:nvPr/>
        </p:nvCxnSpPr>
        <p:spPr>
          <a:xfrm flipV="1">
            <a:off x="9074552" y="4078672"/>
            <a:ext cx="2304776" cy="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B234B1A-A132-4463-9D76-17AAE3D2A3C2}"/>
              </a:ext>
            </a:extLst>
          </p:cNvPr>
          <p:cNvCxnSpPr>
            <a:cxnSpLocks/>
          </p:cNvCxnSpPr>
          <p:nvPr/>
        </p:nvCxnSpPr>
        <p:spPr>
          <a:xfrm flipV="1">
            <a:off x="9079115" y="2316992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7AA1C920-AEC4-49B3-BCC3-C02830CB8B53}"/>
                  </a:ext>
                </a:extLst>
              </p:cNvPr>
              <p:cNvSpPr/>
              <p:nvPr/>
            </p:nvSpPr>
            <p:spPr>
              <a:xfrm>
                <a:off x="11085761" y="3750486"/>
                <a:ext cx="376064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7AA1C920-AEC4-49B3-BCC3-C02830CB8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5761" y="3750486"/>
                <a:ext cx="376064" cy="3539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0D152EF0-F097-4D07-91DE-98649BAE7494}"/>
                  </a:ext>
                </a:extLst>
              </p:cNvPr>
              <p:cNvSpPr/>
              <p:nvPr/>
            </p:nvSpPr>
            <p:spPr>
              <a:xfrm>
                <a:off x="9083679" y="2267968"/>
                <a:ext cx="322589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0D152EF0-F097-4D07-91DE-98649BAE74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679" y="2267968"/>
                <a:ext cx="322589" cy="3539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Rectangle 137">
            <a:extLst>
              <a:ext uri="{FF2B5EF4-FFF2-40B4-BE49-F238E27FC236}">
                <a16:creationId xmlns:a16="http://schemas.microsoft.com/office/drawing/2014/main" id="{5A16DDF8-7470-4BA7-A96E-A32F052D9EC7}"/>
              </a:ext>
            </a:extLst>
          </p:cNvPr>
          <p:cNvSpPr/>
          <p:nvPr/>
        </p:nvSpPr>
        <p:spPr>
          <a:xfrm>
            <a:off x="9415055" y="4141594"/>
            <a:ext cx="385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0.5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68021C3-5158-4BEA-9B1C-ECDD8D0BDED2}"/>
              </a:ext>
            </a:extLst>
          </p:cNvPr>
          <p:cNvSpPr/>
          <p:nvPr/>
        </p:nvSpPr>
        <p:spPr>
          <a:xfrm>
            <a:off x="9927816" y="4140078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4AD3E55-F2C6-4DDF-9443-A23EA2162B09}"/>
              </a:ext>
            </a:extLst>
          </p:cNvPr>
          <p:cNvSpPr/>
          <p:nvPr/>
        </p:nvSpPr>
        <p:spPr>
          <a:xfrm>
            <a:off x="10446198" y="4140484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1.5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7F71B55-CAA1-48E2-968A-9D0FE475356F}"/>
              </a:ext>
            </a:extLst>
          </p:cNvPr>
          <p:cNvSpPr/>
          <p:nvPr/>
        </p:nvSpPr>
        <p:spPr>
          <a:xfrm>
            <a:off x="8786669" y="2607666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B4287A1-37D9-4996-BC50-9F9D1A35EBB1}"/>
              </a:ext>
            </a:extLst>
          </p:cNvPr>
          <p:cNvSpPr/>
          <p:nvPr/>
        </p:nvSpPr>
        <p:spPr>
          <a:xfrm>
            <a:off x="8775954" y="3075542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0746BFA-6473-4ED0-9AA9-5E0B6A56D558}"/>
              </a:ext>
            </a:extLst>
          </p:cNvPr>
          <p:cNvSpPr/>
          <p:nvPr/>
        </p:nvSpPr>
        <p:spPr>
          <a:xfrm>
            <a:off x="8775548" y="3515130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B08E22AB-A6BF-493D-B1B2-7B7E3270ACFE}"/>
              </a:ext>
            </a:extLst>
          </p:cNvPr>
          <p:cNvSpPr/>
          <p:nvPr/>
        </p:nvSpPr>
        <p:spPr>
          <a:xfrm>
            <a:off x="10999001" y="29409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1F9854D-CCAB-423A-9D58-B14DFD905E76}"/>
              </a:ext>
            </a:extLst>
          </p:cNvPr>
          <p:cNvSpPr/>
          <p:nvPr/>
        </p:nvSpPr>
        <p:spPr>
          <a:xfrm>
            <a:off x="10942542" y="4134145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A7AD1EF-6246-42F9-8945-12268855FC83}"/>
              </a:ext>
            </a:extLst>
          </p:cNvPr>
          <p:cNvSpPr/>
          <p:nvPr/>
        </p:nvSpPr>
        <p:spPr>
          <a:xfrm>
            <a:off x="8874009" y="4129312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D787009-CE2B-4273-8635-D3EB289F0A1F}"/>
              </a:ext>
            </a:extLst>
          </p:cNvPr>
          <p:cNvSpPr/>
          <p:nvPr/>
        </p:nvSpPr>
        <p:spPr>
          <a:xfrm>
            <a:off x="10498348" y="3792129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Connector: Curved 153">
            <a:extLst>
              <a:ext uri="{FF2B5EF4-FFF2-40B4-BE49-F238E27FC236}">
                <a16:creationId xmlns:a16="http://schemas.microsoft.com/office/drawing/2014/main" id="{742E97FA-671E-4890-BFED-E130CA8D576B}"/>
              </a:ext>
            </a:extLst>
          </p:cNvPr>
          <p:cNvCxnSpPr>
            <a:cxnSpLocks/>
            <a:stCxn id="145" idx="2"/>
            <a:endCxn id="150" idx="1"/>
          </p:cNvCxnSpPr>
          <p:nvPr/>
        </p:nvCxnSpPr>
        <p:spPr>
          <a:xfrm rot="10800000" flipV="1">
            <a:off x="10511739" y="2986620"/>
            <a:ext cx="487262" cy="818900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nector: Curved 156">
            <a:extLst>
              <a:ext uri="{FF2B5EF4-FFF2-40B4-BE49-F238E27FC236}">
                <a16:creationId xmlns:a16="http://schemas.microsoft.com/office/drawing/2014/main" id="{32140703-83E5-4C38-AA2E-862A5C7D2D4F}"/>
              </a:ext>
            </a:extLst>
          </p:cNvPr>
          <p:cNvCxnSpPr>
            <a:cxnSpLocks/>
            <a:stCxn id="205" idx="7"/>
          </p:cNvCxnSpPr>
          <p:nvPr/>
        </p:nvCxnSpPr>
        <p:spPr>
          <a:xfrm rot="5400000" flipH="1" flipV="1">
            <a:off x="9225126" y="3065042"/>
            <a:ext cx="73590" cy="200386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6BCE7357-1C7B-424E-A0A4-EB7F3CFE9E30}"/>
              </a:ext>
            </a:extLst>
          </p:cNvPr>
          <p:cNvSpPr/>
          <p:nvPr/>
        </p:nvSpPr>
        <p:spPr>
          <a:xfrm>
            <a:off x="6851770" y="338495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Connector: Curved 174">
            <a:extLst>
              <a:ext uri="{FF2B5EF4-FFF2-40B4-BE49-F238E27FC236}">
                <a16:creationId xmlns:a16="http://schemas.microsoft.com/office/drawing/2014/main" id="{9FA50DAC-C8EA-406A-906B-9CF57F46BA1F}"/>
              </a:ext>
            </a:extLst>
          </p:cNvPr>
          <p:cNvCxnSpPr>
            <a:cxnSpLocks/>
            <a:stCxn id="121" idx="2"/>
            <a:endCxn id="174" idx="2"/>
          </p:cNvCxnSpPr>
          <p:nvPr/>
        </p:nvCxnSpPr>
        <p:spPr>
          <a:xfrm rot="10800000" flipV="1">
            <a:off x="6851771" y="3320398"/>
            <a:ext cx="53217" cy="110272"/>
          </a:xfrm>
          <a:prstGeom prst="curvedConnector3">
            <a:avLst>
              <a:gd name="adj1" fmla="val 529562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6316B1ED-5FC7-45F7-BAD4-2CEF5BB64B30}"/>
              </a:ext>
            </a:extLst>
          </p:cNvPr>
          <p:cNvSpPr/>
          <p:nvPr/>
        </p:nvSpPr>
        <p:spPr>
          <a:xfrm>
            <a:off x="6797472" y="348031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Connector: Curved 185">
            <a:extLst>
              <a:ext uri="{FF2B5EF4-FFF2-40B4-BE49-F238E27FC236}">
                <a16:creationId xmlns:a16="http://schemas.microsoft.com/office/drawing/2014/main" id="{2A1D3371-C7FA-4F2E-BF37-A83A67C0DA95}"/>
              </a:ext>
            </a:extLst>
          </p:cNvPr>
          <p:cNvCxnSpPr>
            <a:cxnSpLocks/>
            <a:stCxn id="174" idx="2"/>
            <a:endCxn id="180" idx="2"/>
          </p:cNvCxnSpPr>
          <p:nvPr/>
        </p:nvCxnSpPr>
        <p:spPr>
          <a:xfrm rot="10800000" flipV="1">
            <a:off x="6797472" y="3430670"/>
            <a:ext cx="54298" cy="95360"/>
          </a:xfrm>
          <a:prstGeom prst="curvedConnector3">
            <a:avLst>
              <a:gd name="adj1" fmla="val 52101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E435B2C0-A849-47ED-BB1C-192FEB453CA7}"/>
              </a:ext>
            </a:extLst>
          </p:cNvPr>
          <p:cNvSpPr/>
          <p:nvPr/>
        </p:nvSpPr>
        <p:spPr>
          <a:xfrm>
            <a:off x="6739099" y="357175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Connector: Curved 188">
            <a:extLst>
              <a:ext uri="{FF2B5EF4-FFF2-40B4-BE49-F238E27FC236}">
                <a16:creationId xmlns:a16="http://schemas.microsoft.com/office/drawing/2014/main" id="{0B2D5F62-B95B-49E1-93AC-3D1A624BFD2B}"/>
              </a:ext>
            </a:extLst>
          </p:cNvPr>
          <p:cNvCxnSpPr>
            <a:cxnSpLocks/>
            <a:stCxn id="180" idx="2"/>
            <a:endCxn id="187" idx="2"/>
          </p:cNvCxnSpPr>
          <p:nvPr/>
        </p:nvCxnSpPr>
        <p:spPr>
          <a:xfrm rot="10800000" flipV="1">
            <a:off x="6739100" y="3526030"/>
            <a:ext cx="58373" cy="91440"/>
          </a:xfrm>
          <a:prstGeom prst="curvedConnector3">
            <a:avLst>
              <a:gd name="adj1" fmla="val 49161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Oval 198">
            <a:extLst>
              <a:ext uri="{FF2B5EF4-FFF2-40B4-BE49-F238E27FC236}">
                <a16:creationId xmlns:a16="http://schemas.microsoft.com/office/drawing/2014/main" id="{BC4B26BC-2A77-48C5-A66A-B346462450C0}"/>
              </a:ext>
            </a:extLst>
          </p:cNvPr>
          <p:cNvSpPr/>
          <p:nvPr/>
        </p:nvSpPr>
        <p:spPr>
          <a:xfrm>
            <a:off x="9348558" y="366586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CAEAD74-1C3E-491A-8E37-F53058EB800B}"/>
              </a:ext>
            </a:extLst>
          </p:cNvPr>
          <p:cNvCxnSpPr>
            <a:stCxn id="150" idx="2"/>
            <a:endCxn id="199" idx="6"/>
          </p:cNvCxnSpPr>
          <p:nvPr/>
        </p:nvCxnSpPr>
        <p:spPr>
          <a:xfrm flipH="1" flipV="1">
            <a:off x="9439998" y="3711588"/>
            <a:ext cx="1058350" cy="1262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Oval 200">
            <a:extLst>
              <a:ext uri="{FF2B5EF4-FFF2-40B4-BE49-F238E27FC236}">
                <a16:creationId xmlns:a16="http://schemas.microsoft.com/office/drawing/2014/main" id="{427EC470-2567-4E88-A4E7-C0E32F6E34DB}"/>
              </a:ext>
            </a:extLst>
          </p:cNvPr>
          <p:cNvSpPr/>
          <p:nvPr/>
        </p:nvSpPr>
        <p:spPr>
          <a:xfrm>
            <a:off x="10772970" y="3461151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58C89D9-58F4-41D8-9090-6CA211E5C207}"/>
              </a:ext>
            </a:extLst>
          </p:cNvPr>
          <p:cNvCxnSpPr>
            <a:cxnSpLocks/>
            <a:stCxn id="199" idx="6"/>
            <a:endCxn id="201" idx="2"/>
          </p:cNvCxnSpPr>
          <p:nvPr/>
        </p:nvCxnSpPr>
        <p:spPr>
          <a:xfrm flipV="1">
            <a:off x="9439998" y="3506871"/>
            <a:ext cx="1332972" cy="20471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Oval 204">
            <a:extLst>
              <a:ext uri="{FF2B5EF4-FFF2-40B4-BE49-F238E27FC236}">
                <a16:creationId xmlns:a16="http://schemas.microsoft.com/office/drawing/2014/main" id="{B09E5FBA-E802-4F34-9430-CCF44EEC0049}"/>
              </a:ext>
            </a:extLst>
          </p:cNvPr>
          <p:cNvSpPr/>
          <p:nvPr/>
        </p:nvSpPr>
        <p:spPr>
          <a:xfrm>
            <a:off x="9083679" y="3188639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6B665816-51C4-48A5-8375-E2C53C2EDECA}"/>
              </a:ext>
            </a:extLst>
          </p:cNvPr>
          <p:cNvCxnSpPr>
            <a:cxnSpLocks/>
            <a:stCxn id="201" idx="2"/>
            <a:endCxn id="205" idx="6"/>
          </p:cNvCxnSpPr>
          <p:nvPr/>
        </p:nvCxnSpPr>
        <p:spPr>
          <a:xfrm flipH="1" flipV="1">
            <a:off x="9175119" y="3234359"/>
            <a:ext cx="1597851" cy="2725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C724F36-AC9A-482E-A96D-7AB556083B65}"/>
              </a:ext>
            </a:extLst>
          </p:cNvPr>
          <p:cNvSpPr/>
          <p:nvPr/>
        </p:nvSpPr>
        <p:spPr>
          <a:xfrm>
            <a:off x="9330770" y="2972274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F8134572-7E3A-4800-868B-C0D04641E770}"/>
                  </a:ext>
                </a:extLst>
              </p:cNvPr>
              <p:cNvSpPr/>
              <p:nvPr/>
            </p:nvSpPr>
            <p:spPr>
              <a:xfrm>
                <a:off x="1374136" y="4592845"/>
                <a:ext cx="1136850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just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right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F8134572-7E3A-4800-868B-C0D04641E7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136" y="4592845"/>
                <a:ext cx="1136850" cy="276999"/>
              </a:xfrm>
              <a:prstGeom prst="rect">
                <a:avLst/>
              </a:prstGeom>
              <a:blipFill>
                <a:blip r:embed="rId6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807D2E86-A9A7-4E48-9849-EBAFA9394CFE}"/>
                  </a:ext>
                </a:extLst>
              </p:cNvPr>
              <p:cNvSpPr/>
              <p:nvPr/>
            </p:nvSpPr>
            <p:spPr>
              <a:xfrm>
                <a:off x="5642584" y="4592846"/>
                <a:ext cx="94929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too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small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807D2E86-A9A7-4E48-9849-EBAFA9394C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584" y="4592846"/>
                <a:ext cx="94929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5AF062D6-24EF-4170-96BC-21609FAC86E1}"/>
                  </a:ext>
                </a:extLst>
              </p:cNvPr>
              <p:cNvSpPr/>
              <p:nvPr/>
            </p:nvSpPr>
            <p:spPr>
              <a:xfrm>
                <a:off x="9641470" y="4592846"/>
                <a:ext cx="80021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too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big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5AF062D6-24EF-4170-96BC-21609FAC8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470" y="4592846"/>
                <a:ext cx="800219" cy="276999"/>
              </a:xfrm>
              <a:prstGeom prst="rect">
                <a:avLst/>
              </a:prstGeom>
              <a:blipFill>
                <a:blip r:embed="rId8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TextBox 168">
            <a:extLst>
              <a:ext uri="{FF2B5EF4-FFF2-40B4-BE49-F238E27FC236}">
                <a16:creationId xmlns:a16="http://schemas.microsoft.com/office/drawing/2014/main" id="{9E2E344B-2185-46AB-88E3-4F7EE00ADE8D}"/>
              </a:ext>
            </a:extLst>
          </p:cNvPr>
          <p:cNvSpPr txBox="1"/>
          <p:nvPr/>
        </p:nvSpPr>
        <p:spPr>
          <a:xfrm>
            <a:off x="2757009" y="5726155"/>
            <a:ext cx="5712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Find out the best learning rate: </a:t>
            </a: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hyperparameter tuning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5E16DBC-A623-4504-936F-79DDC11E72E6}"/>
              </a:ext>
            </a:extLst>
          </p:cNvPr>
          <p:cNvSpPr txBox="1"/>
          <p:nvPr/>
        </p:nvSpPr>
        <p:spPr>
          <a:xfrm>
            <a:off x="4786124" y="4951252"/>
            <a:ext cx="2803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Slow: take too many steps to converge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2E4A6F47-1271-4712-AD32-0D5CE3EBF9F3}"/>
              </a:ext>
            </a:extLst>
          </p:cNvPr>
          <p:cNvSpPr txBox="1"/>
          <p:nvPr/>
        </p:nvSpPr>
        <p:spPr>
          <a:xfrm>
            <a:off x="9330770" y="4951251"/>
            <a:ext cx="1414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Risk of divergence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C23759E-07ED-4CE0-80AC-3813FF289359}"/>
                  </a:ext>
                </a:extLst>
              </p:cNvPr>
              <p:cNvSpPr txBox="1"/>
              <p:nvPr/>
            </p:nvSpPr>
            <p:spPr>
              <a:xfrm>
                <a:off x="566496" y="1402227"/>
                <a:ext cx="2156103" cy="604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C23759E-07ED-4CE0-80AC-3813FF289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96" y="1402227"/>
                <a:ext cx="2156103" cy="60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" name="Rectangle 214">
            <a:extLst>
              <a:ext uri="{FF2B5EF4-FFF2-40B4-BE49-F238E27FC236}">
                <a16:creationId xmlns:a16="http://schemas.microsoft.com/office/drawing/2014/main" id="{AC683695-32D1-48F8-A0E3-E087BE1AD8E9}"/>
              </a:ext>
            </a:extLst>
          </p:cNvPr>
          <p:cNvSpPr/>
          <p:nvPr/>
        </p:nvSpPr>
        <p:spPr>
          <a:xfrm>
            <a:off x="1614331" y="1346893"/>
            <a:ext cx="237674" cy="653925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4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EED89D-933E-45D0-902C-5A6814D3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361669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D9886F-3B82-4906-9E2A-BFD9FB10BF34}"/>
                  </a:ext>
                </a:extLst>
              </p:cNvPr>
              <p:cNvSpPr txBox="1"/>
              <p:nvPr/>
            </p:nvSpPr>
            <p:spPr>
              <a:xfrm>
                <a:off x="704315" y="1466955"/>
                <a:ext cx="1333827" cy="326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imize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1600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D9886F-3B82-4906-9E2A-BFD9FB10B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15" y="1466955"/>
                <a:ext cx="1333827" cy="326436"/>
              </a:xfrm>
              <a:prstGeom prst="rect">
                <a:avLst/>
              </a:prstGeom>
              <a:blipFill>
                <a:blip r:embed="rId2"/>
                <a:stretch>
                  <a:fillRect l="-2752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4D6AFE71-A35E-4FF8-8456-D1E6E94D0043}"/>
              </a:ext>
            </a:extLst>
          </p:cNvPr>
          <p:cNvGrpSpPr/>
          <p:nvPr/>
        </p:nvGrpSpPr>
        <p:grpSpPr>
          <a:xfrm>
            <a:off x="8499781" y="239989"/>
            <a:ext cx="2686277" cy="3664917"/>
            <a:chOff x="9141060" y="919875"/>
            <a:chExt cx="2686277" cy="36649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CEBF9B7-ACB0-450E-BAA2-A6704FEE2471}"/>
                    </a:ext>
                  </a:extLst>
                </p:cNvPr>
                <p:cNvSpPr/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CEBF9B7-ACB0-450E-BAA2-A6704FEE24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6D934EE-6DB5-49B5-BF73-11312EBC3004}"/>
                </a:ext>
              </a:extLst>
            </p:cNvPr>
            <p:cNvGrpSpPr/>
            <p:nvPr/>
          </p:nvGrpSpPr>
          <p:grpSpPr>
            <a:xfrm>
              <a:off x="9141060" y="919875"/>
              <a:ext cx="2603780" cy="3664917"/>
              <a:chOff x="9141060" y="919875"/>
              <a:chExt cx="2603780" cy="3664917"/>
            </a:xfrm>
          </p:grpSpPr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D3085B40-8CC0-4AA1-AEA7-2A2911DD00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0064" y="4244871"/>
                <a:ext cx="2304776" cy="943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B50577D6-9C38-4628-AC0A-C821CEF971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4627" y="2483191"/>
                <a:ext cx="0" cy="17711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304E087B-05DC-4E57-A216-70A67057D6DB}"/>
                      </a:ext>
                    </a:extLst>
                  </p:cNvPr>
                  <p:cNvSpPr/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>
                      <a:spcAft>
                        <a:spcPts val="60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304E087B-05DC-4E57-A216-70A67057D6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2F6C4041-B8E0-4F0B-B0F8-E27608EDAAE0}"/>
                  </a:ext>
                </a:extLst>
              </p:cNvPr>
              <p:cNvSpPr/>
              <p:nvPr/>
            </p:nvSpPr>
            <p:spPr>
              <a:xfrm>
                <a:off x="9855744" y="395649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4F012542-5583-439A-951A-A9C20546757F}"/>
                  </a:ext>
                </a:extLst>
              </p:cNvPr>
              <p:cNvSpPr/>
              <p:nvPr/>
            </p:nvSpPr>
            <p:spPr>
              <a:xfrm>
                <a:off x="10351248" y="41691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8B738AB6-DBF9-4DE8-9444-3AFFD849765E}"/>
                  </a:ext>
                </a:extLst>
              </p:cNvPr>
              <p:cNvSpPr/>
              <p:nvPr/>
            </p:nvSpPr>
            <p:spPr>
              <a:xfrm>
                <a:off x="10847030" y="3944970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A0C1E387-FC81-4BD6-9C1E-62D07CC74224}"/>
                  </a:ext>
                </a:extLst>
              </p:cNvPr>
              <p:cNvCxnSpPr>
                <a:cxnSpLocks/>
                <a:stCxn id="155" idx="4"/>
              </p:cNvCxnSpPr>
              <p:nvPr/>
            </p:nvCxnSpPr>
            <p:spPr>
              <a:xfrm>
                <a:off x="10915610" y="4082130"/>
                <a:ext cx="0" cy="16104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948C9D47-0EF1-440C-BE7D-ADBEF6024781}"/>
                  </a:ext>
                </a:extLst>
              </p:cNvPr>
              <p:cNvCxnSpPr>
                <a:cxnSpLocks/>
                <a:stCxn id="155" idx="2"/>
              </p:cNvCxnSpPr>
              <p:nvPr/>
            </p:nvCxnSpPr>
            <p:spPr>
              <a:xfrm flipH="1">
                <a:off x="9440064" y="4013550"/>
                <a:ext cx="1406966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C1905EEF-FDE3-4893-B12B-4E59AC1C4E9E}"/>
                  </a:ext>
                </a:extLst>
              </p:cNvPr>
              <p:cNvCxnSpPr>
                <a:cxnSpLocks/>
                <a:stCxn id="153" idx="4"/>
              </p:cNvCxnSpPr>
              <p:nvPr/>
            </p:nvCxnSpPr>
            <p:spPr>
              <a:xfrm>
                <a:off x="9924324" y="4093657"/>
                <a:ext cx="0" cy="15121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714B7A85-06B3-4C07-B87E-324F0C077BF9}"/>
                  </a:ext>
                </a:extLst>
              </p:cNvPr>
              <p:cNvSpPr/>
              <p:nvPr/>
            </p:nvSpPr>
            <p:spPr>
              <a:xfrm>
                <a:off x="9780567" y="4307793"/>
                <a:ext cx="38504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0.5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EE684E58-B006-4D1B-B7A4-A0624024C5B1}"/>
                  </a:ext>
                </a:extLst>
              </p:cNvPr>
              <p:cNvSpPr/>
              <p:nvPr/>
            </p:nvSpPr>
            <p:spPr>
              <a:xfrm>
                <a:off x="10293328" y="4306277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1006C65B-1080-424D-BE4B-9B2EB597A63A}"/>
                  </a:ext>
                </a:extLst>
              </p:cNvPr>
              <p:cNvSpPr/>
              <p:nvPr/>
            </p:nvSpPr>
            <p:spPr>
              <a:xfrm>
                <a:off x="10811710" y="4306683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1.5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EF968F3B-6EAD-4DB3-BF35-2917A1634326}"/>
                  </a:ext>
                </a:extLst>
              </p:cNvPr>
              <p:cNvSpPr/>
              <p:nvPr/>
            </p:nvSpPr>
            <p:spPr>
              <a:xfrm>
                <a:off x="9152181" y="2773865"/>
                <a:ext cx="34524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E29268B2-E5F6-4B50-B6FD-2FB54157A2FD}"/>
                  </a:ext>
                </a:extLst>
              </p:cNvPr>
              <p:cNvSpPr/>
              <p:nvPr/>
            </p:nvSpPr>
            <p:spPr>
              <a:xfrm>
                <a:off x="9141466" y="3241741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B2CD8-5081-40B1-A30E-324D20A1E923}"/>
                  </a:ext>
                </a:extLst>
              </p:cNvPr>
              <p:cNvSpPr/>
              <p:nvPr/>
            </p:nvSpPr>
            <p:spPr>
              <a:xfrm>
                <a:off x="9141060" y="3681329"/>
                <a:ext cx="28641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0C5D8C70-7999-4E2E-A089-145659BC6102}"/>
                  </a:ext>
                </a:extLst>
              </p:cNvPr>
              <p:cNvSpPr/>
              <p:nvPr/>
            </p:nvSpPr>
            <p:spPr>
              <a:xfrm>
                <a:off x="9384129" y="310884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4B41BF15-24B3-43F0-8C02-685C358CEF2A}"/>
                  </a:ext>
                </a:extLst>
              </p:cNvPr>
              <p:cNvSpPr/>
              <p:nvPr/>
            </p:nvSpPr>
            <p:spPr>
              <a:xfrm>
                <a:off x="11360015" y="31019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B50F6CC6-13BD-49FD-B9D8-E54EC0109542}"/>
                  </a:ext>
                </a:extLst>
              </p:cNvPr>
              <p:cNvCxnSpPr>
                <a:cxnSpLocks/>
                <a:stCxn id="166" idx="4"/>
              </p:cNvCxnSpPr>
              <p:nvPr/>
            </p:nvCxnSpPr>
            <p:spPr>
              <a:xfrm>
                <a:off x="11428595" y="3239077"/>
                <a:ext cx="0" cy="96209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E182D115-2011-48D2-93EE-DA0E51F22A28}"/>
                  </a:ext>
                </a:extLst>
              </p:cNvPr>
              <p:cNvSpPr/>
              <p:nvPr/>
            </p:nvSpPr>
            <p:spPr>
              <a:xfrm>
                <a:off x="11308054" y="4300344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D3AD1DAD-F310-41D8-9558-BD5C7DABAEB2}"/>
                  </a:ext>
                </a:extLst>
              </p:cNvPr>
              <p:cNvCxnSpPr>
                <a:cxnSpLocks/>
                <a:stCxn id="166" idx="2"/>
                <a:endCxn id="165" idx="6"/>
              </p:cNvCxnSpPr>
              <p:nvPr/>
            </p:nvCxnSpPr>
            <p:spPr>
              <a:xfrm flipH="1">
                <a:off x="9521289" y="3170497"/>
                <a:ext cx="1838726" cy="693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7960D5C5-450D-45FB-BF06-4414758DCB46}"/>
                  </a:ext>
                </a:extLst>
              </p:cNvPr>
              <p:cNvSpPr/>
              <p:nvPr/>
            </p:nvSpPr>
            <p:spPr>
              <a:xfrm>
                <a:off x="9239521" y="4295511"/>
                <a:ext cx="26802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sp>
            <p:nvSpPr>
              <p:cNvPr id="171" name="Arc 170">
                <a:extLst>
                  <a:ext uri="{FF2B5EF4-FFF2-40B4-BE49-F238E27FC236}">
                    <a16:creationId xmlns:a16="http://schemas.microsoft.com/office/drawing/2014/main" id="{14E2F1CC-535A-4F30-9D65-E8EE4B85BDF0}"/>
                  </a:ext>
                </a:extLst>
              </p:cNvPr>
              <p:cNvSpPr/>
              <p:nvPr/>
            </p:nvSpPr>
            <p:spPr>
              <a:xfrm rot="5400000">
                <a:off x="8758489" y="1507190"/>
                <a:ext cx="3308387" cy="2133758"/>
              </a:xfrm>
              <a:prstGeom prst="arc">
                <a:avLst>
                  <a:gd name="adj1" fmla="val 17325155"/>
                  <a:gd name="adj2" fmla="val 4276101"/>
                </a:avLst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1A77496-044E-4973-9FBB-C94B29CF9F91}"/>
                  </a:ext>
                </a:extLst>
              </p:cNvPr>
              <p:cNvSpPr txBox="1"/>
              <p:nvPr/>
            </p:nvSpPr>
            <p:spPr>
              <a:xfrm>
                <a:off x="9524330" y="648558"/>
                <a:ext cx="1783372" cy="366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1A77496-044E-4973-9FBB-C94B29CF9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330" y="648558"/>
                <a:ext cx="1783372" cy="366767"/>
              </a:xfrm>
              <a:prstGeom prst="rect">
                <a:avLst/>
              </a:prstGeom>
              <a:blipFill>
                <a:blip r:embed="rId5"/>
                <a:stretch>
                  <a:fillRect l="-2389" r="-238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F57CF10-0EE5-481A-B7E1-DC6113E361CE}"/>
                  </a:ext>
                </a:extLst>
              </p:cNvPr>
              <p:cNvSpPr/>
              <p:nvPr/>
            </p:nvSpPr>
            <p:spPr>
              <a:xfrm>
                <a:off x="8397469" y="3900469"/>
                <a:ext cx="2899319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+14</m:t>
                          </m:r>
                        </m:e>
                      </m:d>
                      <m:r>
                        <m:rPr>
                          <m:nor/>
                        </m:rPr>
                        <a:rPr lang="en-US" sz="1600" dirty="0"/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F57CF10-0EE5-481A-B7E1-DC6113E361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469" y="3900469"/>
                <a:ext cx="2899319" cy="5549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D15C7BB-B383-4A8B-89B3-099D19839097}"/>
                  </a:ext>
                </a:extLst>
              </p:cNvPr>
              <p:cNvSpPr txBox="1"/>
              <p:nvPr/>
            </p:nvSpPr>
            <p:spPr>
              <a:xfrm>
                <a:off x="2305959" y="1321052"/>
                <a:ext cx="3061223" cy="494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ⅈ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D15C7BB-B383-4A8B-89B3-099D19839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959" y="1321052"/>
                <a:ext cx="3061223" cy="4943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444BBD-D8F1-4AD4-A8B1-27C1F3713F2E}"/>
                  </a:ext>
                </a:extLst>
              </p:cNvPr>
              <p:cNvSpPr txBox="1"/>
              <p:nvPr/>
            </p:nvSpPr>
            <p:spPr>
              <a:xfrm>
                <a:off x="2730131" y="1960983"/>
                <a:ext cx="2880404" cy="494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b="0" i="0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444BBD-D8F1-4AD4-A8B1-27C1F3713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131" y="1960983"/>
                <a:ext cx="2880404" cy="4943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C93B65-8853-41AE-BBE9-028DF1B36864}"/>
                  </a:ext>
                </a:extLst>
              </p:cNvPr>
              <p:cNvSpPr txBox="1"/>
              <p:nvPr/>
            </p:nvSpPr>
            <p:spPr>
              <a:xfrm>
                <a:off x="6506735" y="1395461"/>
                <a:ext cx="1677703" cy="262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C93B65-8853-41AE-BBE9-028DF1B36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35" y="1395461"/>
                <a:ext cx="1677703" cy="262892"/>
              </a:xfrm>
              <a:prstGeom prst="rect">
                <a:avLst/>
              </a:prstGeom>
              <a:blipFill>
                <a:blip r:embed="rId9"/>
                <a:stretch>
                  <a:fillRect l="-2174" b="-25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83648E9-E4F2-48F5-B457-91D2B0E647A9}"/>
                  </a:ext>
                </a:extLst>
              </p:cNvPr>
              <p:cNvSpPr txBox="1"/>
              <p:nvPr/>
            </p:nvSpPr>
            <p:spPr>
              <a:xfrm>
                <a:off x="6506734" y="1735059"/>
                <a:ext cx="1728998" cy="267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83648E9-E4F2-48F5-B457-91D2B0E64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34" y="1735059"/>
                <a:ext cx="1728998" cy="267317"/>
              </a:xfrm>
              <a:prstGeom prst="rect">
                <a:avLst/>
              </a:prstGeom>
              <a:blipFill>
                <a:blip r:embed="rId10"/>
                <a:stretch>
                  <a:fillRect l="-704" b="-25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278E7A2-CF35-4A20-9DD1-5016ABE171DD}"/>
                  </a:ext>
                </a:extLst>
              </p:cNvPr>
              <p:cNvSpPr txBox="1"/>
              <p:nvPr/>
            </p:nvSpPr>
            <p:spPr>
              <a:xfrm>
                <a:off x="6506734" y="2360378"/>
                <a:ext cx="1781898" cy="267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d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278E7A2-CF35-4A20-9DD1-5016ABE17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34" y="2360378"/>
                <a:ext cx="1781898" cy="267317"/>
              </a:xfrm>
              <a:prstGeom prst="rect">
                <a:avLst/>
              </a:prstGeom>
              <a:blipFill>
                <a:blip r:embed="rId11"/>
                <a:stretch>
                  <a:fillRect l="-2048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9390ECB-D442-4186-8478-9AE9BE53CDE1}"/>
              </a:ext>
            </a:extLst>
          </p:cNvPr>
          <p:cNvSpPr txBox="1"/>
          <p:nvPr/>
        </p:nvSpPr>
        <p:spPr>
          <a:xfrm>
            <a:off x="7129920" y="1981371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8E8A28-D63B-41B7-A278-1C3830AA5B34}"/>
              </a:ext>
            </a:extLst>
          </p:cNvPr>
          <p:cNvCxnSpPr/>
          <p:nvPr/>
        </p:nvCxnSpPr>
        <p:spPr>
          <a:xfrm>
            <a:off x="6445490" y="1489826"/>
            <a:ext cx="0" cy="11887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98A2F6B-397B-4F1D-8B5B-E1FCFDCB6CE1}"/>
              </a:ext>
            </a:extLst>
          </p:cNvPr>
          <p:cNvCxnSpPr/>
          <p:nvPr/>
        </p:nvCxnSpPr>
        <p:spPr>
          <a:xfrm>
            <a:off x="8309621" y="1461228"/>
            <a:ext cx="0" cy="11887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B352D6E-2C49-4ADE-8CE0-EDA6F88D6B6C}"/>
                  </a:ext>
                </a:extLst>
              </p:cNvPr>
              <p:cNvSpPr/>
              <p:nvPr/>
            </p:nvSpPr>
            <p:spPr>
              <a:xfrm>
                <a:off x="5847279" y="1756953"/>
                <a:ext cx="529632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B352D6E-2C49-4ADE-8CE0-EDA6F88D6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279" y="1756953"/>
                <a:ext cx="529632" cy="5549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A8B4E2F-72E8-413E-80F1-375B299FD76B}"/>
                  </a:ext>
                </a:extLst>
              </p:cNvPr>
              <p:cNvSpPr txBox="1"/>
              <p:nvPr/>
            </p:nvSpPr>
            <p:spPr>
              <a:xfrm>
                <a:off x="6506735" y="2942701"/>
                <a:ext cx="1677703" cy="262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A8B4E2F-72E8-413E-80F1-375B299FD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35" y="2942701"/>
                <a:ext cx="1677703" cy="262892"/>
              </a:xfrm>
              <a:prstGeom prst="rect">
                <a:avLst/>
              </a:prstGeom>
              <a:blipFill>
                <a:blip r:embed="rId13"/>
                <a:stretch>
                  <a:fillRect l="-2174" b="-25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CD1DB67-E1DC-479D-818C-99549EDF27C5}"/>
                  </a:ext>
                </a:extLst>
              </p:cNvPr>
              <p:cNvSpPr txBox="1"/>
              <p:nvPr/>
            </p:nvSpPr>
            <p:spPr>
              <a:xfrm>
                <a:off x="6506734" y="3282299"/>
                <a:ext cx="1728998" cy="267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CD1DB67-E1DC-479D-818C-99549EDF2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34" y="3282299"/>
                <a:ext cx="1728998" cy="267317"/>
              </a:xfrm>
              <a:prstGeom prst="rect">
                <a:avLst/>
              </a:prstGeom>
              <a:blipFill>
                <a:blip r:embed="rId14"/>
                <a:stretch>
                  <a:fillRect l="-704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7BA6044-39C3-4F6C-A65B-C25CF4FA5030}"/>
                  </a:ext>
                </a:extLst>
              </p:cNvPr>
              <p:cNvSpPr txBox="1"/>
              <p:nvPr/>
            </p:nvSpPr>
            <p:spPr>
              <a:xfrm>
                <a:off x="6506734" y="3907618"/>
                <a:ext cx="1781898" cy="267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d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7BA6044-39C3-4F6C-A65B-C25CF4FA5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34" y="3907618"/>
                <a:ext cx="1781898" cy="267317"/>
              </a:xfrm>
              <a:prstGeom prst="rect">
                <a:avLst/>
              </a:prstGeom>
              <a:blipFill>
                <a:blip r:embed="rId15"/>
                <a:stretch>
                  <a:fillRect l="-2048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C4817C32-407B-4B61-A196-A86BF696160E}"/>
              </a:ext>
            </a:extLst>
          </p:cNvPr>
          <p:cNvSpPr txBox="1"/>
          <p:nvPr/>
        </p:nvSpPr>
        <p:spPr>
          <a:xfrm>
            <a:off x="7129920" y="3528611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62E0BDD-77EE-4457-A458-FDC0662E236E}"/>
              </a:ext>
            </a:extLst>
          </p:cNvPr>
          <p:cNvCxnSpPr/>
          <p:nvPr/>
        </p:nvCxnSpPr>
        <p:spPr>
          <a:xfrm>
            <a:off x="6445490" y="3037066"/>
            <a:ext cx="0" cy="11887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EBDBFB2-B592-4B5A-83FF-62BCB5179930}"/>
              </a:ext>
            </a:extLst>
          </p:cNvPr>
          <p:cNvCxnSpPr/>
          <p:nvPr/>
        </p:nvCxnSpPr>
        <p:spPr>
          <a:xfrm>
            <a:off x="8309621" y="3008468"/>
            <a:ext cx="0" cy="11887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093D45D-9280-40BE-AB42-758AF88C0D5A}"/>
                  </a:ext>
                </a:extLst>
              </p:cNvPr>
              <p:cNvSpPr/>
              <p:nvPr/>
            </p:nvSpPr>
            <p:spPr>
              <a:xfrm>
                <a:off x="5847279" y="3304193"/>
                <a:ext cx="529632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093D45D-9280-40BE-AB42-758AF88C0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279" y="3304193"/>
                <a:ext cx="529632" cy="55496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A6B7A7-DFD5-4ECE-B5A7-156BA9FCA835}"/>
                  </a:ext>
                </a:extLst>
              </p:cNvPr>
              <p:cNvSpPr txBox="1"/>
              <p:nvPr/>
            </p:nvSpPr>
            <p:spPr>
              <a:xfrm>
                <a:off x="7103952" y="4954239"/>
                <a:ext cx="1954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A6B7A7-DFD5-4ECE-B5A7-156BA9FCA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952" y="4954239"/>
                <a:ext cx="1954894" cy="276999"/>
              </a:xfrm>
              <a:prstGeom prst="rect">
                <a:avLst/>
              </a:prstGeom>
              <a:blipFill>
                <a:blip r:embed="rId17"/>
                <a:stretch>
                  <a:fillRect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88B9BC9-1BBF-47CB-BA67-0899D358813A}"/>
                  </a:ext>
                </a:extLst>
              </p:cNvPr>
              <p:cNvSpPr/>
              <p:nvPr/>
            </p:nvSpPr>
            <p:spPr>
              <a:xfrm>
                <a:off x="1067083" y="2940251"/>
                <a:ext cx="2374047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88B9BC9-1BBF-47CB-BA67-0899D35881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83" y="2940251"/>
                <a:ext cx="2374047" cy="387927"/>
              </a:xfrm>
              <a:prstGeom prst="rect">
                <a:avLst/>
              </a:prstGeom>
              <a:blipFill>
                <a:blip r:embed="rId18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5DA597-663B-4833-B16F-FC2149737220}"/>
              </a:ext>
            </a:extLst>
          </p:cNvPr>
          <p:cNvCxnSpPr>
            <a:cxnSpLocks/>
          </p:cNvCxnSpPr>
          <p:nvPr/>
        </p:nvCxnSpPr>
        <p:spPr>
          <a:xfrm>
            <a:off x="3301696" y="2497541"/>
            <a:ext cx="223717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96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Fit Model: Minimize the 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5E2D290-52F0-4FC5-89B7-329A11654F10}"/>
                  </a:ext>
                </a:extLst>
              </p:cNvPr>
              <p:cNvSpPr/>
              <p:nvPr/>
            </p:nvSpPr>
            <p:spPr>
              <a:xfrm>
                <a:off x="550073" y="1454970"/>
                <a:ext cx="556049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Find the best model = find good 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to minimize the loss function </a:t>
                </a:r>
                <a14:m>
                  <m:oMath xmlns:m="http://schemas.openxmlformats.org/officeDocument/2006/math">
                    <m:r>
                      <a:rPr lang="en-US" sz="1200"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endParaRPr lang="en-US" sz="1200" b="0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5E2D290-52F0-4FC5-89B7-329A11654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73" y="1454970"/>
                <a:ext cx="5560497" cy="276999"/>
              </a:xfrm>
              <a:prstGeom prst="rect">
                <a:avLst/>
              </a:prstGeom>
              <a:blipFill>
                <a:blip r:embed="rId2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D9886F-3B82-4906-9E2A-BFD9FB10BF34}"/>
                  </a:ext>
                </a:extLst>
              </p:cNvPr>
              <p:cNvSpPr txBox="1"/>
              <p:nvPr/>
            </p:nvSpPr>
            <p:spPr>
              <a:xfrm>
                <a:off x="1286730" y="1926885"/>
                <a:ext cx="1434367" cy="395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imize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D9886F-3B82-4906-9E2A-BFD9FB10B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730" y="1926885"/>
                <a:ext cx="1434367" cy="395236"/>
              </a:xfrm>
              <a:prstGeom prst="rect">
                <a:avLst/>
              </a:prstGeom>
              <a:blipFill>
                <a:blip r:embed="rId3"/>
                <a:stretch>
                  <a:fillRect l="-2979" r="-5532"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ectangle 140">
            <a:extLst>
              <a:ext uri="{FF2B5EF4-FFF2-40B4-BE49-F238E27FC236}">
                <a16:creationId xmlns:a16="http://schemas.microsoft.com/office/drawing/2014/main" id="{F88DE717-40F1-4844-9CB6-DA92525C1C53}"/>
              </a:ext>
            </a:extLst>
          </p:cNvPr>
          <p:cNvSpPr/>
          <p:nvPr/>
        </p:nvSpPr>
        <p:spPr>
          <a:xfrm>
            <a:off x="1221227" y="5750158"/>
            <a:ext cx="1715150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Normal Equation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2135BCD-0761-44B4-B3F7-662475894590}"/>
              </a:ext>
            </a:extLst>
          </p:cNvPr>
          <p:cNvSpPr/>
          <p:nvPr/>
        </p:nvSpPr>
        <p:spPr>
          <a:xfrm>
            <a:off x="4279756" y="5750158"/>
            <a:ext cx="1744388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Gradient Descent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AFE71-A35E-4FF8-8456-D1E6E94D0043}"/>
              </a:ext>
            </a:extLst>
          </p:cNvPr>
          <p:cNvGrpSpPr/>
          <p:nvPr/>
        </p:nvGrpSpPr>
        <p:grpSpPr>
          <a:xfrm>
            <a:off x="8472404" y="2315865"/>
            <a:ext cx="2686277" cy="3664917"/>
            <a:chOff x="9141060" y="919875"/>
            <a:chExt cx="2686277" cy="36649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CEBF9B7-ACB0-450E-BAA2-A6704FEE2471}"/>
                    </a:ext>
                  </a:extLst>
                </p:cNvPr>
                <p:cNvSpPr/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CEBF9B7-ACB0-450E-BAA2-A6704FEE24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6D934EE-6DB5-49B5-BF73-11312EBC3004}"/>
                </a:ext>
              </a:extLst>
            </p:cNvPr>
            <p:cNvGrpSpPr/>
            <p:nvPr/>
          </p:nvGrpSpPr>
          <p:grpSpPr>
            <a:xfrm>
              <a:off x="9141060" y="919875"/>
              <a:ext cx="2603780" cy="3664917"/>
              <a:chOff x="9141060" y="919875"/>
              <a:chExt cx="2603780" cy="3664917"/>
            </a:xfrm>
          </p:grpSpPr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D3085B40-8CC0-4AA1-AEA7-2A2911DD00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0064" y="4244871"/>
                <a:ext cx="2304776" cy="943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B50577D6-9C38-4628-AC0A-C821CEF971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4627" y="2483191"/>
                <a:ext cx="0" cy="17711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304E087B-05DC-4E57-A216-70A67057D6DB}"/>
                      </a:ext>
                    </a:extLst>
                  </p:cNvPr>
                  <p:cNvSpPr/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>
                      <a:spcAft>
                        <a:spcPts val="60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304E087B-05DC-4E57-A216-70A67057D6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2F6C4041-B8E0-4F0B-B0F8-E27608EDAAE0}"/>
                  </a:ext>
                </a:extLst>
              </p:cNvPr>
              <p:cNvSpPr/>
              <p:nvPr/>
            </p:nvSpPr>
            <p:spPr>
              <a:xfrm>
                <a:off x="9855744" y="395649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4F012542-5583-439A-951A-A9C20546757F}"/>
                  </a:ext>
                </a:extLst>
              </p:cNvPr>
              <p:cNvSpPr/>
              <p:nvPr/>
            </p:nvSpPr>
            <p:spPr>
              <a:xfrm>
                <a:off x="10351248" y="41691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8B738AB6-DBF9-4DE8-9444-3AFFD849765E}"/>
                  </a:ext>
                </a:extLst>
              </p:cNvPr>
              <p:cNvSpPr/>
              <p:nvPr/>
            </p:nvSpPr>
            <p:spPr>
              <a:xfrm>
                <a:off x="10847030" y="3944970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A0C1E387-FC81-4BD6-9C1E-62D07CC74224}"/>
                  </a:ext>
                </a:extLst>
              </p:cNvPr>
              <p:cNvCxnSpPr>
                <a:cxnSpLocks/>
                <a:stCxn id="155" idx="4"/>
              </p:cNvCxnSpPr>
              <p:nvPr/>
            </p:nvCxnSpPr>
            <p:spPr>
              <a:xfrm>
                <a:off x="10915610" y="4082130"/>
                <a:ext cx="0" cy="16104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948C9D47-0EF1-440C-BE7D-ADBEF6024781}"/>
                  </a:ext>
                </a:extLst>
              </p:cNvPr>
              <p:cNvCxnSpPr>
                <a:cxnSpLocks/>
                <a:stCxn id="155" idx="2"/>
              </p:cNvCxnSpPr>
              <p:nvPr/>
            </p:nvCxnSpPr>
            <p:spPr>
              <a:xfrm flipH="1">
                <a:off x="9440064" y="4013550"/>
                <a:ext cx="1406966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C1905EEF-FDE3-4893-B12B-4E59AC1C4E9E}"/>
                  </a:ext>
                </a:extLst>
              </p:cNvPr>
              <p:cNvCxnSpPr>
                <a:cxnSpLocks/>
                <a:stCxn id="153" idx="4"/>
              </p:cNvCxnSpPr>
              <p:nvPr/>
            </p:nvCxnSpPr>
            <p:spPr>
              <a:xfrm>
                <a:off x="9924324" y="4093657"/>
                <a:ext cx="0" cy="15121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714B7A85-06B3-4C07-B87E-324F0C077BF9}"/>
                  </a:ext>
                </a:extLst>
              </p:cNvPr>
              <p:cNvSpPr/>
              <p:nvPr/>
            </p:nvSpPr>
            <p:spPr>
              <a:xfrm>
                <a:off x="9780567" y="4307793"/>
                <a:ext cx="38504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0.5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EE684E58-B006-4D1B-B7A4-A0624024C5B1}"/>
                  </a:ext>
                </a:extLst>
              </p:cNvPr>
              <p:cNvSpPr/>
              <p:nvPr/>
            </p:nvSpPr>
            <p:spPr>
              <a:xfrm>
                <a:off x="10293328" y="4306277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1006C65B-1080-424D-BE4B-9B2EB597A63A}"/>
                  </a:ext>
                </a:extLst>
              </p:cNvPr>
              <p:cNvSpPr/>
              <p:nvPr/>
            </p:nvSpPr>
            <p:spPr>
              <a:xfrm>
                <a:off x="10811710" y="4306683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1.5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EF968F3B-6EAD-4DB3-BF35-2917A1634326}"/>
                  </a:ext>
                </a:extLst>
              </p:cNvPr>
              <p:cNvSpPr/>
              <p:nvPr/>
            </p:nvSpPr>
            <p:spPr>
              <a:xfrm>
                <a:off x="9152181" y="2773865"/>
                <a:ext cx="34524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E29268B2-E5F6-4B50-B6FD-2FB54157A2FD}"/>
                  </a:ext>
                </a:extLst>
              </p:cNvPr>
              <p:cNvSpPr/>
              <p:nvPr/>
            </p:nvSpPr>
            <p:spPr>
              <a:xfrm>
                <a:off x="9141466" y="3241741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B2CD8-5081-40B1-A30E-324D20A1E923}"/>
                  </a:ext>
                </a:extLst>
              </p:cNvPr>
              <p:cNvSpPr/>
              <p:nvPr/>
            </p:nvSpPr>
            <p:spPr>
              <a:xfrm>
                <a:off x="9141060" y="3681329"/>
                <a:ext cx="28641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0C5D8C70-7999-4E2E-A089-145659BC6102}"/>
                  </a:ext>
                </a:extLst>
              </p:cNvPr>
              <p:cNvSpPr/>
              <p:nvPr/>
            </p:nvSpPr>
            <p:spPr>
              <a:xfrm>
                <a:off x="9384129" y="310884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4B41BF15-24B3-43F0-8C02-685C358CEF2A}"/>
                  </a:ext>
                </a:extLst>
              </p:cNvPr>
              <p:cNvSpPr/>
              <p:nvPr/>
            </p:nvSpPr>
            <p:spPr>
              <a:xfrm>
                <a:off x="11360015" y="31019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B50F6CC6-13BD-49FD-B9D8-E54EC0109542}"/>
                  </a:ext>
                </a:extLst>
              </p:cNvPr>
              <p:cNvCxnSpPr>
                <a:cxnSpLocks/>
                <a:stCxn id="166" idx="4"/>
              </p:cNvCxnSpPr>
              <p:nvPr/>
            </p:nvCxnSpPr>
            <p:spPr>
              <a:xfrm>
                <a:off x="11428595" y="3239077"/>
                <a:ext cx="0" cy="96209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E182D115-2011-48D2-93EE-DA0E51F22A28}"/>
                  </a:ext>
                </a:extLst>
              </p:cNvPr>
              <p:cNvSpPr/>
              <p:nvPr/>
            </p:nvSpPr>
            <p:spPr>
              <a:xfrm>
                <a:off x="11308054" y="4300344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D3AD1DAD-F310-41D8-9558-BD5C7DABAEB2}"/>
                  </a:ext>
                </a:extLst>
              </p:cNvPr>
              <p:cNvCxnSpPr>
                <a:cxnSpLocks/>
                <a:stCxn id="166" idx="2"/>
                <a:endCxn id="165" idx="6"/>
              </p:cNvCxnSpPr>
              <p:nvPr/>
            </p:nvCxnSpPr>
            <p:spPr>
              <a:xfrm flipH="1">
                <a:off x="9521289" y="3170497"/>
                <a:ext cx="1838726" cy="693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7960D5C5-450D-45FB-BF06-4414758DCB46}"/>
                  </a:ext>
                </a:extLst>
              </p:cNvPr>
              <p:cNvSpPr/>
              <p:nvPr/>
            </p:nvSpPr>
            <p:spPr>
              <a:xfrm>
                <a:off x="9239521" y="4295511"/>
                <a:ext cx="26802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sp>
            <p:nvSpPr>
              <p:cNvPr id="171" name="Arc 170">
                <a:extLst>
                  <a:ext uri="{FF2B5EF4-FFF2-40B4-BE49-F238E27FC236}">
                    <a16:creationId xmlns:a16="http://schemas.microsoft.com/office/drawing/2014/main" id="{14E2F1CC-535A-4F30-9D65-E8EE4B85BDF0}"/>
                  </a:ext>
                </a:extLst>
              </p:cNvPr>
              <p:cNvSpPr/>
              <p:nvPr/>
            </p:nvSpPr>
            <p:spPr>
              <a:xfrm rot="5400000">
                <a:off x="8758489" y="1507190"/>
                <a:ext cx="3308387" cy="2133758"/>
              </a:xfrm>
              <a:prstGeom prst="arc">
                <a:avLst>
                  <a:gd name="adj1" fmla="val 17325155"/>
                  <a:gd name="adj2" fmla="val 4276101"/>
                </a:avLst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FF57D0A-3DAD-4DD5-A6DD-56F2424E4420}"/>
                  </a:ext>
                </a:extLst>
              </p:cNvPr>
              <p:cNvSpPr txBox="1"/>
              <p:nvPr/>
            </p:nvSpPr>
            <p:spPr>
              <a:xfrm>
                <a:off x="1760366" y="3238201"/>
                <a:ext cx="5323380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0" dirty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FF57D0A-3DAD-4DD5-A6DD-56F2424E4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366" y="3238201"/>
                <a:ext cx="5323380" cy="4626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ACEF6A0F-052E-4500-9680-1580CE3165D2}"/>
                  </a:ext>
                </a:extLst>
              </p:cNvPr>
              <p:cNvSpPr txBox="1"/>
              <p:nvPr/>
            </p:nvSpPr>
            <p:spPr>
              <a:xfrm>
                <a:off x="1774354" y="3806929"/>
                <a:ext cx="4350293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0" dirty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ACEF6A0F-052E-4500-9680-1580CE316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354" y="3806929"/>
                <a:ext cx="4350293" cy="4626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6221532-439E-4190-B860-6DE7DC21F0AE}"/>
                  </a:ext>
                </a:extLst>
              </p:cNvPr>
              <p:cNvSpPr txBox="1"/>
              <p:nvPr/>
            </p:nvSpPr>
            <p:spPr>
              <a:xfrm>
                <a:off x="1779829" y="4358360"/>
                <a:ext cx="5401479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0" dirty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i="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i="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600" i="0" dirty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i="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0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1600" i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sSub>
                                <m:sSubPr>
                                  <m:ctrlPr>
                                    <a:rPr lang="en-US" sz="1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6221532-439E-4190-B860-6DE7DC21F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829" y="4358360"/>
                <a:ext cx="5401479" cy="4626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4132F0BE-C768-401B-92A5-DAE011AE286B}"/>
                  </a:ext>
                </a:extLst>
              </p:cNvPr>
              <p:cNvSpPr txBox="1"/>
              <p:nvPr/>
            </p:nvSpPr>
            <p:spPr>
              <a:xfrm>
                <a:off x="1818154" y="4916657"/>
                <a:ext cx="2236446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0" dirty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dirty="0">
                              <a:latin typeface="Cambria Math" panose="02040503050406030204" pitchFamily="18" charset="0"/>
                            </a:rPr>
                            <m:t>+14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4132F0BE-C768-401B-92A5-DAE011AE2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154" y="4916657"/>
                <a:ext cx="2236446" cy="4626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73E03EB-B6A3-44A4-B702-7A0AEDA27318}"/>
                  </a:ext>
                </a:extLst>
              </p:cNvPr>
              <p:cNvSpPr txBox="1"/>
              <p:nvPr/>
            </p:nvSpPr>
            <p:spPr>
              <a:xfrm>
                <a:off x="1356490" y="2636101"/>
                <a:ext cx="3061223" cy="494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ⅈ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73E03EB-B6A3-44A4-B702-7A0AEDA27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490" y="2636101"/>
                <a:ext cx="3061223" cy="4943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763FFFE-0AD6-4FFB-846F-C44B5B088E97}"/>
              </a:ext>
            </a:extLst>
          </p:cNvPr>
          <p:cNvCxnSpPr>
            <a:cxnSpLocks/>
          </p:cNvCxnSpPr>
          <p:nvPr/>
        </p:nvCxnSpPr>
        <p:spPr>
          <a:xfrm>
            <a:off x="8760287" y="3382147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AD8D8FB-FC2E-4BAF-8EBF-F2529DC402BE}"/>
              </a:ext>
            </a:extLst>
          </p:cNvPr>
          <p:cNvCxnSpPr>
            <a:cxnSpLocks/>
          </p:cNvCxnSpPr>
          <p:nvPr/>
        </p:nvCxnSpPr>
        <p:spPr>
          <a:xfrm flipV="1">
            <a:off x="8764850" y="1611032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E21D443-959C-472D-9937-6BD7D56AB8D4}"/>
              </a:ext>
            </a:extLst>
          </p:cNvPr>
          <p:cNvSpPr/>
          <p:nvPr/>
        </p:nvSpPr>
        <p:spPr>
          <a:xfrm>
            <a:off x="10359909" y="3423829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D9A8C30C-3FE1-4132-B574-9E9BAA78C9A8}"/>
              </a:ext>
            </a:extLst>
          </p:cNvPr>
          <p:cNvSpPr/>
          <p:nvPr/>
        </p:nvSpPr>
        <p:spPr>
          <a:xfrm>
            <a:off x="8769414" y="1562008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26B6ACB0-A555-4202-97E8-3A88F3A88722}"/>
              </a:ext>
            </a:extLst>
          </p:cNvPr>
          <p:cNvCxnSpPr>
            <a:cxnSpLocks/>
          </p:cNvCxnSpPr>
          <p:nvPr/>
        </p:nvCxnSpPr>
        <p:spPr>
          <a:xfrm flipV="1">
            <a:off x="8775673" y="1839007"/>
            <a:ext cx="1653856" cy="153370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Oval 200">
            <a:extLst>
              <a:ext uri="{FF2B5EF4-FFF2-40B4-BE49-F238E27FC236}">
                <a16:creationId xmlns:a16="http://schemas.microsoft.com/office/drawing/2014/main" id="{C311D7E3-2997-41B1-A6CA-00E7D0E023B0}"/>
              </a:ext>
            </a:extLst>
          </p:cNvPr>
          <p:cNvSpPr/>
          <p:nvPr/>
        </p:nvSpPr>
        <p:spPr>
          <a:xfrm>
            <a:off x="9175967" y="2881750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07DBD946-1242-4C50-9A51-06FF46BF5ED7}"/>
              </a:ext>
            </a:extLst>
          </p:cNvPr>
          <p:cNvSpPr/>
          <p:nvPr/>
        </p:nvSpPr>
        <p:spPr>
          <a:xfrm>
            <a:off x="9643963" y="245068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E3EB8350-B6D4-4DDB-B50B-9DDC3B8CAB46}"/>
              </a:ext>
            </a:extLst>
          </p:cNvPr>
          <p:cNvSpPr/>
          <p:nvPr/>
        </p:nvSpPr>
        <p:spPr>
          <a:xfrm>
            <a:off x="10167253" y="1961304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DA15291A-43C1-4C90-87A7-4AE3D31C1D24}"/>
              </a:ext>
            </a:extLst>
          </p:cNvPr>
          <p:cNvCxnSpPr>
            <a:cxnSpLocks/>
            <a:stCxn id="205" idx="4"/>
          </p:cNvCxnSpPr>
          <p:nvPr/>
        </p:nvCxnSpPr>
        <p:spPr>
          <a:xfrm>
            <a:off x="10235833" y="2098464"/>
            <a:ext cx="13973" cy="12742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B9C723DA-605C-496F-A7C7-0CF0B0753107}"/>
              </a:ext>
            </a:extLst>
          </p:cNvPr>
          <p:cNvCxnSpPr>
            <a:cxnSpLocks/>
            <a:stCxn id="205" idx="2"/>
          </p:cNvCxnSpPr>
          <p:nvPr/>
        </p:nvCxnSpPr>
        <p:spPr>
          <a:xfrm flipH="1">
            <a:off x="8760287" y="2029884"/>
            <a:ext cx="14069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CDF3F5E-2508-405F-8E8A-3308F333277C}"/>
              </a:ext>
            </a:extLst>
          </p:cNvPr>
          <p:cNvCxnSpPr>
            <a:cxnSpLocks/>
          </p:cNvCxnSpPr>
          <p:nvPr/>
        </p:nvCxnSpPr>
        <p:spPr>
          <a:xfrm>
            <a:off x="9718356" y="2552111"/>
            <a:ext cx="19491" cy="8206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4375762C-094F-4BB2-B82D-9FA4EC0AE393}"/>
              </a:ext>
            </a:extLst>
          </p:cNvPr>
          <p:cNvCxnSpPr>
            <a:cxnSpLocks/>
          </p:cNvCxnSpPr>
          <p:nvPr/>
        </p:nvCxnSpPr>
        <p:spPr>
          <a:xfrm flipH="1">
            <a:off x="8787968" y="2517848"/>
            <a:ext cx="81463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BBB4716-080E-414F-A90D-9D8F5141793F}"/>
              </a:ext>
            </a:extLst>
          </p:cNvPr>
          <p:cNvCxnSpPr>
            <a:cxnSpLocks/>
          </p:cNvCxnSpPr>
          <p:nvPr/>
        </p:nvCxnSpPr>
        <p:spPr>
          <a:xfrm>
            <a:off x="9234801" y="2986637"/>
            <a:ext cx="9746" cy="3860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15E4D879-4693-424E-A8AD-3D989735E711}"/>
              </a:ext>
            </a:extLst>
          </p:cNvPr>
          <p:cNvCxnSpPr>
            <a:cxnSpLocks/>
          </p:cNvCxnSpPr>
          <p:nvPr/>
        </p:nvCxnSpPr>
        <p:spPr>
          <a:xfrm flipH="1">
            <a:off x="8752257" y="2947670"/>
            <a:ext cx="4392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651A6BBE-BE81-47B5-9967-48C25EEEADDC}"/>
              </a:ext>
            </a:extLst>
          </p:cNvPr>
          <p:cNvSpPr/>
          <p:nvPr/>
        </p:nvSpPr>
        <p:spPr>
          <a:xfrm>
            <a:off x="9069559" y="3411805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12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(1)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931ED4CD-A523-418D-9DDF-41F2873325DF}"/>
              </a:ext>
            </a:extLst>
          </p:cNvPr>
          <p:cNvSpPr/>
          <p:nvPr/>
        </p:nvSpPr>
        <p:spPr>
          <a:xfrm>
            <a:off x="9526434" y="3399214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12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(2)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D43641C6-6FCC-4552-BF88-AD9D4B1C33D2}"/>
              </a:ext>
            </a:extLst>
          </p:cNvPr>
          <p:cNvSpPr/>
          <p:nvPr/>
        </p:nvSpPr>
        <p:spPr>
          <a:xfrm>
            <a:off x="10049724" y="339825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12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(3)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6B3A6459-60AE-404E-AB53-96F8CE1F02B4}"/>
              </a:ext>
            </a:extLst>
          </p:cNvPr>
          <p:cNvSpPr/>
          <p:nvPr/>
        </p:nvSpPr>
        <p:spPr>
          <a:xfrm>
            <a:off x="8404620" y="2808523"/>
            <a:ext cx="375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12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(1)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3E088A4F-31FD-4142-B176-5024DF1A9C70}"/>
              </a:ext>
            </a:extLst>
          </p:cNvPr>
          <p:cNvSpPr/>
          <p:nvPr/>
        </p:nvSpPr>
        <p:spPr>
          <a:xfrm>
            <a:off x="8420533" y="2375958"/>
            <a:ext cx="375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12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(2)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B3201DC3-7F65-4CF2-9F77-A73C553A8B27}"/>
              </a:ext>
            </a:extLst>
          </p:cNvPr>
          <p:cNvSpPr/>
          <p:nvPr/>
        </p:nvSpPr>
        <p:spPr>
          <a:xfrm>
            <a:off x="8427897" y="1908082"/>
            <a:ext cx="375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12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61744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Motivating Example: Predicting House Price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9562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Problem formulation: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Given the </a:t>
            </a:r>
            <a:r>
              <a:rPr lang="en-US" b="1" u="sng" dirty="0">
                <a:latin typeface="Segoe UI" panose="020B0502040204020203" pitchFamily="34" charset="0"/>
                <a:cs typeface="Segoe UI" panose="020B0502040204020203" pitchFamily="34" charset="0"/>
              </a:rPr>
              <a:t>age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the </a:t>
            </a:r>
            <a:r>
              <a:rPr lang="en-US" b="1" u="sng" dirty="0">
                <a:latin typeface="Segoe UI" panose="020B0502040204020203" pitchFamily="34" charset="0"/>
                <a:cs typeface="Segoe UI" panose="020B0502040204020203" pitchFamily="34" charset="0"/>
              </a:rPr>
              <a:t>size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of a house, predict its price.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0586B176-7D1A-405A-9CCE-D89485C07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705929"/>
              </p:ext>
            </p:extLst>
          </p:nvPr>
        </p:nvGraphicFramePr>
        <p:xfrm>
          <a:off x="7250106" y="1864040"/>
          <a:ext cx="2605707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68569">
                  <a:extLst>
                    <a:ext uri="{9D8B030D-6E8A-4147-A177-3AD203B41FA5}">
                      <a16:colId xmlns:a16="http://schemas.microsoft.com/office/drawing/2014/main" val="1093116493"/>
                    </a:ext>
                  </a:extLst>
                </a:gridCol>
                <a:gridCol w="868569">
                  <a:extLst>
                    <a:ext uri="{9D8B030D-6E8A-4147-A177-3AD203B41FA5}">
                      <a16:colId xmlns:a16="http://schemas.microsoft.com/office/drawing/2014/main" val="1281203148"/>
                    </a:ext>
                  </a:extLst>
                </a:gridCol>
                <a:gridCol w="868569">
                  <a:extLst>
                    <a:ext uri="{9D8B030D-6E8A-4147-A177-3AD203B41FA5}">
                      <a16:colId xmlns:a16="http://schemas.microsoft.com/office/drawing/2014/main" val="3840318763"/>
                    </a:ext>
                  </a:extLst>
                </a:gridCol>
              </a:tblGrid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033622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30509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908221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56278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1322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55110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259814B-EEDB-42E6-B454-E686E649F0F2}"/>
              </a:ext>
            </a:extLst>
          </p:cNvPr>
          <p:cNvSpPr/>
          <p:nvPr/>
        </p:nvSpPr>
        <p:spPr>
          <a:xfrm>
            <a:off x="7250106" y="3898529"/>
            <a:ext cx="2605706" cy="452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46725-2AD1-4808-B289-4FC603DD4D7E}"/>
              </a:ext>
            </a:extLst>
          </p:cNvPr>
          <p:cNvSpPr txBox="1"/>
          <p:nvPr/>
        </p:nvSpPr>
        <p:spPr>
          <a:xfrm>
            <a:off x="7731337" y="3955402"/>
            <a:ext cx="1766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Linear Regression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157723-74AD-4F96-B48D-09332F07024C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>
            <a:off x="8552959" y="3509960"/>
            <a:ext cx="0" cy="388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FA3987-83AA-461E-AC44-CB599C86D201}"/>
              </a:ext>
            </a:extLst>
          </p:cNvPr>
          <p:cNvCxnSpPr>
            <a:cxnSpLocks/>
            <a:stCxn id="2" idx="2"/>
            <a:endCxn id="93" idx="0"/>
          </p:cNvCxnSpPr>
          <p:nvPr/>
        </p:nvCxnSpPr>
        <p:spPr>
          <a:xfrm>
            <a:off x="8552959" y="4350829"/>
            <a:ext cx="1376" cy="388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EB6CA5A-1A1D-4CAD-9AB8-164E3ED7C37F}"/>
              </a:ext>
            </a:extLst>
          </p:cNvPr>
          <p:cNvSpPr txBox="1"/>
          <p:nvPr/>
        </p:nvSpPr>
        <p:spPr>
          <a:xfrm>
            <a:off x="6147721" y="5465564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age, size x</a:t>
            </a:r>
            <a:r>
              <a:rPr lang="en-US" sz="1200" baseline="30000" dirty="0"/>
              <a:t>(i)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DCB65F-935A-4BDD-B465-9BAFD1FC68D3}"/>
              </a:ext>
            </a:extLst>
          </p:cNvPr>
          <p:cNvCxnSpPr>
            <a:cxnSpLocks/>
            <a:stCxn id="15" idx="3"/>
            <a:endCxn id="93" idx="1"/>
          </p:cNvCxnSpPr>
          <p:nvPr/>
        </p:nvCxnSpPr>
        <p:spPr>
          <a:xfrm>
            <a:off x="7137094" y="5604064"/>
            <a:ext cx="510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335D7E-F292-4779-8911-DE901C9FB4A6}"/>
                  </a:ext>
                </a:extLst>
              </p:cNvPr>
              <p:cNvSpPr txBox="1"/>
              <p:nvPr/>
            </p:nvSpPr>
            <p:spPr>
              <a:xfrm>
                <a:off x="9958791" y="5465564"/>
                <a:ext cx="790729" cy="28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CN" sz="12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kern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335D7E-F292-4779-8911-DE901C9FB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8791" y="5465564"/>
                <a:ext cx="790729" cy="284693"/>
              </a:xfrm>
              <a:prstGeom prst="rect">
                <a:avLst/>
              </a:prstGeom>
              <a:blipFill>
                <a:blip r:embed="rId2"/>
                <a:stretch>
                  <a:fillRect l="-775" r="-232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A8CC75-45C5-41DE-B1DA-044E2AAE71FC}"/>
              </a:ext>
            </a:extLst>
          </p:cNvPr>
          <p:cNvCxnSpPr>
            <a:cxnSpLocks/>
            <a:stCxn id="93" idx="3"/>
            <a:endCxn id="21" idx="1"/>
          </p:cNvCxnSpPr>
          <p:nvPr/>
        </p:nvCxnSpPr>
        <p:spPr>
          <a:xfrm>
            <a:off x="9461294" y="5604064"/>
            <a:ext cx="497497" cy="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9FED5A28-7D53-44A3-AD8B-2285E2AD34CC}"/>
              </a:ext>
            </a:extLst>
          </p:cNvPr>
          <p:cNvSpPr/>
          <p:nvPr/>
        </p:nvSpPr>
        <p:spPr>
          <a:xfrm>
            <a:off x="9855812" y="2157334"/>
            <a:ext cx="186164" cy="1340200"/>
          </a:xfrm>
          <a:prstGeom prst="rightBrace">
            <a:avLst>
              <a:gd name="adj1" fmla="val 144501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C3B888-3877-4B60-B4B3-C3CD39454374}"/>
              </a:ext>
            </a:extLst>
          </p:cNvPr>
          <p:cNvSpPr txBox="1"/>
          <p:nvPr/>
        </p:nvSpPr>
        <p:spPr>
          <a:xfrm>
            <a:off x="10165033" y="2687000"/>
            <a:ext cx="1699504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m: </a:t>
            </a:r>
            <a:r>
              <a:rPr lang="en-US" b="0" dirty="0"/>
              <a:t>#training examples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CFD69D-353E-46B6-B646-B878D39A2B67}"/>
              </a:ext>
            </a:extLst>
          </p:cNvPr>
          <p:cNvSpPr txBox="1"/>
          <p:nvPr/>
        </p:nvSpPr>
        <p:spPr>
          <a:xfrm>
            <a:off x="5729291" y="2151859"/>
            <a:ext cx="1489510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i</a:t>
            </a:r>
            <a:r>
              <a:rPr lang="en-US" sz="1200" baseline="30000" dirty="0"/>
              <a:t>th</a:t>
            </a:r>
            <a:r>
              <a:rPr lang="en-US" sz="1200" dirty="0"/>
              <a:t> training example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988E87-49CF-44A9-B5B0-3CF68F7F7922}"/>
              </a:ext>
            </a:extLst>
          </p:cNvPr>
          <p:cNvSpPr txBox="1"/>
          <p:nvPr/>
        </p:nvSpPr>
        <p:spPr>
          <a:xfrm>
            <a:off x="10140150" y="1461723"/>
            <a:ext cx="947695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training set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609C3D-2CFE-45F5-A064-09E41D28C211}"/>
              </a:ext>
            </a:extLst>
          </p:cNvPr>
          <p:cNvSpPr txBox="1"/>
          <p:nvPr/>
        </p:nvSpPr>
        <p:spPr>
          <a:xfrm>
            <a:off x="7747603" y="6301794"/>
            <a:ext cx="1069524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Linear Model</a:t>
            </a:r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6E8F8A01-64EE-47A4-B135-50A415AFF189}"/>
              </a:ext>
            </a:extLst>
          </p:cNvPr>
          <p:cNvSpPr/>
          <p:nvPr/>
        </p:nvSpPr>
        <p:spPr>
          <a:xfrm rot="16200000">
            <a:off x="8057361" y="903335"/>
            <a:ext cx="177702" cy="1743705"/>
          </a:xfrm>
          <a:prstGeom prst="rightBrace">
            <a:avLst>
              <a:gd name="adj1" fmla="val 144501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5389264-88CA-4F06-84D1-6DEDBEE3A52B}"/>
              </a:ext>
            </a:extLst>
          </p:cNvPr>
          <p:cNvSpPr txBox="1"/>
          <p:nvPr/>
        </p:nvSpPr>
        <p:spPr>
          <a:xfrm>
            <a:off x="7567045" y="1316805"/>
            <a:ext cx="980910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b="1" dirty="0"/>
              <a:t>n</a:t>
            </a:r>
            <a:r>
              <a:rPr lang="en-US" sz="1200" dirty="0"/>
              <a:t>: #features</a:t>
            </a:r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A8AD6741-776E-412B-AFD0-F7B2CA07510B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9497783" y="1600223"/>
            <a:ext cx="642367" cy="263816"/>
          </a:xfrm>
          <a:prstGeom prst="curvedConnector3">
            <a:avLst>
              <a:gd name="adj1" fmla="val 141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CB82C37-6C1A-4254-9B91-D0F627700703}"/>
              </a:ext>
            </a:extLst>
          </p:cNvPr>
          <p:cNvCxnSpPr>
            <a:cxnSpLocks/>
          </p:cNvCxnSpPr>
          <p:nvPr/>
        </p:nvCxnSpPr>
        <p:spPr>
          <a:xfrm flipV="1">
            <a:off x="7747603" y="5135456"/>
            <a:ext cx="1544234" cy="104727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D5272E58-1697-4463-9C5A-A8B80417676F}"/>
              </a:ext>
            </a:extLst>
          </p:cNvPr>
          <p:cNvSpPr/>
          <p:nvPr/>
        </p:nvSpPr>
        <p:spPr>
          <a:xfrm>
            <a:off x="7277025" y="2151859"/>
            <a:ext cx="1808358" cy="13526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875D941-2B45-4E46-9C7C-6B438AD529E3}"/>
              </a:ext>
            </a:extLst>
          </p:cNvPr>
          <p:cNvSpPr/>
          <p:nvPr/>
        </p:nvSpPr>
        <p:spPr>
          <a:xfrm>
            <a:off x="9103176" y="2144909"/>
            <a:ext cx="721332" cy="13526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29032B6-5EF6-4BC5-95E2-59AC91D65160}"/>
              </a:ext>
            </a:extLst>
          </p:cNvPr>
          <p:cNvSpPr txBox="1"/>
          <p:nvPr/>
        </p:nvSpPr>
        <p:spPr>
          <a:xfrm>
            <a:off x="8062815" y="3567101"/>
            <a:ext cx="415805" cy="286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3D50E23-8D6C-4E9D-A53C-EA137FB1AA8D}"/>
              </a:ext>
            </a:extLst>
          </p:cNvPr>
          <p:cNvSpPr txBox="1"/>
          <p:nvPr/>
        </p:nvSpPr>
        <p:spPr>
          <a:xfrm>
            <a:off x="9389937" y="3543544"/>
            <a:ext cx="285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63CC9A2-697A-4515-86FF-6316D1CDF388}"/>
              </a:ext>
            </a:extLst>
          </p:cNvPr>
          <p:cNvSpPr txBox="1"/>
          <p:nvPr/>
        </p:nvSpPr>
        <p:spPr>
          <a:xfrm>
            <a:off x="7367519" y="3561621"/>
            <a:ext cx="727635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features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F783EC6-9BDE-40C5-9CCC-947DD824BBA5}"/>
              </a:ext>
            </a:extLst>
          </p:cNvPr>
          <p:cNvSpPr txBox="1"/>
          <p:nvPr/>
        </p:nvSpPr>
        <p:spPr>
          <a:xfrm>
            <a:off x="9644228" y="3557476"/>
            <a:ext cx="591380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target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A5D18063-8B97-46D2-B0D0-CB5B1532C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376" y="4739398"/>
            <a:ext cx="1813918" cy="1729331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EB554551-2D97-4AC0-87C6-C7FC31C84A7A}"/>
              </a:ext>
            </a:extLst>
          </p:cNvPr>
          <p:cNvSpPr/>
          <p:nvPr/>
        </p:nvSpPr>
        <p:spPr>
          <a:xfrm>
            <a:off x="6096000" y="1877246"/>
            <a:ext cx="8114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</a:rPr>
              <a:t>( </a:t>
            </a:r>
            <a:r>
              <a:rPr lang="en-US" sz="1200" b="1" dirty="0">
                <a:solidFill>
                  <a:prstClr val="black"/>
                </a:solidFill>
              </a:rPr>
              <a:t>x</a:t>
            </a:r>
            <a:r>
              <a:rPr lang="en-US" sz="1200" b="1" baseline="30000" dirty="0">
                <a:solidFill>
                  <a:prstClr val="black"/>
                </a:solidFill>
              </a:rPr>
              <a:t>(i)</a:t>
            </a:r>
            <a:r>
              <a:rPr lang="en-US" sz="1200" b="1" dirty="0">
                <a:solidFill>
                  <a:prstClr val="black"/>
                </a:solidFill>
              </a:rPr>
              <a:t>, y</a:t>
            </a:r>
            <a:r>
              <a:rPr lang="en-US" sz="1200" b="1" baseline="30000" dirty="0">
                <a:solidFill>
                  <a:prstClr val="black"/>
                </a:solidFill>
              </a:rPr>
              <a:t>(i) </a:t>
            </a:r>
            <a:r>
              <a:rPr lang="en-US" sz="1200" dirty="0">
                <a:solidFill>
                  <a:prstClr val="black"/>
                </a:solidFill>
              </a:rPr>
              <a:t>)</a:t>
            </a:r>
            <a:endParaRPr lang="en-US" sz="1200" baseline="30000" dirty="0">
              <a:solidFill>
                <a:prstClr val="black"/>
              </a:solidFill>
            </a:endParaRPr>
          </a:p>
        </p:txBody>
      </p:sp>
      <p:graphicFrame>
        <p:nvGraphicFramePr>
          <p:cNvPr id="104" name="Table 103">
            <a:extLst>
              <a:ext uri="{FF2B5EF4-FFF2-40B4-BE49-F238E27FC236}">
                <a16:creationId xmlns:a16="http://schemas.microsoft.com/office/drawing/2014/main" id="{BD73116E-1688-4891-B854-8F89F3196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034191"/>
              </p:ext>
            </p:extLst>
          </p:nvPr>
        </p:nvGraphicFramePr>
        <p:xfrm>
          <a:off x="688925" y="3429000"/>
          <a:ext cx="4428654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09023">
                  <a:extLst>
                    <a:ext uri="{9D8B030D-6E8A-4147-A177-3AD203B41FA5}">
                      <a16:colId xmlns:a16="http://schemas.microsoft.com/office/drawing/2014/main" val="3055983770"/>
                    </a:ext>
                  </a:extLst>
                </a:gridCol>
                <a:gridCol w="3919631">
                  <a:extLst>
                    <a:ext uri="{9D8B030D-6E8A-4147-A177-3AD203B41FA5}">
                      <a16:colId xmlns:a16="http://schemas.microsoft.com/office/drawing/2014/main" val="2090470674"/>
                    </a:ext>
                  </a:extLst>
                </a:gridCol>
              </a:tblGrid>
              <a:tr h="264605">
                <a:tc>
                  <a:txBody>
                    <a:bodyPr/>
                    <a:lstStyle/>
                    <a:p>
                      <a:pPr algn="ctr"/>
                      <a:endParaRPr lang="en-CN" sz="1200" baseline="30000" dirty="0">
                        <a:solidFill>
                          <a:schemeClr val="bg1"/>
                        </a:solidFill>
                        <a:latin typeface="Quicksand" pitchFamily="2" charset="7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Features (</a:t>
                      </a:r>
                      <a:r>
                        <a:rPr lang="en-US" altLang="ko-KR" sz="1200" b="1" i="0" dirty="0">
                          <a:solidFill>
                            <a:schemeClr val="tx1"/>
                          </a:solidFill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predictor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) of the i</a:t>
                      </a:r>
                      <a:r>
                        <a:rPr lang="en-US" altLang="ko-KR" sz="1200" b="0" i="0" baseline="30000" dirty="0">
                          <a:solidFill>
                            <a:schemeClr val="tx1"/>
                          </a:solidFill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th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 training example</a:t>
                      </a:r>
                      <a:endParaRPr lang="en-CN" sz="1200" b="0" i="0" dirty="0">
                        <a:solidFill>
                          <a:schemeClr val="tx1"/>
                        </a:solidFill>
                        <a:latin typeface="Avenir Light" panose="020B0402020203020204" pitchFamily="34" charset="77"/>
                        <a:ea typeface="+mn-ea"/>
                        <a:cs typeface="Noto Nastaliq Urdu" panose="020B0502040504020204" pitchFamily="34" charset="-78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5695998"/>
                  </a:ext>
                </a:extLst>
              </a:tr>
              <a:tr h="2646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N" sz="1200" baseline="30000" dirty="0">
                        <a:solidFill>
                          <a:schemeClr val="bg1"/>
                        </a:solidFill>
                        <a:latin typeface="Quicksand" pitchFamily="2" charset="7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 ground truth value (</a:t>
                      </a:r>
                      <a:r>
                        <a:rPr lang="en-US" altLang="ko-KR" sz="1200" b="1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target</a:t>
                      </a:r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) of the i</a:t>
                      </a:r>
                      <a:r>
                        <a:rPr lang="en-US" altLang="ko-KR" sz="1200" b="0" i="0" baseline="3000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th</a:t>
                      </a:r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 training example</a:t>
                      </a:r>
                      <a:endParaRPr lang="en-CN" sz="1200" b="0" i="0" dirty="0">
                        <a:latin typeface="Avenir Light" panose="020B0402020203020204" pitchFamily="34" charset="77"/>
                        <a:ea typeface="+mn-ea"/>
                        <a:cs typeface="Noto Nastaliq Urdu" panose="020B05020405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797304"/>
                  </a:ext>
                </a:extLst>
              </a:tr>
              <a:tr h="264605">
                <a:tc>
                  <a:txBody>
                    <a:bodyPr/>
                    <a:lstStyle/>
                    <a:p>
                      <a:pPr algn="ctr"/>
                      <a:endParaRPr lang="en-CN" sz="1200" dirty="0">
                        <a:solidFill>
                          <a:schemeClr val="bg1"/>
                        </a:solidFill>
                        <a:latin typeface="Quicksand" pitchFamily="2" charset="7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predicted value of the i</a:t>
                      </a:r>
                      <a:r>
                        <a:rPr lang="en-US" altLang="ko-KR" sz="1200" b="0" i="0" baseline="3000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th</a:t>
                      </a:r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 training example</a:t>
                      </a:r>
                      <a:endParaRPr lang="en-CN" sz="1200" b="0" i="0" dirty="0">
                        <a:latin typeface="Avenir Light" panose="020B0402020203020204" pitchFamily="34" charset="77"/>
                        <a:ea typeface="+mn-ea"/>
                        <a:cs typeface="Noto Nastaliq Urdu" panose="020B05020405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380353"/>
                  </a:ext>
                </a:extLst>
              </a:tr>
              <a:tr h="264605">
                <a:tc>
                  <a:txBody>
                    <a:bodyPr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m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# training examples</a:t>
                      </a:r>
                      <a:endParaRPr lang="en-CN" sz="1200" b="0" i="0" dirty="0">
                        <a:latin typeface="Avenir Light" panose="020B0402020203020204" pitchFamily="34" charset="77"/>
                        <a:ea typeface="+mn-ea"/>
                        <a:cs typeface="Noto Nastaliq Urdu" panose="020B05020405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913305"/>
                  </a:ext>
                </a:extLst>
              </a:tr>
              <a:tr h="264605">
                <a:tc>
                  <a:txBody>
                    <a:bodyPr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n</a:t>
                      </a:r>
                      <a:r>
                        <a:rPr lang="en-CN" sz="1200" baseline="-2500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#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428189"/>
                  </a:ext>
                </a:extLst>
              </a:tr>
              <a:tr h="264605">
                <a:tc>
                  <a:txBody>
                    <a:bodyPr/>
                    <a:lstStyle/>
                    <a:p>
                      <a:pPr algn="ctr"/>
                      <a:endParaRPr lang="en-CN" sz="1200" baseline="-25000" dirty="0">
                        <a:solidFill>
                          <a:schemeClr val="bg1"/>
                        </a:solidFill>
                        <a:latin typeface="Quicksand" pitchFamily="2" charset="7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the j</a:t>
                      </a:r>
                      <a:r>
                        <a:rPr lang="en-US" altLang="ko-KR" sz="1200" b="0" i="0" baseline="3000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th</a:t>
                      </a:r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 feature of the i</a:t>
                      </a:r>
                      <a:r>
                        <a:rPr lang="en-US" altLang="ko-KR" sz="1200" b="0" i="0" baseline="3000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th</a:t>
                      </a:r>
                      <a:r>
                        <a:rPr lang="en-US" altLang="ko-KR" sz="1200" b="0" i="0" dirty="0">
                          <a:latin typeface="Avenir Light" panose="020B0402020203020204" pitchFamily="34" charset="77"/>
                          <a:ea typeface="+mn-ea"/>
                          <a:cs typeface="Noto Nastaliq Urdu" panose="020B0502040504020204" pitchFamily="34" charset="-78"/>
                        </a:rPr>
                        <a:t> training example</a:t>
                      </a:r>
                      <a:endParaRPr lang="en-CN" sz="1200" b="0" i="0" dirty="0">
                        <a:latin typeface="Avenir Light" panose="020B0402020203020204" pitchFamily="34" charset="77"/>
                        <a:ea typeface="+mn-ea"/>
                        <a:cs typeface="Noto Nastaliq Urdu" panose="020B05020405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6937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C90B7F8-D985-4B75-8D49-0C6CF7D5AB9B}"/>
                  </a:ext>
                </a:extLst>
              </p:cNvPr>
              <p:cNvSpPr txBox="1"/>
              <p:nvPr/>
            </p:nvSpPr>
            <p:spPr>
              <a:xfrm>
                <a:off x="765943" y="4061918"/>
                <a:ext cx="272639" cy="1923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CN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C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C90B7F8-D985-4B75-8D49-0C6CF7D5A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43" y="4061918"/>
                <a:ext cx="272639" cy="192360"/>
              </a:xfrm>
              <a:prstGeom prst="rect">
                <a:avLst/>
              </a:prstGeom>
              <a:blipFill>
                <a:blip r:embed="rId4"/>
                <a:stretch>
                  <a:fillRect l="-13636" t="-12500" r="-3636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6B12085-B807-4A98-B725-7206B1E76C14}"/>
                  </a:ext>
                </a:extLst>
              </p:cNvPr>
              <p:cNvSpPr txBox="1"/>
              <p:nvPr/>
            </p:nvSpPr>
            <p:spPr>
              <a:xfrm>
                <a:off x="765942" y="3780429"/>
                <a:ext cx="272639" cy="1923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C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6B12085-B807-4A98-B725-7206B1E76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42" y="3780429"/>
                <a:ext cx="272639" cy="192360"/>
              </a:xfrm>
              <a:prstGeom prst="rect">
                <a:avLst/>
              </a:prstGeom>
              <a:blipFill>
                <a:blip r:embed="rId5"/>
                <a:stretch>
                  <a:fillRect l="-13636" t="-3125" r="-1136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47C449D-4C37-492C-9798-ABDFC19EDAC8}"/>
                  </a:ext>
                </a:extLst>
              </p:cNvPr>
              <p:cNvSpPr txBox="1"/>
              <p:nvPr/>
            </p:nvSpPr>
            <p:spPr>
              <a:xfrm>
                <a:off x="765942" y="3498940"/>
                <a:ext cx="268792" cy="1923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C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47C449D-4C37-492C-9798-ABDFC19E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42" y="3498940"/>
                <a:ext cx="268792" cy="192360"/>
              </a:xfrm>
              <a:prstGeom prst="rect">
                <a:avLst/>
              </a:prstGeom>
              <a:blipFill>
                <a:blip r:embed="rId6"/>
                <a:stretch>
                  <a:fillRect l="-9091" t="-3125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749D3D9B-AFE1-4D6B-8E3C-FCE2988AC47E}"/>
                  </a:ext>
                </a:extLst>
              </p:cNvPr>
              <p:cNvSpPr txBox="1"/>
              <p:nvPr/>
            </p:nvSpPr>
            <p:spPr>
              <a:xfrm>
                <a:off x="772162" y="4821840"/>
                <a:ext cx="268792" cy="2559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CN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749D3D9B-AFE1-4D6B-8E3C-FCE2988AC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62" y="4821840"/>
                <a:ext cx="268792" cy="255968"/>
              </a:xfrm>
              <a:prstGeom prst="rect">
                <a:avLst/>
              </a:prstGeom>
              <a:blipFill>
                <a:blip r:embed="rId7"/>
                <a:stretch>
                  <a:fillRect l="-9091" t="-2381" r="-9091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ctangle 108">
            <a:extLst>
              <a:ext uri="{FF2B5EF4-FFF2-40B4-BE49-F238E27FC236}">
                <a16:creationId xmlns:a16="http://schemas.microsoft.com/office/drawing/2014/main" id="{23DC12F5-094F-43F3-98F7-9087A383E71C}"/>
              </a:ext>
            </a:extLst>
          </p:cNvPr>
          <p:cNvSpPr/>
          <p:nvPr/>
        </p:nvSpPr>
        <p:spPr>
          <a:xfrm>
            <a:off x="533012" y="5384818"/>
            <a:ext cx="54515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Univariate Linear Regression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: n=1</a:t>
            </a:r>
            <a:b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Multivariate Linear Regression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: n&gt;1 (as the example shown to the right)</a:t>
            </a:r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D5C834-8B1E-4E71-9913-E8B131D85DF8}"/>
              </a:ext>
            </a:extLst>
          </p:cNvPr>
          <p:cNvSpPr/>
          <p:nvPr/>
        </p:nvSpPr>
        <p:spPr>
          <a:xfrm>
            <a:off x="541610" y="2363075"/>
            <a:ext cx="6096000" cy="5282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/>
            </a:pPr>
            <a:r>
              <a:rPr lang="en-US" sz="1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Solution: Linear regression:</a:t>
            </a:r>
            <a:b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target value (price) is expected to be a linear combination of the features (age and size).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2E4975-42C4-47A7-A6F8-772F532FA203}"/>
                  </a:ext>
                </a:extLst>
              </p:cNvPr>
              <p:cNvSpPr txBox="1"/>
              <p:nvPr/>
            </p:nvSpPr>
            <p:spPr>
              <a:xfrm>
                <a:off x="1788740" y="3005883"/>
                <a:ext cx="275254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2E4975-42C4-47A7-A6F8-772F532FA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740" y="3005883"/>
                <a:ext cx="2752548" cy="215444"/>
              </a:xfrm>
              <a:prstGeom prst="rect">
                <a:avLst/>
              </a:prstGeom>
              <a:blipFill>
                <a:blip r:embed="rId8"/>
                <a:stretch>
                  <a:fillRect l="-885" t="-11429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Univariate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FF2D3A2-C99B-4B7A-9B74-5BB5CB5207EA}"/>
                  </a:ext>
                </a:extLst>
              </p:cNvPr>
              <p:cNvSpPr/>
              <p:nvPr/>
            </p:nvSpPr>
            <p:spPr>
              <a:xfrm>
                <a:off x="2066160" y="5916187"/>
                <a:ext cx="2177263" cy="33855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m:rPr>
                          <m:sty m:val="p"/>
                        </m:rPr>
                        <a:rPr lang="el-GR" sz="16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FF2D3A2-C99B-4B7A-9B74-5BB5CB520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160" y="5916187"/>
                <a:ext cx="2177263" cy="338554"/>
              </a:xfrm>
              <a:prstGeom prst="rect">
                <a:avLst/>
              </a:prstGeom>
              <a:blipFill>
                <a:blip r:embed="rId2"/>
                <a:stretch>
                  <a:fillRect b="-35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224945A-FD1C-41DD-8D9E-21033C71A796}"/>
              </a:ext>
            </a:extLst>
          </p:cNvPr>
          <p:cNvSpPr/>
          <p:nvPr/>
        </p:nvSpPr>
        <p:spPr>
          <a:xfrm>
            <a:off x="351881" y="5946965"/>
            <a:ext cx="16241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Hypothesis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function: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CA10DC-EF42-49A9-819A-3F75771DB5E3}"/>
              </a:ext>
            </a:extLst>
          </p:cNvPr>
          <p:cNvSpPr/>
          <p:nvPr/>
        </p:nvSpPr>
        <p:spPr>
          <a:xfrm>
            <a:off x="361369" y="1456766"/>
            <a:ext cx="18685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Given a training data set: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A98FDB1-B134-4BD0-A4E5-9E45662382C3}"/>
              </a:ext>
            </a:extLst>
          </p:cNvPr>
          <p:cNvSpPr/>
          <p:nvPr/>
        </p:nvSpPr>
        <p:spPr>
          <a:xfrm>
            <a:off x="869286" y="1877245"/>
            <a:ext cx="2985113" cy="569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Find a line that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best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fits the training data:</a:t>
            </a:r>
          </a:p>
        </p:txBody>
      </p:sp>
      <p:graphicFrame>
        <p:nvGraphicFramePr>
          <p:cNvPr id="85" name="Table 2">
            <a:extLst>
              <a:ext uri="{FF2B5EF4-FFF2-40B4-BE49-F238E27FC236}">
                <a16:creationId xmlns:a16="http://schemas.microsoft.com/office/drawing/2014/main" id="{9DEE7898-8626-46BA-9384-9F2E2DB90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318813"/>
              </p:ext>
            </p:extLst>
          </p:nvPr>
        </p:nvGraphicFramePr>
        <p:xfrm>
          <a:off x="7983812" y="1864040"/>
          <a:ext cx="1737138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68569">
                  <a:extLst>
                    <a:ext uri="{9D8B030D-6E8A-4147-A177-3AD203B41FA5}">
                      <a16:colId xmlns:a16="http://schemas.microsoft.com/office/drawing/2014/main" val="1281203148"/>
                    </a:ext>
                  </a:extLst>
                </a:gridCol>
                <a:gridCol w="868569">
                  <a:extLst>
                    <a:ext uri="{9D8B030D-6E8A-4147-A177-3AD203B41FA5}">
                      <a16:colId xmlns:a16="http://schemas.microsoft.com/office/drawing/2014/main" val="3840318763"/>
                    </a:ext>
                  </a:extLst>
                </a:gridCol>
              </a:tblGrid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033622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30509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908221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56278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1322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551102"/>
                  </a:ext>
                </a:extLst>
              </a:tr>
            </a:tbl>
          </a:graphicData>
        </a:graphic>
      </p:graphicFrame>
      <p:sp>
        <p:nvSpPr>
          <p:cNvPr id="86" name="Rectangle 85">
            <a:extLst>
              <a:ext uri="{FF2B5EF4-FFF2-40B4-BE49-F238E27FC236}">
                <a16:creationId xmlns:a16="http://schemas.microsoft.com/office/drawing/2014/main" id="{EB622A16-33F4-4712-9BD8-13B4662AA9AA}"/>
              </a:ext>
            </a:extLst>
          </p:cNvPr>
          <p:cNvSpPr/>
          <p:nvPr/>
        </p:nvSpPr>
        <p:spPr>
          <a:xfrm>
            <a:off x="7551253" y="3991609"/>
            <a:ext cx="2605706" cy="452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8160C43-9621-4B69-A8A1-F3B044C46A47}"/>
              </a:ext>
            </a:extLst>
          </p:cNvPr>
          <p:cNvSpPr txBox="1"/>
          <p:nvPr/>
        </p:nvSpPr>
        <p:spPr>
          <a:xfrm>
            <a:off x="8032484" y="4048482"/>
            <a:ext cx="1766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Linear Regression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58FAB5E-E450-4C5F-B8C4-F092476F3AE9}"/>
              </a:ext>
            </a:extLst>
          </p:cNvPr>
          <p:cNvCxnSpPr>
            <a:cxnSpLocks/>
            <a:stCxn id="85" idx="2"/>
            <a:endCxn id="86" idx="0"/>
          </p:cNvCxnSpPr>
          <p:nvPr/>
        </p:nvCxnSpPr>
        <p:spPr>
          <a:xfrm>
            <a:off x="8852381" y="3509960"/>
            <a:ext cx="1725" cy="48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90A8341-CDCC-4CB1-A10C-5BCF8ABEF7CF}"/>
              </a:ext>
            </a:extLst>
          </p:cNvPr>
          <p:cNvCxnSpPr>
            <a:cxnSpLocks/>
            <a:stCxn id="86" idx="2"/>
            <a:endCxn id="109" idx="0"/>
          </p:cNvCxnSpPr>
          <p:nvPr/>
        </p:nvCxnSpPr>
        <p:spPr>
          <a:xfrm>
            <a:off x="8854106" y="4443909"/>
            <a:ext cx="1376" cy="29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595AC35-08CC-4837-BAEC-7D5F16179EF0}"/>
              </a:ext>
            </a:extLst>
          </p:cNvPr>
          <p:cNvSpPr txBox="1"/>
          <p:nvPr/>
        </p:nvSpPr>
        <p:spPr>
          <a:xfrm>
            <a:off x="6335856" y="5465564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District, size x</a:t>
            </a:r>
            <a:r>
              <a:rPr lang="en-US" sz="1200" baseline="30000" dirty="0"/>
              <a:t>(i) 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117778A-7D00-40C8-8406-511561321DDD}"/>
              </a:ext>
            </a:extLst>
          </p:cNvPr>
          <p:cNvCxnSpPr>
            <a:cxnSpLocks/>
            <a:stCxn id="90" idx="3"/>
            <a:endCxn id="109" idx="1"/>
          </p:cNvCxnSpPr>
          <p:nvPr/>
        </p:nvCxnSpPr>
        <p:spPr>
          <a:xfrm>
            <a:off x="7551253" y="5604064"/>
            <a:ext cx="397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C73DAD9-A361-4BAF-B8BB-141935E23998}"/>
                  </a:ext>
                </a:extLst>
              </p:cNvPr>
              <p:cNvSpPr txBox="1"/>
              <p:nvPr/>
            </p:nvSpPr>
            <p:spPr>
              <a:xfrm>
                <a:off x="10259938" y="5465564"/>
                <a:ext cx="790729" cy="28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CN" sz="12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kern="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C73DAD9-A361-4BAF-B8BB-141935E23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9938" y="5465564"/>
                <a:ext cx="790729" cy="284693"/>
              </a:xfrm>
              <a:prstGeom prst="rect">
                <a:avLst/>
              </a:prstGeom>
              <a:blipFill>
                <a:blip r:embed="rId3"/>
                <a:stretch>
                  <a:fillRect r="-230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D49E343-C1D0-437B-9743-280EC61A5D6D}"/>
              </a:ext>
            </a:extLst>
          </p:cNvPr>
          <p:cNvCxnSpPr>
            <a:cxnSpLocks/>
            <a:stCxn id="109" idx="3"/>
            <a:endCxn id="92" idx="1"/>
          </p:cNvCxnSpPr>
          <p:nvPr/>
        </p:nvCxnSpPr>
        <p:spPr>
          <a:xfrm>
            <a:off x="9762441" y="5604064"/>
            <a:ext cx="497497" cy="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ight Brace 93">
            <a:extLst>
              <a:ext uri="{FF2B5EF4-FFF2-40B4-BE49-F238E27FC236}">
                <a16:creationId xmlns:a16="http://schemas.microsoft.com/office/drawing/2014/main" id="{CDCFA04D-645E-45D2-B46C-DB0C66B39A92}"/>
              </a:ext>
            </a:extLst>
          </p:cNvPr>
          <p:cNvSpPr/>
          <p:nvPr/>
        </p:nvSpPr>
        <p:spPr>
          <a:xfrm>
            <a:off x="9735357" y="2157334"/>
            <a:ext cx="186164" cy="1340200"/>
          </a:xfrm>
          <a:prstGeom prst="rightBrace">
            <a:avLst>
              <a:gd name="adj1" fmla="val 144501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FA47C66-4BF1-4BD5-AD94-A00AE863C30F}"/>
              </a:ext>
            </a:extLst>
          </p:cNvPr>
          <p:cNvSpPr txBox="1"/>
          <p:nvPr/>
        </p:nvSpPr>
        <p:spPr>
          <a:xfrm>
            <a:off x="10039103" y="2687000"/>
            <a:ext cx="1699504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m: </a:t>
            </a:r>
            <a:r>
              <a:rPr lang="en-US" b="0" dirty="0"/>
              <a:t>#training examples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795320C-686E-4643-BCD8-37CAEBD6F41F}"/>
              </a:ext>
            </a:extLst>
          </p:cNvPr>
          <p:cNvSpPr txBox="1"/>
          <p:nvPr/>
        </p:nvSpPr>
        <p:spPr>
          <a:xfrm>
            <a:off x="6462997" y="2151859"/>
            <a:ext cx="1489510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i</a:t>
            </a:r>
            <a:r>
              <a:rPr lang="en-US" sz="1200" baseline="30000" dirty="0"/>
              <a:t>th</a:t>
            </a:r>
            <a:r>
              <a:rPr lang="en-US" sz="1200" dirty="0"/>
              <a:t> training example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5E2512E-1FF7-41F7-A2D4-25424FB5A8AF}"/>
              </a:ext>
            </a:extLst>
          </p:cNvPr>
          <p:cNvSpPr txBox="1"/>
          <p:nvPr/>
        </p:nvSpPr>
        <p:spPr>
          <a:xfrm>
            <a:off x="10173007" y="1461723"/>
            <a:ext cx="947695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training set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FCBD987-27BA-437D-BDCD-24EE8D2BFBC7}"/>
              </a:ext>
            </a:extLst>
          </p:cNvPr>
          <p:cNvSpPr txBox="1"/>
          <p:nvPr/>
        </p:nvSpPr>
        <p:spPr>
          <a:xfrm>
            <a:off x="8048750" y="6301794"/>
            <a:ext cx="1069524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Linear Model</a:t>
            </a:r>
          </a:p>
        </p:txBody>
      </p:sp>
      <p:sp>
        <p:nvSpPr>
          <p:cNvPr id="99" name="Right Brace 98">
            <a:extLst>
              <a:ext uri="{FF2B5EF4-FFF2-40B4-BE49-F238E27FC236}">
                <a16:creationId xmlns:a16="http://schemas.microsoft.com/office/drawing/2014/main" id="{7A5EF2B4-9EEF-4FC3-8ADA-615855846051}"/>
              </a:ext>
            </a:extLst>
          </p:cNvPr>
          <p:cNvSpPr/>
          <p:nvPr/>
        </p:nvSpPr>
        <p:spPr>
          <a:xfrm rot="16200000">
            <a:off x="8334197" y="1360205"/>
            <a:ext cx="190909" cy="843171"/>
          </a:xfrm>
          <a:prstGeom prst="rightBrace">
            <a:avLst>
              <a:gd name="adj1" fmla="val 144501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9AC52D7-5EA0-45D5-A6A9-32CF05457090}"/>
              </a:ext>
            </a:extLst>
          </p:cNvPr>
          <p:cNvSpPr txBox="1"/>
          <p:nvPr/>
        </p:nvSpPr>
        <p:spPr>
          <a:xfrm>
            <a:off x="7972227" y="1316805"/>
            <a:ext cx="980910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b="1" dirty="0"/>
              <a:t>n</a:t>
            </a:r>
            <a:r>
              <a:rPr lang="en-US" sz="1200" dirty="0"/>
              <a:t>: #features</a:t>
            </a:r>
          </a:p>
        </p:txBody>
      </p: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5DC2468B-8778-4DC4-8C05-F7739BFB2519}"/>
              </a:ext>
            </a:extLst>
          </p:cNvPr>
          <p:cNvCxnSpPr>
            <a:cxnSpLocks/>
          </p:cNvCxnSpPr>
          <p:nvPr/>
        </p:nvCxnSpPr>
        <p:spPr>
          <a:xfrm flipV="1">
            <a:off x="9530640" y="1600223"/>
            <a:ext cx="642367" cy="263816"/>
          </a:xfrm>
          <a:prstGeom prst="curvedConnector3">
            <a:avLst>
              <a:gd name="adj1" fmla="val 141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5CF5285-11D6-499B-B7D7-90AEDB21C1E4}"/>
              </a:ext>
            </a:extLst>
          </p:cNvPr>
          <p:cNvCxnSpPr>
            <a:cxnSpLocks/>
          </p:cNvCxnSpPr>
          <p:nvPr/>
        </p:nvCxnSpPr>
        <p:spPr>
          <a:xfrm flipV="1">
            <a:off x="8048750" y="5135456"/>
            <a:ext cx="1544234" cy="104727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DDAFBB3-A985-4EA4-9648-FFE321A2C5AF}"/>
              </a:ext>
            </a:extLst>
          </p:cNvPr>
          <p:cNvSpPr/>
          <p:nvPr/>
        </p:nvSpPr>
        <p:spPr>
          <a:xfrm>
            <a:off x="8012872" y="2134879"/>
            <a:ext cx="815988" cy="13526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F09BD37-7C87-474D-BADD-337D16FA75A4}"/>
              </a:ext>
            </a:extLst>
          </p:cNvPr>
          <p:cNvSpPr/>
          <p:nvPr/>
        </p:nvSpPr>
        <p:spPr>
          <a:xfrm>
            <a:off x="8860165" y="2144909"/>
            <a:ext cx="827457" cy="13526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1CE09D6-F655-449E-AD66-78D5C3DA8C1F}"/>
              </a:ext>
            </a:extLst>
          </p:cNvPr>
          <p:cNvSpPr txBox="1"/>
          <p:nvPr/>
        </p:nvSpPr>
        <p:spPr>
          <a:xfrm>
            <a:off x="8336222" y="3579986"/>
            <a:ext cx="415805" cy="286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X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03B8D67-FC3B-4CF9-9B7D-7D341A3D27ED}"/>
              </a:ext>
            </a:extLst>
          </p:cNvPr>
          <p:cNvSpPr txBox="1"/>
          <p:nvPr/>
        </p:nvSpPr>
        <p:spPr>
          <a:xfrm>
            <a:off x="9143544" y="3559969"/>
            <a:ext cx="285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9FFFF8B-C1E9-4B10-9EBF-E350F3C81634}"/>
              </a:ext>
            </a:extLst>
          </p:cNvPr>
          <p:cNvSpPr txBox="1"/>
          <p:nvPr/>
        </p:nvSpPr>
        <p:spPr>
          <a:xfrm>
            <a:off x="7677109" y="3571585"/>
            <a:ext cx="661912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feature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1AED01B-2CEC-4403-A878-52B435F0C536}"/>
              </a:ext>
            </a:extLst>
          </p:cNvPr>
          <p:cNvSpPr txBox="1"/>
          <p:nvPr/>
        </p:nvSpPr>
        <p:spPr>
          <a:xfrm>
            <a:off x="9408786" y="3557476"/>
            <a:ext cx="591380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target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84CF08FC-A5BE-40E4-AA49-49D298C5F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8523" y="4739398"/>
            <a:ext cx="1813918" cy="1729331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7ACE59FE-E39E-4D32-A314-3F742F149FEB}"/>
              </a:ext>
            </a:extLst>
          </p:cNvPr>
          <p:cNvSpPr/>
          <p:nvPr/>
        </p:nvSpPr>
        <p:spPr>
          <a:xfrm>
            <a:off x="6829706" y="1877246"/>
            <a:ext cx="8114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</a:rPr>
              <a:t>( </a:t>
            </a:r>
            <a:r>
              <a:rPr lang="en-US" sz="1200" b="1" dirty="0">
                <a:solidFill>
                  <a:prstClr val="black"/>
                </a:solidFill>
              </a:rPr>
              <a:t>x</a:t>
            </a:r>
            <a:r>
              <a:rPr lang="en-US" sz="1200" b="1" baseline="30000" dirty="0">
                <a:solidFill>
                  <a:prstClr val="black"/>
                </a:solidFill>
              </a:rPr>
              <a:t>(i)</a:t>
            </a:r>
            <a:r>
              <a:rPr lang="en-US" sz="1200" b="1" dirty="0">
                <a:solidFill>
                  <a:prstClr val="black"/>
                </a:solidFill>
              </a:rPr>
              <a:t>, y</a:t>
            </a:r>
            <a:r>
              <a:rPr lang="en-US" sz="1200" b="1" baseline="30000" dirty="0">
                <a:solidFill>
                  <a:prstClr val="black"/>
                </a:solidFill>
              </a:rPr>
              <a:t>(i) </a:t>
            </a:r>
            <a:r>
              <a:rPr lang="en-US" sz="1200" dirty="0">
                <a:solidFill>
                  <a:prstClr val="black"/>
                </a:solidFill>
              </a:rPr>
              <a:t>)</a:t>
            </a:r>
            <a:endParaRPr lang="en-US" sz="1200" baseline="30000" dirty="0">
              <a:solidFill>
                <a:prstClr val="black"/>
              </a:solidFill>
            </a:endParaRP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AB7FAEF9-410B-4018-A1D7-D7B3EB0E7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507" y="2465447"/>
            <a:ext cx="1813918" cy="1729331"/>
          </a:xfrm>
          <a:prstGeom prst="rect">
            <a:avLst/>
          </a:prstGeom>
        </p:spPr>
      </p:pic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8343839-3787-4F61-8D57-AFCEE57BFBAE}"/>
              </a:ext>
            </a:extLst>
          </p:cNvPr>
          <p:cNvCxnSpPr>
            <a:cxnSpLocks/>
          </p:cNvCxnSpPr>
          <p:nvPr/>
        </p:nvCxnSpPr>
        <p:spPr>
          <a:xfrm flipV="1">
            <a:off x="967247" y="2866810"/>
            <a:ext cx="1544234" cy="104727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FF9AF63D-5542-4EE7-A6CF-3D460D418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011" y="2477832"/>
            <a:ext cx="1813918" cy="1729331"/>
          </a:xfrm>
          <a:prstGeom prst="rect">
            <a:avLst/>
          </a:prstGeom>
        </p:spPr>
      </p:pic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B8A0C7D-AA4C-46E0-BBAE-A960EA8880F4}"/>
              </a:ext>
            </a:extLst>
          </p:cNvPr>
          <p:cNvCxnSpPr>
            <a:cxnSpLocks/>
          </p:cNvCxnSpPr>
          <p:nvPr/>
        </p:nvCxnSpPr>
        <p:spPr>
          <a:xfrm flipV="1">
            <a:off x="2910285" y="3280364"/>
            <a:ext cx="1552631" cy="1914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114">
            <a:extLst>
              <a:ext uri="{FF2B5EF4-FFF2-40B4-BE49-F238E27FC236}">
                <a16:creationId xmlns:a16="http://schemas.microsoft.com/office/drawing/2014/main" id="{449D8529-A0E8-4F4C-ABE9-B72FE96A7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079" y="2493239"/>
            <a:ext cx="1813918" cy="1729331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9B8BA52-D1C3-4DC5-9DB3-38A109B5379E}"/>
              </a:ext>
            </a:extLst>
          </p:cNvPr>
          <p:cNvCxnSpPr>
            <a:cxnSpLocks/>
          </p:cNvCxnSpPr>
          <p:nvPr/>
        </p:nvCxnSpPr>
        <p:spPr>
          <a:xfrm>
            <a:off x="4744090" y="2901095"/>
            <a:ext cx="1302155" cy="103489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608D450-07C2-4CF1-9BE2-83B3368D4F9F}"/>
              </a:ext>
            </a:extLst>
          </p:cNvPr>
          <p:cNvCxnSpPr/>
          <p:nvPr/>
        </p:nvCxnSpPr>
        <p:spPr>
          <a:xfrm>
            <a:off x="673480" y="1795947"/>
            <a:ext cx="0" cy="405183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06FEC081-F853-4CB7-865F-5832A47F89BD}"/>
                  </a:ext>
                </a:extLst>
              </p:cNvPr>
              <p:cNvSpPr/>
              <p:nvPr/>
            </p:nvSpPr>
            <p:spPr>
              <a:xfrm>
                <a:off x="845441" y="4621349"/>
                <a:ext cx="3693575" cy="1123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Question1</a:t>
                </a: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</a:p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How to measure how good a line is fitting the data?</a:t>
                </a:r>
              </a:p>
              <a:p>
                <a:pPr lvl="0">
                  <a:spcAft>
                    <a:spcPts val="600"/>
                  </a:spcAft>
                  <a:defRPr/>
                </a:pPr>
                <a:r>
                  <a:rPr lang="en-US" sz="1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Question2</a:t>
                </a: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</a:p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How to find the line (by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 ?</a:t>
                </a:r>
              </a:p>
            </p:txBody>
          </p:sp>
        </mc:Choice>
        <mc:Fallback xmlns="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06FEC081-F853-4CB7-865F-5832A47F89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41" y="4621349"/>
                <a:ext cx="3693575" cy="1123384"/>
              </a:xfrm>
              <a:prstGeom prst="rect">
                <a:avLst/>
              </a:prstGeom>
              <a:blipFill>
                <a:blip r:embed="rId5"/>
                <a:stretch>
                  <a:fillRect l="-495" t="-1630" b="-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>
            <a:extLst>
              <a:ext uri="{FF2B5EF4-FFF2-40B4-BE49-F238E27FC236}">
                <a16:creationId xmlns:a16="http://schemas.microsoft.com/office/drawing/2014/main" id="{1CAF2896-0DFA-4AE7-BBA6-5DC61742D402}"/>
              </a:ext>
            </a:extLst>
          </p:cNvPr>
          <p:cNvSpPr txBox="1"/>
          <p:nvPr/>
        </p:nvSpPr>
        <p:spPr>
          <a:xfrm>
            <a:off x="1503780" y="4104735"/>
            <a:ext cx="561372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/>
              <a:t>Good</a:t>
            </a:r>
            <a:endParaRPr lang="en-US" sz="1200" baseline="300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84D3D04-D27A-4AEC-A044-B6737A347163}"/>
              </a:ext>
            </a:extLst>
          </p:cNvPr>
          <p:cNvSpPr txBox="1"/>
          <p:nvPr/>
        </p:nvSpPr>
        <p:spPr>
          <a:xfrm>
            <a:off x="3510575" y="4102527"/>
            <a:ext cx="442750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Bad</a:t>
            </a:r>
            <a:endParaRPr lang="en-US" sz="1200" baseline="300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519A499-EFBA-4A79-8689-FF18305E0471}"/>
              </a:ext>
            </a:extLst>
          </p:cNvPr>
          <p:cNvSpPr txBox="1"/>
          <p:nvPr/>
        </p:nvSpPr>
        <p:spPr>
          <a:xfrm>
            <a:off x="5202940" y="4104985"/>
            <a:ext cx="655950" cy="2769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So Bad</a:t>
            </a:r>
            <a:endParaRPr lang="en-US" sz="1200" baseline="300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067DEDC-2FA3-430C-95E7-F92EDF4BBBC7}"/>
              </a:ext>
            </a:extLst>
          </p:cNvPr>
          <p:cNvSpPr txBox="1"/>
          <p:nvPr/>
        </p:nvSpPr>
        <p:spPr>
          <a:xfrm rot="16200000">
            <a:off x="-395170" y="3475667"/>
            <a:ext cx="1766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41088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Loss Function and Cost Function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CA10DC-EF42-49A9-819A-3F75771DB5E3}"/>
              </a:ext>
            </a:extLst>
          </p:cNvPr>
          <p:cNvSpPr/>
          <p:nvPr/>
        </p:nvSpPr>
        <p:spPr>
          <a:xfrm>
            <a:off x="1752998" y="1556231"/>
            <a:ext cx="1410964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Loss Function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9C293F-C78F-41BC-9387-C83A3BE1185B}"/>
              </a:ext>
            </a:extLst>
          </p:cNvPr>
          <p:cNvCxnSpPr>
            <a:cxnSpLocks/>
          </p:cNvCxnSpPr>
          <p:nvPr/>
        </p:nvCxnSpPr>
        <p:spPr>
          <a:xfrm>
            <a:off x="1637975" y="4423054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50406CF-074B-4E3F-8EBF-3182F0EBBCB3}"/>
              </a:ext>
            </a:extLst>
          </p:cNvPr>
          <p:cNvCxnSpPr>
            <a:cxnSpLocks/>
          </p:cNvCxnSpPr>
          <p:nvPr/>
        </p:nvCxnSpPr>
        <p:spPr>
          <a:xfrm flipV="1">
            <a:off x="1642538" y="2651939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23FAFD3-97AB-4738-98D0-DFB94BC52A9C}"/>
              </a:ext>
            </a:extLst>
          </p:cNvPr>
          <p:cNvSpPr/>
          <p:nvPr/>
        </p:nvSpPr>
        <p:spPr>
          <a:xfrm>
            <a:off x="3237597" y="4464736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FDD52F6-7EB2-40C0-A9CC-E179F57E54B3}"/>
              </a:ext>
            </a:extLst>
          </p:cNvPr>
          <p:cNvSpPr/>
          <p:nvPr/>
        </p:nvSpPr>
        <p:spPr>
          <a:xfrm>
            <a:off x="1647102" y="2602915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A0C444C-5403-4D59-A47B-F3EA45633E63}"/>
              </a:ext>
            </a:extLst>
          </p:cNvPr>
          <p:cNvCxnSpPr>
            <a:cxnSpLocks/>
          </p:cNvCxnSpPr>
          <p:nvPr/>
        </p:nvCxnSpPr>
        <p:spPr>
          <a:xfrm flipV="1">
            <a:off x="1653361" y="3065835"/>
            <a:ext cx="1972066" cy="134778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983C12-78AB-4CC4-8CCF-8152814C7F2A}"/>
              </a:ext>
            </a:extLst>
          </p:cNvPr>
          <p:cNvCxnSpPr>
            <a:cxnSpLocks/>
            <a:stCxn id="86" idx="4"/>
            <a:endCxn id="45" idx="0"/>
          </p:cNvCxnSpPr>
          <p:nvPr/>
        </p:nvCxnSpPr>
        <p:spPr>
          <a:xfrm>
            <a:off x="2507913" y="3280925"/>
            <a:ext cx="0" cy="118221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EB1CE93-58F4-4F3D-8AC8-63ED8C158B3D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1647102" y="3212345"/>
            <a:ext cx="7922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ABA254D-5141-4BB6-AEC6-7F3370137F3C}"/>
              </a:ext>
            </a:extLst>
          </p:cNvPr>
          <p:cNvCxnSpPr>
            <a:cxnSpLocks/>
          </p:cNvCxnSpPr>
          <p:nvPr/>
        </p:nvCxnSpPr>
        <p:spPr>
          <a:xfrm>
            <a:off x="1647102" y="3826656"/>
            <a:ext cx="86081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F60CF23-9A50-460C-A299-D7174AD5AE82}"/>
                  </a:ext>
                </a:extLst>
              </p:cNvPr>
              <p:cNvSpPr/>
              <p:nvPr/>
            </p:nvSpPr>
            <p:spPr>
              <a:xfrm>
                <a:off x="2281376" y="4463143"/>
                <a:ext cx="453073" cy="289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ⅈ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F60CF23-9A50-460C-A299-D7174AD5A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376" y="4463143"/>
                <a:ext cx="453073" cy="2895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E37D127-FA92-4642-9EFA-42E61A69FEA3}"/>
                  </a:ext>
                </a:extLst>
              </p:cNvPr>
              <p:cNvSpPr/>
              <p:nvPr/>
            </p:nvSpPr>
            <p:spPr>
              <a:xfrm>
                <a:off x="1259986" y="3074586"/>
                <a:ext cx="456920" cy="289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ⅈ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2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E37D127-FA92-4642-9EFA-42E61A69FE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986" y="3074586"/>
                <a:ext cx="456920" cy="2895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6B8DFC3-ACB7-449A-9CCA-5F546CD08BF1}"/>
                  </a:ext>
                </a:extLst>
              </p:cNvPr>
              <p:cNvSpPr/>
              <p:nvPr/>
            </p:nvSpPr>
            <p:spPr>
              <a:xfrm>
                <a:off x="1223583" y="3670589"/>
                <a:ext cx="456920" cy="289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6B8DFC3-ACB7-449A-9CCA-5F546CD08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583" y="3670589"/>
                <a:ext cx="456920" cy="289503"/>
              </a:xfrm>
              <a:prstGeom prst="rect">
                <a:avLst/>
              </a:prstGeom>
              <a:blipFill>
                <a:blip r:embed="rId4"/>
                <a:stretch>
                  <a:fillRect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6009B5A-C4EB-40C2-B662-2A4AB310905C}"/>
              </a:ext>
            </a:extLst>
          </p:cNvPr>
          <p:cNvCxnSpPr>
            <a:cxnSpLocks/>
          </p:cNvCxnSpPr>
          <p:nvPr/>
        </p:nvCxnSpPr>
        <p:spPr>
          <a:xfrm flipV="1">
            <a:off x="2496962" y="3230653"/>
            <a:ext cx="0" cy="59600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E3C040B-65F9-44EB-9B22-A1096FC3CAF5}"/>
              </a:ext>
            </a:extLst>
          </p:cNvPr>
          <p:cNvSpPr/>
          <p:nvPr/>
        </p:nvSpPr>
        <p:spPr>
          <a:xfrm>
            <a:off x="1996502" y="3378277"/>
            <a:ext cx="442750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loss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9EDDDA0-4C3F-49A2-967F-33F5201DA48D}"/>
              </a:ext>
            </a:extLst>
          </p:cNvPr>
          <p:cNvSpPr/>
          <p:nvPr/>
        </p:nvSpPr>
        <p:spPr>
          <a:xfrm>
            <a:off x="2439333" y="314376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C3D14AB-FA7E-4947-A3BE-FDF056792BE4}"/>
              </a:ext>
            </a:extLst>
          </p:cNvPr>
          <p:cNvCxnSpPr>
            <a:cxnSpLocks/>
          </p:cNvCxnSpPr>
          <p:nvPr/>
        </p:nvCxnSpPr>
        <p:spPr>
          <a:xfrm>
            <a:off x="7360045" y="4423054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8595FAB-9590-4CEB-B44B-25DC1CABA67B}"/>
              </a:ext>
            </a:extLst>
          </p:cNvPr>
          <p:cNvCxnSpPr>
            <a:cxnSpLocks/>
          </p:cNvCxnSpPr>
          <p:nvPr/>
        </p:nvCxnSpPr>
        <p:spPr>
          <a:xfrm flipV="1">
            <a:off x="7364608" y="2651939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31C2D83-62B8-4980-8C25-294B8914DAB1}"/>
              </a:ext>
            </a:extLst>
          </p:cNvPr>
          <p:cNvSpPr/>
          <p:nvPr/>
        </p:nvSpPr>
        <p:spPr>
          <a:xfrm>
            <a:off x="8959667" y="4464736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8B9E8D3-B391-41DC-B35D-35AEC52EE5C3}"/>
              </a:ext>
            </a:extLst>
          </p:cNvPr>
          <p:cNvSpPr/>
          <p:nvPr/>
        </p:nvSpPr>
        <p:spPr>
          <a:xfrm>
            <a:off x="7369172" y="2602915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3A910A8-B059-40CA-969C-063198FE444F}"/>
              </a:ext>
            </a:extLst>
          </p:cNvPr>
          <p:cNvCxnSpPr>
            <a:cxnSpLocks/>
          </p:cNvCxnSpPr>
          <p:nvPr/>
        </p:nvCxnSpPr>
        <p:spPr>
          <a:xfrm flipV="1">
            <a:off x="7375431" y="3065835"/>
            <a:ext cx="1972066" cy="134778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C5AD14F-CB0C-448B-AE9B-5120C4F1E7E2}"/>
              </a:ext>
            </a:extLst>
          </p:cNvPr>
          <p:cNvCxnSpPr>
            <a:cxnSpLocks/>
          </p:cNvCxnSpPr>
          <p:nvPr/>
        </p:nvCxnSpPr>
        <p:spPr>
          <a:xfrm flipV="1">
            <a:off x="8219032" y="3230653"/>
            <a:ext cx="0" cy="59600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FFC8BB07-7FC3-416C-959E-C2D83D7E4129}"/>
              </a:ext>
            </a:extLst>
          </p:cNvPr>
          <p:cNvSpPr/>
          <p:nvPr/>
        </p:nvSpPr>
        <p:spPr>
          <a:xfrm>
            <a:off x="8161403" y="314376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AB35F2D-5347-4F79-97B7-7DF9034D6F2E}"/>
              </a:ext>
            </a:extLst>
          </p:cNvPr>
          <p:cNvSpPr/>
          <p:nvPr/>
        </p:nvSpPr>
        <p:spPr>
          <a:xfrm>
            <a:off x="8351844" y="3969527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103121E4-1E04-4B5A-9772-484DC3E4BD80}"/>
              </a:ext>
            </a:extLst>
          </p:cNvPr>
          <p:cNvSpPr/>
          <p:nvPr/>
        </p:nvSpPr>
        <p:spPr>
          <a:xfrm>
            <a:off x="8617858" y="3195843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9F2D6A69-9CBA-4E95-BFA4-49C8A57FF51D}"/>
              </a:ext>
            </a:extLst>
          </p:cNvPr>
          <p:cNvSpPr/>
          <p:nvPr/>
        </p:nvSpPr>
        <p:spPr>
          <a:xfrm>
            <a:off x="8994054" y="3524438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DD4824F-9E76-48B8-8A9C-D56B88FCC788}"/>
              </a:ext>
            </a:extLst>
          </p:cNvPr>
          <p:cNvSpPr/>
          <p:nvPr/>
        </p:nvSpPr>
        <p:spPr>
          <a:xfrm>
            <a:off x="7781815" y="3749162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4A71F78-F86B-465B-A31B-5E0A13E5D892}"/>
              </a:ext>
            </a:extLst>
          </p:cNvPr>
          <p:cNvCxnSpPr>
            <a:cxnSpLocks/>
          </p:cNvCxnSpPr>
          <p:nvPr/>
        </p:nvCxnSpPr>
        <p:spPr>
          <a:xfrm flipV="1">
            <a:off x="7850395" y="3881471"/>
            <a:ext cx="0" cy="22521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E8DA13F-C55C-4BBB-9F5C-580B4A45E900}"/>
              </a:ext>
            </a:extLst>
          </p:cNvPr>
          <p:cNvCxnSpPr>
            <a:cxnSpLocks/>
          </p:cNvCxnSpPr>
          <p:nvPr/>
        </p:nvCxnSpPr>
        <p:spPr>
          <a:xfrm flipV="1">
            <a:off x="8696126" y="3328338"/>
            <a:ext cx="0" cy="21859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2724F19-47F5-4A87-BE4B-0BF212FF44ED}"/>
              </a:ext>
            </a:extLst>
          </p:cNvPr>
          <p:cNvCxnSpPr>
            <a:cxnSpLocks/>
            <a:stCxn id="142" idx="0"/>
          </p:cNvCxnSpPr>
          <p:nvPr/>
        </p:nvCxnSpPr>
        <p:spPr>
          <a:xfrm flipV="1">
            <a:off x="8420424" y="3680024"/>
            <a:ext cx="0" cy="28950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E0C9D122-9679-436F-8806-6676DA8BA2DA}"/>
              </a:ext>
            </a:extLst>
          </p:cNvPr>
          <p:cNvCxnSpPr>
            <a:cxnSpLocks/>
            <a:stCxn id="144" idx="0"/>
          </p:cNvCxnSpPr>
          <p:nvPr/>
        </p:nvCxnSpPr>
        <p:spPr>
          <a:xfrm flipV="1">
            <a:off x="9062634" y="3280926"/>
            <a:ext cx="0" cy="24351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AC3C822-3307-4521-B032-D28CCE07F626}"/>
                  </a:ext>
                </a:extLst>
              </p:cNvPr>
              <p:cNvSpPr txBox="1"/>
              <p:nvPr/>
            </p:nvSpPr>
            <p:spPr>
              <a:xfrm>
                <a:off x="1637975" y="4961742"/>
                <a:ext cx="2492029" cy="621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smtClean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0" smtClean="0">
                                      <a:latin typeface="Cambria Math" panose="02040503050406030204" pitchFamily="18" charset="0"/>
                                    </a:rPr>
                                    <m:t>ⅈ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20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0" smtClean="0">
                                      <a:latin typeface="Cambria Math" panose="02040503050406030204" pitchFamily="18" charset="0"/>
                                    </a:rPr>
                                    <m:t>ⅈ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ⅈ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ⅈ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  <a:p>
                <a:r>
                  <a:rPr lang="en-US" sz="1200" dirty="0"/>
                  <a:t>	 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ⅈ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12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ⅈ</m:t>
                                </m:r>
                              </m:e>
                            </m:d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200" dirty="0"/>
              </a:p>
              <a:p>
                <a:r>
                  <a:rPr lang="en-US" sz="1200" dirty="0"/>
                  <a:t>	 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ⅈ</m:t>
                                </m:r>
                              </m:e>
                            </m:d>
                          </m:sup>
                        </m:sSup>
                        <m:r>
                          <a:rPr lang="en-US" sz="12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ⅈ</m:t>
                                </m:r>
                              </m:e>
                            </m:d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AC3C822-3307-4521-B032-D28CCE07F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975" y="4961742"/>
                <a:ext cx="2492029" cy="621132"/>
              </a:xfrm>
              <a:prstGeom prst="rect">
                <a:avLst/>
              </a:prstGeom>
              <a:blipFill>
                <a:blip r:embed="rId5"/>
                <a:stretch>
                  <a:fillRect l="-2206" t="-4902" r="-245" b="-10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Rectangle 160">
            <a:extLst>
              <a:ext uri="{FF2B5EF4-FFF2-40B4-BE49-F238E27FC236}">
                <a16:creationId xmlns:a16="http://schemas.microsoft.com/office/drawing/2014/main" id="{9127E4ED-DA19-4C79-B0BC-3E5E600E3A61}"/>
              </a:ext>
            </a:extLst>
          </p:cNvPr>
          <p:cNvSpPr/>
          <p:nvPr/>
        </p:nvSpPr>
        <p:spPr>
          <a:xfrm>
            <a:off x="7441934" y="1556385"/>
            <a:ext cx="1423788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4F626F61-CD37-4F73-8EB6-8E1AC1B543C4}"/>
                  </a:ext>
                </a:extLst>
              </p:cNvPr>
              <p:cNvSpPr txBox="1"/>
              <p:nvPr/>
            </p:nvSpPr>
            <p:spPr>
              <a:xfrm>
                <a:off x="7369172" y="4858441"/>
                <a:ext cx="1914370" cy="370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4F626F61-CD37-4F73-8EB6-8E1AC1B54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172" y="4858441"/>
                <a:ext cx="1914370" cy="370679"/>
              </a:xfrm>
              <a:prstGeom prst="rect">
                <a:avLst/>
              </a:prstGeom>
              <a:blipFill>
                <a:blip r:embed="rId6"/>
                <a:stretch>
                  <a:fillRect l="-3503" t="-185246" r="-8917" b="-267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A9C90A0-DC9D-4E19-86B1-BEB626F73A66}"/>
                  </a:ext>
                </a:extLst>
              </p:cNvPr>
              <p:cNvSpPr txBox="1"/>
              <p:nvPr/>
            </p:nvSpPr>
            <p:spPr>
              <a:xfrm>
                <a:off x="7369172" y="5326746"/>
                <a:ext cx="2291909" cy="370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>
                                              <a:latin typeface="Cambria Math" panose="02040503050406030204" pitchFamily="18" charset="0"/>
                                            </a:rPr>
                                            <m:t>ⅈ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A9C90A0-DC9D-4E19-86B1-BEB626F73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172" y="5326746"/>
                <a:ext cx="2291909" cy="370679"/>
              </a:xfrm>
              <a:prstGeom prst="rect">
                <a:avLst/>
              </a:prstGeom>
              <a:blipFill>
                <a:blip r:embed="rId7"/>
                <a:stretch>
                  <a:fillRect l="-2926" t="-185246" b="-267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Rectangle 164">
            <a:extLst>
              <a:ext uri="{FF2B5EF4-FFF2-40B4-BE49-F238E27FC236}">
                <a16:creationId xmlns:a16="http://schemas.microsoft.com/office/drawing/2014/main" id="{570F2F64-CD9B-495F-A1A8-60D737291A9D}"/>
              </a:ext>
            </a:extLst>
          </p:cNvPr>
          <p:cNvSpPr/>
          <p:nvPr/>
        </p:nvSpPr>
        <p:spPr>
          <a:xfrm>
            <a:off x="1006800" y="1968952"/>
            <a:ext cx="29514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Loss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= error of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 single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training example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6B94F7C-5F7C-418C-81E0-D3830C283C49}"/>
              </a:ext>
            </a:extLst>
          </p:cNvPr>
          <p:cNvSpPr/>
          <p:nvPr/>
        </p:nvSpPr>
        <p:spPr>
          <a:xfrm>
            <a:off x="6697760" y="1968952"/>
            <a:ext cx="29298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Cost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= total loss of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all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training examples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E31B14B-6A86-4FA0-AD50-E7B3701EEC04}"/>
              </a:ext>
            </a:extLst>
          </p:cNvPr>
          <p:cNvSpPr/>
          <p:nvPr/>
        </p:nvSpPr>
        <p:spPr>
          <a:xfrm>
            <a:off x="1581793" y="5749281"/>
            <a:ext cx="18522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Squared Error Function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52052A-B2AE-430F-8828-88FDE7302436}"/>
              </a:ext>
            </a:extLst>
          </p:cNvPr>
          <p:cNvSpPr/>
          <p:nvPr/>
        </p:nvSpPr>
        <p:spPr>
          <a:xfrm>
            <a:off x="6363258" y="5902631"/>
            <a:ext cx="4114331" cy="338554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Loss Function: Measure How Good a Model is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631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Arc 215">
            <a:extLst>
              <a:ext uri="{FF2B5EF4-FFF2-40B4-BE49-F238E27FC236}">
                <a16:creationId xmlns:a16="http://schemas.microsoft.com/office/drawing/2014/main" id="{4F334E94-41EE-4D8D-866E-3EDA27E2E50C}"/>
              </a:ext>
            </a:extLst>
          </p:cNvPr>
          <p:cNvSpPr/>
          <p:nvPr/>
        </p:nvSpPr>
        <p:spPr>
          <a:xfrm rot="5400000">
            <a:off x="8758489" y="1507190"/>
            <a:ext cx="3308387" cy="2133758"/>
          </a:xfrm>
          <a:prstGeom prst="arc">
            <a:avLst>
              <a:gd name="adj1" fmla="val 17325155"/>
              <a:gd name="adj2" fmla="val 4276101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Loss Function vs. Hypothesis Function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C3D14AB-FA7E-4947-A3BE-FDF056792BE4}"/>
              </a:ext>
            </a:extLst>
          </p:cNvPr>
          <p:cNvCxnSpPr>
            <a:cxnSpLocks/>
          </p:cNvCxnSpPr>
          <p:nvPr/>
        </p:nvCxnSpPr>
        <p:spPr>
          <a:xfrm>
            <a:off x="646430" y="4280094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8595FAB-9590-4CEB-B44B-25DC1CABA67B}"/>
              </a:ext>
            </a:extLst>
          </p:cNvPr>
          <p:cNvCxnSpPr>
            <a:cxnSpLocks/>
          </p:cNvCxnSpPr>
          <p:nvPr/>
        </p:nvCxnSpPr>
        <p:spPr>
          <a:xfrm flipV="1">
            <a:off x="650993" y="2508979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31C2D83-62B8-4980-8C25-294B8914DAB1}"/>
              </a:ext>
            </a:extLst>
          </p:cNvPr>
          <p:cNvSpPr/>
          <p:nvPr/>
        </p:nvSpPr>
        <p:spPr>
          <a:xfrm>
            <a:off x="2246052" y="4321776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8B9E8D3-B391-41DC-B35D-35AEC52EE5C3}"/>
              </a:ext>
            </a:extLst>
          </p:cNvPr>
          <p:cNvSpPr/>
          <p:nvPr/>
        </p:nvSpPr>
        <p:spPr>
          <a:xfrm>
            <a:off x="655557" y="2459955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3A910A8-B059-40CA-969C-063198FE444F}"/>
              </a:ext>
            </a:extLst>
          </p:cNvPr>
          <p:cNvCxnSpPr>
            <a:cxnSpLocks/>
          </p:cNvCxnSpPr>
          <p:nvPr/>
        </p:nvCxnSpPr>
        <p:spPr>
          <a:xfrm flipV="1">
            <a:off x="661816" y="2736954"/>
            <a:ext cx="1653856" cy="153370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5E2D290-52F0-4FC5-89B7-329A11654F10}"/>
                  </a:ext>
                </a:extLst>
              </p:cNvPr>
              <p:cNvSpPr/>
              <p:nvPr/>
            </p:nvSpPr>
            <p:spPr>
              <a:xfrm>
                <a:off x="550073" y="1454970"/>
                <a:ext cx="4240392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For simplicity, we 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200" b="0" dirty="0">
                  <a:latin typeface="Segoe UI" panose="020B0502040204020203" pitchFamily="34" charset="0"/>
                </a:endParaRPr>
              </a:p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So the loss function is a function of only one parameter: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5E2D290-52F0-4FC5-89B7-329A11654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73" y="1454970"/>
                <a:ext cx="4240392" cy="538609"/>
              </a:xfrm>
              <a:prstGeom prst="rect">
                <a:avLst/>
              </a:prstGeom>
              <a:blipFill>
                <a:blip r:embed="rId2"/>
                <a:stretch>
                  <a:fillRect t="-2273" b="-7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Oval 144">
            <a:extLst>
              <a:ext uri="{FF2B5EF4-FFF2-40B4-BE49-F238E27FC236}">
                <a16:creationId xmlns:a16="http://schemas.microsoft.com/office/drawing/2014/main" id="{5DD4824F-9E76-48B8-8A9C-D56B88FCC788}"/>
              </a:ext>
            </a:extLst>
          </p:cNvPr>
          <p:cNvSpPr/>
          <p:nvPr/>
        </p:nvSpPr>
        <p:spPr>
          <a:xfrm>
            <a:off x="1062110" y="3779697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AB35F2D-5347-4F79-97B7-7DF9034D6F2E}"/>
              </a:ext>
            </a:extLst>
          </p:cNvPr>
          <p:cNvSpPr/>
          <p:nvPr/>
        </p:nvSpPr>
        <p:spPr>
          <a:xfrm>
            <a:off x="1530106" y="3348628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9F2D6A69-9CBA-4E95-BFA4-49C8A57FF51D}"/>
              </a:ext>
            </a:extLst>
          </p:cNvPr>
          <p:cNvSpPr/>
          <p:nvPr/>
        </p:nvSpPr>
        <p:spPr>
          <a:xfrm>
            <a:off x="2053396" y="285925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42D1364-9F76-4430-BC89-F4220E1B3575}"/>
              </a:ext>
            </a:extLst>
          </p:cNvPr>
          <p:cNvCxnSpPr>
            <a:cxnSpLocks/>
            <a:stCxn id="144" idx="4"/>
          </p:cNvCxnSpPr>
          <p:nvPr/>
        </p:nvCxnSpPr>
        <p:spPr>
          <a:xfrm>
            <a:off x="2121976" y="2996411"/>
            <a:ext cx="13973" cy="12742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89285BD-5D73-457A-9767-26F74E887D3F}"/>
              </a:ext>
            </a:extLst>
          </p:cNvPr>
          <p:cNvCxnSpPr>
            <a:cxnSpLocks/>
            <a:stCxn id="144" idx="2"/>
          </p:cNvCxnSpPr>
          <p:nvPr/>
        </p:nvCxnSpPr>
        <p:spPr>
          <a:xfrm flipH="1">
            <a:off x="646430" y="2927831"/>
            <a:ext cx="14069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09EFA24-5612-4D38-B3E0-BDB1A848B897}"/>
              </a:ext>
            </a:extLst>
          </p:cNvPr>
          <p:cNvCxnSpPr>
            <a:cxnSpLocks/>
          </p:cNvCxnSpPr>
          <p:nvPr/>
        </p:nvCxnSpPr>
        <p:spPr>
          <a:xfrm>
            <a:off x="1604499" y="3450058"/>
            <a:ext cx="19491" cy="8206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1BE66F6-1B8E-43D5-BE1C-8E2AB87F6081}"/>
              </a:ext>
            </a:extLst>
          </p:cNvPr>
          <p:cNvCxnSpPr>
            <a:cxnSpLocks/>
          </p:cNvCxnSpPr>
          <p:nvPr/>
        </p:nvCxnSpPr>
        <p:spPr>
          <a:xfrm flipH="1">
            <a:off x="674111" y="3415795"/>
            <a:ext cx="81463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0B5B759-D1D9-4A49-B74A-255AB1BE76E7}"/>
              </a:ext>
            </a:extLst>
          </p:cNvPr>
          <p:cNvCxnSpPr>
            <a:cxnSpLocks/>
          </p:cNvCxnSpPr>
          <p:nvPr/>
        </p:nvCxnSpPr>
        <p:spPr>
          <a:xfrm>
            <a:off x="1120944" y="3884584"/>
            <a:ext cx="9746" cy="3860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CD1785-E6A1-48D8-804F-41B5F7BB05AB}"/>
              </a:ext>
            </a:extLst>
          </p:cNvPr>
          <p:cNvCxnSpPr>
            <a:cxnSpLocks/>
          </p:cNvCxnSpPr>
          <p:nvPr/>
        </p:nvCxnSpPr>
        <p:spPr>
          <a:xfrm flipH="1">
            <a:off x="638400" y="3845617"/>
            <a:ext cx="4392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D842A03-E8BD-4CCA-95B0-0B96F76961A9}"/>
              </a:ext>
            </a:extLst>
          </p:cNvPr>
          <p:cNvCxnSpPr>
            <a:cxnSpLocks/>
          </p:cNvCxnSpPr>
          <p:nvPr/>
        </p:nvCxnSpPr>
        <p:spPr>
          <a:xfrm>
            <a:off x="3309211" y="4280094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22C95F8-60BE-4D77-A444-4CE1D8D191C6}"/>
              </a:ext>
            </a:extLst>
          </p:cNvPr>
          <p:cNvCxnSpPr>
            <a:cxnSpLocks/>
          </p:cNvCxnSpPr>
          <p:nvPr/>
        </p:nvCxnSpPr>
        <p:spPr>
          <a:xfrm flipV="1">
            <a:off x="3313774" y="2508979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0486DE1E-5F0B-4886-A55F-382CF49BAA39}"/>
              </a:ext>
            </a:extLst>
          </p:cNvPr>
          <p:cNvSpPr/>
          <p:nvPr/>
        </p:nvSpPr>
        <p:spPr>
          <a:xfrm>
            <a:off x="4908833" y="4321776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6EB40A8-4F39-4E37-81C0-EBFFC75DC214}"/>
              </a:ext>
            </a:extLst>
          </p:cNvPr>
          <p:cNvSpPr/>
          <p:nvPr/>
        </p:nvSpPr>
        <p:spPr>
          <a:xfrm>
            <a:off x="3318338" y="2459955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083FFB9-E828-4449-9A28-6171EFBCE5E4}"/>
              </a:ext>
            </a:extLst>
          </p:cNvPr>
          <p:cNvSpPr/>
          <p:nvPr/>
        </p:nvSpPr>
        <p:spPr>
          <a:xfrm>
            <a:off x="3724891" y="3779697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C2C56E2-E2DC-4B17-A88B-762817A16095}"/>
              </a:ext>
            </a:extLst>
          </p:cNvPr>
          <p:cNvSpPr/>
          <p:nvPr/>
        </p:nvSpPr>
        <p:spPr>
          <a:xfrm>
            <a:off x="4192887" y="3348628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F39116B-FC49-4AB9-AD05-C5AD821FF071}"/>
              </a:ext>
            </a:extLst>
          </p:cNvPr>
          <p:cNvSpPr/>
          <p:nvPr/>
        </p:nvSpPr>
        <p:spPr>
          <a:xfrm>
            <a:off x="4716177" y="285925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BDAA187-1614-4AEC-8D8E-6DE8B1AD893C}"/>
              </a:ext>
            </a:extLst>
          </p:cNvPr>
          <p:cNvCxnSpPr>
            <a:cxnSpLocks/>
            <a:stCxn id="83" idx="4"/>
          </p:cNvCxnSpPr>
          <p:nvPr/>
        </p:nvCxnSpPr>
        <p:spPr>
          <a:xfrm>
            <a:off x="4784757" y="2996411"/>
            <a:ext cx="13973" cy="12742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52F681D-6905-4FC6-B6B2-50D26DF13BAF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3309211" y="2927831"/>
            <a:ext cx="14069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89F030B-22E6-4B7A-B7C4-8FA38F6B4EEF}"/>
              </a:ext>
            </a:extLst>
          </p:cNvPr>
          <p:cNvCxnSpPr>
            <a:cxnSpLocks/>
          </p:cNvCxnSpPr>
          <p:nvPr/>
        </p:nvCxnSpPr>
        <p:spPr>
          <a:xfrm>
            <a:off x="4267280" y="3450058"/>
            <a:ext cx="19491" cy="8206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BC0C7E8-1743-4B9F-AB98-B731B0D4A279}"/>
              </a:ext>
            </a:extLst>
          </p:cNvPr>
          <p:cNvCxnSpPr>
            <a:cxnSpLocks/>
          </p:cNvCxnSpPr>
          <p:nvPr/>
        </p:nvCxnSpPr>
        <p:spPr>
          <a:xfrm flipH="1">
            <a:off x="3336892" y="3415795"/>
            <a:ext cx="81463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A519AB3-ACA4-4FDE-A8D8-382F686CFF0B}"/>
              </a:ext>
            </a:extLst>
          </p:cNvPr>
          <p:cNvCxnSpPr>
            <a:cxnSpLocks/>
          </p:cNvCxnSpPr>
          <p:nvPr/>
        </p:nvCxnSpPr>
        <p:spPr>
          <a:xfrm>
            <a:off x="3783725" y="3884584"/>
            <a:ext cx="9746" cy="3860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A8766FF-F604-4FA3-9147-A1C2038FEDC1}"/>
              </a:ext>
            </a:extLst>
          </p:cNvPr>
          <p:cNvCxnSpPr>
            <a:cxnSpLocks/>
          </p:cNvCxnSpPr>
          <p:nvPr/>
        </p:nvCxnSpPr>
        <p:spPr>
          <a:xfrm flipH="1">
            <a:off x="3301181" y="3845617"/>
            <a:ext cx="4392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F3F0FF5-5761-4D01-A63F-4B7600ACAC8F}"/>
              </a:ext>
            </a:extLst>
          </p:cNvPr>
          <p:cNvCxnSpPr>
            <a:cxnSpLocks/>
          </p:cNvCxnSpPr>
          <p:nvPr/>
        </p:nvCxnSpPr>
        <p:spPr>
          <a:xfrm flipV="1">
            <a:off x="3309211" y="3484272"/>
            <a:ext cx="1850131" cy="7863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C9F20BE1-54B0-4504-A190-5EB062501FFB}"/>
              </a:ext>
            </a:extLst>
          </p:cNvPr>
          <p:cNvSpPr/>
          <p:nvPr/>
        </p:nvSpPr>
        <p:spPr>
          <a:xfrm>
            <a:off x="986933" y="4333581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7FD7896-2659-43DA-8E01-2DE0D5F008D8}"/>
              </a:ext>
            </a:extLst>
          </p:cNvPr>
          <p:cNvSpPr/>
          <p:nvPr/>
        </p:nvSpPr>
        <p:spPr>
          <a:xfrm>
            <a:off x="1499694" y="4332065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3AEBAC6-A6A1-4102-A14B-8BA79ECBB7DA}"/>
              </a:ext>
            </a:extLst>
          </p:cNvPr>
          <p:cNvSpPr/>
          <p:nvPr/>
        </p:nvSpPr>
        <p:spPr>
          <a:xfrm>
            <a:off x="2018076" y="4332471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1553CBD-787F-4ED5-A5F7-3056640EAF9D}"/>
              </a:ext>
            </a:extLst>
          </p:cNvPr>
          <p:cNvSpPr/>
          <p:nvPr/>
        </p:nvSpPr>
        <p:spPr>
          <a:xfrm>
            <a:off x="358547" y="2799653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7CD28E8-D9BA-48A9-A353-971E019498E2}"/>
              </a:ext>
            </a:extLst>
          </p:cNvPr>
          <p:cNvSpPr/>
          <p:nvPr/>
        </p:nvSpPr>
        <p:spPr>
          <a:xfrm>
            <a:off x="347832" y="3267529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D105A44-8FF2-442E-AAF9-4A99F6D16144}"/>
              </a:ext>
            </a:extLst>
          </p:cNvPr>
          <p:cNvSpPr/>
          <p:nvPr/>
        </p:nvSpPr>
        <p:spPr>
          <a:xfrm>
            <a:off x="347426" y="3707117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D4E2679-6651-4599-BA19-94BFACC40210}"/>
              </a:ext>
            </a:extLst>
          </p:cNvPr>
          <p:cNvSpPr/>
          <p:nvPr/>
        </p:nvSpPr>
        <p:spPr>
          <a:xfrm>
            <a:off x="3659460" y="4321776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DDABF51-50C7-46BF-B1BB-5BDEC65927D7}"/>
              </a:ext>
            </a:extLst>
          </p:cNvPr>
          <p:cNvSpPr/>
          <p:nvPr/>
        </p:nvSpPr>
        <p:spPr>
          <a:xfrm>
            <a:off x="4172221" y="4320260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8D94B85-10CC-40F4-98F3-892D0D69A96B}"/>
              </a:ext>
            </a:extLst>
          </p:cNvPr>
          <p:cNvSpPr/>
          <p:nvPr/>
        </p:nvSpPr>
        <p:spPr>
          <a:xfrm>
            <a:off x="4690603" y="4320666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BA47ED3-4640-4632-AAE9-66B9DD34790F}"/>
              </a:ext>
            </a:extLst>
          </p:cNvPr>
          <p:cNvSpPr/>
          <p:nvPr/>
        </p:nvSpPr>
        <p:spPr>
          <a:xfrm>
            <a:off x="3042233" y="2799653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F92D1B7-F8AE-4BF5-8824-7E9C1979F5CB}"/>
              </a:ext>
            </a:extLst>
          </p:cNvPr>
          <p:cNvSpPr/>
          <p:nvPr/>
        </p:nvSpPr>
        <p:spPr>
          <a:xfrm>
            <a:off x="3031518" y="3267529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A99E22A-EA4A-496C-BD3C-37AB18554F7D}"/>
              </a:ext>
            </a:extLst>
          </p:cNvPr>
          <p:cNvSpPr/>
          <p:nvPr/>
        </p:nvSpPr>
        <p:spPr>
          <a:xfrm>
            <a:off x="3031112" y="3707117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BA3EA11-FF3B-4E5A-AA54-D8182EFE632F}"/>
              </a:ext>
            </a:extLst>
          </p:cNvPr>
          <p:cNvCxnSpPr>
            <a:cxnSpLocks/>
          </p:cNvCxnSpPr>
          <p:nvPr/>
        </p:nvCxnSpPr>
        <p:spPr>
          <a:xfrm>
            <a:off x="6105511" y="4278578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8817032-80E9-454D-ACEA-C6D871022247}"/>
              </a:ext>
            </a:extLst>
          </p:cNvPr>
          <p:cNvCxnSpPr>
            <a:cxnSpLocks/>
          </p:cNvCxnSpPr>
          <p:nvPr/>
        </p:nvCxnSpPr>
        <p:spPr>
          <a:xfrm flipV="1">
            <a:off x="6110074" y="2507463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7B2C80B-E9BA-424E-9A0F-32F2DCEA5430}"/>
              </a:ext>
            </a:extLst>
          </p:cNvPr>
          <p:cNvSpPr/>
          <p:nvPr/>
        </p:nvSpPr>
        <p:spPr>
          <a:xfrm>
            <a:off x="7705133" y="4320260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AA8D733-A961-4156-8278-C868305E56C1}"/>
              </a:ext>
            </a:extLst>
          </p:cNvPr>
          <p:cNvSpPr/>
          <p:nvPr/>
        </p:nvSpPr>
        <p:spPr>
          <a:xfrm>
            <a:off x="6114638" y="2458439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FDDCFC2-669D-4F6C-B3AE-04F0E1C2C50B}"/>
              </a:ext>
            </a:extLst>
          </p:cNvPr>
          <p:cNvSpPr/>
          <p:nvPr/>
        </p:nvSpPr>
        <p:spPr>
          <a:xfrm>
            <a:off x="6521191" y="377818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D095010-09A1-425F-9057-1266775A97B3}"/>
              </a:ext>
            </a:extLst>
          </p:cNvPr>
          <p:cNvSpPr/>
          <p:nvPr/>
        </p:nvSpPr>
        <p:spPr>
          <a:xfrm>
            <a:off x="6989187" y="3347112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72E0DFC-50A6-4EB6-85D9-F92FEC2D4695}"/>
              </a:ext>
            </a:extLst>
          </p:cNvPr>
          <p:cNvSpPr/>
          <p:nvPr/>
        </p:nvSpPr>
        <p:spPr>
          <a:xfrm>
            <a:off x="7512477" y="285773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1C27A5F-B0DC-441B-AFCA-4A29683E323E}"/>
              </a:ext>
            </a:extLst>
          </p:cNvPr>
          <p:cNvCxnSpPr>
            <a:cxnSpLocks/>
            <a:stCxn id="113" idx="4"/>
          </p:cNvCxnSpPr>
          <p:nvPr/>
        </p:nvCxnSpPr>
        <p:spPr>
          <a:xfrm>
            <a:off x="7581057" y="2994895"/>
            <a:ext cx="13973" cy="12742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33F8A10-E067-44C7-AA1D-3B46A2EC49F7}"/>
              </a:ext>
            </a:extLst>
          </p:cNvPr>
          <p:cNvCxnSpPr>
            <a:cxnSpLocks/>
            <a:stCxn id="113" idx="2"/>
          </p:cNvCxnSpPr>
          <p:nvPr/>
        </p:nvCxnSpPr>
        <p:spPr>
          <a:xfrm flipH="1">
            <a:off x="6105511" y="2926315"/>
            <a:ext cx="14069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C532D6D-CB93-4C91-B22F-FCE4AC63318C}"/>
              </a:ext>
            </a:extLst>
          </p:cNvPr>
          <p:cNvCxnSpPr>
            <a:cxnSpLocks/>
          </p:cNvCxnSpPr>
          <p:nvPr/>
        </p:nvCxnSpPr>
        <p:spPr>
          <a:xfrm>
            <a:off x="7063580" y="3448542"/>
            <a:ext cx="19491" cy="8206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36EC60D-D812-4E6D-9DDE-1167852BD965}"/>
              </a:ext>
            </a:extLst>
          </p:cNvPr>
          <p:cNvCxnSpPr>
            <a:cxnSpLocks/>
          </p:cNvCxnSpPr>
          <p:nvPr/>
        </p:nvCxnSpPr>
        <p:spPr>
          <a:xfrm flipH="1">
            <a:off x="6133192" y="3414279"/>
            <a:ext cx="81463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5B20A8E-5BD8-4BA5-9F47-DB08C681BC5F}"/>
              </a:ext>
            </a:extLst>
          </p:cNvPr>
          <p:cNvCxnSpPr>
            <a:cxnSpLocks/>
          </p:cNvCxnSpPr>
          <p:nvPr/>
        </p:nvCxnSpPr>
        <p:spPr>
          <a:xfrm>
            <a:off x="6580025" y="3883068"/>
            <a:ext cx="9746" cy="3860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5A84C5C-6866-4F7E-AC10-88A1EE267589}"/>
              </a:ext>
            </a:extLst>
          </p:cNvPr>
          <p:cNvCxnSpPr>
            <a:cxnSpLocks/>
          </p:cNvCxnSpPr>
          <p:nvPr/>
        </p:nvCxnSpPr>
        <p:spPr>
          <a:xfrm flipH="1">
            <a:off x="6097481" y="3844101"/>
            <a:ext cx="4392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8A82FCD-A2AF-48E5-B369-708043A9335B}"/>
              </a:ext>
            </a:extLst>
          </p:cNvPr>
          <p:cNvSpPr/>
          <p:nvPr/>
        </p:nvSpPr>
        <p:spPr>
          <a:xfrm>
            <a:off x="6455760" y="4320260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31FC328-A98B-4D7C-A090-8BBB577B92EA}"/>
              </a:ext>
            </a:extLst>
          </p:cNvPr>
          <p:cNvSpPr/>
          <p:nvPr/>
        </p:nvSpPr>
        <p:spPr>
          <a:xfrm>
            <a:off x="6968521" y="4318744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7DD0C02-E418-40FB-A47A-08A0757ADDDA}"/>
              </a:ext>
            </a:extLst>
          </p:cNvPr>
          <p:cNvSpPr/>
          <p:nvPr/>
        </p:nvSpPr>
        <p:spPr>
          <a:xfrm>
            <a:off x="7486903" y="4319150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7CC87ED-9A4B-4F24-8C35-EF31B103BED3}"/>
              </a:ext>
            </a:extLst>
          </p:cNvPr>
          <p:cNvSpPr/>
          <p:nvPr/>
        </p:nvSpPr>
        <p:spPr>
          <a:xfrm>
            <a:off x="5838533" y="2798137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27CC048-0EC0-4F84-9837-82602AEA6537}"/>
              </a:ext>
            </a:extLst>
          </p:cNvPr>
          <p:cNvSpPr/>
          <p:nvPr/>
        </p:nvSpPr>
        <p:spPr>
          <a:xfrm>
            <a:off x="5827818" y="3266013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14D69C0-91A8-4FE3-93C5-CB11B6D0B170}"/>
              </a:ext>
            </a:extLst>
          </p:cNvPr>
          <p:cNvSpPr/>
          <p:nvPr/>
        </p:nvSpPr>
        <p:spPr>
          <a:xfrm>
            <a:off x="5827412" y="3705601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BA5C3F-8A9B-4FC2-B262-6B0AE23EDC18}"/>
                  </a:ext>
                </a:extLst>
              </p:cNvPr>
              <p:cNvSpPr/>
              <p:nvPr/>
            </p:nvSpPr>
            <p:spPr>
              <a:xfrm>
                <a:off x="986933" y="4700480"/>
                <a:ext cx="1183464" cy="27699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BA5C3F-8A9B-4FC2-B262-6B0AE23EDC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33" y="4700480"/>
                <a:ext cx="118346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6CDB3E3-EDEC-4760-A68F-BF9A9199DA87}"/>
                  </a:ext>
                </a:extLst>
              </p:cNvPr>
              <p:cNvSpPr/>
              <p:nvPr/>
            </p:nvSpPr>
            <p:spPr>
              <a:xfrm>
                <a:off x="3601155" y="4700480"/>
                <a:ext cx="1300484" cy="27699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6CDB3E3-EDEC-4760-A68F-BF9A9199D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155" y="4700480"/>
                <a:ext cx="130048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EED0F71-BDD0-49C9-92C7-6A6C3282BA22}"/>
                  </a:ext>
                </a:extLst>
              </p:cNvPr>
              <p:cNvSpPr/>
              <p:nvPr/>
            </p:nvSpPr>
            <p:spPr>
              <a:xfrm>
                <a:off x="6404649" y="4700479"/>
                <a:ext cx="1300484" cy="27699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EED0F71-BDD0-49C9-92C7-6A6C3282B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649" y="4700479"/>
                <a:ext cx="130048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EF6BFA3-9536-41D1-8BBA-B81F0E9B5FD3}"/>
                  </a:ext>
                </a:extLst>
              </p:cNvPr>
              <p:cNvSpPr/>
              <p:nvPr/>
            </p:nvSpPr>
            <p:spPr>
              <a:xfrm>
                <a:off x="1278767" y="5275645"/>
                <a:ext cx="74340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0</a:t>
                </a:r>
              </a:p>
            </p:txBody>
          </p:sp>
        </mc:Choice>
        <mc:Fallback xmlns="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EF6BFA3-9536-41D1-8BBA-B81F0E9B5F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767" y="5275645"/>
                <a:ext cx="743409" cy="276999"/>
              </a:xfrm>
              <a:prstGeom prst="rect">
                <a:avLst/>
              </a:prstGeom>
              <a:blipFill>
                <a:blip r:embed="rId6"/>
                <a:stretch>
                  <a:fillRect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D9169D1D-172C-4C93-8D62-83B9CE6E6036}"/>
                  </a:ext>
                </a:extLst>
              </p:cNvPr>
              <p:cNvSpPr/>
              <p:nvPr/>
            </p:nvSpPr>
            <p:spPr>
              <a:xfrm>
                <a:off x="2983929" y="5237140"/>
                <a:ext cx="2609753" cy="3540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∗3</m:t>
                        </m:r>
                      </m:den>
                    </m:f>
                  </m:oMath>
                </a14:m>
                <a:r>
                  <a:rPr lang="en-US" sz="1200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1.5</m:t>
                        </m:r>
                      </m:e>
                      <m:sup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/>
                  <a:t>) = 0.583</a:t>
                </a:r>
              </a:p>
            </p:txBody>
          </p:sp>
        </mc:Choice>
        <mc:Fallback xmlns="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D9169D1D-172C-4C93-8D62-83B9CE6E60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929" y="5237140"/>
                <a:ext cx="2609753" cy="3540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5CFFA96-7456-493C-BF57-3384912DFD4D}"/>
              </a:ext>
            </a:extLst>
          </p:cNvPr>
          <p:cNvCxnSpPr>
            <a:cxnSpLocks/>
          </p:cNvCxnSpPr>
          <p:nvPr/>
        </p:nvCxnSpPr>
        <p:spPr>
          <a:xfrm flipV="1">
            <a:off x="4265731" y="3488679"/>
            <a:ext cx="0" cy="35542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0F646D7-3443-4B29-94BE-61FF5138A32B}"/>
              </a:ext>
            </a:extLst>
          </p:cNvPr>
          <p:cNvCxnSpPr>
            <a:cxnSpLocks/>
          </p:cNvCxnSpPr>
          <p:nvPr/>
        </p:nvCxnSpPr>
        <p:spPr>
          <a:xfrm flipV="1">
            <a:off x="4784757" y="3003097"/>
            <a:ext cx="0" cy="6161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64777F1-A924-4194-858F-E1FF661C94E8}"/>
              </a:ext>
            </a:extLst>
          </p:cNvPr>
          <p:cNvCxnSpPr>
            <a:cxnSpLocks/>
          </p:cNvCxnSpPr>
          <p:nvPr/>
        </p:nvCxnSpPr>
        <p:spPr>
          <a:xfrm flipV="1">
            <a:off x="3783725" y="3915341"/>
            <a:ext cx="0" cy="13101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7CA61619-8661-46D0-B553-A0DEA09145E1}"/>
                  </a:ext>
                </a:extLst>
              </p:cNvPr>
              <p:cNvSpPr/>
              <p:nvPr/>
            </p:nvSpPr>
            <p:spPr>
              <a:xfrm>
                <a:off x="5892281" y="5220538"/>
                <a:ext cx="2609753" cy="3540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∗3</m:t>
                        </m:r>
                      </m:den>
                    </m:f>
                  </m:oMath>
                </a14:m>
                <a:r>
                  <a:rPr lang="en-US" sz="1200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1.5</m:t>
                        </m:r>
                      </m:e>
                      <m:sup>
                        <m:r>
                          <a:rPr lang="en-US" sz="120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/>
                  <a:t>) = 0.583</a:t>
                </a:r>
              </a:p>
            </p:txBody>
          </p:sp>
        </mc:Choice>
        <mc:Fallback xmlns="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7CA61619-8661-46D0-B553-A0DEA09145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281" y="5220538"/>
                <a:ext cx="2609753" cy="3540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7318155-3B42-4663-BD71-6125C7C22000}"/>
              </a:ext>
            </a:extLst>
          </p:cNvPr>
          <p:cNvCxnSpPr>
            <a:cxnSpLocks/>
          </p:cNvCxnSpPr>
          <p:nvPr/>
        </p:nvCxnSpPr>
        <p:spPr>
          <a:xfrm flipV="1">
            <a:off x="7581057" y="2241560"/>
            <a:ext cx="0" cy="6161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0C736CB-27A4-4780-9B0B-7DE9B902B1BC}"/>
              </a:ext>
            </a:extLst>
          </p:cNvPr>
          <p:cNvCxnSpPr>
            <a:cxnSpLocks/>
          </p:cNvCxnSpPr>
          <p:nvPr/>
        </p:nvCxnSpPr>
        <p:spPr>
          <a:xfrm flipV="1">
            <a:off x="7054891" y="2991690"/>
            <a:ext cx="0" cy="35542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781A1D1-00E1-4BB3-87C8-6CF86AADA939}"/>
              </a:ext>
            </a:extLst>
          </p:cNvPr>
          <p:cNvCxnSpPr>
            <a:cxnSpLocks/>
          </p:cNvCxnSpPr>
          <p:nvPr/>
        </p:nvCxnSpPr>
        <p:spPr>
          <a:xfrm flipV="1">
            <a:off x="6586224" y="3640657"/>
            <a:ext cx="0" cy="13101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EA2F1FB-0D4D-4935-8114-5BCC352C8848}"/>
              </a:ext>
            </a:extLst>
          </p:cNvPr>
          <p:cNvCxnSpPr>
            <a:cxnSpLocks/>
          </p:cNvCxnSpPr>
          <p:nvPr/>
        </p:nvCxnSpPr>
        <p:spPr>
          <a:xfrm flipV="1">
            <a:off x="6083548" y="2168278"/>
            <a:ext cx="1561525" cy="210558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E5CCABC-C542-4F28-A446-D57CB1BDFA71}"/>
              </a:ext>
            </a:extLst>
          </p:cNvPr>
          <p:cNvCxnSpPr>
            <a:cxnSpLocks/>
          </p:cNvCxnSpPr>
          <p:nvPr/>
        </p:nvCxnSpPr>
        <p:spPr>
          <a:xfrm flipV="1">
            <a:off x="9440064" y="4244871"/>
            <a:ext cx="2304776" cy="9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E95009C-95AA-40AC-8D4A-E5D528EF737D}"/>
              </a:ext>
            </a:extLst>
          </p:cNvPr>
          <p:cNvCxnSpPr>
            <a:cxnSpLocks/>
          </p:cNvCxnSpPr>
          <p:nvPr/>
        </p:nvCxnSpPr>
        <p:spPr>
          <a:xfrm flipV="1">
            <a:off x="9444627" y="2483191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4BB44C0C-462C-4784-AD44-464AD8503C30}"/>
                  </a:ext>
                </a:extLst>
              </p:cNvPr>
              <p:cNvSpPr/>
              <p:nvPr/>
            </p:nvSpPr>
            <p:spPr>
              <a:xfrm>
                <a:off x="11451273" y="3916685"/>
                <a:ext cx="376064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4BB44C0C-462C-4784-AD44-464AD8503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1273" y="3916685"/>
                <a:ext cx="376064" cy="3539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56C605A7-A6C5-4B7B-BCC6-1C6108336212}"/>
                  </a:ext>
                </a:extLst>
              </p:cNvPr>
              <p:cNvSpPr/>
              <p:nvPr/>
            </p:nvSpPr>
            <p:spPr>
              <a:xfrm>
                <a:off x="9449191" y="2434167"/>
                <a:ext cx="501869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56C605A7-A6C5-4B7B-BCC6-1C61083362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191" y="2434167"/>
                <a:ext cx="501869" cy="3539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Oval 180">
            <a:extLst>
              <a:ext uri="{FF2B5EF4-FFF2-40B4-BE49-F238E27FC236}">
                <a16:creationId xmlns:a16="http://schemas.microsoft.com/office/drawing/2014/main" id="{640E077A-48DB-448C-9C0D-7537B4CF75CE}"/>
              </a:ext>
            </a:extLst>
          </p:cNvPr>
          <p:cNvSpPr/>
          <p:nvPr/>
        </p:nvSpPr>
        <p:spPr>
          <a:xfrm>
            <a:off x="9855744" y="3956497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49017BB0-B22A-4F72-8EA9-DB8B7DFCF105}"/>
              </a:ext>
            </a:extLst>
          </p:cNvPr>
          <p:cNvSpPr/>
          <p:nvPr/>
        </p:nvSpPr>
        <p:spPr>
          <a:xfrm>
            <a:off x="10351248" y="4169117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FCC18A0A-FBB0-4BD7-AA7C-20142060E835}"/>
              </a:ext>
            </a:extLst>
          </p:cNvPr>
          <p:cNvSpPr/>
          <p:nvPr/>
        </p:nvSpPr>
        <p:spPr>
          <a:xfrm>
            <a:off x="10847030" y="3944970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91461C9-EB69-4CDA-9FDD-C4DA3B912B15}"/>
              </a:ext>
            </a:extLst>
          </p:cNvPr>
          <p:cNvCxnSpPr>
            <a:cxnSpLocks/>
            <a:stCxn id="183" idx="4"/>
          </p:cNvCxnSpPr>
          <p:nvPr/>
        </p:nvCxnSpPr>
        <p:spPr>
          <a:xfrm>
            <a:off x="10915610" y="4082130"/>
            <a:ext cx="0" cy="16104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5EF5FDCB-DCF8-4DF2-863C-7A054358DA6F}"/>
              </a:ext>
            </a:extLst>
          </p:cNvPr>
          <p:cNvCxnSpPr>
            <a:cxnSpLocks/>
            <a:stCxn id="183" idx="2"/>
          </p:cNvCxnSpPr>
          <p:nvPr/>
        </p:nvCxnSpPr>
        <p:spPr>
          <a:xfrm flipH="1">
            <a:off x="9440064" y="4013550"/>
            <a:ext cx="14069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C006D0A-B16F-456F-BDCB-E4DFD4E8DC4C}"/>
              </a:ext>
            </a:extLst>
          </p:cNvPr>
          <p:cNvCxnSpPr>
            <a:cxnSpLocks/>
            <a:stCxn id="181" idx="4"/>
          </p:cNvCxnSpPr>
          <p:nvPr/>
        </p:nvCxnSpPr>
        <p:spPr>
          <a:xfrm>
            <a:off x="9924324" y="4093657"/>
            <a:ext cx="0" cy="15121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8C6E1DAA-E8B8-4A33-A3C7-3547E543E1AB}"/>
              </a:ext>
            </a:extLst>
          </p:cNvPr>
          <p:cNvSpPr/>
          <p:nvPr/>
        </p:nvSpPr>
        <p:spPr>
          <a:xfrm>
            <a:off x="9780567" y="4307793"/>
            <a:ext cx="385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0.5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D1D66CE2-E2C0-4161-9FD7-D8F610084A2F}"/>
              </a:ext>
            </a:extLst>
          </p:cNvPr>
          <p:cNvSpPr/>
          <p:nvPr/>
        </p:nvSpPr>
        <p:spPr>
          <a:xfrm>
            <a:off x="10293328" y="4306277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D524DEC8-EE59-4F88-87BD-0B8944F2474C}"/>
              </a:ext>
            </a:extLst>
          </p:cNvPr>
          <p:cNvSpPr/>
          <p:nvPr/>
        </p:nvSpPr>
        <p:spPr>
          <a:xfrm>
            <a:off x="10811710" y="4306683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1.5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95F5E72-AD59-4C35-8B43-A67751AA3B93}"/>
              </a:ext>
            </a:extLst>
          </p:cNvPr>
          <p:cNvSpPr/>
          <p:nvPr/>
        </p:nvSpPr>
        <p:spPr>
          <a:xfrm>
            <a:off x="9152181" y="2773865"/>
            <a:ext cx="34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8A6CC78-92C1-4D1B-A076-68EE07698D66}"/>
              </a:ext>
            </a:extLst>
          </p:cNvPr>
          <p:cNvSpPr/>
          <p:nvPr/>
        </p:nvSpPr>
        <p:spPr>
          <a:xfrm>
            <a:off x="9141466" y="3241741"/>
            <a:ext cx="390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A951908-4C56-4A5A-ACB4-C6539A76C42D}"/>
              </a:ext>
            </a:extLst>
          </p:cNvPr>
          <p:cNvSpPr/>
          <p:nvPr/>
        </p:nvSpPr>
        <p:spPr>
          <a:xfrm>
            <a:off x="9141060" y="3681329"/>
            <a:ext cx="286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080640D-14DC-4126-8076-80798A0F984A}"/>
              </a:ext>
            </a:extLst>
          </p:cNvPr>
          <p:cNvSpPr/>
          <p:nvPr/>
        </p:nvSpPr>
        <p:spPr>
          <a:xfrm>
            <a:off x="9384129" y="3108847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31289088-3399-440F-9B58-8DF876FB590F}"/>
              </a:ext>
            </a:extLst>
          </p:cNvPr>
          <p:cNvSpPr/>
          <p:nvPr/>
        </p:nvSpPr>
        <p:spPr>
          <a:xfrm>
            <a:off x="11360015" y="3101917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5BE6D436-C532-4FA1-98E1-C741C76F0CF0}"/>
              </a:ext>
            </a:extLst>
          </p:cNvPr>
          <p:cNvCxnSpPr>
            <a:cxnSpLocks/>
            <a:stCxn id="197" idx="4"/>
          </p:cNvCxnSpPr>
          <p:nvPr/>
        </p:nvCxnSpPr>
        <p:spPr>
          <a:xfrm>
            <a:off x="11428595" y="3239077"/>
            <a:ext cx="0" cy="9620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9F78283F-A950-4AD0-99BF-54D10D585D2E}"/>
              </a:ext>
            </a:extLst>
          </p:cNvPr>
          <p:cNvSpPr/>
          <p:nvPr/>
        </p:nvSpPr>
        <p:spPr>
          <a:xfrm>
            <a:off x="11308054" y="4300344"/>
            <a:ext cx="3850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1EF5DD64-1432-4E3D-916E-10A691114386}"/>
              </a:ext>
            </a:extLst>
          </p:cNvPr>
          <p:cNvCxnSpPr>
            <a:cxnSpLocks/>
            <a:stCxn id="197" idx="2"/>
            <a:endCxn id="196" idx="6"/>
          </p:cNvCxnSpPr>
          <p:nvPr/>
        </p:nvCxnSpPr>
        <p:spPr>
          <a:xfrm flipH="1">
            <a:off x="9521289" y="3170497"/>
            <a:ext cx="1838726" cy="693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845BF9E-63BC-4279-A77B-C9F17DF8D13C}"/>
                  </a:ext>
                </a:extLst>
              </p:cNvPr>
              <p:cNvSpPr/>
              <p:nvPr/>
            </p:nvSpPr>
            <p:spPr>
              <a:xfrm>
                <a:off x="1107695" y="5979357"/>
                <a:ext cx="124784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1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1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100" dirty="0"/>
                        <m:t> 0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845BF9E-63BC-4279-A77B-C9F17DF8D1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695" y="5979357"/>
                <a:ext cx="1247842" cy="261610"/>
              </a:xfrm>
              <a:prstGeom prst="rect">
                <a:avLst/>
              </a:prstGeom>
              <a:blipFill>
                <a:blip r:embed="rId11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A9AE9FB4-BD3F-47C5-B6AC-CA367C459B77}"/>
                  </a:ext>
                </a:extLst>
              </p:cNvPr>
              <p:cNvSpPr/>
              <p:nvPr/>
            </p:nvSpPr>
            <p:spPr>
              <a:xfrm>
                <a:off x="3459370" y="5961871"/>
                <a:ext cx="163775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0.5,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1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1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100" dirty="0"/>
                        <m:t> </m:t>
                      </m:r>
                      <m:r>
                        <m:rPr>
                          <m:nor/>
                        </m:rPr>
                        <a:rPr lang="en-US" sz="1100" b="0" i="0" dirty="0" smtClean="0"/>
                        <m:t>0.583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A9AE9FB4-BD3F-47C5-B6AC-CA367C459B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370" y="5961871"/>
                <a:ext cx="1637756" cy="261610"/>
              </a:xfrm>
              <a:prstGeom prst="rect">
                <a:avLst/>
              </a:prstGeom>
              <a:blipFill>
                <a:blip r:embed="rId1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7A98F42-EE4C-484C-8B4F-A6A93426E71A}"/>
                  </a:ext>
                </a:extLst>
              </p:cNvPr>
              <p:cNvSpPr/>
              <p:nvPr/>
            </p:nvSpPr>
            <p:spPr>
              <a:xfrm>
                <a:off x="6385405" y="5961871"/>
                <a:ext cx="163775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1.5,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1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1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100" dirty="0"/>
                        <m:t> </m:t>
                      </m:r>
                      <m:r>
                        <m:rPr>
                          <m:nor/>
                        </m:rPr>
                        <a:rPr lang="en-US" sz="1100" b="0" i="0" dirty="0" smtClean="0"/>
                        <m:t>0.583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7A98F42-EE4C-484C-8B4F-A6A93426E7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405" y="5961871"/>
                <a:ext cx="1637756" cy="261610"/>
              </a:xfrm>
              <a:prstGeom prst="rect">
                <a:avLst/>
              </a:prstGeom>
              <a:blipFill>
                <a:blip r:embed="rId1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Rectangle 219">
            <a:extLst>
              <a:ext uri="{FF2B5EF4-FFF2-40B4-BE49-F238E27FC236}">
                <a16:creationId xmlns:a16="http://schemas.microsoft.com/office/drawing/2014/main" id="{CFD66064-7239-4FEC-8151-91EC9CA876D1}"/>
              </a:ext>
            </a:extLst>
          </p:cNvPr>
          <p:cNvSpPr/>
          <p:nvPr/>
        </p:nvSpPr>
        <p:spPr>
          <a:xfrm>
            <a:off x="9239521" y="4295511"/>
            <a:ext cx="268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BCDFA72A-6AF8-4603-A586-05F8F89CFEF1}"/>
              </a:ext>
            </a:extLst>
          </p:cNvPr>
          <p:cNvCxnSpPr>
            <a:cxnSpLocks/>
            <a:stCxn id="134" idx="2"/>
          </p:cNvCxnSpPr>
          <p:nvPr/>
        </p:nvCxnSpPr>
        <p:spPr>
          <a:xfrm>
            <a:off x="1650472" y="5552644"/>
            <a:ext cx="0" cy="409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23E2AAA7-35D3-4590-BFD9-8B9349D074EE}"/>
              </a:ext>
            </a:extLst>
          </p:cNvPr>
          <p:cNvCxnSpPr>
            <a:cxnSpLocks/>
            <a:stCxn id="135" idx="2"/>
            <a:endCxn id="218" idx="0"/>
          </p:cNvCxnSpPr>
          <p:nvPr/>
        </p:nvCxnSpPr>
        <p:spPr>
          <a:xfrm flipH="1">
            <a:off x="4278248" y="5591148"/>
            <a:ext cx="10558" cy="37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E237ED1C-8B86-4A2B-A74A-0B7C733B8DB0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7197158" y="5574546"/>
            <a:ext cx="0" cy="387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1D83A93A-60C6-4CFE-A3E3-34D46DEDF013}"/>
              </a:ext>
            </a:extLst>
          </p:cNvPr>
          <p:cNvSpPr/>
          <p:nvPr/>
        </p:nvSpPr>
        <p:spPr>
          <a:xfrm>
            <a:off x="986933" y="5961871"/>
            <a:ext cx="7359722" cy="2748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38417DB0-9D84-4762-81F9-8D6EFB0A4532}"/>
              </a:ext>
            </a:extLst>
          </p:cNvPr>
          <p:cNvCxnSpPr>
            <a:stCxn id="235" idx="3"/>
            <a:endCxn id="191" idx="2"/>
          </p:cNvCxnSpPr>
          <p:nvPr/>
        </p:nvCxnSpPr>
        <p:spPr>
          <a:xfrm flipV="1">
            <a:off x="8346655" y="4583276"/>
            <a:ext cx="2142060" cy="15160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73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117042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Fit Model: Minimize the Loss Function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C3D14AB-FA7E-4947-A3BE-FDF056792BE4}"/>
              </a:ext>
            </a:extLst>
          </p:cNvPr>
          <p:cNvCxnSpPr>
            <a:cxnSpLocks/>
          </p:cNvCxnSpPr>
          <p:nvPr/>
        </p:nvCxnSpPr>
        <p:spPr>
          <a:xfrm>
            <a:off x="591663" y="5134262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8595FAB-9590-4CEB-B44B-25DC1CABA67B}"/>
              </a:ext>
            </a:extLst>
          </p:cNvPr>
          <p:cNvCxnSpPr>
            <a:cxnSpLocks/>
          </p:cNvCxnSpPr>
          <p:nvPr/>
        </p:nvCxnSpPr>
        <p:spPr>
          <a:xfrm flipV="1">
            <a:off x="596226" y="3363147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31C2D83-62B8-4980-8C25-294B8914DAB1}"/>
              </a:ext>
            </a:extLst>
          </p:cNvPr>
          <p:cNvSpPr/>
          <p:nvPr/>
        </p:nvSpPr>
        <p:spPr>
          <a:xfrm>
            <a:off x="2191285" y="5175944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8B9E8D3-B391-41DC-B35D-35AEC52EE5C3}"/>
              </a:ext>
            </a:extLst>
          </p:cNvPr>
          <p:cNvSpPr/>
          <p:nvPr/>
        </p:nvSpPr>
        <p:spPr>
          <a:xfrm>
            <a:off x="600790" y="3314123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C5AD14F-CB0C-448B-AE9B-5120C4F1E7E2}"/>
              </a:ext>
            </a:extLst>
          </p:cNvPr>
          <p:cNvCxnSpPr>
            <a:cxnSpLocks/>
          </p:cNvCxnSpPr>
          <p:nvPr/>
        </p:nvCxnSpPr>
        <p:spPr>
          <a:xfrm flipV="1">
            <a:off x="1450650" y="3941861"/>
            <a:ext cx="0" cy="59600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FFC8BB07-7FC3-416C-959E-C2D83D7E4129}"/>
              </a:ext>
            </a:extLst>
          </p:cNvPr>
          <p:cNvSpPr/>
          <p:nvPr/>
        </p:nvSpPr>
        <p:spPr>
          <a:xfrm>
            <a:off x="1393021" y="3854973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AB35F2D-5347-4F79-97B7-7DF9034D6F2E}"/>
              </a:ext>
            </a:extLst>
          </p:cNvPr>
          <p:cNvSpPr/>
          <p:nvPr/>
        </p:nvSpPr>
        <p:spPr>
          <a:xfrm>
            <a:off x="1583462" y="468073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103121E4-1E04-4B5A-9772-484DC3E4BD80}"/>
              </a:ext>
            </a:extLst>
          </p:cNvPr>
          <p:cNvSpPr/>
          <p:nvPr/>
        </p:nvSpPr>
        <p:spPr>
          <a:xfrm>
            <a:off x="1849476" y="390705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9F2D6A69-9CBA-4E95-BFA4-49C8A57FF51D}"/>
              </a:ext>
            </a:extLst>
          </p:cNvPr>
          <p:cNvSpPr/>
          <p:nvPr/>
        </p:nvSpPr>
        <p:spPr>
          <a:xfrm>
            <a:off x="2225672" y="423564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DD4824F-9E76-48B8-8A9C-D56B88FCC788}"/>
              </a:ext>
            </a:extLst>
          </p:cNvPr>
          <p:cNvSpPr/>
          <p:nvPr/>
        </p:nvSpPr>
        <p:spPr>
          <a:xfrm>
            <a:off x="1013433" y="4460370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4A71F78-F86B-465B-A31B-5E0A13E5D892}"/>
              </a:ext>
            </a:extLst>
          </p:cNvPr>
          <p:cNvCxnSpPr>
            <a:cxnSpLocks/>
          </p:cNvCxnSpPr>
          <p:nvPr/>
        </p:nvCxnSpPr>
        <p:spPr>
          <a:xfrm flipV="1">
            <a:off x="1082013" y="4592679"/>
            <a:ext cx="0" cy="22521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E8DA13F-C55C-4BBB-9F5C-580B4A45E900}"/>
              </a:ext>
            </a:extLst>
          </p:cNvPr>
          <p:cNvCxnSpPr>
            <a:cxnSpLocks/>
          </p:cNvCxnSpPr>
          <p:nvPr/>
        </p:nvCxnSpPr>
        <p:spPr>
          <a:xfrm flipV="1">
            <a:off x="1927744" y="4039546"/>
            <a:ext cx="0" cy="21859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2724F19-47F5-4A87-BE4B-0BF212FF44ED}"/>
              </a:ext>
            </a:extLst>
          </p:cNvPr>
          <p:cNvCxnSpPr>
            <a:cxnSpLocks/>
            <a:stCxn id="142" idx="0"/>
          </p:cNvCxnSpPr>
          <p:nvPr/>
        </p:nvCxnSpPr>
        <p:spPr>
          <a:xfrm flipV="1">
            <a:off x="1652042" y="4391232"/>
            <a:ext cx="0" cy="28950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E0C9D122-9679-436F-8806-6676DA8BA2DA}"/>
              </a:ext>
            </a:extLst>
          </p:cNvPr>
          <p:cNvCxnSpPr>
            <a:cxnSpLocks/>
            <a:stCxn id="144" idx="0"/>
          </p:cNvCxnSpPr>
          <p:nvPr/>
        </p:nvCxnSpPr>
        <p:spPr>
          <a:xfrm flipV="1">
            <a:off x="2294252" y="3992134"/>
            <a:ext cx="0" cy="24351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CAB1CC3-C279-4601-9E81-35E065B904D1}"/>
              </a:ext>
            </a:extLst>
          </p:cNvPr>
          <p:cNvCxnSpPr>
            <a:cxnSpLocks/>
          </p:cNvCxnSpPr>
          <p:nvPr/>
        </p:nvCxnSpPr>
        <p:spPr>
          <a:xfrm>
            <a:off x="3381649" y="5124827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A3C9288-FAF8-48AA-91B6-050694B95639}"/>
              </a:ext>
            </a:extLst>
          </p:cNvPr>
          <p:cNvCxnSpPr>
            <a:cxnSpLocks/>
          </p:cNvCxnSpPr>
          <p:nvPr/>
        </p:nvCxnSpPr>
        <p:spPr>
          <a:xfrm flipV="1">
            <a:off x="3386212" y="3353712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DC00C43-FF0F-4100-AB23-D8A51456DE08}"/>
              </a:ext>
            </a:extLst>
          </p:cNvPr>
          <p:cNvSpPr/>
          <p:nvPr/>
        </p:nvSpPr>
        <p:spPr>
          <a:xfrm>
            <a:off x="4981271" y="5166509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8B7DEF-E906-453E-B357-DBB14FAAF626}"/>
              </a:ext>
            </a:extLst>
          </p:cNvPr>
          <p:cNvSpPr/>
          <p:nvPr/>
        </p:nvSpPr>
        <p:spPr>
          <a:xfrm>
            <a:off x="3390776" y="3304688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26B36DF-C4E2-430A-83FC-00ADAA60DD6E}"/>
              </a:ext>
            </a:extLst>
          </p:cNvPr>
          <p:cNvCxnSpPr>
            <a:cxnSpLocks/>
          </p:cNvCxnSpPr>
          <p:nvPr/>
        </p:nvCxnSpPr>
        <p:spPr>
          <a:xfrm flipV="1">
            <a:off x="3398806" y="4266260"/>
            <a:ext cx="1996530" cy="1202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C60391-27E8-47A7-BF51-3C25458C8467}"/>
              </a:ext>
            </a:extLst>
          </p:cNvPr>
          <p:cNvCxnSpPr>
            <a:cxnSpLocks/>
          </p:cNvCxnSpPr>
          <p:nvPr/>
        </p:nvCxnSpPr>
        <p:spPr>
          <a:xfrm flipV="1">
            <a:off x="4240636" y="3932426"/>
            <a:ext cx="1" cy="32918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6145DC1B-F28B-4BAB-A972-E06EF3ECBCBD}"/>
              </a:ext>
            </a:extLst>
          </p:cNvPr>
          <p:cNvSpPr/>
          <p:nvPr/>
        </p:nvSpPr>
        <p:spPr>
          <a:xfrm>
            <a:off x="4183007" y="3845538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A815B4C-71AB-4A41-98FC-29C7DF5A2CC9}"/>
              </a:ext>
            </a:extLst>
          </p:cNvPr>
          <p:cNvSpPr/>
          <p:nvPr/>
        </p:nvSpPr>
        <p:spPr>
          <a:xfrm>
            <a:off x="4373448" y="4671300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D164B52-5DFD-4B43-B86C-DF1E63A93F4B}"/>
              </a:ext>
            </a:extLst>
          </p:cNvPr>
          <p:cNvSpPr/>
          <p:nvPr/>
        </p:nvSpPr>
        <p:spPr>
          <a:xfrm>
            <a:off x="4639462" y="389761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5D54D1A-91CA-4291-8E1C-CEF5BC4FB538}"/>
              </a:ext>
            </a:extLst>
          </p:cNvPr>
          <p:cNvSpPr/>
          <p:nvPr/>
        </p:nvSpPr>
        <p:spPr>
          <a:xfrm>
            <a:off x="5015658" y="422621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5361E2-F134-4E37-BF57-9562773D2CC1}"/>
              </a:ext>
            </a:extLst>
          </p:cNvPr>
          <p:cNvCxnSpPr>
            <a:cxnSpLocks/>
          </p:cNvCxnSpPr>
          <p:nvPr/>
        </p:nvCxnSpPr>
        <p:spPr>
          <a:xfrm flipV="1">
            <a:off x="3871999" y="4288293"/>
            <a:ext cx="0" cy="22521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1672451-1B07-4264-80E9-53B60D5E9312}"/>
              </a:ext>
            </a:extLst>
          </p:cNvPr>
          <p:cNvCxnSpPr>
            <a:cxnSpLocks/>
          </p:cNvCxnSpPr>
          <p:nvPr/>
        </p:nvCxnSpPr>
        <p:spPr>
          <a:xfrm flipV="1">
            <a:off x="4717730" y="4030111"/>
            <a:ext cx="0" cy="21859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79038AC-5DF0-49B5-98D5-A2E49EFFB2C9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4442028" y="4288293"/>
            <a:ext cx="0" cy="38300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407E7F-DA74-4617-9BF1-F71745FCE995}"/>
              </a:ext>
            </a:extLst>
          </p:cNvPr>
          <p:cNvCxnSpPr>
            <a:cxnSpLocks/>
          </p:cNvCxnSpPr>
          <p:nvPr/>
        </p:nvCxnSpPr>
        <p:spPr>
          <a:xfrm>
            <a:off x="6297069" y="5124202"/>
            <a:ext cx="200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ED7E800-0D26-467E-B447-2ECED5007F03}"/>
              </a:ext>
            </a:extLst>
          </p:cNvPr>
          <p:cNvCxnSpPr>
            <a:cxnSpLocks/>
          </p:cNvCxnSpPr>
          <p:nvPr/>
        </p:nvCxnSpPr>
        <p:spPr>
          <a:xfrm flipV="1">
            <a:off x="6301632" y="3353087"/>
            <a:ext cx="0" cy="177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0094F77B-F0A8-486E-9DBE-9EBE79720548}"/>
              </a:ext>
            </a:extLst>
          </p:cNvPr>
          <p:cNvSpPr/>
          <p:nvPr/>
        </p:nvSpPr>
        <p:spPr>
          <a:xfrm>
            <a:off x="7896691" y="5165884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(size)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F0B7CA2-FAA4-475E-AB4C-BF8A0B3CA917}"/>
              </a:ext>
            </a:extLst>
          </p:cNvPr>
          <p:cNvSpPr/>
          <p:nvPr/>
        </p:nvSpPr>
        <p:spPr>
          <a:xfrm>
            <a:off x="6306196" y="3304063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(price)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644BE84-2C2B-4F1C-8A1C-7EE511B76E1A}"/>
              </a:ext>
            </a:extLst>
          </p:cNvPr>
          <p:cNvCxnSpPr>
            <a:cxnSpLocks/>
          </p:cNvCxnSpPr>
          <p:nvPr/>
        </p:nvCxnSpPr>
        <p:spPr>
          <a:xfrm flipV="1">
            <a:off x="7156056" y="3931802"/>
            <a:ext cx="0" cy="36916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808790BC-4839-49DD-8909-CF4B94FF0084}"/>
              </a:ext>
            </a:extLst>
          </p:cNvPr>
          <p:cNvSpPr/>
          <p:nvPr/>
        </p:nvSpPr>
        <p:spPr>
          <a:xfrm>
            <a:off x="7098427" y="3844913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50E09EF-56AA-4DA9-8B10-A74CEE49D8E5}"/>
              </a:ext>
            </a:extLst>
          </p:cNvPr>
          <p:cNvSpPr/>
          <p:nvPr/>
        </p:nvSpPr>
        <p:spPr>
          <a:xfrm>
            <a:off x="7288868" y="467067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DB7F109-61C2-437F-8342-685DC7CCF576}"/>
              </a:ext>
            </a:extLst>
          </p:cNvPr>
          <p:cNvSpPr/>
          <p:nvPr/>
        </p:nvSpPr>
        <p:spPr>
          <a:xfrm>
            <a:off x="7554882" y="389699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32177CF-A771-4305-A0D1-BBEE07FFB9BC}"/>
              </a:ext>
            </a:extLst>
          </p:cNvPr>
          <p:cNvSpPr/>
          <p:nvPr/>
        </p:nvSpPr>
        <p:spPr>
          <a:xfrm>
            <a:off x="7931078" y="42255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C8EF9B-DE65-4FDC-A747-0D8F0611BD2F}"/>
              </a:ext>
            </a:extLst>
          </p:cNvPr>
          <p:cNvSpPr/>
          <p:nvPr/>
        </p:nvSpPr>
        <p:spPr>
          <a:xfrm>
            <a:off x="6718839" y="4450310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B3F747E-9899-4987-8F79-61689DA7CC1F}"/>
              </a:ext>
            </a:extLst>
          </p:cNvPr>
          <p:cNvCxnSpPr>
            <a:cxnSpLocks/>
          </p:cNvCxnSpPr>
          <p:nvPr/>
        </p:nvCxnSpPr>
        <p:spPr>
          <a:xfrm>
            <a:off x="6781944" y="4154662"/>
            <a:ext cx="0" cy="2926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62267B1-CF36-467B-AA8D-D4F8F4B901B9}"/>
              </a:ext>
            </a:extLst>
          </p:cNvPr>
          <p:cNvCxnSpPr>
            <a:cxnSpLocks/>
          </p:cNvCxnSpPr>
          <p:nvPr/>
        </p:nvCxnSpPr>
        <p:spPr>
          <a:xfrm flipV="1">
            <a:off x="7633150" y="4029487"/>
            <a:ext cx="0" cy="55798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038EB92-62CD-4C93-A242-8B4B02808F96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7357448" y="4401286"/>
            <a:ext cx="0" cy="26938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7786D68-D99A-4961-8986-DDAA93171105}"/>
              </a:ext>
            </a:extLst>
          </p:cNvPr>
          <p:cNvCxnSpPr>
            <a:cxnSpLocks/>
          </p:cNvCxnSpPr>
          <p:nvPr/>
        </p:nvCxnSpPr>
        <p:spPr>
          <a:xfrm flipV="1">
            <a:off x="7999658" y="4355143"/>
            <a:ext cx="0" cy="40366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31F98845-D306-4630-9FAC-37A898A2030B}"/>
              </a:ext>
            </a:extLst>
          </p:cNvPr>
          <p:cNvSpPr/>
          <p:nvPr/>
        </p:nvSpPr>
        <p:spPr>
          <a:xfrm>
            <a:off x="3803419" y="445093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81AB73F-B564-4DF9-892C-BE39FF38EA8B}"/>
              </a:ext>
            </a:extLst>
          </p:cNvPr>
          <p:cNvCxnSpPr>
            <a:cxnSpLocks/>
          </p:cNvCxnSpPr>
          <p:nvPr/>
        </p:nvCxnSpPr>
        <p:spPr>
          <a:xfrm>
            <a:off x="6280073" y="3865116"/>
            <a:ext cx="1877264" cy="9722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3A910A8-B059-40CA-969C-063198FE444F}"/>
              </a:ext>
            </a:extLst>
          </p:cNvPr>
          <p:cNvCxnSpPr>
            <a:cxnSpLocks/>
          </p:cNvCxnSpPr>
          <p:nvPr/>
        </p:nvCxnSpPr>
        <p:spPr>
          <a:xfrm flipV="1">
            <a:off x="607049" y="3777043"/>
            <a:ext cx="1972066" cy="134778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38778A2-DC99-4993-8D3B-8868F501CA07}"/>
                  </a:ext>
                </a:extLst>
              </p:cNvPr>
              <p:cNvSpPr/>
              <p:nvPr/>
            </p:nvSpPr>
            <p:spPr>
              <a:xfrm>
                <a:off x="614964" y="1430462"/>
                <a:ext cx="5203797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Ordinary Least Square</a:t>
                </a:r>
              </a:p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Training = find the right 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to minimize the cost function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38778A2-DC99-4993-8D3B-8868F501C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64" y="1430462"/>
                <a:ext cx="5203797" cy="538609"/>
              </a:xfrm>
              <a:prstGeom prst="rect">
                <a:avLst/>
              </a:prstGeom>
              <a:blipFill>
                <a:blip r:embed="rId2"/>
                <a:stretch>
                  <a:fillRect l="-117" t="-2273" b="-7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FF5775EE-038F-44CF-8699-047BC3E91792}"/>
              </a:ext>
            </a:extLst>
          </p:cNvPr>
          <p:cNvGrpSpPr/>
          <p:nvPr/>
        </p:nvGrpSpPr>
        <p:grpSpPr>
          <a:xfrm>
            <a:off x="9068743" y="1777966"/>
            <a:ext cx="2686277" cy="3664917"/>
            <a:chOff x="9141060" y="919875"/>
            <a:chExt cx="2686277" cy="36649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4DBBF178-3D9C-4A22-9E36-F5FC890DEC6E}"/>
                    </a:ext>
                  </a:extLst>
                </p:cNvPr>
                <p:cNvSpPr/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Aft>
                      <a:spcPts val="60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CEBF9B7-ACB0-450E-BAA2-A6704FEE24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1273" y="3916685"/>
                  <a:ext cx="376064" cy="3539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79CEAA4-E12A-4311-B663-BB9A00A9E491}"/>
                </a:ext>
              </a:extLst>
            </p:cNvPr>
            <p:cNvGrpSpPr/>
            <p:nvPr/>
          </p:nvGrpSpPr>
          <p:grpSpPr>
            <a:xfrm>
              <a:off x="9141060" y="919875"/>
              <a:ext cx="2603780" cy="3664917"/>
              <a:chOff x="9141060" y="919875"/>
              <a:chExt cx="2603780" cy="3664917"/>
            </a:xfrm>
          </p:grpSpPr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6E304901-EA80-42C3-861E-A9E8301B41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0064" y="4244871"/>
                <a:ext cx="2304776" cy="943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60D91C14-7CC9-49C1-8854-F6E3B61B7D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4627" y="2483191"/>
                <a:ext cx="0" cy="17711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F2B8D61B-B1E8-4517-84F9-ADB651E1A17F}"/>
                      </a:ext>
                    </a:extLst>
                  </p:cNvPr>
                  <p:cNvSpPr/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>
                      <a:spcAft>
                        <a:spcPts val="60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304E087B-05DC-4E57-A216-70A67057D6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49191" y="2434167"/>
                    <a:ext cx="501869" cy="35394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9B46E15-7C67-4959-A305-58A20F3D62E7}"/>
                  </a:ext>
                </a:extLst>
              </p:cNvPr>
              <p:cNvSpPr/>
              <p:nvPr/>
            </p:nvSpPr>
            <p:spPr>
              <a:xfrm>
                <a:off x="9855744" y="395649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51F58EDC-1199-4492-B59E-9EE7AD115A80}"/>
                  </a:ext>
                </a:extLst>
              </p:cNvPr>
              <p:cNvSpPr/>
              <p:nvPr/>
            </p:nvSpPr>
            <p:spPr>
              <a:xfrm>
                <a:off x="10351248" y="41691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2C65297A-5B27-4284-8E4D-4AFCD1567A35}"/>
                  </a:ext>
                </a:extLst>
              </p:cNvPr>
              <p:cNvSpPr/>
              <p:nvPr/>
            </p:nvSpPr>
            <p:spPr>
              <a:xfrm>
                <a:off x="10847030" y="3944970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B35AD8A-1901-497C-B99C-D06C175B51BB}"/>
                  </a:ext>
                </a:extLst>
              </p:cNvPr>
              <p:cNvCxnSpPr>
                <a:cxnSpLocks/>
                <a:stCxn id="78" idx="4"/>
              </p:cNvCxnSpPr>
              <p:nvPr/>
            </p:nvCxnSpPr>
            <p:spPr>
              <a:xfrm>
                <a:off x="10915610" y="4082130"/>
                <a:ext cx="0" cy="16104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7A748527-49EF-4F27-8C4A-8402BE8943C6}"/>
                  </a:ext>
                </a:extLst>
              </p:cNvPr>
              <p:cNvCxnSpPr>
                <a:cxnSpLocks/>
                <a:stCxn id="78" idx="2"/>
              </p:cNvCxnSpPr>
              <p:nvPr/>
            </p:nvCxnSpPr>
            <p:spPr>
              <a:xfrm flipH="1">
                <a:off x="9440064" y="4013550"/>
                <a:ext cx="1406966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E9EBC994-07CB-4AD5-95E3-82B1F747767E}"/>
                  </a:ext>
                </a:extLst>
              </p:cNvPr>
              <p:cNvCxnSpPr>
                <a:cxnSpLocks/>
                <a:stCxn id="76" idx="4"/>
              </p:cNvCxnSpPr>
              <p:nvPr/>
            </p:nvCxnSpPr>
            <p:spPr>
              <a:xfrm>
                <a:off x="9924324" y="4093657"/>
                <a:ext cx="0" cy="15121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2BF70C1D-EE9C-4BC4-8EFE-07A4369E656F}"/>
                  </a:ext>
                </a:extLst>
              </p:cNvPr>
              <p:cNvSpPr/>
              <p:nvPr/>
            </p:nvSpPr>
            <p:spPr>
              <a:xfrm>
                <a:off x="9780567" y="4307793"/>
                <a:ext cx="38504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0.5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B422E0B-5ECF-4581-A95F-C594A5549006}"/>
                  </a:ext>
                </a:extLst>
              </p:cNvPr>
              <p:cNvSpPr/>
              <p:nvPr/>
            </p:nvSpPr>
            <p:spPr>
              <a:xfrm>
                <a:off x="10293328" y="4306277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D5D93FC-61D1-448C-967F-483470C4060F}"/>
                  </a:ext>
                </a:extLst>
              </p:cNvPr>
              <p:cNvSpPr/>
              <p:nvPr/>
            </p:nvSpPr>
            <p:spPr>
              <a:xfrm>
                <a:off x="10811710" y="4306683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1.5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1B3B5A5-6B73-488D-B3F6-5228B15AF923}"/>
                  </a:ext>
                </a:extLst>
              </p:cNvPr>
              <p:cNvSpPr/>
              <p:nvPr/>
            </p:nvSpPr>
            <p:spPr>
              <a:xfrm>
                <a:off x="9152181" y="2773865"/>
                <a:ext cx="34524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6CBC43B-5692-43A1-BA4F-CFC92818169E}"/>
                  </a:ext>
                </a:extLst>
              </p:cNvPr>
              <p:cNvSpPr/>
              <p:nvPr/>
            </p:nvSpPr>
            <p:spPr>
              <a:xfrm>
                <a:off x="9141466" y="3241741"/>
                <a:ext cx="39077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69BD7F8-8531-4F21-87E4-959CEF8E3443}"/>
                  </a:ext>
                </a:extLst>
              </p:cNvPr>
              <p:cNvSpPr/>
              <p:nvPr/>
            </p:nvSpPr>
            <p:spPr>
              <a:xfrm>
                <a:off x="9141060" y="3681329"/>
                <a:ext cx="28641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2E23CC8-F69D-4872-BAA6-7F10455D4CAC}"/>
                  </a:ext>
                </a:extLst>
              </p:cNvPr>
              <p:cNvSpPr/>
              <p:nvPr/>
            </p:nvSpPr>
            <p:spPr>
              <a:xfrm>
                <a:off x="9384129" y="310884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B947C1F2-3CC9-4A23-9A36-5B0603958BED}"/>
                  </a:ext>
                </a:extLst>
              </p:cNvPr>
              <p:cNvSpPr/>
              <p:nvPr/>
            </p:nvSpPr>
            <p:spPr>
              <a:xfrm>
                <a:off x="11360015" y="310191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5E28C4D-9578-4AEA-9663-B8EB5629EF7B}"/>
                  </a:ext>
                </a:extLst>
              </p:cNvPr>
              <p:cNvCxnSpPr>
                <a:cxnSpLocks/>
                <a:stCxn id="89" idx="4"/>
              </p:cNvCxnSpPr>
              <p:nvPr/>
            </p:nvCxnSpPr>
            <p:spPr>
              <a:xfrm>
                <a:off x="11428595" y="3239077"/>
                <a:ext cx="0" cy="96209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FE6A048-7090-4AC7-9171-B5CEF75577E1}"/>
                  </a:ext>
                </a:extLst>
              </p:cNvPr>
              <p:cNvSpPr/>
              <p:nvPr/>
            </p:nvSpPr>
            <p:spPr>
              <a:xfrm>
                <a:off x="11308054" y="4300344"/>
                <a:ext cx="3850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6DE54596-B164-4639-8BD7-2D5340D81723}"/>
                  </a:ext>
                </a:extLst>
              </p:cNvPr>
              <p:cNvCxnSpPr>
                <a:cxnSpLocks/>
                <a:stCxn id="89" idx="2"/>
                <a:endCxn id="88" idx="6"/>
              </p:cNvCxnSpPr>
              <p:nvPr/>
            </p:nvCxnSpPr>
            <p:spPr>
              <a:xfrm flipH="1">
                <a:off x="9521289" y="3170497"/>
                <a:ext cx="1838726" cy="693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13851D9-E4FB-4B5C-BE83-DA7FA51E5949}"/>
                  </a:ext>
                </a:extLst>
              </p:cNvPr>
              <p:cNvSpPr/>
              <p:nvPr/>
            </p:nvSpPr>
            <p:spPr>
              <a:xfrm>
                <a:off x="9239521" y="4295511"/>
                <a:ext cx="26802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6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sp>
            <p:nvSpPr>
              <p:cNvPr id="94" name="Arc 93">
                <a:extLst>
                  <a:ext uri="{FF2B5EF4-FFF2-40B4-BE49-F238E27FC236}">
                    <a16:creationId xmlns:a16="http://schemas.microsoft.com/office/drawing/2014/main" id="{7569D6BE-C6F3-47AD-B7AE-572A521C7C33}"/>
                  </a:ext>
                </a:extLst>
              </p:cNvPr>
              <p:cNvSpPr/>
              <p:nvPr/>
            </p:nvSpPr>
            <p:spPr>
              <a:xfrm rot="5400000">
                <a:off x="8758489" y="1507190"/>
                <a:ext cx="3308387" cy="2133758"/>
              </a:xfrm>
              <a:prstGeom prst="arc">
                <a:avLst>
                  <a:gd name="adj1" fmla="val 17325155"/>
                  <a:gd name="adj2" fmla="val 4276101"/>
                </a:avLst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A3AD180-2195-4C01-8176-0C9FF47401ED}"/>
                  </a:ext>
                </a:extLst>
              </p:cNvPr>
              <p:cNvSpPr txBox="1"/>
              <p:nvPr/>
            </p:nvSpPr>
            <p:spPr>
              <a:xfrm>
                <a:off x="1244275" y="2147141"/>
                <a:ext cx="1115498" cy="28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imize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A3AD180-2195-4C01-8176-0C9FF4740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275" y="2147141"/>
                <a:ext cx="1115498" cy="281872"/>
              </a:xfrm>
              <a:prstGeom prst="rect">
                <a:avLst/>
              </a:prstGeom>
              <a:blipFill>
                <a:blip r:embed="rId6"/>
                <a:stretch>
                  <a:fillRect l="-2732" r="-491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F60F38C-7F96-4C53-AA9C-5C5BF1F53DF8}"/>
                  </a:ext>
                </a:extLst>
              </p:cNvPr>
              <p:cNvSpPr txBox="1"/>
              <p:nvPr/>
            </p:nvSpPr>
            <p:spPr>
              <a:xfrm>
                <a:off x="2490305" y="2035832"/>
                <a:ext cx="2680093" cy="432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>
                                              <a:latin typeface="Cambria Math" panose="02040503050406030204" pitchFamily="18" charset="0"/>
                                            </a:rPr>
                                            <m:t>ⅈ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F60F38C-7F96-4C53-AA9C-5C5BF1F53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305" y="2035832"/>
                <a:ext cx="2680093" cy="432554"/>
              </a:xfrm>
              <a:prstGeom prst="rect">
                <a:avLst/>
              </a:prstGeom>
              <a:blipFill>
                <a:blip r:embed="rId7"/>
                <a:stretch>
                  <a:fillRect l="-1595" t="-178873" b="-264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>
            <a:extLst>
              <a:ext uri="{FF2B5EF4-FFF2-40B4-BE49-F238E27FC236}">
                <a16:creationId xmlns:a16="http://schemas.microsoft.com/office/drawing/2014/main" id="{C32F6C3F-2C1A-4007-84B0-1D6553B10DD3}"/>
              </a:ext>
            </a:extLst>
          </p:cNvPr>
          <p:cNvSpPr/>
          <p:nvPr/>
        </p:nvSpPr>
        <p:spPr>
          <a:xfrm>
            <a:off x="6502302" y="2158104"/>
            <a:ext cx="171515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Normal Equation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F45BA7C-15E6-4058-9206-EBEF4E98116A}"/>
              </a:ext>
            </a:extLst>
          </p:cNvPr>
          <p:cNvSpPr/>
          <p:nvPr/>
        </p:nvSpPr>
        <p:spPr>
          <a:xfrm>
            <a:off x="8677162" y="2164272"/>
            <a:ext cx="174438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31414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Equation</a:t>
            </a:r>
          </a:p>
        </p:txBody>
      </p:sp>
      <p:graphicFrame>
        <p:nvGraphicFramePr>
          <p:cNvPr id="25" name="Table 2">
            <a:extLst>
              <a:ext uri="{FF2B5EF4-FFF2-40B4-BE49-F238E27FC236}">
                <a16:creationId xmlns:a16="http://schemas.microsoft.com/office/drawing/2014/main" id="{32199B39-516B-4990-BB48-8C2A06392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302495"/>
              </p:ext>
            </p:extLst>
          </p:nvPr>
        </p:nvGraphicFramePr>
        <p:xfrm>
          <a:off x="827347" y="1745259"/>
          <a:ext cx="2605707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68569">
                  <a:extLst>
                    <a:ext uri="{9D8B030D-6E8A-4147-A177-3AD203B41FA5}">
                      <a16:colId xmlns:a16="http://schemas.microsoft.com/office/drawing/2014/main" val="1093116493"/>
                    </a:ext>
                  </a:extLst>
                </a:gridCol>
                <a:gridCol w="868569">
                  <a:extLst>
                    <a:ext uri="{9D8B030D-6E8A-4147-A177-3AD203B41FA5}">
                      <a16:colId xmlns:a16="http://schemas.microsoft.com/office/drawing/2014/main" val="1281203148"/>
                    </a:ext>
                  </a:extLst>
                </a:gridCol>
                <a:gridCol w="868569">
                  <a:extLst>
                    <a:ext uri="{9D8B030D-6E8A-4147-A177-3AD203B41FA5}">
                      <a16:colId xmlns:a16="http://schemas.microsoft.com/office/drawing/2014/main" val="3840318763"/>
                    </a:ext>
                  </a:extLst>
                </a:gridCol>
              </a:tblGrid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Age (x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Size (x</a:t>
                      </a:r>
                      <a:r>
                        <a:rPr lang="en-US" sz="1200" baseline="-25000" dirty="0"/>
                        <a:t>2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Price 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033622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30509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908221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56278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1322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551102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C8EA6A5E-F398-45B2-A289-3636A01C6398}"/>
              </a:ext>
            </a:extLst>
          </p:cNvPr>
          <p:cNvSpPr/>
          <p:nvPr/>
        </p:nvSpPr>
        <p:spPr>
          <a:xfrm>
            <a:off x="854266" y="2033078"/>
            <a:ext cx="1808358" cy="13526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93F4A3-5304-470C-8E3D-1A6480D4C5BF}"/>
              </a:ext>
            </a:extLst>
          </p:cNvPr>
          <p:cNvSpPr/>
          <p:nvPr/>
        </p:nvSpPr>
        <p:spPr>
          <a:xfrm>
            <a:off x="2680417" y="2026128"/>
            <a:ext cx="721332" cy="13526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7353B6-A40C-473C-8981-3545C9EBDF2F}"/>
              </a:ext>
            </a:extLst>
          </p:cNvPr>
          <p:cNvSpPr txBox="1"/>
          <p:nvPr/>
        </p:nvSpPr>
        <p:spPr>
          <a:xfrm>
            <a:off x="1640056" y="3448320"/>
            <a:ext cx="415805" cy="286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7CE6E0-2BC3-4D81-B149-C30F9941AE5A}"/>
              </a:ext>
            </a:extLst>
          </p:cNvPr>
          <p:cNvSpPr txBox="1"/>
          <p:nvPr/>
        </p:nvSpPr>
        <p:spPr>
          <a:xfrm>
            <a:off x="2967178" y="3424763"/>
            <a:ext cx="285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</a:t>
            </a:r>
          </a:p>
        </p:txBody>
      </p:sp>
      <p:graphicFrame>
        <p:nvGraphicFramePr>
          <p:cNvPr id="35" name="Table 2">
            <a:extLst>
              <a:ext uri="{FF2B5EF4-FFF2-40B4-BE49-F238E27FC236}">
                <a16:creationId xmlns:a16="http://schemas.microsoft.com/office/drawing/2014/main" id="{9DE131C8-DBEA-4AEB-AA82-CD0DAA4BD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94402"/>
              </p:ext>
            </p:extLst>
          </p:nvPr>
        </p:nvGraphicFramePr>
        <p:xfrm>
          <a:off x="4752331" y="1739783"/>
          <a:ext cx="3070713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51427">
                  <a:extLst>
                    <a:ext uri="{9D8B030D-6E8A-4147-A177-3AD203B41FA5}">
                      <a16:colId xmlns:a16="http://schemas.microsoft.com/office/drawing/2014/main" val="3881300855"/>
                    </a:ext>
                  </a:extLst>
                </a:gridCol>
                <a:gridCol w="803592">
                  <a:extLst>
                    <a:ext uri="{9D8B030D-6E8A-4147-A177-3AD203B41FA5}">
                      <a16:colId xmlns:a16="http://schemas.microsoft.com/office/drawing/2014/main" val="1093116493"/>
                    </a:ext>
                  </a:extLst>
                </a:gridCol>
                <a:gridCol w="803592">
                  <a:extLst>
                    <a:ext uri="{9D8B030D-6E8A-4147-A177-3AD203B41FA5}">
                      <a16:colId xmlns:a16="http://schemas.microsoft.com/office/drawing/2014/main" val="1281203148"/>
                    </a:ext>
                  </a:extLst>
                </a:gridCol>
                <a:gridCol w="812102">
                  <a:extLst>
                    <a:ext uri="{9D8B030D-6E8A-4147-A177-3AD203B41FA5}">
                      <a16:colId xmlns:a16="http://schemas.microsoft.com/office/drawing/2014/main" val="3840318763"/>
                    </a:ext>
                  </a:extLst>
                </a:gridCol>
              </a:tblGrid>
              <a:tr h="13922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Age (x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Size (x</a:t>
                      </a:r>
                      <a:r>
                        <a:rPr lang="en-US" sz="1200" baseline="-25000" dirty="0"/>
                        <a:t>2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Price 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033622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30509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908221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56278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1322"/>
                  </a:ext>
                </a:extLst>
              </a:tr>
              <a:tr h="139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551102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1D562D1E-2496-466E-B39E-C74BF44FD638}"/>
              </a:ext>
            </a:extLst>
          </p:cNvPr>
          <p:cNvSpPr/>
          <p:nvPr/>
        </p:nvSpPr>
        <p:spPr>
          <a:xfrm>
            <a:off x="4779249" y="2027602"/>
            <a:ext cx="2242037" cy="13526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99727A-DAE2-4D6D-A9A2-E91BC674D906}"/>
              </a:ext>
            </a:extLst>
          </p:cNvPr>
          <p:cNvSpPr/>
          <p:nvPr/>
        </p:nvSpPr>
        <p:spPr>
          <a:xfrm>
            <a:off x="7061499" y="2033077"/>
            <a:ext cx="721332" cy="13526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7216B9-90A7-4AB3-88C2-C50F2AF8B2FF}"/>
              </a:ext>
            </a:extLst>
          </p:cNvPr>
          <p:cNvSpPr txBox="1"/>
          <p:nvPr/>
        </p:nvSpPr>
        <p:spPr>
          <a:xfrm>
            <a:off x="5695194" y="3453078"/>
            <a:ext cx="682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14DE0B-80E4-4A1E-9A93-03AE3E856223}"/>
              </a:ext>
            </a:extLst>
          </p:cNvPr>
          <p:cNvSpPr txBox="1"/>
          <p:nvPr/>
        </p:nvSpPr>
        <p:spPr>
          <a:xfrm>
            <a:off x="7203233" y="3446267"/>
            <a:ext cx="390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29555D-FA2D-4303-BA57-B1EC6FB5878C}"/>
                  </a:ext>
                </a:extLst>
              </p:cNvPr>
              <p:cNvSpPr txBox="1"/>
              <p:nvPr/>
            </p:nvSpPr>
            <p:spPr>
              <a:xfrm>
                <a:off x="5080022" y="4523279"/>
                <a:ext cx="2254656" cy="7825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29555D-FA2D-4303-BA57-B1EC6FB58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22" y="4523279"/>
                <a:ext cx="2254656" cy="782587"/>
              </a:xfrm>
              <a:prstGeom prst="rect">
                <a:avLst/>
              </a:prstGeom>
              <a:blipFill>
                <a:blip r:embed="rId2"/>
                <a:stretch>
                  <a:fillRect b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4316943-F203-44FD-A71F-B9A8F723DC05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433054" y="2703914"/>
            <a:ext cx="1346195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87CB586-0D17-4333-B973-0D581BD7BD30}"/>
                  </a:ext>
                </a:extLst>
              </p:cNvPr>
              <p:cNvSpPr txBox="1"/>
              <p:nvPr/>
            </p:nvSpPr>
            <p:spPr>
              <a:xfrm>
                <a:off x="4905011" y="6086310"/>
                <a:ext cx="27573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87CB586-0D17-4333-B973-0D581BD7B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011" y="6086310"/>
                <a:ext cx="2757358" cy="246221"/>
              </a:xfrm>
              <a:prstGeom prst="rect">
                <a:avLst/>
              </a:prstGeom>
              <a:blipFill>
                <a:blip r:embed="rId3"/>
                <a:stretch>
                  <a:fillRect l="-1106" t="-14634" r="-221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0E3D54D-CADC-42BD-91C5-DEE9844401F8}"/>
                  </a:ext>
                </a:extLst>
              </p:cNvPr>
              <p:cNvSpPr/>
              <p:nvPr/>
            </p:nvSpPr>
            <p:spPr>
              <a:xfrm>
                <a:off x="4873979" y="1406705"/>
                <a:ext cx="4889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0E3D54D-CADC-42BD-91C5-DEE984440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979" y="1406705"/>
                <a:ext cx="48898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CF925B2-5A92-4DD3-BF20-D0823FB160B4}"/>
                  </a:ext>
                </a:extLst>
              </p:cNvPr>
              <p:cNvSpPr/>
              <p:nvPr/>
            </p:nvSpPr>
            <p:spPr>
              <a:xfrm>
                <a:off x="5615652" y="1428831"/>
                <a:ext cx="48423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CF925B2-5A92-4DD3-BF20-D0823FB160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652" y="1428831"/>
                <a:ext cx="48423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87658EB-2BA6-4DAB-9868-8CD133CA3F32}"/>
                  </a:ext>
                </a:extLst>
              </p:cNvPr>
              <p:cNvSpPr/>
              <p:nvPr/>
            </p:nvSpPr>
            <p:spPr>
              <a:xfrm>
                <a:off x="6383751" y="1428831"/>
                <a:ext cx="4889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87658EB-2BA6-4DAB-9868-8CD133CA3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751" y="1428831"/>
                <a:ext cx="48898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12ABFF0-5E2C-47BB-BC4F-465EDDD18728}"/>
              </a:ext>
            </a:extLst>
          </p:cNvPr>
          <p:cNvCxnSpPr>
            <a:cxnSpLocks/>
          </p:cNvCxnSpPr>
          <p:nvPr/>
        </p:nvCxnSpPr>
        <p:spPr>
          <a:xfrm>
            <a:off x="6257473" y="3723266"/>
            <a:ext cx="0" cy="68994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D8D347-AC39-4F77-96D2-94D778A1BFF4}"/>
              </a:ext>
            </a:extLst>
          </p:cNvPr>
          <p:cNvCxnSpPr>
            <a:cxnSpLocks/>
          </p:cNvCxnSpPr>
          <p:nvPr/>
        </p:nvCxnSpPr>
        <p:spPr>
          <a:xfrm>
            <a:off x="6252658" y="5354038"/>
            <a:ext cx="0" cy="60325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640BCE-83BA-4040-98C9-946E2C5C395B}"/>
              </a:ext>
            </a:extLst>
          </p:cNvPr>
          <p:cNvSpPr txBox="1"/>
          <p:nvPr/>
        </p:nvSpPr>
        <p:spPr>
          <a:xfrm>
            <a:off x="6477103" y="3852287"/>
            <a:ext cx="171515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Normal Equation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DD2B1C-0863-42BB-8A56-7ABA87AB97B7}"/>
              </a:ext>
            </a:extLst>
          </p:cNvPr>
          <p:cNvSpPr txBox="1"/>
          <p:nvPr/>
        </p:nvSpPr>
        <p:spPr>
          <a:xfrm>
            <a:off x="6477103" y="5469027"/>
            <a:ext cx="110049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Prediction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55C6ED-4F82-4D22-85DA-EAA7A20D8A3C}"/>
              </a:ext>
            </a:extLst>
          </p:cNvPr>
          <p:cNvSpPr txBox="1"/>
          <p:nvPr/>
        </p:nvSpPr>
        <p:spPr>
          <a:xfrm>
            <a:off x="6420796" y="4226255"/>
            <a:ext cx="2334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Refer to appendix for the formulas</a:t>
            </a:r>
          </a:p>
        </p:txBody>
      </p:sp>
    </p:spTree>
    <p:extLst>
      <p:ext uri="{BB962C8B-B14F-4D97-AF65-F5344CB8AC3E}">
        <p14:creationId xmlns:p14="http://schemas.microsoft.com/office/powerpoint/2010/main" val="379716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{264AE151-1592-41B6-9462-D41820CE6E6F}tf10001108</Template>
  <TotalTime>0</TotalTime>
  <Words>2419</Words>
  <Application>Microsoft Macintosh PowerPoint</Application>
  <PresentationFormat>Widescreen</PresentationFormat>
  <Paragraphs>678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MinionPro-It</vt:lpstr>
      <vt:lpstr>MinionPro-Regular</vt:lpstr>
      <vt:lpstr>Segoe UI</vt:lpstr>
      <vt:lpstr>Segoe UI Light</vt:lpstr>
      <vt:lpstr>Arial</vt:lpstr>
      <vt:lpstr>Avenir Light</vt:lpstr>
      <vt:lpstr>Calibri</vt:lpstr>
      <vt:lpstr>Cambria</vt:lpstr>
      <vt:lpstr>Cambria Math</vt:lpstr>
      <vt:lpstr>Consolas</vt:lpstr>
      <vt:lpstr>Quicksand</vt:lpstr>
      <vt:lpstr>Wingdings</vt:lpstr>
      <vt:lpstr>WelcomeDoc</vt:lpstr>
      <vt:lpstr>Chapter 1: The Python Data Model</vt:lpstr>
      <vt:lpstr>Table of Contents</vt:lpstr>
      <vt:lpstr>1. Linear Regression</vt:lpstr>
      <vt:lpstr>Motivating Example: Predicting House Price</vt:lpstr>
      <vt:lpstr>Univariate Linear Regression</vt:lpstr>
      <vt:lpstr>Loss Function and Cost Function</vt:lpstr>
      <vt:lpstr>Loss Function vs. Hypothesis Function</vt:lpstr>
      <vt:lpstr>Fit Model: Minimize the Loss Function</vt:lpstr>
      <vt:lpstr>Normal Equation</vt:lpstr>
      <vt:lpstr>Normal Equation: Example</vt:lpstr>
      <vt:lpstr>Normal Equation: Example</vt:lpstr>
      <vt:lpstr>Normal Equation: Implementation</vt:lpstr>
      <vt:lpstr>Normal Equation: Example</vt:lpstr>
      <vt:lpstr>Normal Equation: Scikit-Learn’s Implementation</vt:lpstr>
      <vt:lpstr>Normal Equation: Scikit-Learn’s Implementation (Under the Hood)</vt:lpstr>
      <vt:lpstr>Normal Equation: Computational Complexity</vt:lpstr>
      <vt:lpstr>Gradient Descent</vt:lpstr>
      <vt:lpstr>Learning Rate</vt:lpstr>
      <vt:lpstr>Gradient Descent – Implementation</vt:lpstr>
      <vt:lpstr>Gradient Descent – Scikit-Learn</vt:lpstr>
      <vt:lpstr>Problems with Gradient Descent</vt:lpstr>
      <vt:lpstr>Comparison of Linear Regression Algorithms</vt:lpstr>
      <vt:lpstr>2. Polynomial Regression</vt:lpstr>
      <vt:lpstr>3. Regularization</vt:lpstr>
      <vt:lpstr>Normal Equation</vt:lpstr>
      <vt:lpstr>Normal Equation</vt:lpstr>
      <vt:lpstr>Gradient Descent</vt:lpstr>
      <vt:lpstr>Explore without leaving your slides</vt:lpstr>
      <vt:lpstr>Learning Rate</vt:lpstr>
      <vt:lpstr>Normal Equation</vt:lpstr>
      <vt:lpstr>Fit Model: Minimize the Loss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2020-05-03T10:02:07Z</dcterms:created>
  <dcterms:modified xsi:type="dcterms:W3CDTF">2020-05-13T02:13:12Z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