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320" r:id="rId3"/>
    <p:sldId id="321" r:id="rId4"/>
    <p:sldId id="323" r:id="rId5"/>
    <p:sldId id="325" r:id="rId6"/>
    <p:sldId id="326" r:id="rId7"/>
    <p:sldId id="327" r:id="rId8"/>
    <p:sldId id="328" r:id="rId9"/>
    <p:sldId id="330" r:id="rId10"/>
    <p:sldId id="331" r:id="rId11"/>
    <p:sldId id="332" r:id="rId12"/>
    <p:sldId id="333" r:id="rId13"/>
    <p:sldId id="334" r:id="rId14"/>
    <p:sldId id="28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son Mendes do Nascimento Junior" initials="EMdNJ" lastIdx="1" clrIdx="0">
    <p:extLst>
      <p:ext uri="{19B8F6BF-5375-455C-9EA6-DF929625EA0E}">
        <p15:presenceInfo xmlns:p15="http://schemas.microsoft.com/office/powerpoint/2012/main" userId="S::Edson.Mendes@rfb.gov.br::59d04ad5-a7ba-44da-ba79-9b7071f7646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85AB"/>
    <a:srgbClr val="FBDA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0" autoAdjust="0"/>
    <p:restoredTop sz="75169" autoAdjust="0"/>
  </p:normalViewPr>
  <p:slideViewPr>
    <p:cSldViewPr snapToGrid="0">
      <p:cViewPr varScale="1">
        <p:scale>
          <a:sx n="50" d="100"/>
          <a:sy n="50" d="100"/>
        </p:scale>
        <p:origin x="1092" y="36"/>
      </p:cViewPr>
      <p:guideLst/>
    </p:cSldViewPr>
  </p:slideViewPr>
  <p:outlineViewPr>
    <p:cViewPr>
      <p:scale>
        <a:sx n="33" d="100"/>
        <a:sy n="33" d="100"/>
      </p:scale>
      <p:origin x="0" y="-492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628" y="-2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8A346-2BC8-42C4-8ABE-7E2B100172FE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39314-57C2-427C-83D8-F71162ED5B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44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9314-57C2-427C-83D8-F71162ED5BA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129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9314-57C2-427C-83D8-F71162ED5BA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374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9314-57C2-427C-83D8-F71162ED5BA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478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9314-57C2-427C-83D8-F71162ED5BA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980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9314-57C2-427C-83D8-F71162ED5BA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49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9314-57C2-427C-83D8-F71162ED5BA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731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9314-57C2-427C-83D8-F71162ED5BA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127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9314-57C2-427C-83D8-F71162ED5BA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68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9314-57C2-427C-83D8-F71162ED5BA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14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9314-57C2-427C-83D8-F71162ED5BA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045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9314-57C2-427C-83D8-F71162ED5BA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123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9314-57C2-427C-83D8-F71162ED5BA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845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9314-57C2-427C-83D8-F71162ED5BA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1286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39314-57C2-427C-83D8-F71162ED5BA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50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788-D672-42EA-B359-03A8CBC4CA9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07D-68B7-4D2B-AE99-26FA310A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80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788-D672-42EA-B359-03A8CBC4CA9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07D-68B7-4D2B-AE99-26FA310A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048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788-D672-42EA-B359-03A8CBC4CA9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07D-68B7-4D2B-AE99-26FA310A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49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788-D672-42EA-B359-03A8CBC4CA9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07D-68B7-4D2B-AE99-26FA310A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3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788-D672-42EA-B359-03A8CBC4CA9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07D-68B7-4D2B-AE99-26FA310A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24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788-D672-42EA-B359-03A8CBC4CA9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07D-68B7-4D2B-AE99-26FA310A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51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788-D672-42EA-B359-03A8CBC4CA9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07D-68B7-4D2B-AE99-26FA310A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00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788-D672-42EA-B359-03A8CBC4CA9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07D-68B7-4D2B-AE99-26FA310A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556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788-D672-42EA-B359-03A8CBC4CA9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07D-68B7-4D2B-AE99-26FA310A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654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788-D672-42EA-B359-03A8CBC4CA9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07D-68B7-4D2B-AE99-26FA310A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98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F788-D672-42EA-B359-03A8CBC4CA9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D007D-68B7-4D2B-AE99-26FA310A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19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F788-D672-42EA-B359-03A8CBC4CA9D}" type="datetimeFigureOut">
              <a:rPr lang="pt-BR" smtClean="0"/>
              <a:t>09/04/2021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D007D-68B7-4D2B-AE99-26FA310AE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0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C118104-3D93-47EA-904E-46E996177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373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pt-BR" altLang="pt-BR" sz="1900" dirty="0">
                <a:latin typeface="Tahoma" panose="020B0604030504040204" pitchFamily="34" charset="0"/>
              </a:rPr>
              <a:t>Trabalho de Conclusão de Curso</a:t>
            </a:r>
          </a:p>
          <a:p>
            <a:r>
              <a:rPr lang="pt-BR" altLang="pt-BR" sz="1900" dirty="0">
                <a:latin typeface="Tahoma" panose="020B0604030504040204" pitchFamily="34" charset="0"/>
              </a:rPr>
              <a:t>Pós-graduação </a:t>
            </a:r>
            <a:r>
              <a:rPr lang="pt-BR" altLang="pt-BR" sz="1900" i="1" dirty="0">
                <a:latin typeface="Tahoma" panose="020B0604030504040204" pitchFamily="34" charset="0"/>
              </a:rPr>
              <a:t>Lato Sensu </a:t>
            </a:r>
            <a:r>
              <a:rPr lang="pt-BR" altLang="pt-BR" sz="1900" dirty="0">
                <a:latin typeface="Tahoma" panose="020B0604030504040204" pitchFamily="34" charset="0"/>
              </a:rPr>
              <a:t>em Ciência de Dados e Big Data</a:t>
            </a:r>
          </a:p>
          <a:p>
            <a:endParaRPr lang="pt-BR" altLang="pt-BR" sz="1900" dirty="0">
              <a:latin typeface="Tahoma" panose="020B0604030504040204" pitchFamily="34" charset="0"/>
            </a:endParaRPr>
          </a:p>
          <a:p>
            <a:r>
              <a:rPr lang="pt-BR" altLang="pt-BR" sz="1900" dirty="0">
                <a:latin typeface="Tahoma" panose="020B0604030504040204" pitchFamily="34" charset="0"/>
              </a:rPr>
              <a:t>PUC-Minas Virtual</a:t>
            </a:r>
          </a:p>
          <a:p>
            <a:r>
              <a:rPr lang="pt-BR" altLang="pt-BR" sz="1900" dirty="0">
                <a:latin typeface="Tahoma" panose="020B0604030504040204" pitchFamily="34" charset="0"/>
              </a:rPr>
              <a:t>Belo Horizonte  - 2021</a:t>
            </a:r>
          </a:p>
          <a:p>
            <a:endParaRPr lang="pt-BR" altLang="pt-BR" sz="2400" dirty="0">
              <a:latin typeface="Tahoma" panose="020B0604030504040204" pitchFamily="34" charset="0"/>
            </a:endParaRP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520079-3D7C-4742-8CB1-53D35AFDB844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441807" y="500865"/>
            <a:ext cx="9144000" cy="3982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25" tIns="42863" rIns="85725" bIns="42863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pt-BR" sz="1800" dirty="0">
                <a:latin typeface="Tahoma" panose="020B0604030504040204" pitchFamily="34" charset="0"/>
              </a:rPr>
              <a:t>Danilo Rocha Nunes</a:t>
            </a:r>
            <a:endParaRPr lang="pt-BR" sz="1800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1199ADC-586B-44BF-A0C8-827DD148633C}"/>
              </a:ext>
            </a:extLst>
          </p:cNvPr>
          <p:cNvSpPr txBox="1">
            <a:spLocks/>
          </p:cNvSpPr>
          <p:nvPr/>
        </p:nvSpPr>
        <p:spPr bwMode="auto">
          <a:xfrm>
            <a:off x="685800" y="2381537"/>
            <a:ext cx="10807700" cy="1174463"/>
          </a:xfrm>
          <a:prstGeom prst="rect">
            <a:avLst/>
          </a:prstGeom>
          <a:noFill/>
        </p:spPr>
        <p:txBody>
          <a:bodyPr vert="horz" wrap="square" lIns="85725" tIns="42863" rIns="85725" bIns="42863" numCol="1" rtlCol="0" anchor="t" anchorCtr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pt-BR" sz="2400" b="1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AÇÕES DO SETOR BANCÁRIO BRASILEIRO – MODELOS PREDITIVOS DE </a:t>
            </a:r>
            <a:r>
              <a:rPr lang="pt-BR" sz="2400" b="1" i="1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 </a:t>
            </a:r>
            <a:r>
              <a:rPr lang="pt-BR" sz="2400" b="1" dirty="0">
                <a:solidFill>
                  <a:srgbClr val="222222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SÉRIES TEMPORAIS</a:t>
            </a:r>
            <a:endParaRPr lang="pt-BR" sz="2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F3E84B5-BF3B-4FD3-9F93-E5FBD1C9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8755" y="5576841"/>
            <a:ext cx="982334" cy="96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3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9620C-A1EB-4DE6-A500-E783C408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999849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Modelos de </a:t>
            </a:r>
            <a:r>
              <a:rPr lang="pt-BR" sz="3600" b="1" i="1" dirty="0" err="1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pt-BR" sz="3600" b="1" i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Learning</a:t>
            </a:r>
            <a:endParaRPr lang="pt-BR" sz="36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09861D8-54EB-4CCC-9185-730B4CB04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627877"/>
            <a:ext cx="5761037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>
            <a:extLst>
              <a:ext uri="{FF2B5EF4-FFF2-40B4-BE49-F238E27FC236}">
                <a16:creationId xmlns:a16="http://schemas.microsoft.com/office/drawing/2014/main" id="{67D7DC35-7BE9-48AE-B405-5D3E8279A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1445314"/>
            <a:ext cx="5761037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29B97C21-5E56-4207-822E-2C37662F8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" y="4129985"/>
            <a:ext cx="5761037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>
            <a:extLst>
              <a:ext uri="{FF2B5EF4-FFF2-40B4-BE49-F238E27FC236}">
                <a16:creationId xmlns:a16="http://schemas.microsoft.com/office/drawing/2014/main" id="{D22505F5-7F53-4E10-BC69-4386F129B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2" y="4141996"/>
            <a:ext cx="5761037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72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9620C-A1EB-4DE6-A500-E783C408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999849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Modelos de </a:t>
            </a:r>
            <a:r>
              <a:rPr lang="pt-BR" sz="3600" b="1" i="1" dirty="0" err="1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pt-BR" sz="3600" b="1" i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Learning</a:t>
            </a:r>
            <a:endParaRPr lang="pt-BR" sz="36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598BE9E-061F-4A63-A5FD-0A290AC00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8" y="1490663"/>
            <a:ext cx="11582084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196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9620C-A1EB-4DE6-A500-E783C408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999849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Modelos de </a:t>
            </a:r>
            <a:r>
              <a:rPr lang="pt-BR" sz="3600" b="1" i="1" dirty="0" err="1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pt-BR" sz="3600" b="1" i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Learning</a:t>
            </a:r>
            <a:endParaRPr lang="pt-BR" sz="3600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B7ED23E-8D79-41F8-AC1D-0B4E870E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10246"/>
            <a:ext cx="5761037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>
            <a:extLst>
              <a:ext uri="{FF2B5EF4-FFF2-40B4-BE49-F238E27FC236}">
                <a16:creationId xmlns:a16="http://schemas.microsoft.com/office/drawing/2014/main" id="{1F9EFEAE-649F-414C-84E6-1401FAD36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82" y="2617444"/>
            <a:ext cx="57610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836250EE-7465-4432-8B60-48ADE68A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052" y="3989044"/>
            <a:ext cx="6002334" cy="171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6993CE63-A74E-4C00-9CA8-A07EB657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99" y="1473200"/>
            <a:ext cx="6197601" cy="42910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Elastic</a:t>
            </a:r>
            <a:r>
              <a:rPr lang="pt-B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Net: </a:t>
            </a:r>
            <a:r>
              <a:rPr lang="pt-BR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3,97%</a:t>
            </a:r>
          </a:p>
          <a:p>
            <a:pPr>
              <a:spcAft>
                <a:spcPts val="600"/>
              </a:spcAft>
            </a:pPr>
            <a:endParaRPr lang="pt-BR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pt-B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</a:t>
            </a:r>
            <a:r>
              <a:rPr lang="pt-BR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</a:t>
            </a:r>
            <a:r>
              <a:rPr lang="pt-B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t-BR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23,36%</a:t>
            </a:r>
          </a:p>
          <a:p>
            <a:pPr>
              <a:spcAft>
                <a:spcPts val="600"/>
              </a:spcAft>
            </a:pPr>
            <a:endParaRPr lang="pt-BR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pt-B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SVM (SVR): </a:t>
            </a:r>
            <a:r>
              <a:rPr lang="pt-BR" sz="36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26,79%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E75394A-82EB-4BF5-8D15-48B32B762850}"/>
              </a:ext>
            </a:extLst>
          </p:cNvPr>
          <p:cNvSpPr txBox="1">
            <a:spLocks/>
          </p:cNvSpPr>
          <p:nvPr/>
        </p:nvSpPr>
        <p:spPr>
          <a:xfrm>
            <a:off x="3051969" y="5936449"/>
            <a:ext cx="5605461" cy="769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pt-BR" sz="36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Buy</a:t>
            </a:r>
            <a:r>
              <a:rPr lang="pt-BR" sz="3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36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pt-BR" sz="3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36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Hold</a:t>
            </a:r>
            <a:r>
              <a:rPr lang="pt-B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pt-BR" sz="3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-11,80%</a:t>
            </a:r>
            <a:r>
              <a:rPr lang="pt-BR" sz="36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44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9620C-A1EB-4DE6-A500-E783C408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999849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Modelos de </a:t>
            </a:r>
            <a:r>
              <a:rPr lang="pt-BR" sz="3600" b="1" i="1" dirty="0" err="1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pt-BR" sz="3600" b="1" i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Learning</a:t>
            </a:r>
            <a:endParaRPr lang="pt-BR" sz="36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77BB3B29-FAFD-4C58-99A5-4821ED0DF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971083"/>
            <a:ext cx="57610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>
            <a:extLst>
              <a:ext uri="{FF2B5EF4-FFF2-40B4-BE49-F238E27FC236}">
                <a16:creationId xmlns:a16="http://schemas.microsoft.com/office/drawing/2014/main" id="{B688F025-BB6E-49F6-8270-24F86BE83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" y="2327601"/>
            <a:ext cx="57610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29784200-20AF-4A5E-951E-A7974BD53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986164"/>
            <a:ext cx="5748337" cy="134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>
            <a:extLst>
              <a:ext uri="{FF2B5EF4-FFF2-40B4-BE49-F238E27FC236}">
                <a16:creationId xmlns:a16="http://schemas.microsoft.com/office/drawing/2014/main" id="{520DCD6B-5FCB-4313-B152-685D4B59E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99" y="2327601"/>
            <a:ext cx="57610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DCFA80B6-E1DA-4B24-8220-1488FDF06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3829518"/>
            <a:ext cx="57610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>
            <a:extLst>
              <a:ext uri="{FF2B5EF4-FFF2-40B4-BE49-F238E27FC236}">
                <a16:creationId xmlns:a16="http://schemas.microsoft.com/office/drawing/2014/main" id="{9FFBD25E-CBCA-47CB-9C8C-D3B682AFD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" y="5331435"/>
            <a:ext cx="57610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7AF696BE-B8DE-4E54-9D3C-B36A66451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3829518"/>
            <a:ext cx="57610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9">
            <a:extLst>
              <a:ext uri="{FF2B5EF4-FFF2-40B4-BE49-F238E27FC236}">
                <a16:creationId xmlns:a16="http://schemas.microsoft.com/office/drawing/2014/main" id="{3554A9BE-F795-4987-B770-C542A2A5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963" y="5369719"/>
            <a:ext cx="576103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02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 bwMode="auto">
          <a:xfrm>
            <a:off x="89633" y="467752"/>
            <a:ext cx="11778018" cy="76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725" tIns="42863" rIns="85725" bIns="42863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b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 Próximos Passos</a:t>
            </a:r>
            <a:endParaRPr lang="pt-BR" altLang="pt-BR" sz="3200" b="1" dirty="0">
              <a:solidFill>
                <a:schemeClr val="tx1">
                  <a:lumMod val="65000"/>
                  <a:lumOff val="35000"/>
                </a:schemeClr>
              </a:solidFill>
              <a:latin typeface="Tahoma" panose="020B0604030504040204" pitchFamily="34" charset="0"/>
            </a:endParaRP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14B52C5E-B63E-4EC5-A9CE-D572EFBCF51E}"/>
              </a:ext>
            </a:extLst>
          </p:cNvPr>
          <p:cNvSpPr txBox="1">
            <a:spLocks/>
          </p:cNvSpPr>
          <p:nvPr/>
        </p:nvSpPr>
        <p:spPr>
          <a:xfrm>
            <a:off x="203200" y="1739708"/>
            <a:ext cx="11988800" cy="25274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pt-BR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Learning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novas carteiras de investimentos</a:t>
            </a:r>
          </a:p>
          <a:p>
            <a:pPr marL="0" indent="0">
              <a:buNone/>
            </a:pPr>
            <a:endParaRPr lang="pt-BR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pt-BR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pt-BR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Learning 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 atividades de </a:t>
            </a:r>
            <a:r>
              <a:rPr lang="pt-BR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Administração Tributária</a:t>
            </a:r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E6A910-0AA4-49BE-A770-5FF98CEED1EB}"/>
              </a:ext>
            </a:extLst>
          </p:cNvPr>
          <p:cNvSpPr txBox="1">
            <a:spLocks/>
          </p:cNvSpPr>
          <p:nvPr/>
        </p:nvSpPr>
        <p:spPr>
          <a:xfrm>
            <a:off x="984749" y="5359592"/>
            <a:ext cx="10882902" cy="6478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>
                <a:latin typeface="Arial" panose="020B0604020202020204" pitchFamily="34" charset="0"/>
              </a:rPr>
              <a:t>Muito Obrigado</a:t>
            </a:r>
          </a:p>
        </p:txBody>
      </p:sp>
    </p:spTree>
    <p:extLst>
      <p:ext uri="{BB962C8B-B14F-4D97-AF65-F5344CB8AC3E}">
        <p14:creationId xmlns:p14="http://schemas.microsoft.com/office/powerpoint/2010/main" val="7676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9620C-A1EB-4DE6-A500-E783C408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999849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Introdução</a:t>
            </a:r>
            <a:endParaRPr lang="pt-BR" sz="3600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82D075A-EB30-4568-8C75-88B9FE799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6419"/>
              </p:ext>
            </p:extLst>
          </p:nvPr>
        </p:nvGraphicFramePr>
        <p:xfrm>
          <a:off x="139700" y="1544638"/>
          <a:ext cx="11950700" cy="4729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750">
                  <a:extLst>
                    <a:ext uri="{9D8B030D-6E8A-4147-A177-3AD203B41FA5}">
                      <a16:colId xmlns:a16="http://schemas.microsoft.com/office/drawing/2014/main" val="3891647040"/>
                    </a:ext>
                  </a:extLst>
                </a:gridCol>
                <a:gridCol w="9646950">
                  <a:extLst>
                    <a:ext uri="{9D8B030D-6E8A-4147-A177-3AD203B41FA5}">
                      <a16:colId xmlns:a16="http://schemas.microsoft.com/office/drawing/2014/main" val="3347797997"/>
                    </a:ext>
                  </a:extLst>
                </a:gridCol>
              </a:tblGrid>
              <a:tr h="945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3600" u="none" strike="noStrike" dirty="0" err="1">
                          <a:effectLst/>
                        </a:rPr>
                        <a:t>Why</a:t>
                      </a:r>
                      <a:r>
                        <a:rPr lang="pt-BR" sz="3600" u="none" strike="noStrike" dirty="0">
                          <a:effectLst/>
                        </a:rPr>
                        <a:t>?</a:t>
                      </a:r>
                      <a:endParaRPr lang="pt-BR" sz="3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35" marR="6335" marT="6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É possível obter retornos relevantes e consistentes em carteira de investimentos usando Machine Learning?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5" marR="6335" marT="6335" marB="0" anchor="ctr"/>
                </a:tc>
                <a:extLst>
                  <a:ext uri="{0D108BD9-81ED-4DB2-BD59-A6C34878D82A}">
                    <a16:rowId xmlns:a16="http://schemas.microsoft.com/office/drawing/2014/main" val="1149551464"/>
                  </a:ext>
                </a:extLst>
              </a:tr>
              <a:tr h="945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3600" u="none" strike="noStrike" dirty="0">
                          <a:effectLst/>
                        </a:rPr>
                        <a:t>Who?</a:t>
                      </a:r>
                      <a:endParaRPr lang="pt-BR" sz="3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35" marR="6335" marT="6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Dados históricos de cotações de ações, dólar e taxa Selic disponibilizados pelo Yahoo Finance e Banco Central do Brasil (públicos)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5" marR="6335" marT="6335" marB="0" anchor="ctr"/>
                </a:tc>
                <a:extLst>
                  <a:ext uri="{0D108BD9-81ED-4DB2-BD59-A6C34878D82A}">
                    <a16:rowId xmlns:a16="http://schemas.microsoft.com/office/drawing/2014/main" val="1838015156"/>
                  </a:ext>
                </a:extLst>
              </a:tr>
              <a:tr h="945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3600" u="none" strike="noStrike" dirty="0" err="1">
                          <a:effectLst/>
                        </a:rPr>
                        <a:t>What</a:t>
                      </a:r>
                      <a:r>
                        <a:rPr lang="pt-BR" sz="3600" u="none" strike="noStrike" dirty="0">
                          <a:effectLst/>
                        </a:rPr>
                        <a:t>?</a:t>
                      </a:r>
                      <a:endParaRPr lang="pt-BR" sz="36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35" marR="6335" marT="6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 Predição de cotações de ações bancárias e sua utilização na formação de carteira de investimentos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5" marR="6335" marT="6335" marB="0" anchor="ctr"/>
                </a:tc>
                <a:extLst>
                  <a:ext uri="{0D108BD9-81ED-4DB2-BD59-A6C34878D82A}">
                    <a16:rowId xmlns:a16="http://schemas.microsoft.com/office/drawing/2014/main" val="2971032668"/>
                  </a:ext>
                </a:extLst>
              </a:tr>
              <a:tr h="945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3600" u="none" strike="noStrike">
                          <a:effectLst/>
                        </a:rPr>
                        <a:t>Where?</a:t>
                      </a:r>
                      <a:endParaRPr lang="pt-BR" sz="36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35" marR="6335" marT="6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>
                          <a:effectLst/>
                        </a:rPr>
                        <a:t>Bolsa de Valores – Ações Bancárias (BBAS3, BBDC4, ITUB4, SANB11)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5" marR="6335" marT="6335" marB="0" anchor="ctr"/>
                </a:tc>
                <a:extLst>
                  <a:ext uri="{0D108BD9-81ED-4DB2-BD59-A6C34878D82A}">
                    <a16:rowId xmlns:a16="http://schemas.microsoft.com/office/drawing/2014/main" val="333330229"/>
                  </a:ext>
                </a:extLst>
              </a:tr>
              <a:tr h="945832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3600" u="none" strike="noStrike">
                          <a:effectLst/>
                        </a:rPr>
                        <a:t>When?</a:t>
                      </a:r>
                      <a:endParaRPr lang="pt-BR" sz="36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6335" marR="6335" marT="63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u="none" strike="noStrike" dirty="0">
                          <a:effectLst/>
                        </a:rPr>
                        <a:t>01/01/2010 a 31/12/2020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35" marR="6335" marT="6335" marB="0" anchor="ctr"/>
                </a:tc>
                <a:extLst>
                  <a:ext uri="{0D108BD9-81ED-4DB2-BD59-A6C34878D82A}">
                    <a16:rowId xmlns:a16="http://schemas.microsoft.com/office/drawing/2014/main" val="3698901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30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9620C-A1EB-4DE6-A500-E783C408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999849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Coleta de Dados</a:t>
            </a:r>
            <a:endParaRPr lang="pt-BR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B43A9A-E004-462E-B36F-97FE85EEA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201"/>
            <a:ext cx="10515600" cy="4127500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Fontes: 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lang="pt-BR" sz="3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ahoo </a:t>
            </a:r>
            <a:r>
              <a:rPr lang="pt-BR" sz="32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Finance</a:t>
            </a: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Banco Central do  Brasil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Implementação: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pt-B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Ambiente: 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</a:t>
            </a:r>
            <a:r>
              <a:rPr lang="pt-B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Colaboratory</a:t>
            </a:r>
            <a:endParaRPr lang="pt-B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90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9620C-A1EB-4DE6-A500-E783C408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999849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Coleta de Dados</a:t>
            </a:r>
            <a:endParaRPr lang="pt-BR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50AF88D-C30D-427A-8907-9E1D9BA820E1}"/>
              </a:ext>
            </a:extLst>
          </p:cNvPr>
          <p:cNvSpPr txBox="1"/>
          <p:nvPr/>
        </p:nvSpPr>
        <p:spPr>
          <a:xfrm>
            <a:off x="4432300" y="1452299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 dados importados possuem:</a:t>
            </a:r>
          </a:p>
          <a:p>
            <a:pPr algn="ctr"/>
            <a:r>
              <a:rPr lang="pt-BR" sz="3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3.186 linhas</a:t>
            </a:r>
            <a:endParaRPr lang="pt-B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3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44 colunas</a:t>
            </a:r>
            <a:endParaRPr lang="pt-B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AF5DAF-2031-4A1B-91D2-F73993C37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599315"/>
            <a:ext cx="2882900" cy="591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A02C123-EBA8-43E8-BC52-AFF6AB2D8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771" y="3836042"/>
            <a:ext cx="8824757" cy="140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25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9620C-A1EB-4DE6-A500-E783C408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999849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Tratamento de dados faltantes</a:t>
            </a:r>
            <a:endParaRPr lang="pt-BR" sz="3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090A28-DB7F-4686-85B3-74C6D5243307}"/>
              </a:ext>
            </a:extLst>
          </p:cNvPr>
          <p:cNvSpPr txBox="1"/>
          <p:nvPr/>
        </p:nvSpPr>
        <p:spPr>
          <a:xfrm>
            <a:off x="2895600" y="2378198"/>
            <a:ext cx="70257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Após o tratamento de dados faltantes:</a:t>
            </a:r>
          </a:p>
          <a:p>
            <a:pPr algn="ctr"/>
            <a:r>
              <a:rPr lang="pt-BR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2.718</a:t>
            </a:r>
            <a:r>
              <a:rPr lang="pt-BR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linhas</a:t>
            </a:r>
          </a:p>
        </p:txBody>
      </p:sp>
    </p:spTree>
    <p:extLst>
      <p:ext uri="{BB962C8B-B14F-4D97-AF65-F5344CB8AC3E}">
        <p14:creationId xmlns:p14="http://schemas.microsoft.com/office/powerpoint/2010/main" val="127607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9620C-A1EB-4DE6-A500-E783C408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999849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Análise e Exploração de Dados</a:t>
            </a:r>
            <a:endParaRPr lang="pt-BR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E8A59C3-665A-4F72-9AC9-1166CBAB0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366" y="870640"/>
            <a:ext cx="9480555" cy="330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20D1769E-40BD-48B9-9AEE-CD9932ECC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232" y="3571728"/>
            <a:ext cx="9412689" cy="328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513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9620C-A1EB-4DE6-A500-E783C408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999849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Análise e Exploração de Dados</a:t>
            </a:r>
            <a:endParaRPr lang="pt-BR" sz="36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D5376FE-9DF4-4AC5-BF2E-24F48029A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599" y="956365"/>
            <a:ext cx="6526213" cy="5554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53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9620C-A1EB-4DE6-A500-E783C408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999849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Análise e Exploração de Dados</a:t>
            </a:r>
            <a:endParaRPr lang="pt-BR" sz="36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6751CF5-E01D-4D33-921C-74270D1F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97" y="1572763"/>
            <a:ext cx="11191340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AFE2BC68-A255-48FA-BFDB-CA2803DD4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750" y="4038600"/>
            <a:ext cx="8568500" cy="2720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5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9620C-A1EB-4DE6-A500-E783C408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391"/>
            <a:ext cx="10515600" cy="999849"/>
          </a:xfrm>
        </p:spPr>
        <p:txBody>
          <a:bodyPr>
            <a:noAutofit/>
          </a:bodyPr>
          <a:lstStyle/>
          <a:p>
            <a:pPr algn="ctr"/>
            <a:r>
              <a:rPr lang="pt-BR" sz="3600" b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Modelos de </a:t>
            </a:r>
            <a:r>
              <a:rPr lang="pt-BR" sz="3600" b="1" i="1" dirty="0" err="1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pt-BR" sz="3600" b="1" i="1" dirty="0">
                <a:solidFill>
                  <a:srgbClr val="22222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Learning</a:t>
            </a:r>
            <a:endParaRPr lang="pt-BR" sz="36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1201CAC-6959-4825-8481-E0203E849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890588"/>
            <a:ext cx="11202025" cy="586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671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3155</TotalTime>
  <Words>283</Words>
  <Application>Microsoft Office PowerPoint</Application>
  <PresentationFormat>Widescreen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Tema do Office</vt:lpstr>
      <vt:lpstr>Danilo Rocha Nunes</vt:lpstr>
      <vt:lpstr>1. Introdução</vt:lpstr>
      <vt:lpstr>2. Coleta de Dados</vt:lpstr>
      <vt:lpstr>2. Coleta de Dados</vt:lpstr>
      <vt:lpstr>3. Tratamento de dados faltantes</vt:lpstr>
      <vt:lpstr>4. Análise e Exploração de Dados</vt:lpstr>
      <vt:lpstr>4. Análise e Exploração de Dados</vt:lpstr>
      <vt:lpstr>4. Análise e Exploração de Dados</vt:lpstr>
      <vt:lpstr>5. Modelos de Machine Learning</vt:lpstr>
      <vt:lpstr>5. Modelos de Machine Learning</vt:lpstr>
      <vt:lpstr>5. Modelos de Machine Learning</vt:lpstr>
      <vt:lpstr>5. Modelos de Machine Learning</vt:lpstr>
      <vt:lpstr>5. Modelos de Machine Learning</vt:lpstr>
      <vt:lpstr>Apresentação do PowerPoint</vt:lpstr>
    </vt:vector>
  </TitlesOfParts>
  <Company>Secretaria de Receita Federal do Brasil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Danilo Rocha Nunes</dc:creator>
  <cp:lastModifiedBy>Danilo Rocha Nunes</cp:lastModifiedBy>
  <cp:revision>264</cp:revision>
  <dcterms:created xsi:type="dcterms:W3CDTF">2020-06-10T12:45:02Z</dcterms:created>
  <dcterms:modified xsi:type="dcterms:W3CDTF">2021-04-09T18:01:13Z</dcterms:modified>
</cp:coreProperties>
</file>