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71" r:id="rId3"/>
    <p:sldId id="272" r:id="rId4"/>
    <p:sldId id="273" r:id="rId5"/>
    <p:sldId id="274" r:id="rId6"/>
    <p:sldId id="257" r:id="rId7"/>
    <p:sldId id="258" r:id="rId8"/>
    <p:sldId id="268" r:id="rId9"/>
    <p:sldId id="259" r:id="rId10"/>
    <p:sldId id="269" r:id="rId11"/>
    <p:sldId id="260" r:id="rId12"/>
    <p:sldId id="264" r:id="rId13"/>
    <p:sldId id="275" r:id="rId14"/>
    <p:sldId id="265" r:id="rId15"/>
    <p:sldId id="276" r:id="rId16"/>
    <p:sldId id="262" r:id="rId17"/>
    <p:sldId id="261" r:id="rId18"/>
    <p:sldId id="279" r:id="rId19"/>
    <p:sldId id="266" r:id="rId20"/>
    <p:sldId id="267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/>
    <p:restoredTop sz="94674"/>
  </p:normalViewPr>
  <p:slideViewPr>
    <p:cSldViewPr>
      <p:cViewPr varScale="1">
        <p:scale>
          <a:sx n="109" d="100"/>
          <a:sy n="109" d="100"/>
        </p:scale>
        <p:origin x="18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46B62-8539-E242-86C4-DA817BF4EFD8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9F54B-A702-2943-A6FD-97714184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57BAE4F-D3E4-4F2E-9D95-80F7FD70B1E6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EBC6197-5479-4568-AFE6-0A0CDE7CD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3E805-D5E9-4B84-8B9A-972C269E182E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3CD44-4C8F-45CC-A276-AE2BAAEEA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0A738-C350-4A24-9DC6-CA59F0977E70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62C07-530E-4445-9BCF-AB826D7A0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2060E-2AF6-47C5-B299-B745182A11E2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5D156-BAC9-41A6-87A9-176306937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099638-6BC1-49E1-8FB0-A4AB5A8567DC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DD50D94-9F15-4EAA-93D2-BA93B4AC4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06A95F-F551-41AD-9A8E-7289A4C61E4E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052443-9C6D-46EE-9542-1ACF55A93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72387A-B911-46FB-89B2-236F7080294F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A64A18A-622F-4C98-AC95-D08E9089B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321FB8-7949-4836-BA8A-382C4FE0D278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C8E441-EF40-44B9-B170-E245AF1D4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BDD13-09DB-4235-AFBE-865AA9902197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F5CBA-40ED-4C4B-AC17-DFAFCFF36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5AFFBB-F2E1-4922-B66F-815A1CAEB8B1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37A31C0-BA72-4CD7-87AF-A0F376B99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A92914C-8E92-48EA-819A-D48D654EA423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FDC7474-45AE-4999-ABED-D38ACB26B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5D1A99E-E1B5-44CA-A64B-0595084D0382}" type="datetimeFigureOut">
              <a:rPr lang="en-US"/>
              <a:pPr>
                <a:defRPr/>
              </a:pPr>
              <a:t>11/14/17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305CEA5-6727-4568-ABB5-9466ED938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7" r:id="rId2"/>
    <p:sldLayoutId id="2147483852" r:id="rId3"/>
    <p:sldLayoutId id="2147483853" r:id="rId4"/>
    <p:sldLayoutId id="2147483854" r:id="rId5"/>
    <p:sldLayoutId id="2147483855" r:id="rId6"/>
    <p:sldLayoutId id="2147483848" r:id="rId7"/>
    <p:sldLayoutId id="2147483856" r:id="rId8"/>
    <p:sldLayoutId id="2147483857" r:id="rId9"/>
    <p:sldLayoutId id="2147483849" r:id="rId10"/>
    <p:sldLayoutId id="21474838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.xls"/><Relationship Id="rId4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Business Structures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 smtClean="0"/>
              <a:t>Partnership </a:t>
            </a:r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7412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10200"/>
            <a:ext cx="4041775" cy="7620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17413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625"/>
            <a:ext cx="4040188" cy="3941763"/>
          </a:xfrm>
          <a:ln>
            <a:prstDash val="solid"/>
          </a:ln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b="1" smtClean="0"/>
              <a:t>Advantages</a:t>
            </a:r>
          </a:p>
          <a:p>
            <a:r>
              <a:rPr lang="en-US" smtClean="0"/>
              <a:t>Pooled talent and resources</a:t>
            </a:r>
          </a:p>
          <a:p>
            <a:r>
              <a:rPr lang="en-US" smtClean="0"/>
              <a:t>Easy to form</a:t>
            </a:r>
          </a:p>
          <a:p>
            <a:r>
              <a:rPr lang="en-US" smtClean="0"/>
              <a:t>Taxed to owners</a:t>
            </a:r>
          </a:p>
        </p:txBody>
      </p:sp>
      <p:sp>
        <p:nvSpPr>
          <p:cNvPr id="174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625"/>
            <a:ext cx="4041775" cy="3941763"/>
          </a:xfrm>
          <a:ln>
            <a:prstDash val="solid"/>
          </a:ln>
        </p:spPr>
        <p:txBody>
          <a:bodyPr/>
          <a:lstStyle/>
          <a:p>
            <a:pPr>
              <a:spcBef>
                <a:spcPts val="400"/>
              </a:spcBef>
              <a:buFont typeface="Wingdings 3" pitchFamily="18" charset="2"/>
              <a:buNone/>
            </a:pPr>
            <a:r>
              <a:rPr lang="en-US" b="1" smtClean="0"/>
              <a:t>Disadvantages</a:t>
            </a:r>
          </a:p>
          <a:p>
            <a:pPr>
              <a:spcBef>
                <a:spcPts val="400"/>
              </a:spcBef>
            </a:pPr>
            <a:r>
              <a:rPr lang="en-US" smtClean="0"/>
              <a:t>Unlimited Liability</a:t>
            </a:r>
          </a:p>
          <a:p>
            <a:pPr>
              <a:spcBef>
                <a:spcPts val="400"/>
              </a:spcBef>
            </a:pPr>
            <a:r>
              <a:rPr lang="en-US" smtClean="0"/>
              <a:t>Potential for management conflict</a:t>
            </a:r>
          </a:p>
          <a:p>
            <a:pPr>
              <a:spcBef>
                <a:spcPts val="400"/>
              </a:spcBef>
            </a:pPr>
            <a:r>
              <a:rPr lang="en-US" smtClean="0"/>
              <a:t>Transfer of ownership issues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1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Business entity separate from its owners and managers</a:t>
            </a:r>
          </a:p>
          <a:p>
            <a:pPr eaLnBrk="1" hangingPunct="1"/>
            <a:r>
              <a:rPr lang="en-US" sz="2600" dirty="0" smtClean="0"/>
              <a:t>Owners own stock (shares) in the corporation</a:t>
            </a:r>
          </a:p>
          <a:p>
            <a:pPr eaLnBrk="1" hangingPunct="1"/>
            <a:r>
              <a:rPr lang="en-US" sz="2600" dirty="0" smtClean="0"/>
              <a:t>Generally larger than other 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6900"/>
          </a:xfrm>
        </p:spPr>
        <p:txBody>
          <a:bodyPr/>
          <a:lstStyle/>
          <a:p>
            <a:pPr eaLnBrk="1" hangingPunct="1"/>
            <a:r>
              <a:rPr lang="en-US" sz="2600" smtClean="0"/>
              <a:t>Separate Legal and Tax Entity</a:t>
            </a:r>
          </a:p>
          <a:p>
            <a:pPr eaLnBrk="1" hangingPunct="1"/>
            <a:r>
              <a:rPr lang="en-US" sz="2600" smtClean="0"/>
              <a:t>Shareholders</a:t>
            </a:r>
          </a:p>
          <a:p>
            <a:pPr lvl="1" eaLnBrk="1" hangingPunct="1"/>
            <a:r>
              <a:rPr lang="en-US" sz="2200" smtClean="0"/>
              <a:t>Ultimate owners, elect Board of Directors</a:t>
            </a:r>
          </a:p>
          <a:p>
            <a:pPr eaLnBrk="1" hangingPunct="1"/>
            <a:r>
              <a:rPr lang="en-US" sz="2600" smtClean="0"/>
              <a:t>Board of Directors</a:t>
            </a:r>
          </a:p>
          <a:p>
            <a:pPr lvl="1" eaLnBrk="1" hangingPunct="1"/>
            <a:r>
              <a:rPr lang="en-US" sz="2200" smtClean="0"/>
              <a:t>Have management and control of corporation</a:t>
            </a:r>
          </a:p>
          <a:p>
            <a:pPr lvl="1" eaLnBrk="1" hangingPunct="1"/>
            <a:r>
              <a:rPr lang="en-US" sz="2200" smtClean="0"/>
              <a:t>Elected by shareholders</a:t>
            </a:r>
          </a:p>
          <a:p>
            <a:pPr eaLnBrk="1" hangingPunct="1"/>
            <a:r>
              <a:rPr lang="en-US" sz="2600" smtClean="0"/>
              <a:t>Officers</a:t>
            </a:r>
          </a:p>
          <a:p>
            <a:pPr lvl="1" eaLnBrk="1" hangingPunct="1"/>
            <a:r>
              <a:rPr lang="en-US" sz="2200" smtClean="0"/>
              <a:t>Appointed by Board of Directors</a:t>
            </a:r>
          </a:p>
          <a:p>
            <a:pPr lvl="1" eaLnBrk="1" hangingPunct="1"/>
            <a:r>
              <a:rPr lang="en-US" sz="2200" smtClean="0"/>
              <a:t>Represent and operate the company</a:t>
            </a:r>
          </a:p>
          <a:p>
            <a:pPr lvl="1" eaLnBrk="1" hangingPunct="1"/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Corporate Characteristics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600200"/>
            <a:ext cx="7035800" cy="469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0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69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Charter (aka Articles </a:t>
            </a:r>
            <a:r>
              <a:rPr lang="en-US" sz="2600" dirty="0" smtClean="0"/>
              <a:t>of </a:t>
            </a:r>
            <a:r>
              <a:rPr lang="en-US" sz="2600" dirty="0" smtClean="0"/>
              <a:t>Incorporation)</a:t>
            </a:r>
          </a:p>
          <a:p>
            <a:pPr lvl="1" eaLnBrk="1" hangingPunct="1"/>
            <a:r>
              <a:rPr lang="en-US" sz="2400" dirty="0" smtClean="0"/>
              <a:t>Issued </a:t>
            </a:r>
            <a:r>
              <a:rPr lang="en-US" sz="2400" dirty="0"/>
              <a:t>by a state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Name &amp; address of incorporators</a:t>
            </a:r>
          </a:p>
          <a:p>
            <a:pPr lvl="1" eaLnBrk="1" hangingPunct="1"/>
            <a:r>
              <a:rPr lang="en-US" sz="2200" dirty="0" smtClean="0"/>
              <a:t>Purpose</a:t>
            </a:r>
          </a:p>
          <a:p>
            <a:pPr lvl="1" eaLnBrk="1" hangingPunct="1"/>
            <a:r>
              <a:rPr lang="en-US" sz="2200" dirty="0" smtClean="0"/>
              <a:t>Authorized stock, classes, rights of stockholders</a:t>
            </a:r>
          </a:p>
          <a:p>
            <a:pPr eaLnBrk="1" hangingPunct="1"/>
            <a:r>
              <a:rPr lang="en-US" sz="2600" dirty="0" smtClean="0"/>
              <a:t>Bylaws</a:t>
            </a:r>
          </a:p>
          <a:p>
            <a:pPr lvl="1" eaLnBrk="1" hangingPunct="1"/>
            <a:r>
              <a:rPr lang="en-US" sz="2200" dirty="0" smtClean="0"/>
              <a:t>Rules and regulations by which it operates</a:t>
            </a:r>
          </a:p>
          <a:p>
            <a:pPr eaLnBrk="1" hangingPunct="1"/>
            <a:r>
              <a:rPr lang="en-US" sz="2600" dirty="0" smtClean="0"/>
              <a:t>Minute Book</a:t>
            </a:r>
          </a:p>
          <a:p>
            <a:pPr eaLnBrk="1" hangingPunct="1"/>
            <a:r>
              <a:rPr lang="en-US" sz="2600" dirty="0"/>
              <a:t>May be just one person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endParaRPr lang="en-US" sz="2600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Corporate Characteristics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6900"/>
          </a:xfrm>
        </p:spPr>
        <p:txBody>
          <a:bodyPr/>
          <a:lstStyle/>
          <a:p>
            <a:pPr eaLnBrk="1" hangingPunct="1"/>
            <a:r>
              <a:rPr lang="en-US" sz="2600" dirty="0"/>
              <a:t>Common Stock</a:t>
            </a:r>
          </a:p>
          <a:p>
            <a:pPr lvl="1" eaLnBrk="1" hangingPunct="1"/>
            <a:r>
              <a:rPr lang="en-US" sz="2200" dirty="0"/>
              <a:t>Votes in corporate </a:t>
            </a:r>
            <a:r>
              <a:rPr lang="en-US" sz="2200" dirty="0" smtClean="0"/>
              <a:t>matters (one vote per share)</a:t>
            </a:r>
            <a:endParaRPr lang="en-US" sz="2200" dirty="0"/>
          </a:p>
          <a:p>
            <a:pPr eaLnBrk="1" hangingPunct="1"/>
            <a:r>
              <a:rPr lang="en-US" sz="2600" dirty="0" smtClean="0"/>
              <a:t>Preferred </a:t>
            </a:r>
            <a:r>
              <a:rPr lang="en-US" sz="2600" dirty="0"/>
              <a:t>Stock</a:t>
            </a:r>
          </a:p>
          <a:p>
            <a:pPr lvl="1" eaLnBrk="1" hangingPunct="1"/>
            <a:r>
              <a:rPr lang="en-US" sz="2200" dirty="0"/>
              <a:t>No voting rights</a:t>
            </a:r>
          </a:p>
          <a:p>
            <a:pPr lvl="1" eaLnBrk="1" hangingPunct="1"/>
            <a:r>
              <a:rPr lang="en-US" sz="2200" dirty="0"/>
              <a:t>Dividend claims are paid 1st</a:t>
            </a:r>
          </a:p>
          <a:p>
            <a:pPr eaLnBrk="1" hangingPunct="1"/>
            <a:r>
              <a:rPr lang="en-US" sz="2600" dirty="0"/>
              <a:t>Dividend</a:t>
            </a:r>
          </a:p>
          <a:p>
            <a:pPr lvl="1" eaLnBrk="1" hangingPunct="1"/>
            <a:r>
              <a:rPr lang="en-US" sz="2200" dirty="0"/>
              <a:t>Distribution of earnings to the stockholders of a corporation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endParaRPr lang="en-US" sz="2600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Stockholder Rights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1379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500"/>
          </a:xfrm>
        </p:spPr>
        <p:txBody>
          <a:bodyPr/>
          <a:lstStyle/>
          <a:p>
            <a:pPr eaLnBrk="1" hangingPunct="1"/>
            <a:r>
              <a:rPr lang="en-US" sz="2600" smtClean="0"/>
              <a:t>C Corporation</a:t>
            </a:r>
          </a:p>
          <a:p>
            <a:pPr lvl="1" eaLnBrk="1" hangingPunct="1"/>
            <a:r>
              <a:rPr lang="en-US" sz="2200" smtClean="0"/>
              <a:t>regular corporation, separate legal and tax entity</a:t>
            </a:r>
          </a:p>
          <a:p>
            <a:pPr eaLnBrk="1" hangingPunct="1"/>
            <a:r>
              <a:rPr lang="en-US" sz="2600" smtClean="0"/>
              <a:t>S Corporation</a:t>
            </a:r>
          </a:p>
          <a:p>
            <a:pPr lvl="1" eaLnBrk="1" hangingPunct="1"/>
            <a:r>
              <a:rPr lang="en-US" sz="2200" smtClean="0"/>
              <a:t>Separate legal entity, but not a separate tax entity</a:t>
            </a:r>
          </a:p>
          <a:p>
            <a:pPr lvl="1" eaLnBrk="1" hangingPunct="1"/>
            <a:r>
              <a:rPr lang="en-US" sz="2200" smtClean="0"/>
              <a:t>Limited liability of a corporation</a:t>
            </a:r>
          </a:p>
          <a:p>
            <a:pPr lvl="1" eaLnBrk="1" hangingPunct="1"/>
            <a:r>
              <a:rPr lang="en-US" sz="2200" smtClean="0"/>
              <a:t>Taxed to owners like a partnership</a:t>
            </a:r>
          </a:p>
          <a:p>
            <a:pPr eaLnBrk="1" hangingPunct="1"/>
            <a:r>
              <a:rPr lang="en-US" sz="2600" smtClean="0"/>
              <a:t>Limited-Liability Corporation (LLC)</a:t>
            </a:r>
          </a:p>
          <a:p>
            <a:pPr lvl="1" eaLnBrk="1" hangingPunct="1"/>
            <a:r>
              <a:rPr lang="en-US" sz="2200" smtClean="0"/>
              <a:t>Limited liability without S Corp restrictions</a:t>
            </a:r>
          </a:p>
          <a:p>
            <a:pPr lvl="1" eaLnBrk="1" hangingPunct="1"/>
            <a:r>
              <a:rPr lang="en-US" sz="2200" smtClean="0"/>
              <a:t>Most popular form for startups</a:t>
            </a:r>
          </a:p>
          <a:p>
            <a:pPr lvl="1" eaLnBrk="1" hangingPunct="1"/>
            <a:endParaRPr lang="en-US" sz="2200" smtClean="0"/>
          </a:p>
          <a:p>
            <a:pPr lvl="1" eaLnBrk="1" hangingPunct="1"/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Types of Corporations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Corporation Pros &amp; Cons</a:t>
            </a:r>
            <a:endParaRPr lang="en-US" dirty="0"/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2532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10200"/>
            <a:ext cx="4041775" cy="7620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2533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625"/>
            <a:ext cx="4040188" cy="3941763"/>
          </a:xfrm>
          <a:ln>
            <a:prstDash val="solid"/>
          </a:ln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b="1" smtClean="0"/>
              <a:t>Advantages</a:t>
            </a:r>
          </a:p>
          <a:p>
            <a:r>
              <a:rPr lang="en-US" smtClean="0"/>
              <a:t>Limited liability</a:t>
            </a:r>
          </a:p>
          <a:p>
            <a:r>
              <a:rPr lang="en-US" smtClean="0"/>
              <a:t>Increased access to resources</a:t>
            </a:r>
          </a:p>
          <a:p>
            <a:r>
              <a:rPr lang="en-US" smtClean="0"/>
              <a:t>Transfer of ownership</a:t>
            </a:r>
          </a:p>
        </p:txBody>
      </p:sp>
      <p:sp>
        <p:nvSpPr>
          <p:cNvPr id="2253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625"/>
            <a:ext cx="4041775" cy="3941763"/>
          </a:xfrm>
          <a:ln>
            <a:prstDash val="solid"/>
          </a:ln>
        </p:spPr>
        <p:txBody>
          <a:bodyPr/>
          <a:lstStyle/>
          <a:p>
            <a:pPr>
              <a:spcBef>
                <a:spcPts val="400"/>
              </a:spcBef>
              <a:buFont typeface="Wingdings 3" pitchFamily="18" charset="2"/>
              <a:buNone/>
            </a:pPr>
            <a:r>
              <a:rPr lang="en-US" b="1" smtClean="0"/>
              <a:t>Disadvantages</a:t>
            </a:r>
          </a:p>
          <a:p>
            <a:pPr>
              <a:spcBef>
                <a:spcPts val="400"/>
              </a:spcBef>
            </a:pPr>
            <a:r>
              <a:rPr lang="en-US" smtClean="0"/>
              <a:t>Expensive to start</a:t>
            </a:r>
          </a:p>
          <a:p>
            <a:pPr>
              <a:spcBef>
                <a:spcPts val="400"/>
              </a:spcBef>
            </a:pPr>
            <a:r>
              <a:rPr lang="en-US" smtClean="0"/>
              <a:t>Complex to maintain</a:t>
            </a:r>
          </a:p>
          <a:p>
            <a:pPr>
              <a:spcBef>
                <a:spcPts val="400"/>
              </a:spcBef>
            </a:pPr>
            <a:r>
              <a:rPr lang="en-US" smtClean="0"/>
              <a:t>Double Taxation</a:t>
            </a:r>
          </a:p>
          <a:p>
            <a:pPr>
              <a:spcBef>
                <a:spcPts val="400"/>
              </a:spcBef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Taxation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38719"/>
              </p:ext>
            </p:extLst>
          </p:nvPr>
        </p:nvGraphicFramePr>
        <p:xfrm>
          <a:off x="1523999" y="1676401"/>
          <a:ext cx="6096000" cy="3809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5868"/>
                <a:gridCol w="1840066"/>
                <a:gridCol w="1840066"/>
              </a:tblGrid>
              <a:tr h="70646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Sole Proprietorship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Corporation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 dirty="0">
                          <a:effectLst/>
                        </a:rPr>
                        <a:t>1000000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 dirty="0">
                          <a:effectLst/>
                        </a:rPr>
                        <a:t>1000000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Expenses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300000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300000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Income Before Taxes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700000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700000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Corporate Tax (20%)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140000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Net Profit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700000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560000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Personal Tax (30%)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210000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Dividend Rate (20%)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112000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87942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490000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 dirty="0">
                          <a:effectLst/>
                        </a:rPr>
                        <a:t>448000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759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8230313" imgH="4523624" progId="Excel.Sheet.8">
                  <p:embed/>
                </p:oleObj>
              </mc:Choice>
              <mc:Fallback>
                <p:oleObj r:id="rId3" imgW="8230313" imgH="4523624" progId="Excel.Sheet.8">
                  <p:embed/>
                  <p:pic>
                    <p:nvPicPr>
                      <p:cNvPr id="0" name="Conten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81138"/>
                        <a:ext cx="8229600" cy="452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Forms of Business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505200"/>
          </a:xfrm>
        </p:spPr>
        <p:txBody>
          <a:bodyPr/>
          <a:lstStyle/>
          <a:p>
            <a:pPr marL="109537" indent="0">
              <a:buNone/>
            </a:pPr>
            <a:r>
              <a:rPr lang="en-US" dirty="0" smtClean="0"/>
              <a:t>     “Getting </a:t>
            </a:r>
            <a:r>
              <a:rPr lang="en-US" dirty="0"/>
              <a:t>a job is really dumb because then you'll only get paid when you’re working</a:t>
            </a:r>
            <a:r>
              <a:rPr lang="en-US" dirty="0" smtClean="0"/>
              <a:t>.”</a:t>
            </a:r>
          </a:p>
          <a:p>
            <a:pPr marL="109537" indent="0">
              <a:buNone/>
            </a:pPr>
            <a:r>
              <a:rPr lang="en-US" dirty="0" smtClean="0"/>
              <a:t>          - </a:t>
            </a:r>
            <a:r>
              <a:rPr lang="en-US" dirty="0"/>
              <a:t>Steve </a:t>
            </a:r>
            <a:r>
              <a:rPr lang="en-US" dirty="0" err="1" smtClean="0"/>
              <a:t>Pavlina</a:t>
            </a:r>
            <a:r>
              <a:rPr lang="en-US" dirty="0" smtClean="0"/>
              <a:t>, self-help 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Chart" r:id="rId3" imgW="8230313" imgH="4523624" progId="Excel.Sheet.8">
                  <p:embed/>
                </p:oleObj>
              </mc:Choice>
              <mc:Fallback>
                <p:oleObj name="Chart" r:id="rId3" imgW="8230313" imgH="4523624" progId="Excel.Sheet.8">
                  <p:embed/>
                  <p:pic>
                    <p:nvPicPr>
                      <p:cNvPr id="0" name="Conten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81138"/>
                        <a:ext cx="8229600" cy="452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Forms of Businesses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6900"/>
          </a:xfrm>
        </p:spPr>
        <p:txBody>
          <a:bodyPr/>
          <a:lstStyle/>
          <a:p>
            <a:pPr eaLnBrk="1" hangingPunct="1"/>
            <a:r>
              <a:rPr lang="en-US" sz="2600" dirty="0"/>
              <a:t>Franchise</a:t>
            </a:r>
          </a:p>
          <a:p>
            <a:pPr lvl="1" eaLnBrk="1" hangingPunct="1"/>
            <a:r>
              <a:rPr lang="en-US" sz="2200" dirty="0"/>
              <a:t>The business itself</a:t>
            </a:r>
          </a:p>
          <a:p>
            <a:pPr lvl="1" eaLnBrk="1" hangingPunct="1"/>
            <a:r>
              <a:rPr lang="en-US" sz="2200" dirty="0" smtClean="0"/>
              <a:t>License </a:t>
            </a:r>
            <a:r>
              <a:rPr lang="en-US" sz="2200" dirty="0"/>
              <a:t>to operate an individually owned business as though it were part of a chain of outlets or stores</a:t>
            </a:r>
          </a:p>
          <a:p>
            <a:pPr eaLnBrk="1" hangingPunct="1"/>
            <a:r>
              <a:rPr lang="en-US" sz="2600" dirty="0" smtClean="0"/>
              <a:t>Franchising</a:t>
            </a:r>
            <a:endParaRPr lang="en-US" sz="2600" dirty="0"/>
          </a:p>
          <a:p>
            <a:pPr lvl="1" eaLnBrk="1" hangingPunct="1"/>
            <a:r>
              <a:rPr lang="en-US" sz="2200" dirty="0" smtClean="0"/>
              <a:t>Granting </a:t>
            </a:r>
            <a:r>
              <a:rPr lang="en-US" sz="2200" dirty="0"/>
              <a:t>of a franchise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endParaRPr lang="en-US" sz="2600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Franchising</a:t>
            </a:r>
          </a:p>
        </p:txBody>
      </p:sp>
    </p:spTree>
    <p:extLst>
      <p:ext uri="{BB962C8B-B14F-4D97-AF65-F5344CB8AC3E}">
        <p14:creationId xmlns:p14="http://schemas.microsoft.com/office/powerpoint/2010/main" val="16820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59300"/>
          </a:xfrm>
        </p:spPr>
        <p:txBody>
          <a:bodyPr/>
          <a:lstStyle/>
          <a:p>
            <a:pPr eaLnBrk="1" hangingPunct="1"/>
            <a:r>
              <a:rPr lang="en-US" sz="2600" dirty="0"/>
              <a:t>Franchisor</a:t>
            </a:r>
          </a:p>
          <a:p>
            <a:pPr lvl="1" eaLnBrk="1" hangingPunct="1"/>
            <a:r>
              <a:rPr lang="en-US" sz="2200" dirty="0"/>
              <a:t>Supplies a known &amp; advertised business name</a:t>
            </a:r>
          </a:p>
          <a:p>
            <a:pPr lvl="1" eaLnBrk="1" hangingPunct="1"/>
            <a:r>
              <a:rPr lang="en-US" sz="2200" dirty="0"/>
              <a:t>Supplies management skills</a:t>
            </a:r>
          </a:p>
          <a:p>
            <a:pPr lvl="1" eaLnBrk="1" hangingPunct="1"/>
            <a:r>
              <a:rPr lang="en-US" sz="2200" dirty="0"/>
              <a:t>Supplies training &amp; materials</a:t>
            </a:r>
          </a:p>
          <a:p>
            <a:pPr lvl="1" eaLnBrk="1" hangingPunct="1"/>
            <a:r>
              <a:rPr lang="en-US" sz="2200" dirty="0"/>
              <a:t>Supplies method of doing business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Franchisee</a:t>
            </a:r>
            <a:r>
              <a:rPr lang="en-US" sz="2600" dirty="0"/>
              <a:t>:</a:t>
            </a:r>
          </a:p>
          <a:p>
            <a:pPr lvl="1" eaLnBrk="1" hangingPunct="1"/>
            <a:r>
              <a:rPr lang="en-US" sz="2200" dirty="0"/>
              <a:t>Supplies labor &amp; capital</a:t>
            </a:r>
          </a:p>
          <a:p>
            <a:pPr lvl="1" eaLnBrk="1" hangingPunct="1"/>
            <a:r>
              <a:rPr lang="en-US" sz="2200" dirty="0"/>
              <a:t>Operates the franchised business</a:t>
            </a:r>
          </a:p>
          <a:p>
            <a:pPr lvl="1" eaLnBrk="1" hangingPunct="1"/>
            <a:r>
              <a:rPr lang="en-US" sz="2200" dirty="0"/>
              <a:t>Agrees to abide by the franchise agreement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endParaRPr lang="en-US" sz="2600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sz="2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Franchising</a:t>
            </a:r>
          </a:p>
        </p:txBody>
      </p:sp>
    </p:spTree>
    <p:extLst>
      <p:ext uri="{BB962C8B-B14F-4D97-AF65-F5344CB8AC3E}">
        <p14:creationId xmlns:p14="http://schemas.microsoft.com/office/powerpoint/2010/main" val="20592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60" y="-1"/>
            <a:ext cx="4226560" cy="6932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725999"/>
            <a:ext cx="4724400" cy="54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33800" cy="6903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0"/>
            <a:ext cx="3581400" cy="68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4551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5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Sole Proprietorship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Partnership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Corporation</a:t>
            </a:r>
          </a:p>
          <a:p>
            <a:pPr lvl="1" eaLnBrk="1" hangingPunct="1"/>
            <a:r>
              <a:rPr lang="en-US" sz="2200" dirty="0" smtClean="0"/>
              <a:t>LLC</a:t>
            </a:r>
          </a:p>
          <a:p>
            <a:pPr lvl="1" eaLnBrk="1" hangingPunct="1"/>
            <a:r>
              <a:rPr lang="en-US" sz="2200" dirty="0" smtClean="0"/>
              <a:t>S Corporation</a:t>
            </a:r>
          </a:p>
          <a:p>
            <a:pPr lvl="1" eaLnBrk="1" hangingPunct="1"/>
            <a:r>
              <a:rPr lang="en-US" sz="2200" dirty="0" smtClean="0"/>
              <a:t>C Corporation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Business Structures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5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Owned and operated by one person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Business license from the city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Simple to setup, operate, and close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Sole Proprietorship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dirty="0" smtClean="0"/>
              <a:t>Sole Proprietorship</a:t>
            </a:r>
            <a:r>
              <a:rPr lang="en-US" dirty="0" smtClean="0"/>
              <a:t> Pros &amp; Cons</a:t>
            </a:r>
            <a:endParaRPr lang="en-US" dirty="0"/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536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10200"/>
            <a:ext cx="4041775" cy="7620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1536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625"/>
            <a:ext cx="4040188" cy="3941763"/>
          </a:xfrm>
          <a:ln>
            <a:prstDash val="solid"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b="1" smtClean="0"/>
              <a:t>Advantages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mtClean="0"/>
              <a:t>Independence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mtClean="0"/>
              <a:t>Easy to setup and close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mtClean="0"/>
              <a:t>Taxed to owner</a:t>
            </a:r>
          </a:p>
        </p:txBody>
      </p:sp>
      <p:sp>
        <p:nvSpPr>
          <p:cNvPr id="1536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625"/>
            <a:ext cx="4041775" cy="3941763"/>
          </a:xfrm>
          <a:ln>
            <a:prstDash val="solid"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b="1" smtClean="0"/>
              <a:t>Disadvantages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mtClean="0"/>
              <a:t>Unlimited Liability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mtClean="0"/>
              <a:t>Limited resources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mtClean="0"/>
              <a:t>Lack of continuity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5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Owned and operated by two or more people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Types of Partners</a:t>
            </a:r>
          </a:p>
          <a:p>
            <a:pPr lvl="1" eaLnBrk="1" hangingPunct="1"/>
            <a:r>
              <a:rPr lang="en-US" sz="2200" dirty="0" smtClean="0"/>
              <a:t>General Partners - unlimited liability</a:t>
            </a:r>
          </a:p>
          <a:p>
            <a:pPr lvl="1" eaLnBrk="1" hangingPunct="1"/>
            <a:r>
              <a:rPr lang="en-US" sz="2200" dirty="0" smtClean="0"/>
              <a:t>Limited Partners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liability limited to amount of investment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Partnership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631</TotalTime>
  <Words>461</Words>
  <Application>Microsoft Macintosh PowerPoint</Application>
  <PresentationFormat>On-screen Show (4:3)</PresentationFormat>
  <Paragraphs>146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Calibri</vt:lpstr>
      <vt:lpstr>Lucida Sans Unicode</vt:lpstr>
      <vt:lpstr>Mangal</vt:lpstr>
      <vt:lpstr>Verdana</vt:lpstr>
      <vt:lpstr>Wingdings 2</vt:lpstr>
      <vt:lpstr>Wingdings 3</vt:lpstr>
      <vt:lpstr>Arial</vt:lpstr>
      <vt:lpstr>Concourse</vt:lpstr>
      <vt:lpstr>Excel.Sheet.8</vt:lpstr>
      <vt:lpstr>Chart</vt:lpstr>
      <vt:lpstr>Business Structures</vt:lpstr>
      <vt:lpstr>PowerPoint Presentation</vt:lpstr>
      <vt:lpstr>PowerPoint Presentation</vt:lpstr>
      <vt:lpstr>PowerPoint Presentation</vt:lpstr>
      <vt:lpstr>PowerPoint Presentation</vt:lpstr>
      <vt:lpstr>Business Structures</vt:lpstr>
      <vt:lpstr>Sole Proprietorship</vt:lpstr>
      <vt:lpstr>Sole Proprietorship Pros &amp; Cons</vt:lpstr>
      <vt:lpstr>Partnership</vt:lpstr>
      <vt:lpstr>Partnership Pros &amp; Cons</vt:lpstr>
      <vt:lpstr>Corporation</vt:lpstr>
      <vt:lpstr>Corporate Characteristics</vt:lpstr>
      <vt:lpstr>Corporate Structure</vt:lpstr>
      <vt:lpstr>Corporate Characteristics</vt:lpstr>
      <vt:lpstr>Stockholder Rights</vt:lpstr>
      <vt:lpstr>Types of Corporations</vt:lpstr>
      <vt:lpstr>Corporation Pros &amp; Cons</vt:lpstr>
      <vt:lpstr>Double Taxation</vt:lpstr>
      <vt:lpstr>Forms of Business</vt:lpstr>
      <vt:lpstr>Forms of Businesses</vt:lpstr>
      <vt:lpstr>Franchising</vt:lpstr>
      <vt:lpstr>Franchising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Mission Statement</dc:title>
  <dc:creator>Craig Earnshaw</dc:creator>
  <cp:lastModifiedBy>Craig Earnshaw</cp:lastModifiedBy>
  <cp:revision>51</cp:revision>
  <dcterms:created xsi:type="dcterms:W3CDTF">2008-09-10T01:09:07Z</dcterms:created>
  <dcterms:modified xsi:type="dcterms:W3CDTF">2017-11-14T16:34:47Z</dcterms:modified>
</cp:coreProperties>
</file>