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8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7315200" cy="9601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330"/>
    <a:srgbClr val="00CC00"/>
    <a:srgbClr val="0C7CD2"/>
    <a:srgbClr val="1F7EE7"/>
    <a:srgbClr val="AE1517"/>
    <a:srgbClr val="CC0000"/>
    <a:srgbClr val="758C3A"/>
    <a:srgbClr val="344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>
      <p:cViewPr>
        <p:scale>
          <a:sx n="69" d="100"/>
          <a:sy n="69" d="100"/>
        </p:scale>
        <p:origin x="-514" y="-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7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335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4311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4311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8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20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87000">
              <a:srgbClr val="000082"/>
            </a:gs>
            <a:gs pos="100000">
              <a:srgbClr val="0047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bg1"/>
                </a:solidFill>
                <a:latin typeface="Arial" charset="0"/>
                <a:cs typeface="Arial" charset="0"/>
              </a:rPr>
              <a:t>Page </a:t>
            </a:r>
            <a:fld id="{78696D71-3485-469E-8FCE-5E3BCEFA3B10}" type="slidenum">
              <a:rPr lang="fr-FR" b="1">
                <a:solidFill>
                  <a:schemeClr val="bg1"/>
                </a:solidFill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fr-FR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27" name="Picture 6" descr="http://iphoneapp.byu.edu/images/CET_Color_Larg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7638" y="6207125"/>
            <a:ext cx="1866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bg1"/>
                </a:solidFill>
                <a:latin typeface="Arial" charset="0"/>
                <a:cs typeface="Arial" charset="0"/>
              </a:rPr>
              <a:t>Page </a:t>
            </a:r>
            <a:fld id="{0386FC44-A31D-4C23-8186-995BB91159AF}" type="slidenum">
              <a:rPr lang="fr-FR" b="1">
                <a:solidFill>
                  <a:schemeClr val="bg1"/>
                </a:solidFill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fr-FR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29" name="Picture 6" descr="http://iphoneapp.byu.edu/images/CET_Color_Larg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7638" y="6207125"/>
            <a:ext cx="1866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inance.yahoo.com/q/mh?s=MSF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5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Powerpoint Templates</a:t>
            </a:r>
            <a:endParaRPr lang="fr-FR"/>
          </a:p>
        </p:txBody>
      </p:sp>
      <p:pic>
        <p:nvPicPr>
          <p:cNvPr id="2051" name="Picture 24" descr="c bcbrtyhf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95288" y="476250"/>
            <a:ext cx="6877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accent3"/>
                </a:solidFill>
                <a:latin typeface="Verdana" pitchFamily="34" charset="0"/>
                <a:cs typeface="Arial" charset="0"/>
              </a:rPr>
              <a:t>Creating</a:t>
            </a:r>
            <a:r>
              <a:rPr lang="fr-FR" sz="2800" b="1" i="1" dirty="0">
                <a:solidFill>
                  <a:schemeClr val="accent3"/>
                </a:solidFill>
                <a:latin typeface="Verdana" pitchFamily="34" charset="0"/>
                <a:cs typeface="Arial" charset="0"/>
              </a:rPr>
              <a:t> </a:t>
            </a:r>
            <a:r>
              <a:rPr lang="fr-FR" sz="2800" b="1" i="1" dirty="0" smtClean="0">
                <a:solidFill>
                  <a:schemeClr val="accent3"/>
                </a:solidFill>
                <a:latin typeface="Verdana" pitchFamily="34" charset="0"/>
                <a:cs typeface="Arial" charset="0"/>
              </a:rPr>
              <a:t>Software </a:t>
            </a:r>
            <a:r>
              <a:rPr lang="fr-FR" sz="2800" b="1" i="1" dirty="0">
                <a:solidFill>
                  <a:schemeClr val="accent3"/>
                </a:solidFill>
                <a:latin typeface="Verdana" pitchFamily="34" charset="0"/>
                <a:cs typeface="Arial" charset="0"/>
              </a:rPr>
              <a:t>Ventures</a:t>
            </a:r>
          </a:p>
          <a:p>
            <a:pPr>
              <a:defRPr/>
            </a:pPr>
            <a:r>
              <a:rPr lang="fr-FR" sz="4800" b="1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CAPITALIZATION</a:t>
            </a:r>
            <a:endParaRPr lang="fr-FR" sz="3600" b="1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r="25658"/>
          <a:stretch>
            <a:fillRect/>
          </a:stretch>
        </p:blipFill>
        <p:spPr bwMode="auto">
          <a:xfrm>
            <a:off x="47625" y="685800"/>
            <a:ext cx="67341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47664" y="157163"/>
            <a:ext cx="5904656" cy="5286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Cap Table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 r="12198"/>
          <a:stretch>
            <a:fillRect/>
          </a:stretch>
        </p:blipFill>
        <p:spPr bwMode="auto">
          <a:xfrm>
            <a:off x="47625" y="685800"/>
            <a:ext cx="79533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47664" y="157163"/>
            <a:ext cx="5904656" cy="5286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Cap Table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685800"/>
            <a:ext cx="90582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47664" y="157163"/>
            <a:ext cx="5904656" cy="5286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Cap Table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2 Common Mistakes by Startups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5915000" cy="485740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 smtClean="0"/>
              <a:t>1. No formal organization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Select business structure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Determine who owns what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Execute founding documents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 smtClean="0"/>
              <a:t>2. No financial plan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err="1" smtClean="0"/>
              <a:t>Proforma</a:t>
            </a:r>
            <a:r>
              <a:rPr lang="en-US" sz="2400" dirty="0" smtClean="0"/>
              <a:t> - 12-24 months of monthly cash flow projections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Tells you your cash and capital needs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</p:txBody>
      </p:sp>
      <p:pic>
        <p:nvPicPr>
          <p:cNvPr id="1026" name="Picture 2" descr="http://boleson.com/images/cho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29000"/>
            <a:ext cx="2631348" cy="270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/>
              <a:t>Proforma</a:t>
            </a:r>
            <a:r>
              <a:rPr lang="en-US" sz="3600" dirty="0" smtClean="0"/>
              <a:t> - Financial Projections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Detailed, time-consuming process</a:t>
            </a:r>
          </a:p>
          <a:p>
            <a:pPr>
              <a:defRPr/>
            </a:pPr>
            <a:r>
              <a:rPr lang="en-US" sz="1400" dirty="0" smtClean="0"/>
              <a:t>Most businesses start off with a cash flow J-curve</a:t>
            </a:r>
          </a:p>
          <a:p>
            <a:pPr>
              <a:defRPr/>
            </a:pPr>
            <a:endParaRPr lang="en-US" sz="1400" dirty="0" smtClean="0"/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2284413"/>
            <a:ext cx="8877300" cy="304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much capital?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1400" smtClean="0"/>
              <a:t>Add 20-50% to the low point n the J-curve</a:t>
            </a:r>
          </a:p>
          <a:p>
            <a:pPr>
              <a:defRPr/>
            </a:pPr>
            <a:r>
              <a:rPr lang="en-US" sz="1400" smtClean="0"/>
              <a:t>This is how much money (capital) should be raised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981200" y="1981200"/>
            <a:ext cx="4876800" cy="3581400"/>
            <a:chOff x="1248" y="1248"/>
            <a:chExt cx="3072" cy="2256"/>
          </a:xfrm>
        </p:grpSpPr>
        <p:pic>
          <p:nvPicPr>
            <p:cNvPr id="7176" name="Picture 5" descr="jcurv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1248"/>
              <a:ext cx="3072" cy="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1248" y="1248"/>
              <a:ext cx="464" cy="51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7173" name="AutoShape 7"/>
          <p:cNvSpPr>
            <a:spLocks noChangeArrowheads="1"/>
          </p:cNvSpPr>
          <p:nvPr/>
        </p:nvSpPr>
        <p:spPr bwMode="auto">
          <a:xfrm>
            <a:off x="4800600" y="5105400"/>
            <a:ext cx="1600200" cy="381000"/>
          </a:xfrm>
          <a:prstGeom prst="leftArrow">
            <a:avLst>
              <a:gd name="adj1" fmla="val 50000"/>
              <a:gd name="adj2" fmla="val 10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$128,000</a:t>
            </a: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4800600" y="5943600"/>
            <a:ext cx="1600200" cy="381000"/>
          </a:xfrm>
          <a:prstGeom prst="leftArrow">
            <a:avLst>
              <a:gd name="adj1" fmla="val 50000"/>
              <a:gd name="adj2" fmla="val 10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$200,000</a:t>
            </a:r>
          </a:p>
        </p:txBody>
      </p:sp>
      <p:sp>
        <p:nvSpPr>
          <p:cNvPr id="7175" name="AutoShape 9"/>
          <p:cNvSpPr>
            <a:spLocks/>
          </p:cNvSpPr>
          <p:nvPr/>
        </p:nvSpPr>
        <p:spPr bwMode="auto">
          <a:xfrm>
            <a:off x="4495800" y="5334000"/>
            <a:ext cx="381000" cy="762000"/>
          </a:xfrm>
          <a:prstGeom prst="rightBrace">
            <a:avLst>
              <a:gd name="adj1" fmla="val 16667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FF00"/>
                </a:solidFill>
                <a:latin typeface="Verdana" pitchFamily="34" charset="0"/>
              </a:rPr>
              <a:t>      20-50% Buffer</a:t>
            </a:r>
          </a:p>
        </p:txBody>
      </p:sp>
    </p:spTree>
    <p:extLst>
      <p:ext uri="{BB962C8B-B14F-4D97-AF65-F5344CB8AC3E}">
        <p14:creationId xmlns:p14="http://schemas.microsoft.com/office/powerpoint/2010/main" val="40253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Capitalization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Also called a "Cap Table“</a:t>
            </a:r>
          </a:p>
          <a:p>
            <a:pPr>
              <a:defRPr/>
            </a:pPr>
            <a:r>
              <a:rPr lang="en-US" sz="2800" dirty="0" smtClean="0"/>
              <a:t>Table showing the total amount of the various securities issued by a firm.</a:t>
            </a:r>
          </a:p>
          <a:p>
            <a:pPr>
              <a:defRPr/>
            </a:pPr>
            <a:r>
              <a:rPr lang="en-US" sz="2800" dirty="0" smtClean="0"/>
              <a:t>Lists the amount of investment obtained from each source and the securities distributed</a:t>
            </a:r>
          </a:p>
          <a:p>
            <a:pPr lvl="1">
              <a:defRPr/>
            </a:pPr>
            <a:r>
              <a:rPr lang="en-US" sz="2000" dirty="0" smtClean="0"/>
              <a:t>Common and Preferred shares, Options, Warrants, etc.</a:t>
            </a:r>
          </a:p>
          <a:p>
            <a:pPr lvl="1">
              <a:defRPr/>
            </a:pPr>
            <a:r>
              <a:rPr lang="en-US" sz="2000" dirty="0" smtClean="0"/>
              <a:t>Shows respective ownership percentages.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hlinkClick r:id="rId2"/>
              </a:rPr>
              <a:t>http://finance.yahoo.com/q/mh?s=MSFT</a:t>
            </a:r>
            <a:endParaRPr lang="en-US" sz="2400" dirty="0" smtClean="0"/>
          </a:p>
          <a:p>
            <a:pPr marL="0" indent="0"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Table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Pre-money Valuation </a:t>
            </a:r>
            <a:r>
              <a:rPr lang="en-US" sz="2000" dirty="0"/>
              <a:t>+ </a:t>
            </a:r>
            <a:r>
              <a:rPr lang="en-US" sz="2000" dirty="0" smtClean="0"/>
              <a:t>Investment </a:t>
            </a:r>
            <a:r>
              <a:rPr lang="en-US" sz="2000" dirty="0"/>
              <a:t>= </a:t>
            </a:r>
            <a:r>
              <a:rPr lang="en-US" sz="2000" dirty="0" smtClean="0"/>
              <a:t>Post-money </a:t>
            </a:r>
            <a:r>
              <a:rPr lang="en-US" sz="2000" dirty="0"/>
              <a:t>V</a:t>
            </a:r>
            <a:r>
              <a:rPr lang="en-US" sz="2000" dirty="0" smtClean="0"/>
              <a:t>aluation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smtClean="0"/>
              <a:t>Share </a:t>
            </a:r>
            <a:r>
              <a:rPr lang="en-US" sz="2000" dirty="0"/>
              <a:t>price = </a:t>
            </a:r>
            <a:r>
              <a:rPr lang="en-US" sz="2000" dirty="0" smtClean="0"/>
              <a:t>Investment / number </a:t>
            </a:r>
            <a:r>
              <a:rPr lang="en-US" sz="2000" dirty="0"/>
              <a:t>of shares </a:t>
            </a:r>
            <a:r>
              <a:rPr lang="en-US" sz="2000" dirty="0" smtClean="0"/>
              <a:t>to Investors</a:t>
            </a: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Market Cap = total </a:t>
            </a:r>
            <a:r>
              <a:rPr lang="en-US" sz="2000" dirty="0" err="1" smtClean="0"/>
              <a:t>num</a:t>
            </a:r>
            <a:r>
              <a:rPr lang="en-US" sz="2000" dirty="0" smtClean="0"/>
              <a:t> of Shares * Share price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Ownership % </a:t>
            </a:r>
            <a:r>
              <a:rPr lang="en-US" sz="2000" dirty="0"/>
              <a:t>= </a:t>
            </a:r>
            <a:r>
              <a:rPr lang="en-US" sz="2000" dirty="0" smtClean="0"/>
              <a:t>Shares owned / total outstanding Shares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70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r="85384"/>
          <a:stretch>
            <a:fillRect/>
          </a:stretch>
        </p:blipFill>
        <p:spPr bwMode="auto">
          <a:xfrm>
            <a:off x="47625" y="685800"/>
            <a:ext cx="13239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Left Arrow 3"/>
          <p:cNvSpPr>
            <a:spLocks noChangeArrowheads="1"/>
          </p:cNvSpPr>
          <p:nvPr/>
        </p:nvSpPr>
        <p:spPr bwMode="auto">
          <a:xfrm>
            <a:off x="1422400" y="4648200"/>
            <a:ext cx="2895600" cy="1600200"/>
          </a:xfrm>
          <a:prstGeom prst="lef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3- Totals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47664" y="157163"/>
            <a:ext cx="5904656" cy="5286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Cap Table Planning</a:t>
            </a:r>
          </a:p>
        </p:txBody>
      </p:sp>
      <p:sp>
        <p:nvSpPr>
          <p:cNvPr id="7" name="Left Arrow 6"/>
          <p:cNvSpPr>
            <a:spLocks noChangeArrowheads="1"/>
          </p:cNvSpPr>
          <p:nvPr/>
        </p:nvSpPr>
        <p:spPr bwMode="auto">
          <a:xfrm>
            <a:off x="1547664" y="1196752"/>
            <a:ext cx="2895600" cy="1600200"/>
          </a:xfrm>
          <a:prstGeom prst="lef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1- Founders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1780045" y="2793517"/>
            <a:ext cx="2895600" cy="1600200"/>
          </a:xfrm>
          <a:prstGeom prst="lef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2- Investors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r="73607"/>
          <a:stretch>
            <a:fillRect/>
          </a:stretch>
        </p:blipFill>
        <p:spPr bwMode="auto">
          <a:xfrm>
            <a:off x="47625" y="685800"/>
            <a:ext cx="23907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Left Arrow 3"/>
          <p:cNvSpPr>
            <a:spLocks noChangeArrowheads="1"/>
          </p:cNvSpPr>
          <p:nvPr/>
        </p:nvSpPr>
        <p:spPr bwMode="auto">
          <a:xfrm>
            <a:off x="2590800" y="1196752"/>
            <a:ext cx="2895600" cy="1600200"/>
          </a:xfrm>
          <a:prstGeom prst="lef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Founders Round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95950" y="2999916"/>
            <a:ext cx="464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u="sng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Founding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Start with </a:t>
            </a:r>
            <a:r>
              <a:rPr lang="en-US" dirty="0" smtClean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1-10 </a:t>
            </a: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million </a:t>
            </a:r>
            <a:r>
              <a:rPr lang="en-US" dirty="0" smtClean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shares</a:t>
            </a:r>
            <a:endParaRPr lang="en-US" dirty="0">
              <a:solidFill>
                <a:schemeClr val="accent3"/>
              </a:solidFill>
              <a:latin typeface="Calibri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Capitalize with </a:t>
            </a:r>
            <a:r>
              <a:rPr lang="en-US" dirty="0" smtClean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amount contributed (minimal)</a:t>
            </a:r>
            <a:endParaRPr lang="en-US" dirty="0">
              <a:solidFill>
                <a:schemeClr val="accent3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dirty="0">
              <a:solidFill>
                <a:schemeClr val="accent3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Left Arrow 6"/>
          <p:cNvSpPr>
            <a:spLocks noChangeArrowheads="1"/>
          </p:cNvSpPr>
          <p:nvPr/>
        </p:nvSpPr>
        <p:spPr bwMode="auto">
          <a:xfrm>
            <a:off x="2590800" y="4495800"/>
            <a:ext cx="2895600" cy="1600200"/>
          </a:xfrm>
          <a:prstGeom prst="lef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Totals of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Founders Round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47664" y="157163"/>
            <a:ext cx="5904656" cy="5286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Cap Table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 r="61830"/>
          <a:stretch>
            <a:fillRect/>
          </a:stretch>
        </p:blipFill>
        <p:spPr bwMode="auto">
          <a:xfrm>
            <a:off x="47625" y="685800"/>
            <a:ext cx="34575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Left Arrow 3"/>
          <p:cNvSpPr>
            <a:spLocks noChangeArrowheads="1"/>
          </p:cNvSpPr>
          <p:nvPr/>
        </p:nvSpPr>
        <p:spPr bwMode="auto">
          <a:xfrm>
            <a:off x="3581400" y="1752600"/>
            <a:ext cx="2895600" cy="1600200"/>
          </a:xfrm>
          <a:prstGeom prst="lef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>
                <a:solidFill>
                  <a:srgbClr val="000000"/>
                </a:solidFill>
                <a:latin typeface="Calibri" pitchFamily="34" charset="0"/>
              </a:rPr>
              <a:t>Friends &amp; Family Round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19600" y="3140968"/>
            <a:ext cx="4648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u="sng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Friends &amp; Family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Usually cheap common stock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S</a:t>
            </a:r>
            <a:r>
              <a:rPr lang="en-US" dirty="0" smtClean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eed </a:t>
            </a: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money to get the company started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Pitfalls</a:t>
            </a:r>
          </a:p>
          <a:p>
            <a:pPr>
              <a:defRPr/>
            </a:pPr>
            <a:endParaRPr lang="en-US" dirty="0">
              <a:solidFill>
                <a:schemeClr val="accent3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" name="Left Arrow 5"/>
          <p:cNvSpPr>
            <a:spLocks noChangeArrowheads="1"/>
          </p:cNvSpPr>
          <p:nvPr/>
        </p:nvSpPr>
        <p:spPr bwMode="auto">
          <a:xfrm>
            <a:off x="3581400" y="4495800"/>
            <a:ext cx="2895600" cy="1600200"/>
          </a:xfrm>
          <a:prstGeom prst="lef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Totals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including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Friends &amp; Family Round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47664" y="157163"/>
            <a:ext cx="5904656" cy="5286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Cap Table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 r="50053"/>
          <a:stretch>
            <a:fillRect/>
          </a:stretch>
        </p:blipFill>
        <p:spPr bwMode="auto">
          <a:xfrm>
            <a:off x="47625" y="685800"/>
            <a:ext cx="45243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eft Arrow 3"/>
          <p:cNvSpPr>
            <a:spLocks noChangeArrowheads="1"/>
          </p:cNvSpPr>
          <p:nvPr/>
        </p:nvSpPr>
        <p:spPr bwMode="auto">
          <a:xfrm rot="20514617">
            <a:off x="4547526" y="1750771"/>
            <a:ext cx="2895600" cy="1600200"/>
          </a:xfrm>
          <a:prstGeom prst="lef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Angel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Round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62600" y="3086894"/>
            <a:ext cx="335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u="sng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Angel Investors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Usually preferred stock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Could be debt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  <a:cs typeface="Arial" charset="0"/>
              </a:rPr>
              <a:t>Enough to take to major milestone or even cash flow positive or profitability</a:t>
            </a:r>
          </a:p>
        </p:txBody>
      </p:sp>
      <p:sp>
        <p:nvSpPr>
          <p:cNvPr id="6" name="Left Arrow 5"/>
          <p:cNvSpPr>
            <a:spLocks noChangeArrowheads="1"/>
          </p:cNvSpPr>
          <p:nvPr/>
        </p:nvSpPr>
        <p:spPr bwMode="auto">
          <a:xfrm>
            <a:off x="4724400" y="4724400"/>
            <a:ext cx="2895600" cy="1600200"/>
          </a:xfrm>
          <a:prstGeom prst="lef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Totals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including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Angel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Round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47664" y="157163"/>
            <a:ext cx="5904656" cy="5286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Cap Table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 r="38275"/>
          <a:stretch>
            <a:fillRect/>
          </a:stretch>
        </p:blipFill>
        <p:spPr bwMode="auto">
          <a:xfrm>
            <a:off x="47625" y="685800"/>
            <a:ext cx="55911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47664" y="157163"/>
            <a:ext cx="5904656" cy="5286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Cap Table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YU_CET_Classes">
  <a:themeElements>
    <a:clrScheme name="BYU_CET_Classes">
      <a:dk1>
        <a:srgbClr val="333399"/>
      </a:dk1>
      <a:lt1>
        <a:srgbClr val="FFFF00"/>
      </a:lt1>
      <a:dk2>
        <a:srgbClr val="333399"/>
      </a:dk2>
      <a:lt2>
        <a:srgbClr val="FFFF00"/>
      </a:lt2>
      <a:accent1>
        <a:srgbClr val="808080"/>
      </a:accent1>
      <a:accent2>
        <a:srgbClr val="333399"/>
      </a:accent2>
      <a:accent3>
        <a:srgbClr val="FFFFFF"/>
      </a:accent3>
      <a:accent4>
        <a:srgbClr val="000000"/>
      </a:accent4>
      <a:accent5>
        <a:srgbClr val="808080"/>
      </a:accent5>
      <a:accent6>
        <a:srgbClr val="2D2D8A"/>
      </a:accent6>
      <a:hlink>
        <a:srgbClr val="FFFF00"/>
      </a:hlink>
      <a:folHlink>
        <a:srgbClr val="FF99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BYU_CET_Classes</Template>
  <TotalTime>602</TotalTime>
  <Words>293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BYU_CET_Classes</vt:lpstr>
      <vt:lpstr>PowerPoint Presentation</vt:lpstr>
      <vt:lpstr>Capitalization Table</vt:lpstr>
      <vt:lpstr>Microsoft</vt:lpstr>
      <vt:lpstr>Cap Table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Common Mistakes by Startups</vt:lpstr>
      <vt:lpstr>Proforma - Financial Projections</vt:lpstr>
      <vt:lpstr>How much capital?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Chart Business Growth Dark Version</dc:title>
  <dc:creator>www.powerpointstyles.com</dc:creator>
  <dc:description>Image credit to Salvatore Vuono / FreeDigitalPhotos.net</dc:description>
  <cp:lastModifiedBy>Craig</cp:lastModifiedBy>
  <cp:revision>68</cp:revision>
  <dcterms:created xsi:type="dcterms:W3CDTF">2009-03-23T15:23:24Z</dcterms:created>
  <dcterms:modified xsi:type="dcterms:W3CDTF">2014-03-04T01:54:21Z</dcterms:modified>
</cp:coreProperties>
</file>