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1"/>
  </p:notesMasterIdLst>
  <p:sldIdLst>
    <p:sldId id="270" r:id="rId2"/>
    <p:sldId id="326" r:id="rId3"/>
    <p:sldId id="280" r:id="rId4"/>
    <p:sldId id="277" r:id="rId5"/>
    <p:sldId id="283" r:id="rId6"/>
    <p:sldId id="284" r:id="rId7"/>
    <p:sldId id="282" r:id="rId8"/>
    <p:sldId id="285" r:id="rId9"/>
    <p:sldId id="314" r:id="rId10"/>
    <p:sldId id="302" r:id="rId11"/>
    <p:sldId id="307" r:id="rId12"/>
    <p:sldId id="311" r:id="rId13"/>
    <p:sldId id="312" r:id="rId14"/>
    <p:sldId id="321" r:id="rId15"/>
    <p:sldId id="315" r:id="rId16"/>
    <p:sldId id="325" r:id="rId17"/>
    <p:sldId id="319" r:id="rId18"/>
    <p:sldId id="313" r:id="rId19"/>
    <p:sldId id="286" r:id="rId20"/>
    <p:sldId id="287" r:id="rId21"/>
    <p:sldId id="288" r:id="rId22"/>
    <p:sldId id="289" r:id="rId23"/>
    <p:sldId id="318" r:id="rId24"/>
    <p:sldId id="322" r:id="rId25"/>
    <p:sldId id="323" r:id="rId26"/>
    <p:sldId id="324" r:id="rId27"/>
    <p:sldId id="290" r:id="rId28"/>
    <p:sldId id="291" r:id="rId29"/>
    <p:sldId id="293" r:id="rId30"/>
    <p:sldId id="294" r:id="rId31"/>
    <p:sldId id="279" r:id="rId32"/>
    <p:sldId id="278" r:id="rId33"/>
    <p:sldId id="296" r:id="rId34"/>
    <p:sldId id="298" r:id="rId35"/>
    <p:sldId id="299" r:id="rId36"/>
    <p:sldId id="300" r:id="rId37"/>
    <p:sldId id="317" r:id="rId38"/>
    <p:sldId id="316" r:id="rId39"/>
    <p:sldId id="32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0ECC-E278-4BB9-8EB7-67F701C7A38D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45425-486C-4E7A-A68D-43B76CAF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7237" cy="3425825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BD6799-16D1-4FFC-9C35-D8D4F9792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D4C78-5562-4AF7-A8EE-B54F3321B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CFB4-2D23-4B77-8742-B74918745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141FB-2609-4F32-A3A3-0C56CDE33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1DEF85-0995-4A4A-9B66-2862F1A9F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AB0594-E5DF-4CA0-8815-B04E697CD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0FC620-30DD-4417-8F93-378E27176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A24E6-34BD-4360-8C89-142C70EEF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D35BA-55BA-464B-B0C6-23C8099B4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07F90-5D31-46A5-906B-EC046305A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40DB67-0EAC-41FA-8A49-90F02B804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79D404B-1B11-4875-9CD8-638B2DAF8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1" r:id="rId2"/>
    <p:sldLayoutId id="2147483726" r:id="rId3"/>
    <p:sldLayoutId id="2147483727" r:id="rId4"/>
    <p:sldLayoutId id="2147483728" r:id="rId5"/>
    <p:sldLayoutId id="2147483729" r:id="rId6"/>
    <p:sldLayoutId id="2147483722" r:id="rId7"/>
    <p:sldLayoutId id="2147483730" r:id="rId8"/>
    <p:sldLayoutId id="2147483731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s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37159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Funding 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CBBB028-D208-4598-B6F5-74B76E92143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62484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Short-term loans</a:t>
            </a:r>
          </a:p>
          <a:p>
            <a:pPr lvl="1" eaLnBrk="1" hangingPunct="1">
              <a:defRPr/>
            </a:pPr>
            <a:r>
              <a:rPr lang="en-US" dirty="0" smtClean="0"/>
              <a:t>Commercial loans</a:t>
            </a:r>
          </a:p>
          <a:p>
            <a:pPr lvl="1" eaLnBrk="1" hangingPunct="1">
              <a:defRPr/>
            </a:pPr>
            <a:r>
              <a:rPr lang="en-US" dirty="0" smtClean="0"/>
              <a:t>Lines of credit</a:t>
            </a:r>
          </a:p>
          <a:p>
            <a:pPr eaLnBrk="1" hangingPunct="1">
              <a:defRPr/>
            </a:pPr>
            <a:r>
              <a:rPr lang="en-US" dirty="0" smtClean="0"/>
              <a:t>Intermediate and long-term loans</a:t>
            </a:r>
          </a:p>
          <a:p>
            <a:pPr lvl="1" eaLnBrk="1" hangingPunct="1">
              <a:defRPr/>
            </a:pPr>
            <a:r>
              <a:rPr lang="en-US" dirty="0" smtClean="0"/>
              <a:t>Installment loans and contracts</a:t>
            </a:r>
          </a:p>
        </p:txBody>
      </p:sp>
      <p:pic>
        <p:nvPicPr>
          <p:cNvPr id="57351" name="Picture 8" descr="j0281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514600"/>
            <a:ext cx="1706563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672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56E1228-5E4D-4F7A-9385-FC5F47D45FD1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35163"/>
            <a:ext cx="7615237" cy="3932237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Businesses borrow money by pledging as collateral otherwise idle assets</a:t>
            </a:r>
          </a:p>
          <a:p>
            <a:pPr lvl="1" eaLnBrk="1" hangingPunct="1">
              <a:defRPr/>
            </a:pPr>
            <a:r>
              <a:rPr lang="en-US" dirty="0" smtClean="0"/>
              <a:t>accounts receivable</a:t>
            </a:r>
          </a:p>
          <a:p>
            <a:pPr lvl="1" eaLnBrk="1" hangingPunct="1">
              <a:defRPr/>
            </a:pPr>
            <a:r>
              <a:rPr lang="en-US" dirty="0" smtClean="0"/>
              <a:t>inventory</a:t>
            </a:r>
          </a:p>
          <a:p>
            <a:pPr eaLnBrk="1" hangingPunct="1">
              <a:defRPr/>
            </a:pPr>
            <a:r>
              <a:rPr lang="en-US" i="1" dirty="0" smtClean="0"/>
              <a:t>Advance rate</a:t>
            </a:r>
            <a:r>
              <a:rPr lang="en-US" dirty="0" smtClean="0"/>
              <a:t> – the percentage of an asset’s value that a lender will lend.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en-US" sz="4400" dirty="0"/>
              <a:t>Asset-Based Borrowing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784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4CB21B4-2995-49F8-89E1-D80D3330188F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05738" cy="4876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400" dirty="0" smtClean="0"/>
              <a:t>Economic Development Administration (EDA)</a:t>
            </a:r>
          </a:p>
          <a:p>
            <a:pPr eaLnBrk="1" hangingPunct="1">
              <a:defRPr/>
            </a:pPr>
            <a:r>
              <a:rPr lang="en-US" sz="2400" dirty="0" smtClean="0"/>
              <a:t>Department of Housing and Urban Development (HUD)</a:t>
            </a:r>
          </a:p>
          <a:p>
            <a:pPr eaLnBrk="1" hangingPunct="1">
              <a:defRPr/>
            </a:pPr>
            <a:r>
              <a:rPr lang="en-US" sz="2400" dirty="0" smtClean="0"/>
              <a:t>U.S. Department of Agriculture’s Rural Business-Cooperative Service</a:t>
            </a:r>
          </a:p>
          <a:p>
            <a:pPr eaLnBrk="1" hangingPunct="1">
              <a:defRPr/>
            </a:pPr>
            <a:r>
              <a:rPr lang="en-US" sz="2400" dirty="0" smtClean="0"/>
              <a:t>Small Business Innovation Research (SBIR) </a:t>
            </a:r>
          </a:p>
          <a:p>
            <a:pPr eaLnBrk="1" hangingPunct="1">
              <a:defRPr/>
            </a:pPr>
            <a:r>
              <a:rPr lang="en-US" sz="2400" dirty="0" smtClean="0"/>
              <a:t>Small Business Technology Transfer programs</a:t>
            </a:r>
          </a:p>
          <a:p>
            <a:pPr eaLnBrk="1" hangingPunct="1">
              <a:defRPr/>
            </a:pPr>
            <a:r>
              <a:rPr lang="en-US" sz="2400" dirty="0" smtClean="0"/>
              <a:t>Small Business Administration (SBA)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Federally Sponsored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8618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903FA4-C1A8-4AFC-91A4-62319583DE97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826375" cy="1143000"/>
          </a:xfrm>
        </p:spPr>
        <p:txBody>
          <a:bodyPr lIns="88900" tIns="46038" rIns="88900" bIns="46038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SBA Loan Programs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Low Doc Loan Program</a:t>
            </a:r>
          </a:p>
          <a:p>
            <a:pPr eaLnBrk="1" hangingPunct="1">
              <a:defRPr/>
            </a:pPr>
            <a:r>
              <a:rPr lang="en-US" dirty="0" err="1" smtClean="0"/>
              <a:t>SBA</a:t>
            </a:r>
            <a:r>
              <a:rPr lang="en-US" i="1" dirty="0" err="1" smtClean="0"/>
              <a:t>Express</a:t>
            </a:r>
            <a:r>
              <a:rPr lang="en-US" dirty="0" smtClean="0"/>
              <a:t> Program</a:t>
            </a:r>
          </a:p>
          <a:p>
            <a:pPr eaLnBrk="1" hangingPunct="1">
              <a:defRPr/>
            </a:pPr>
            <a:r>
              <a:rPr lang="en-US" dirty="0" smtClean="0"/>
              <a:t>7(A) Loan Guaranty Program</a:t>
            </a:r>
          </a:p>
          <a:p>
            <a:pPr lvl="1" eaLnBrk="1" hangingPunct="1">
              <a:defRPr/>
            </a:pPr>
            <a:r>
              <a:rPr lang="en-US" dirty="0" smtClean="0"/>
              <a:t>the most popular SBA loan program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13639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903FA4-C1A8-4AFC-91A4-62319583DE97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826375" cy="1143000"/>
          </a:xfrm>
        </p:spPr>
        <p:txBody>
          <a:bodyPr lIns="88900" tIns="46038" rIns="88900" bIns="46038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Term Sheet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 lIns="88900" tIns="46038" rIns="88900" bIns="46038"/>
          <a:lstStyle/>
          <a:p>
            <a:r>
              <a:rPr lang="en-US" sz="2000" dirty="0" smtClean="0"/>
              <a:t>a </a:t>
            </a:r>
            <a:r>
              <a:rPr lang="en-US" sz="2000" dirty="0"/>
              <a:t>short and </a:t>
            </a:r>
            <a:r>
              <a:rPr lang="en-US" sz="2000" dirty="0" smtClean="0"/>
              <a:t>readable summary </a:t>
            </a:r>
            <a:r>
              <a:rPr lang="en-US" sz="2000" dirty="0"/>
              <a:t>of the key terms of an equity </a:t>
            </a:r>
            <a:r>
              <a:rPr lang="en-US" sz="2000" dirty="0" smtClean="0"/>
              <a:t>financing, typically </a:t>
            </a:r>
            <a:r>
              <a:rPr lang="en-US" sz="2000" dirty="0"/>
              <a:t>addresses the following issues:</a:t>
            </a:r>
          </a:p>
          <a:p>
            <a:pPr lvl="1"/>
            <a:r>
              <a:rPr lang="en-US" sz="1600" dirty="0" smtClean="0"/>
              <a:t>Company Valuation, Company </a:t>
            </a:r>
            <a:r>
              <a:rPr lang="en-US" sz="1600" dirty="0"/>
              <a:t>Ownership</a:t>
            </a:r>
          </a:p>
          <a:p>
            <a:pPr lvl="1"/>
            <a:r>
              <a:rPr lang="en-US" sz="1600" dirty="0"/>
              <a:t>Liquidation Preferences</a:t>
            </a:r>
          </a:p>
          <a:p>
            <a:pPr lvl="1"/>
            <a:r>
              <a:rPr lang="en-US" sz="1600" dirty="0" smtClean="0"/>
              <a:t>Lock-Up </a:t>
            </a:r>
            <a:r>
              <a:rPr lang="en-US" sz="1600" dirty="0"/>
              <a:t>Provisions</a:t>
            </a:r>
          </a:p>
          <a:p>
            <a:pPr lvl="1"/>
            <a:r>
              <a:rPr lang="en-US" sz="1600" dirty="0" smtClean="0"/>
              <a:t>Additions </a:t>
            </a:r>
            <a:r>
              <a:rPr lang="en-US" sz="1600" dirty="0"/>
              <a:t>to Management </a:t>
            </a:r>
            <a:r>
              <a:rPr lang="en-US" sz="1600" dirty="0" smtClean="0"/>
              <a:t>Team, Employment</a:t>
            </a:r>
          </a:p>
          <a:p>
            <a:pPr lvl="1"/>
            <a:r>
              <a:rPr lang="en-US" sz="1600" dirty="0" smtClean="0"/>
              <a:t>Anti </a:t>
            </a:r>
            <a:r>
              <a:rPr lang="en-US" sz="1600" dirty="0"/>
              <a:t>Dilution </a:t>
            </a:r>
            <a:r>
              <a:rPr lang="en-US" sz="1600" dirty="0" smtClean="0"/>
              <a:t>Rights, Tag </a:t>
            </a:r>
            <a:r>
              <a:rPr lang="en-US" sz="1600" dirty="0"/>
              <a:t>Along and Drag Along Rights</a:t>
            </a:r>
          </a:p>
          <a:p>
            <a:pPr lvl="1"/>
            <a:r>
              <a:rPr lang="en-US" sz="1600" dirty="0" smtClean="0"/>
              <a:t>Right </a:t>
            </a:r>
            <a:r>
              <a:rPr lang="en-US" sz="1600" dirty="0"/>
              <a:t>of First Refusal</a:t>
            </a:r>
          </a:p>
          <a:p>
            <a:pPr lvl="1"/>
            <a:r>
              <a:rPr lang="en-US" sz="1600" dirty="0" smtClean="0"/>
              <a:t>Confidentiality </a:t>
            </a:r>
            <a:r>
              <a:rPr lang="en-US" sz="1600" dirty="0"/>
              <a:t>and IP Agreements</a:t>
            </a:r>
          </a:p>
          <a:p>
            <a:pPr lvl="1"/>
            <a:r>
              <a:rPr lang="en-US" sz="1600" dirty="0" smtClean="0"/>
              <a:t>Redemption Rights, Registration Rights, Information </a:t>
            </a:r>
            <a:r>
              <a:rPr lang="en-US" sz="1600" dirty="0"/>
              <a:t>Rights</a:t>
            </a:r>
          </a:p>
          <a:p>
            <a:pPr lvl="1"/>
            <a:r>
              <a:rPr lang="en-US" sz="1600" dirty="0" smtClean="0"/>
              <a:t>Voting Rights, Board </a:t>
            </a:r>
            <a:r>
              <a:rPr lang="en-US" sz="1600" dirty="0"/>
              <a:t>Positions</a:t>
            </a:r>
          </a:p>
          <a:p>
            <a:pPr lvl="1"/>
            <a:r>
              <a:rPr lang="en-US" sz="1600" dirty="0" smtClean="0"/>
              <a:t>Stock Conversion, Vesting </a:t>
            </a:r>
            <a:r>
              <a:rPr lang="en-US" sz="1600" dirty="0"/>
              <a:t>Periods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of Proceeds</a:t>
            </a:r>
          </a:p>
          <a:p>
            <a:pPr lvl="1"/>
            <a:r>
              <a:rPr lang="en-US" sz="1600" dirty="0" smtClean="0"/>
              <a:t>Stock </a:t>
            </a:r>
            <a:r>
              <a:rPr lang="en-US" sz="1600" dirty="0"/>
              <a:t>Options Pool</a:t>
            </a:r>
          </a:p>
          <a:p>
            <a:pPr lvl="1"/>
            <a:r>
              <a:rPr lang="en-US" sz="1600" dirty="0" smtClean="0"/>
              <a:t>Warranties</a:t>
            </a:r>
          </a:p>
        </p:txBody>
      </p:sp>
    </p:spTree>
    <p:extLst>
      <p:ext uri="{BB962C8B-B14F-4D97-AF65-F5344CB8AC3E}">
        <p14:creationId xmlns:p14="http://schemas.microsoft.com/office/powerpoint/2010/main" val="13789302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903FA4-C1A8-4AFC-91A4-62319583DE97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826375" cy="1143000"/>
          </a:xfrm>
        </p:spPr>
        <p:txBody>
          <a:bodyPr lIns="88900" tIns="46038" rIns="88900" bIns="46038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Convertible Note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Loan with an interest rate</a:t>
            </a:r>
          </a:p>
          <a:p>
            <a:pPr lvl="1" eaLnBrk="1" hangingPunct="1">
              <a:defRPr/>
            </a:pPr>
            <a:r>
              <a:rPr lang="en-US" dirty="0" smtClean="0"/>
              <a:t>Usually 4-8%, 12-24 months</a:t>
            </a:r>
          </a:p>
          <a:p>
            <a:pPr eaLnBrk="1" hangingPunct="1">
              <a:defRPr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repaid with </a:t>
            </a:r>
            <a:r>
              <a:rPr lang="en-US" dirty="0" smtClean="0"/>
              <a:t>money</a:t>
            </a:r>
          </a:p>
          <a:p>
            <a:pPr eaLnBrk="1" hangingPunct="1">
              <a:defRPr/>
            </a:pPr>
            <a:r>
              <a:rPr lang="en-US" dirty="0" smtClean="0"/>
              <a:t>or </a:t>
            </a:r>
            <a:r>
              <a:rPr lang="en-US" dirty="0"/>
              <a:t>exchanged for stock of the </a:t>
            </a:r>
            <a:r>
              <a:rPr lang="en-US" dirty="0" smtClean="0"/>
              <a:t>company at </a:t>
            </a:r>
            <a:r>
              <a:rPr lang="en-US" dirty="0"/>
              <a:t>the option of the lender (investor</a:t>
            </a:r>
            <a:r>
              <a:rPr lang="en-US" dirty="0" smtClean="0"/>
              <a:t>).</a:t>
            </a:r>
          </a:p>
          <a:p>
            <a:pPr eaLnBrk="1" hangingPunct="1">
              <a:defRPr/>
            </a:pPr>
            <a:r>
              <a:rPr lang="en-US" dirty="0" smtClean="0"/>
              <a:t>Common Terms</a:t>
            </a:r>
          </a:p>
          <a:p>
            <a:pPr lvl="1" eaLnBrk="1" hangingPunct="1">
              <a:defRPr/>
            </a:pPr>
            <a:r>
              <a:rPr lang="en-US" dirty="0" smtClean="0"/>
              <a:t>Conversion Discount to next round (10-40%)</a:t>
            </a:r>
          </a:p>
          <a:p>
            <a:pPr lvl="1" eaLnBrk="1" hangingPunct="1">
              <a:defRPr/>
            </a:pPr>
            <a:r>
              <a:rPr lang="en-US" dirty="0" smtClean="0"/>
              <a:t>Conversion Cap</a:t>
            </a:r>
          </a:p>
        </p:txBody>
      </p:sp>
    </p:spTree>
    <p:extLst>
      <p:ext uri="{BB962C8B-B14F-4D97-AF65-F5344CB8AC3E}">
        <p14:creationId xmlns:p14="http://schemas.microsoft.com/office/powerpoint/2010/main" val="27371350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903FA4-C1A8-4AFC-91A4-62319583DE97}" type="slidenum">
              <a:rPr lang="en-US"/>
              <a:pPr/>
              <a:t>16</a:t>
            </a:fld>
            <a:endParaRPr lang="en-US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826375" cy="1143000"/>
          </a:xfrm>
        </p:spPr>
        <p:txBody>
          <a:bodyPr lIns="88900" tIns="46038" rIns="88900" bIns="46038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Convertible Note: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Seed Round Terms:</a:t>
            </a:r>
          </a:p>
          <a:p>
            <a:pPr lvl="1" eaLnBrk="1" hangingPunct="1">
              <a:defRPr/>
            </a:pPr>
            <a:r>
              <a:rPr lang="en-US" dirty="0" smtClean="0"/>
              <a:t>$100,000 note, 6% interest, 24 months,         20% discount, conversion cap of $2,500,000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If A Round valuation = $5,000,000 (post)</a:t>
            </a:r>
          </a:p>
          <a:p>
            <a:pPr lvl="1" eaLnBrk="1" hangingPunct="1">
              <a:defRPr/>
            </a:pPr>
            <a:r>
              <a:rPr lang="en-US" dirty="0" smtClean="0"/>
              <a:t>Investor will get </a:t>
            </a:r>
            <a:r>
              <a:rPr lang="en-US" dirty="0" smtClean="0"/>
              <a:t>4% </a:t>
            </a:r>
            <a:r>
              <a:rPr lang="en-US" dirty="0" smtClean="0"/>
              <a:t>of stock (</a:t>
            </a:r>
            <a:r>
              <a:rPr lang="en-US" dirty="0" smtClean="0"/>
              <a:t>100K/2.5MM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If A Round valuation = $1,250,000 (post)</a:t>
            </a:r>
          </a:p>
          <a:p>
            <a:pPr lvl="1" eaLnBrk="1" hangingPunct="1">
              <a:defRPr/>
            </a:pPr>
            <a:r>
              <a:rPr lang="en-US" dirty="0" smtClean="0"/>
              <a:t>Investor will get 10% of stock (100K/1MM)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8434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903FA4-C1A8-4AFC-91A4-62319583DE97}" type="slidenum">
              <a:rPr lang="en-US"/>
              <a:pPr/>
              <a:t>17</a:t>
            </a:fld>
            <a:endParaRPr lang="en-US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826375" cy="1143000"/>
          </a:xfrm>
        </p:spPr>
        <p:txBody>
          <a:bodyPr lIns="88900" tIns="46038" rIns="88900" bIns="46038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Convertible Note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Advantages</a:t>
            </a:r>
          </a:p>
          <a:p>
            <a:pPr lvl="1" eaLnBrk="1" hangingPunct="1">
              <a:defRPr/>
            </a:pPr>
            <a:r>
              <a:rPr lang="en-US" dirty="0"/>
              <a:t>Postpones valuation question</a:t>
            </a:r>
          </a:p>
          <a:p>
            <a:pPr lvl="1" eaLnBrk="1" hangingPunct="1">
              <a:defRPr/>
            </a:pPr>
            <a:r>
              <a:rPr lang="en-US" dirty="0" smtClean="0"/>
              <a:t>Less </a:t>
            </a:r>
            <a:r>
              <a:rPr lang="en-US" dirty="0"/>
              <a:t>due diligence</a:t>
            </a:r>
          </a:p>
          <a:p>
            <a:pPr lvl="1" eaLnBrk="1" hangingPunct="1">
              <a:defRPr/>
            </a:pPr>
            <a:r>
              <a:rPr lang="en-US" dirty="0" smtClean="0"/>
              <a:t>Less </a:t>
            </a:r>
            <a:r>
              <a:rPr lang="en-US" dirty="0"/>
              <a:t>documentation = lower legal costs</a:t>
            </a:r>
          </a:p>
          <a:p>
            <a:pPr lvl="1" eaLnBrk="1" hangingPunct="1">
              <a:defRPr/>
            </a:pPr>
            <a:r>
              <a:rPr lang="en-US" smtClean="0"/>
              <a:t>Speed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Disadvantages</a:t>
            </a:r>
          </a:p>
          <a:p>
            <a:pPr lvl="1" eaLnBrk="1" hangingPunct="1">
              <a:defRPr/>
            </a:pPr>
            <a:r>
              <a:rPr lang="en-US" dirty="0" smtClean="0"/>
              <a:t>Debt, must be repaid</a:t>
            </a:r>
          </a:p>
        </p:txBody>
      </p:sp>
    </p:spTree>
    <p:extLst>
      <p:ext uri="{BB962C8B-B14F-4D97-AF65-F5344CB8AC3E}">
        <p14:creationId xmlns:p14="http://schemas.microsoft.com/office/powerpoint/2010/main" val="31911044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6F181E7-64E2-41A1-98A0-6FB4C804FD26}" type="slidenum">
              <a:rPr lang="en-US"/>
              <a:pPr/>
              <a:t>18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399" cy="4419600"/>
          </a:xfrm>
        </p:spPr>
        <p:txBody>
          <a:bodyPr lIns="88900" tIns="46038" rIns="88900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Represents the personal investment of the owner(s) in the business.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Is called </a:t>
            </a:r>
            <a:r>
              <a:rPr lang="en-US" i="1" dirty="0" smtClean="0"/>
              <a:t>risk capital </a:t>
            </a:r>
            <a:r>
              <a:rPr lang="en-US" dirty="0" smtClean="0"/>
              <a:t>because investors assume the risk of losing their money if the business fails.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have to be repaid with interest like a loan does.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Means that an entrepreneur must give up some ownership in the company to outside investors.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/>
              <a:t>Equity Capital</a:t>
            </a:r>
          </a:p>
        </p:txBody>
      </p:sp>
    </p:spTree>
    <p:extLst>
      <p:ext uri="{BB962C8B-B14F-4D97-AF65-F5344CB8AC3E}">
        <p14:creationId xmlns:p14="http://schemas.microsoft.com/office/powerpoint/2010/main" val="294164463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7BB497-E018-4A05-AA2C-2A7C7A5C5BD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30700"/>
          </a:xfrm>
        </p:spPr>
        <p:txBody>
          <a:bodyPr lIns="88900" tIns="46038" rIns="88900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Personal savings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Friends and family members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Angels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Partners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Corporations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Venture capital companies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Public stock sale</a:t>
            </a:r>
          </a:p>
        </p:txBody>
      </p:sp>
      <p:pic>
        <p:nvPicPr>
          <p:cNvPr id="29702" name="Picture 6" descr="BS01910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352800"/>
            <a:ext cx="25146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sz="4400" dirty="0"/>
              <a:t>Sources of Equity Financing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08535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ig\Documents\Craig\CS 405\Project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54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9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4B4A2A1-679E-4A2B-989A-5CB92F716F92}" type="slidenum">
              <a:rPr lang="en-US"/>
              <a:pPr/>
              <a:t>20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6713"/>
            <a:ext cx="7315199" cy="4002087"/>
          </a:xfrm>
        </p:spPr>
        <p:txBody>
          <a:bodyPr lIns="88900" tIns="46038" rIns="88900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i="1" dirty="0" smtClean="0"/>
              <a:t>first</a:t>
            </a:r>
            <a:r>
              <a:rPr lang="en-US" dirty="0" smtClean="0"/>
              <a:t> place an entrepreneur should look for money.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most common source of equity capital for starting a business.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Outside investors and lenders expect entrepreneurs to put some of their own “skin in the game” </a:t>
            </a:r>
            <a:r>
              <a:rPr lang="en-US" i="1" dirty="0" smtClean="0"/>
              <a:t>before</a:t>
            </a:r>
            <a:r>
              <a:rPr lang="en-US" dirty="0" smtClean="0"/>
              <a:t> investing theirs.</a:t>
            </a:r>
          </a:p>
        </p:txBody>
      </p:sp>
      <p:pic>
        <p:nvPicPr>
          <p:cNvPr id="30726" name="Picture 5" descr="j03089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799" y="4724400"/>
            <a:ext cx="252776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sz="4400" dirty="0"/>
              <a:t>Personal Savings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39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8A70987-F7EB-471E-9F88-B77974171555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295401"/>
            <a:ext cx="7467600" cy="49530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dirty="0" smtClean="0"/>
              <a:t>After emptying their own pockets, entrepreneurs should turn to those most likely to invest in the business: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sz="2700" dirty="0" smtClean="0"/>
              <a:t>Friends and Family members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Careful!!!  Inherent dangers lurk in family/friendly business deals, </a:t>
            </a:r>
            <a:r>
              <a:rPr lang="en-US" i="1" dirty="0" smtClean="0"/>
              <a:t>especially</a:t>
            </a:r>
            <a:r>
              <a:rPr lang="en-US" dirty="0" smtClean="0"/>
              <a:t> those that flop.</a:t>
            </a:r>
          </a:p>
        </p:txBody>
      </p:sp>
      <p:pic>
        <p:nvPicPr>
          <p:cNvPr id="31750" name="Picture 5" descr="j0213519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343400"/>
            <a:ext cx="2187575" cy="220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sz="4400" dirty="0"/>
              <a:t>Friends and </a:t>
            </a:r>
            <a:r>
              <a:rPr lang="en-US" sz="4400" dirty="0" smtClean="0"/>
              <a:t>Family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51757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D38A716-3586-4EB0-A7F8-ABD90FBEEE99}" type="slidenum">
              <a:rPr lang="en-US"/>
              <a:pPr/>
              <a:t>22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4827588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400" dirty="0" smtClean="0"/>
              <a:t>Guidelines for family and friendship financing:</a:t>
            </a:r>
          </a:p>
          <a:p>
            <a:pPr lvl="1" eaLnBrk="1" hangingPunct="1">
              <a:defRPr/>
            </a:pPr>
            <a:r>
              <a:rPr lang="en-US" sz="2000" dirty="0" smtClean="0"/>
              <a:t>Consider the impact of the investment on everyone involved.</a:t>
            </a:r>
          </a:p>
          <a:p>
            <a:pPr lvl="1" eaLnBrk="1" hangingPunct="1">
              <a:defRPr/>
            </a:pPr>
            <a:r>
              <a:rPr lang="en-US" sz="2000" dirty="0" smtClean="0"/>
              <a:t>Keep the arrangement “strictly business.”</a:t>
            </a:r>
          </a:p>
          <a:p>
            <a:pPr lvl="1" eaLnBrk="1" hangingPunct="1">
              <a:defRPr/>
            </a:pPr>
            <a:r>
              <a:rPr lang="en-US" sz="2000" dirty="0" smtClean="0"/>
              <a:t>Settle the details up front.</a:t>
            </a:r>
          </a:p>
          <a:p>
            <a:pPr lvl="1" eaLnBrk="1" hangingPunct="1">
              <a:defRPr/>
            </a:pPr>
            <a:r>
              <a:rPr lang="en-US" sz="2000" dirty="0" smtClean="0"/>
              <a:t>Never accept more than investors can afford to lose. </a:t>
            </a:r>
          </a:p>
          <a:p>
            <a:pPr lvl="1" eaLnBrk="1" hangingPunct="1">
              <a:defRPr/>
            </a:pPr>
            <a:r>
              <a:rPr lang="en-US" sz="2000" dirty="0" smtClean="0"/>
              <a:t>Create a written contract.</a:t>
            </a:r>
          </a:p>
          <a:p>
            <a:pPr lvl="1" eaLnBrk="1" hangingPunct="1">
              <a:defRPr/>
            </a:pPr>
            <a:r>
              <a:rPr lang="en-US" sz="2000" dirty="0" smtClean="0"/>
              <a:t>Treat the money as “bridge financing.” </a:t>
            </a:r>
          </a:p>
          <a:p>
            <a:pPr lvl="1" eaLnBrk="1" hangingPunct="1">
              <a:defRPr/>
            </a:pPr>
            <a:r>
              <a:rPr lang="en-US" sz="2000" dirty="0" smtClean="0"/>
              <a:t>Develop a payment schedule that suits both parties.  </a:t>
            </a:r>
          </a:p>
          <a:p>
            <a:pPr lvl="1" eaLnBrk="1" hangingPunct="1">
              <a:defRPr/>
            </a:pPr>
            <a:r>
              <a:rPr lang="en-US" sz="2000" dirty="0" smtClean="0"/>
              <a:t>Have an exit plan.  </a:t>
            </a:r>
          </a:p>
        </p:txBody>
      </p:sp>
      <p:pic>
        <p:nvPicPr>
          <p:cNvPr id="32774" name="Picture 5" descr="j0213519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1654175" cy="1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sz="4400" dirty="0"/>
              <a:t>Friends and </a:t>
            </a:r>
            <a:r>
              <a:rPr lang="en-US" sz="4400" dirty="0" smtClean="0"/>
              <a:t>Family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4392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B31A13A-A907-483B-9485-D87163BA4DBC}" type="slidenum">
              <a:rPr lang="en-US"/>
              <a:pPr/>
              <a:t>23</a:t>
            </a:fld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Stock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Right to receive dividends</a:t>
            </a:r>
          </a:p>
          <a:p>
            <a:pPr eaLnBrk="1" hangingPunct="1">
              <a:defRPr/>
            </a:pPr>
            <a:r>
              <a:rPr lang="en-US" sz="2800" dirty="0" smtClean="0"/>
              <a:t>Voting rights</a:t>
            </a:r>
          </a:p>
          <a:p>
            <a:pPr eaLnBrk="1" hangingPunct="1">
              <a:defRPr/>
            </a:pPr>
            <a:r>
              <a:rPr lang="en-US" sz="2800" dirty="0" smtClean="0"/>
              <a:t>Liquidation - last in line</a:t>
            </a:r>
          </a:p>
        </p:txBody>
      </p:sp>
    </p:spTree>
    <p:extLst>
      <p:ext uri="{BB962C8B-B14F-4D97-AF65-F5344CB8AC3E}">
        <p14:creationId xmlns:p14="http://schemas.microsoft.com/office/powerpoint/2010/main" val="40029999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B31A13A-A907-483B-9485-D87163BA4DBC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Preferred Stock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Preferred dividends – paid before common</a:t>
            </a:r>
          </a:p>
          <a:p>
            <a:pPr lvl="1" eaLnBrk="1" hangingPunct="1">
              <a:defRPr/>
            </a:pPr>
            <a:r>
              <a:rPr lang="en-US" sz="2400" dirty="0" smtClean="0"/>
              <a:t>Declared rate – 4-10%</a:t>
            </a:r>
          </a:p>
          <a:p>
            <a:pPr eaLnBrk="1" hangingPunct="1">
              <a:defRPr/>
            </a:pPr>
            <a:r>
              <a:rPr lang="en-US" sz="2800" dirty="0" smtClean="0"/>
              <a:t>Liquidation preference – usually 1x</a:t>
            </a:r>
          </a:p>
          <a:p>
            <a:pPr eaLnBrk="1" hangingPunct="1">
              <a:defRPr/>
            </a:pPr>
            <a:r>
              <a:rPr lang="en-US" sz="2800" dirty="0" smtClean="0"/>
              <a:t>Usually has RFR, Tag/Drag </a:t>
            </a:r>
            <a:r>
              <a:rPr lang="en-US" sz="2800" smtClean="0"/>
              <a:t>Along,         Anti-Dilution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25749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B31A13A-A907-483B-9485-D87163BA4DBC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Liquidation Preference Ex. #1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Investor makes $1,000,000 investment </a:t>
            </a:r>
            <a:r>
              <a:rPr lang="en-US" sz="2400" dirty="0" smtClean="0"/>
              <a:t>for 50</a:t>
            </a:r>
            <a:r>
              <a:rPr lang="en-US" sz="2400" dirty="0"/>
              <a:t>% stake with 2x </a:t>
            </a:r>
            <a:r>
              <a:rPr lang="en-US" sz="2400" b="1" dirty="0" smtClean="0"/>
              <a:t>non‐participating</a:t>
            </a:r>
            <a:r>
              <a:rPr lang="en-US" sz="2400" dirty="0" smtClean="0"/>
              <a:t> liquidation preference.</a:t>
            </a:r>
          </a:p>
          <a:p>
            <a:pPr eaLnBrk="1" hangingPunct="1">
              <a:defRPr/>
            </a:pPr>
            <a:r>
              <a:rPr lang="en-US" sz="2400" dirty="0" smtClean="0"/>
              <a:t>“Either-or” scenario, investor get either the preferred stock value or converts to common</a:t>
            </a:r>
          </a:p>
          <a:p>
            <a:pPr eaLnBrk="1" hangingPunct="1">
              <a:defRPr/>
            </a:pPr>
            <a:r>
              <a:rPr lang="en-US" sz="2400" dirty="0" smtClean="0"/>
              <a:t>Exit </a:t>
            </a:r>
            <a:r>
              <a:rPr lang="en-US" sz="2400" dirty="0"/>
              <a:t>scenarios: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2,000,000 exit: </a:t>
            </a:r>
            <a:r>
              <a:rPr lang="en-US" sz="2000" dirty="0"/>
              <a:t>Investor gets all proceeds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3,000,000 exit:</a:t>
            </a:r>
            <a:r>
              <a:rPr lang="en-US" sz="2000" dirty="0"/>
              <a:t> Investor gets $2,000,000</a:t>
            </a:r>
            <a:r>
              <a:rPr lang="en-US" sz="2000" dirty="0" smtClean="0"/>
              <a:t>; common </a:t>
            </a:r>
            <a:r>
              <a:rPr lang="en-US" sz="2000" dirty="0"/>
              <a:t>gets $1,000,000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5,000,000 exit: </a:t>
            </a:r>
            <a:r>
              <a:rPr lang="en-US" sz="2000" dirty="0"/>
              <a:t>Investor would convert </a:t>
            </a:r>
            <a:r>
              <a:rPr lang="en-US" sz="2000" dirty="0" smtClean="0"/>
              <a:t>to common </a:t>
            </a:r>
            <a:r>
              <a:rPr lang="en-US" sz="2000" dirty="0"/>
              <a:t>before closing and get $2,500,000</a:t>
            </a:r>
            <a:r>
              <a:rPr lang="en-US" sz="2000" dirty="0" smtClean="0"/>
              <a:t>; common </a:t>
            </a:r>
            <a:r>
              <a:rPr lang="en-US" sz="2000" dirty="0"/>
              <a:t>gets $2,500,000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3390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B31A13A-A907-483B-9485-D87163BA4DBC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Liquidation Preference Ex. #2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Investor makes $1,000,000 investment for 50% stake with </a:t>
            </a:r>
            <a:r>
              <a:rPr lang="en-US" sz="2400" dirty="0" smtClean="0"/>
              <a:t>2x </a:t>
            </a:r>
            <a:r>
              <a:rPr lang="en-US" sz="2400" b="1" dirty="0" smtClean="0"/>
              <a:t>participating</a:t>
            </a:r>
            <a:r>
              <a:rPr lang="en-US" sz="2400" dirty="0" smtClean="0"/>
              <a:t> </a:t>
            </a:r>
            <a:r>
              <a:rPr lang="en-US" sz="2400" dirty="0"/>
              <a:t>liquidation preference</a:t>
            </a:r>
            <a:r>
              <a:rPr lang="en-US" sz="2400" dirty="0" smtClean="0"/>
              <a:t>.</a:t>
            </a:r>
          </a:p>
          <a:p>
            <a:pPr eaLnBrk="1" hangingPunct="1">
              <a:defRPr/>
            </a:pPr>
            <a:r>
              <a:rPr lang="en-US" sz="2400" dirty="0" smtClean="0"/>
              <a:t>“And” scenario, investor gets both preferred and common stock values </a:t>
            </a:r>
          </a:p>
          <a:p>
            <a:pPr eaLnBrk="1" hangingPunct="1">
              <a:defRPr/>
            </a:pPr>
            <a:r>
              <a:rPr lang="en-US" sz="2400" dirty="0" smtClean="0"/>
              <a:t>Exit </a:t>
            </a:r>
            <a:r>
              <a:rPr lang="en-US" sz="2400" dirty="0"/>
              <a:t>scenarios: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2,000,000 exit: </a:t>
            </a:r>
            <a:r>
              <a:rPr lang="en-US" sz="2000" dirty="0"/>
              <a:t>Investor gets all proceeds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3,000,000 exit: </a:t>
            </a:r>
            <a:r>
              <a:rPr lang="en-US" sz="2000" dirty="0"/>
              <a:t>Investor gets $2,500,000; common </a:t>
            </a:r>
            <a:r>
              <a:rPr lang="en-US" sz="2000" dirty="0" smtClean="0"/>
              <a:t>gets $500,000</a:t>
            </a:r>
            <a:r>
              <a:rPr lang="en-US" sz="2000" dirty="0"/>
              <a:t>. </a:t>
            </a:r>
            <a:r>
              <a:rPr lang="en-US" sz="2000" dirty="0" smtClean="0"/>
              <a:t>Investor gets first $2,000,000, </a:t>
            </a:r>
            <a:r>
              <a:rPr lang="en-US" sz="2000" dirty="0" smtClean="0"/>
              <a:t>and then </a:t>
            </a:r>
            <a:r>
              <a:rPr lang="en-US" sz="2000" dirty="0"/>
              <a:t>investor </a:t>
            </a:r>
            <a:r>
              <a:rPr lang="en-US" sz="2000" dirty="0" smtClean="0"/>
              <a:t>participates (50</a:t>
            </a:r>
            <a:r>
              <a:rPr lang="en-US" sz="2000" dirty="0"/>
              <a:t>% </a:t>
            </a:r>
            <a:r>
              <a:rPr lang="en-US" sz="2000" dirty="0" smtClean="0"/>
              <a:t>share</a:t>
            </a:r>
            <a:r>
              <a:rPr lang="en-US" sz="2000" dirty="0" smtClean="0"/>
              <a:t>) </a:t>
            </a:r>
            <a:r>
              <a:rPr lang="en-US" sz="2000" dirty="0"/>
              <a:t>in </a:t>
            </a:r>
            <a:r>
              <a:rPr lang="en-US" sz="2000" dirty="0" smtClean="0"/>
              <a:t>remaining $1,000,000</a:t>
            </a:r>
            <a:r>
              <a:rPr lang="en-US" sz="2000" dirty="0"/>
              <a:t>.</a:t>
            </a:r>
          </a:p>
          <a:p>
            <a:pPr lvl="1" eaLnBrk="1" hangingPunct="1">
              <a:defRPr/>
            </a:pPr>
            <a:r>
              <a:rPr lang="en-US" sz="2000" b="1" dirty="0" smtClean="0"/>
              <a:t>$</a:t>
            </a:r>
            <a:r>
              <a:rPr lang="en-US" sz="2000" b="1" dirty="0"/>
              <a:t>5,000,000 exit: </a:t>
            </a:r>
            <a:r>
              <a:rPr lang="en-US" sz="2000" dirty="0"/>
              <a:t>Investor </a:t>
            </a:r>
            <a:r>
              <a:rPr lang="en-US" sz="2000" dirty="0" smtClean="0"/>
              <a:t>gets </a:t>
            </a:r>
            <a:r>
              <a:rPr lang="en-US" sz="2000" dirty="0"/>
              <a:t>$3,500,000; common </a:t>
            </a:r>
            <a:r>
              <a:rPr lang="en-US" sz="2000" dirty="0" smtClean="0"/>
              <a:t>gets $</a:t>
            </a:r>
            <a:r>
              <a:rPr lang="en-US" sz="2000" dirty="0"/>
              <a:t>1,500,000. </a:t>
            </a:r>
            <a:r>
              <a:rPr lang="en-US" sz="2000"/>
              <a:t>Investor gets first $2,000,000, and then investor participates (50% share) in </a:t>
            </a:r>
            <a:r>
              <a:rPr lang="en-US" sz="2000"/>
              <a:t>remaining </a:t>
            </a:r>
            <a:r>
              <a:rPr lang="en-US" sz="2000" smtClean="0"/>
              <a:t>$3,000,000</a:t>
            </a:r>
            <a:r>
              <a:rPr lang="en-US" sz="2000"/>
              <a:t>.</a:t>
            </a:r>
          </a:p>
          <a:p>
            <a:pPr lvl="1" eaLnBrk="1" hangingPunct="1">
              <a:defRPr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384493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F6BF62A-1243-4EE6-8957-B9D6B08A0BDF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7924800" cy="4678362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Private investors who invest in emerging  entrepreneurial companies.</a:t>
            </a:r>
          </a:p>
          <a:p>
            <a:pPr eaLnBrk="1" hangingPunct="1">
              <a:defRPr/>
            </a:pPr>
            <a:r>
              <a:rPr lang="en-US" sz="2800" dirty="0" smtClean="0"/>
              <a:t>Fastest growing segment of the small business capital market. </a:t>
            </a:r>
          </a:p>
          <a:p>
            <a:pPr eaLnBrk="1" hangingPunct="1">
              <a:defRPr/>
            </a:pPr>
            <a:r>
              <a:rPr lang="en-US" sz="2800" dirty="0" smtClean="0"/>
              <a:t>Excellent source of “patient money”</a:t>
            </a:r>
          </a:p>
          <a:p>
            <a:pPr eaLnBrk="1" hangingPunct="1">
              <a:defRPr/>
            </a:pPr>
            <a:r>
              <a:rPr lang="en-US" sz="2800" dirty="0" smtClean="0"/>
              <a:t>From $50,000 up to $1,000,000</a:t>
            </a:r>
          </a:p>
        </p:txBody>
      </p:sp>
      <p:pic>
        <p:nvPicPr>
          <p:cNvPr id="33798" name="Picture 6" descr="CG1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343400"/>
            <a:ext cx="2058987" cy="214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/>
              <a:t>Angels</a:t>
            </a:r>
          </a:p>
        </p:txBody>
      </p:sp>
    </p:spTree>
    <p:extLst>
      <p:ext uri="{BB962C8B-B14F-4D97-AF65-F5344CB8AC3E}">
        <p14:creationId xmlns:p14="http://schemas.microsoft.com/office/powerpoint/2010/main" val="85392463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05F05C5-84C6-4E23-9A68-85D85BADB36A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772400" cy="4678362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An estimated 230,000 angels across the U.S. invest $23 billion a year in 50,000 small companies.  </a:t>
            </a:r>
          </a:p>
          <a:p>
            <a:pPr eaLnBrk="1" hangingPunct="1">
              <a:defRPr/>
            </a:pPr>
            <a:r>
              <a:rPr lang="en-US" sz="2800" dirty="0" smtClean="0"/>
              <a:t>Their investments exceed those of venture capital firms, providing more capital to 17 times as many small companies.</a:t>
            </a:r>
          </a:p>
        </p:txBody>
      </p:sp>
      <p:pic>
        <p:nvPicPr>
          <p:cNvPr id="34822" name="Picture 5" descr="CG1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343400"/>
            <a:ext cx="1981200" cy="206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/>
              <a:t>Angels</a:t>
            </a:r>
          </a:p>
        </p:txBody>
      </p:sp>
    </p:spTree>
    <p:extLst>
      <p:ext uri="{BB962C8B-B14F-4D97-AF65-F5344CB8AC3E}">
        <p14:creationId xmlns:p14="http://schemas.microsoft.com/office/powerpoint/2010/main" val="10098384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B31A13A-A907-483B-9485-D87163BA4DBC}" type="slidenum">
              <a:rPr lang="en-US"/>
              <a:pPr/>
              <a:t>29</a:t>
            </a:fld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Corporate Venture Capital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20% of all venture capital investments come from corporations.</a:t>
            </a:r>
          </a:p>
          <a:p>
            <a:pPr eaLnBrk="1" hangingPunct="1">
              <a:defRPr/>
            </a:pPr>
            <a:r>
              <a:rPr lang="en-US" sz="2800" dirty="0" smtClean="0"/>
              <a:t>About 300 large corporations worldwide invest in start-up companies.</a:t>
            </a:r>
          </a:p>
          <a:p>
            <a:pPr eaLnBrk="1" hangingPunct="1">
              <a:defRPr/>
            </a:pPr>
            <a:r>
              <a:rPr lang="en-US" sz="2800" dirty="0" smtClean="0"/>
              <a:t>Other benefits: corporate partners may share marketing and technical expertise.  </a:t>
            </a:r>
          </a:p>
        </p:txBody>
      </p:sp>
    </p:spTree>
    <p:extLst>
      <p:ext uri="{BB962C8B-B14F-4D97-AF65-F5344CB8AC3E}">
        <p14:creationId xmlns:p14="http://schemas.microsoft.com/office/powerpoint/2010/main" val="31049537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Startup Curve</a:t>
            </a:r>
            <a:endParaRPr lang="en-US" dirty="0"/>
          </a:p>
        </p:txBody>
      </p:sp>
      <p:pic>
        <p:nvPicPr>
          <p:cNvPr id="1026" name="Picture 2" descr="http://www.futurelab.net/sites/default/files/upload/startup-cur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88601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6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4C6D121-2F70-43E3-B849-B76130B0895D}" type="slidenum">
              <a:rPr lang="en-US"/>
              <a:pPr/>
              <a:t>30</a:t>
            </a:fld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525" y="6383338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13: Sources of Funds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7848600" cy="4830762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More than 1,300 venture capital firms operate across the U.S. </a:t>
            </a:r>
          </a:p>
          <a:p>
            <a:pPr eaLnBrk="1" hangingPunct="1">
              <a:defRPr/>
            </a:pPr>
            <a:r>
              <a:rPr lang="en-US" sz="2800" dirty="0" smtClean="0"/>
              <a:t>Most invest from $2 to $20 million</a:t>
            </a:r>
          </a:p>
          <a:p>
            <a:pPr eaLnBrk="1" hangingPunct="1">
              <a:defRPr/>
            </a:pPr>
            <a:r>
              <a:rPr lang="en-US" sz="2800" dirty="0" smtClean="0"/>
              <a:t>Seeking high-growth and high-profit potential.  </a:t>
            </a:r>
          </a:p>
          <a:p>
            <a:pPr eaLnBrk="1" hangingPunct="1">
              <a:defRPr/>
            </a:pPr>
            <a:r>
              <a:rPr lang="en-US" sz="2800" dirty="0" smtClean="0"/>
              <a:t>Business plans are subjected to an </a:t>
            </a:r>
            <a:r>
              <a:rPr lang="en-US" sz="2800" i="1" dirty="0" smtClean="0"/>
              <a:t>extremely</a:t>
            </a:r>
            <a:r>
              <a:rPr lang="en-US" sz="2800" dirty="0" smtClean="0"/>
              <a:t> rigorous review - less than 1 percent accepted.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/>
              <a:t>Venture Capital Companies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98332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6355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Seed Round – Friends &amp; Family</a:t>
            </a:r>
          </a:p>
          <a:p>
            <a:pPr lvl="1">
              <a:defRPr/>
            </a:pPr>
            <a:r>
              <a:rPr lang="en-US" sz="2400" dirty="0" smtClean="0"/>
              <a:t>$1-$50,000</a:t>
            </a:r>
          </a:p>
          <a:p>
            <a:pPr lvl="1">
              <a:defRPr/>
            </a:pPr>
            <a:r>
              <a:rPr lang="en-US" sz="2400" dirty="0" smtClean="0"/>
              <a:t>Prototype, secure IP</a:t>
            </a:r>
          </a:p>
          <a:p>
            <a:pPr>
              <a:defRPr/>
            </a:pPr>
            <a:r>
              <a:rPr lang="en-US" sz="2800" dirty="0" smtClean="0"/>
              <a:t>A Round – Angel Investors</a:t>
            </a:r>
          </a:p>
          <a:p>
            <a:pPr lvl="1">
              <a:defRPr/>
            </a:pPr>
            <a:r>
              <a:rPr lang="en-US" sz="2400" dirty="0" smtClean="0"/>
              <a:t>$50,000- $1,000,000</a:t>
            </a:r>
          </a:p>
          <a:p>
            <a:pPr lvl="1">
              <a:defRPr/>
            </a:pPr>
            <a:r>
              <a:rPr lang="en-US" sz="2400" dirty="0" smtClean="0"/>
              <a:t>Prove the concept, establish revenue</a:t>
            </a:r>
          </a:p>
          <a:p>
            <a:pPr>
              <a:defRPr/>
            </a:pPr>
            <a:r>
              <a:rPr lang="en-US" sz="2800" dirty="0" smtClean="0"/>
              <a:t>B Round - Venture Capitalists</a:t>
            </a:r>
          </a:p>
          <a:p>
            <a:pPr lvl="1">
              <a:defRPr/>
            </a:pPr>
            <a:r>
              <a:rPr lang="en-US" sz="2400" dirty="0" smtClean="0"/>
              <a:t>$2,000,000 - $20,000,000</a:t>
            </a:r>
          </a:p>
          <a:p>
            <a:pPr lvl="1">
              <a:defRPr/>
            </a:pPr>
            <a:r>
              <a:rPr lang="en-US" sz="2400" dirty="0" smtClean="0"/>
              <a:t>Scale, grow the business</a:t>
            </a:r>
          </a:p>
          <a:p>
            <a:pPr lvl="1">
              <a:defRPr/>
            </a:pPr>
            <a:r>
              <a:rPr lang="en-US" sz="2400" dirty="0" smtClean="0"/>
              <a:t>Series A, B, etc. as needed</a:t>
            </a:r>
          </a:p>
          <a:p>
            <a:pPr marL="590550" indent="-590550"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Funding Rounds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6355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Lifestyle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Sale / Merger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Initial Public Offering (IPO)</a:t>
            </a:r>
            <a:endParaRPr lang="en-US" sz="2400" dirty="0" smtClean="0"/>
          </a:p>
          <a:p>
            <a:pPr marL="590550" indent="-590550"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Harvest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34744A9-69FF-4B91-B8BD-6204C64F07F9}" type="slidenum">
              <a:rPr lang="en-US"/>
              <a:pPr/>
              <a:t>33</a:t>
            </a:fld>
            <a:endParaRPr lang="en-US"/>
          </a:p>
        </p:txBody>
      </p:sp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Going Public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Initial public offering (IPO)</a:t>
            </a:r>
          </a:p>
          <a:p>
            <a:pPr lvl="1" eaLnBrk="1" hangingPunct="1">
              <a:defRPr/>
            </a:pPr>
            <a:r>
              <a:rPr lang="en-US" sz="2400" dirty="0" smtClean="0"/>
              <a:t>when a company raises capital by selling shares of its stock to the public for the first time.  </a:t>
            </a:r>
          </a:p>
          <a:p>
            <a:pPr eaLnBrk="1" hangingPunct="1">
              <a:defRPr/>
            </a:pPr>
            <a:r>
              <a:rPr lang="en-US" sz="2800" dirty="0" smtClean="0"/>
              <a:t>Typical year:</a:t>
            </a:r>
          </a:p>
          <a:p>
            <a:pPr lvl="1" eaLnBrk="1" hangingPunct="1">
              <a:defRPr/>
            </a:pPr>
            <a:r>
              <a:rPr lang="en-US" sz="2400" dirty="0" smtClean="0"/>
              <a:t> about 410 companies make IPOs.</a:t>
            </a:r>
          </a:p>
          <a:p>
            <a:pPr eaLnBrk="1" hangingPunct="1">
              <a:defRPr/>
            </a:pPr>
            <a:r>
              <a:rPr lang="en-US" sz="2800" dirty="0" smtClean="0"/>
              <a:t>Few companies with sales below $20 million in annual sales make IPOs.  </a:t>
            </a:r>
          </a:p>
        </p:txBody>
      </p:sp>
      <p:pic>
        <p:nvPicPr>
          <p:cNvPr id="48134" name="Picture 4" descr="j03992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5053013"/>
            <a:ext cx="2255838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03660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979A24F-B9D4-4249-9B60-5A6943112F0C}" type="slidenum">
              <a:rPr lang="en-US"/>
              <a:pPr/>
              <a:t>34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Successful IPO Candidates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Consistently high growth rates</a:t>
            </a:r>
          </a:p>
          <a:p>
            <a:pPr eaLnBrk="1" hangingPunct="1">
              <a:defRPr/>
            </a:pPr>
            <a:r>
              <a:rPr lang="en-US" sz="2800" dirty="0" smtClean="0"/>
              <a:t>Strong record of earnings</a:t>
            </a:r>
          </a:p>
          <a:p>
            <a:pPr eaLnBrk="1" hangingPunct="1">
              <a:defRPr/>
            </a:pPr>
            <a:r>
              <a:rPr lang="en-US" sz="2800" dirty="0" smtClean="0"/>
              <a:t>3 to 5 years of audited financial statements that meet or exceed SEC standards</a:t>
            </a:r>
          </a:p>
          <a:p>
            <a:pPr eaLnBrk="1" hangingPunct="1">
              <a:defRPr/>
            </a:pPr>
            <a:r>
              <a:rPr lang="en-US" sz="2800" dirty="0" smtClean="0"/>
              <a:t>Solid position in a rapidly growing industry</a:t>
            </a:r>
          </a:p>
          <a:p>
            <a:pPr eaLnBrk="1" hangingPunct="1">
              <a:defRPr/>
            </a:pPr>
            <a:r>
              <a:rPr lang="en-US" sz="2800" dirty="0" smtClean="0"/>
              <a:t>Sound management team with experience and a strong board of directors</a:t>
            </a:r>
          </a:p>
        </p:txBody>
      </p:sp>
    </p:spTree>
    <p:extLst>
      <p:ext uri="{BB962C8B-B14F-4D97-AF65-F5344CB8AC3E}">
        <p14:creationId xmlns:p14="http://schemas.microsoft.com/office/powerpoint/2010/main" val="45242201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4CE1F6A-DCF7-462F-9943-E0D366FD840C}" type="slidenum">
              <a:rPr lang="en-US"/>
              <a:pPr/>
              <a:t>35</a:t>
            </a:fld>
            <a:endParaRPr lang="en-US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615950"/>
            <a:ext cx="8382000" cy="555625"/>
          </a:xfrm>
        </p:spPr>
        <p:txBody>
          <a:bodyPr lIns="88900" tIns="46038" rIns="88900" bIns="46038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Advantages of “Going Public”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3063"/>
            <a:ext cx="7543799" cy="4148137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Ability to raise large amounts of capital</a:t>
            </a:r>
          </a:p>
          <a:p>
            <a:pPr eaLnBrk="1" hangingPunct="1">
              <a:defRPr/>
            </a:pPr>
            <a:r>
              <a:rPr lang="en-US" sz="2800" dirty="0" smtClean="0"/>
              <a:t>Improved corporate image</a:t>
            </a:r>
          </a:p>
          <a:p>
            <a:pPr eaLnBrk="1" hangingPunct="1">
              <a:defRPr/>
            </a:pPr>
            <a:r>
              <a:rPr lang="en-US" sz="2800" dirty="0" smtClean="0"/>
              <a:t>Improved access to future financing</a:t>
            </a:r>
          </a:p>
          <a:p>
            <a:pPr eaLnBrk="1" hangingPunct="1">
              <a:defRPr/>
            </a:pPr>
            <a:r>
              <a:rPr lang="en-US" sz="2800" dirty="0" smtClean="0"/>
              <a:t>Attracting and retaining key employees</a:t>
            </a:r>
          </a:p>
          <a:p>
            <a:pPr eaLnBrk="1" hangingPunct="1">
              <a:defRPr/>
            </a:pPr>
            <a:r>
              <a:rPr lang="en-US" sz="2800" dirty="0" smtClean="0"/>
              <a:t>Using stock for acquisitions</a:t>
            </a:r>
          </a:p>
          <a:p>
            <a:pPr eaLnBrk="1" hangingPunct="1">
              <a:defRPr/>
            </a:pPr>
            <a:r>
              <a:rPr lang="en-US" sz="2800" dirty="0" smtClean="0"/>
              <a:t>Listing on a stock exchange</a:t>
            </a:r>
          </a:p>
        </p:txBody>
      </p:sp>
      <p:pic>
        <p:nvPicPr>
          <p:cNvPr id="50182" name="Picture 4"/>
          <p:cNvPicPr>
            <a:picLocks noChangeArrowheads="1"/>
          </p:cNvPicPr>
          <p:nvPr/>
        </p:nvPicPr>
        <p:blipFill>
          <a:blip r:embed="rId3"/>
          <a:srcRect l="37303" t="20070" r="39325" b="32951"/>
          <a:stretch>
            <a:fillRect/>
          </a:stretch>
        </p:blipFill>
        <p:spPr bwMode="auto">
          <a:xfrm>
            <a:off x="6986588" y="4265613"/>
            <a:ext cx="1395412" cy="188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5490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77A860E-6A99-4067-8A2F-FAAFC19ADEC2}" type="slidenum">
              <a:rPr lang="en-US"/>
              <a:pPr/>
              <a:t>36</a:t>
            </a:fld>
            <a:endParaRPr lang="en-US"/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615950"/>
            <a:ext cx="8296275" cy="555625"/>
          </a:xfrm>
        </p:spPr>
        <p:txBody>
          <a:bodyPr lIns="88900" tIns="46038" rIns="88900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Disadvantages of “Going Public”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1"/>
            <a:ext cx="6934200" cy="4572000"/>
          </a:xfrm>
        </p:spPr>
        <p:txBody>
          <a:bodyPr lIns="88900" tIns="46038" rIns="88900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Dilution of founder’s ownership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Loss of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Loss of privacy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Reporting to the SEC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Filing expenses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Accountability to shareholders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Pressure for short-term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Timing</a:t>
            </a:r>
          </a:p>
        </p:txBody>
      </p:sp>
      <p:pic>
        <p:nvPicPr>
          <p:cNvPr id="51206" name="Picture 4"/>
          <p:cNvPicPr>
            <a:picLocks noChangeArrowheads="1"/>
          </p:cNvPicPr>
          <p:nvPr/>
        </p:nvPicPr>
        <p:blipFill>
          <a:blip r:embed="rId3"/>
          <a:srcRect l="37721" t="21228" r="40883" b="28886"/>
          <a:stretch>
            <a:fillRect/>
          </a:stretch>
        </p:blipFill>
        <p:spPr bwMode="auto">
          <a:xfrm>
            <a:off x="7310438" y="4424363"/>
            <a:ext cx="1300162" cy="204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93322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Seed Round of $250,000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Preferred Stock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1.25 million pre-money valuation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6% preferred dividend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1x liquidation preference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Gets us 18-24 months of operations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$60,000 committed from 2 investors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Ask – Preferred 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Seed Round of $50,000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Convertible note (4%, 20% discount)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Gets us 8-10 months of operations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Assumes revenue begins in month 5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$25,000 committed from 2 investors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tranches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now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Second when we launch in month 5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Ask – Convertible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1-page Executive Summary</a:t>
            </a:r>
          </a:p>
          <a:p>
            <a:pPr lvl="1"/>
            <a:r>
              <a:rPr lang="en-US" sz="1800" dirty="0" smtClean="0"/>
              <a:t>1</a:t>
            </a:r>
            <a:r>
              <a:rPr lang="en-US" sz="1800" dirty="0"/>
              <a:t>.	Create </a:t>
            </a:r>
            <a:r>
              <a:rPr lang="en-US" sz="1800" dirty="0" smtClean="0"/>
              <a:t>an Entrepreneur Account </a:t>
            </a:r>
            <a:r>
              <a:rPr lang="en-US" sz="1800" dirty="0"/>
              <a:t>on </a:t>
            </a:r>
            <a:r>
              <a:rPr lang="en-US" sz="1800" dirty="0">
                <a:hlinkClick r:id="rId2"/>
              </a:rPr>
              <a:t>www.gust.com</a:t>
            </a:r>
            <a:endParaRPr lang="en-US" sz="1800" dirty="0"/>
          </a:p>
          <a:p>
            <a:pPr lvl="1"/>
            <a:r>
              <a:rPr lang="en-US" sz="1800" dirty="0" smtClean="0"/>
              <a:t>2</a:t>
            </a:r>
            <a:r>
              <a:rPr lang="en-US" sz="1800" dirty="0"/>
              <a:t>.	In the private site, create the Company Profile </a:t>
            </a:r>
            <a:r>
              <a:rPr lang="en-US" sz="1800"/>
              <a:t>and </a:t>
            </a:r>
            <a:r>
              <a:rPr lang="en-US" sz="1800" smtClean="0"/>
              <a:t>Business Summary</a:t>
            </a:r>
            <a:endParaRPr lang="en-US" sz="1800" dirty="0"/>
          </a:p>
          <a:p>
            <a:pPr lvl="1"/>
            <a:r>
              <a:rPr lang="en-US" sz="1800" dirty="0"/>
              <a:t>3.	On the Dashboard tab, click on “Download your one pager”, save a copy for yourself.</a:t>
            </a:r>
          </a:p>
          <a:p>
            <a:pPr lvl="1"/>
            <a:r>
              <a:rPr lang="en-US" sz="1800" dirty="0"/>
              <a:t>4.	Upload the copy of Learning Suite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dirty="0" smtClean="0"/>
              <a:t>Due in 2 weeks</a:t>
            </a:r>
          </a:p>
          <a:p>
            <a:pPr lvl="1"/>
            <a:endParaRPr lang="en-US" dirty="0"/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6355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Bootstrapping - </a:t>
            </a:r>
            <a:r>
              <a:rPr lang="en-US" sz="2400" dirty="0" smtClean="0"/>
              <a:t>Do it yourself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Friends and Family (and fools)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Loans</a:t>
            </a:r>
          </a:p>
          <a:p>
            <a:pPr lvl="1">
              <a:defRPr/>
            </a:pPr>
            <a:r>
              <a:rPr lang="en-US" sz="2400" dirty="0" smtClean="0"/>
              <a:t>Banks, SBA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Grants</a:t>
            </a:r>
          </a:p>
          <a:p>
            <a:pPr lvl="1">
              <a:defRPr/>
            </a:pPr>
            <a:r>
              <a:rPr lang="en-US" sz="2400" dirty="0" smtClean="0"/>
              <a:t>Federal and State Governments</a:t>
            </a:r>
          </a:p>
          <a:p>
            <a:pPr>
              <a:defRPr/>
            </a:pPr>
            <a:endParaRPr lang="en-US" sz="2800" dirty="0" smtClean="0"/>
          </a:p>
          <a:p>
            <a:pPr marL="590550" indent="-590550"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Getting Started – Seed 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Bootstrapping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Starting a new business without start-up </a:t>
            </a:r>
            <a:r>
              <a:rPr lang="en-US" sz="2400" dirty="0" smtClean="0"/>
              <a:t>capital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Creative acquisition and use of resources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Some sources of bootstrap financing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credit </a:t>
            </a:r>
            <a:r>
              <a:rPr lang="en-US" sz="2000" dirty="0" smtClean="0"/>
              <a:t>cards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second mortgages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customer advances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internally generated retained earnings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261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Strategies for Bootstrapping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Get operational quickly.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Look for quick break-even, cash-generating products.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Offer high-value products or services that sustain direct personal selling.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Forget about the crack team.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Keep growth in check.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Focus on cash (not on profits, market share, or anything else).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000" dirty="0" smtClean="0"/>
              <a:t>Cultivate banks before the business becomes creditworthy (keep good books, immaculate records, and sound balance sheets from day one). 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2000" dirty="0" smtClean="0"/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46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Equity v. Debt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457200" y="2133600"/>
            <a:ext cx="24384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chemeClr val="accent4"/>
                </a:solidFill>
                <a:latin typeface="Verdana" pitchFamily="34" charset="0"/>
              </a:rPr>
              <a:t>EQUITY</a:t>
            </a: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6019800" y="2133600"/>
            <a:ext cx="27432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chemeClr val="accent4"/>
                </a:solidFill>
                <a:latin typeface="Verdana" pitchFamily="34" charset="0"/>
              </a:rPr>
              <a:t>DEBT</a:t>
            </a: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914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2407" name="AutoShape 7"/>
          <p:cNvSpPr>
            <a:spLocks/>
          </p:cNvSpPr>
          <p:nvPr/>
        </p:nvSpPr>
        <p:spPr bwMode="auto">
          <a:xfrm>
            <a:off x="838200" y="3695700"/>
            <a:ext cx="1905000" cy="342900"/>
          </a:xfrm>
          <a:prstGeom prst="borderCallout1">
            <a:avLst>
              <a:gd name="adj1" fmla="val 33333"/>
              <a:gd name="adj2" fmla="val -4000"/>
              <a:gd name="adj3" fmla="val -77778"/>
              <a:gd name="adj4" fmla="val -4000"/>
            </a:avLst>
          </a:prstGeom>
          <a:solidFill>
            <a:srgbClr val="FF9900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600" b="1" dirty="0">
                <a:solidFill>
                  <a:srgbClr val="0070C0"/>
                </a:solidFill>
                <a:latin typeface="Verdana" pitchFamily="34" charset="0"/>
              </a:rPr>
              <a:t>Common</a:t>
            </a:r>
            <a:r>
              <a:rPr lang="en-US" sz="1600" b="1" dirty="0">
                <a:solidFill>
                  <a:schemeClr val="accent4"/>
                </a:solidFill>
                <a:latin typeface="Verdana" pitchFamily="34" charset="0"/>
              </a:rPr>
              <a:t> Stock</a:t>
            </a:r>
          </a:p>
        </p:txBody>
      </p:sp>
      <p:sp>
        <p:nvSpPr>
          <p:cNvPr id="102408" name="AutoShape 8"/>
          <p:cNvSpPr>
            <a:spLocks/>
          </p:cNvSpPr>
          <p:nvPr/>
        </p:nvSpPr>
        <p:spPr bwMode="auto">
          <a:xfrm>
            <a:off x="1981200" y="4267200"/>
            <a:ext cx="2133600" cy="342900"/>
          </a:xfrm>
          <a:prstGeom prst="borderCallout1">
            <a:avLst>
              <a:gd name="adj1" fmla="val 33333"/>
              <a:gd name="adj2" fmla="val -3569"/>
              <a:gd name="adj3" fmla="val -244444"/>
              <a:gd name="adj4" fmla="val -3569"/>
            </a:avLst>
          </a:prstGeom>
          <a:solidFill>
            <a:srgbClr val="FF9900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600" b="1" dirty="0">
                <a:solidFill>
                  <a:schemeClr val="accent4"/>
                </a:solidFill>
                <a:latin typeface="Verdana" pitchFamily="34" charset="0"/>
              </a:rPr>
              <a:t>Preferred Stock</a:t>
            </a:r>
          </a:p>
        </p:txBody>
      </p:sp>
      <p:sp>
        <p:nvSpPr>
          <p:cNvPr id="102409" name="AutoShape 9"/>
          <p:cNvSpPr>
            <a:spLocks/>
          </p:cNvSpPr>
          <p:nvPr/>
        </p:nvSpPr>
        <p:spPr bwMode="auto">
          <a:xfrm>
            <a:off x="4572000" y="4876800"/>
            <a:ext cx="2133600" cy="342900"/>
          </a:xfrm>
          <a:prstGeom prst="borderCallout1">
            <a:avLst>
              <a:gd name="adj1" fmla="val 33333"/>
              <a:gd name="adj2" fmla="val -3569"/>
              <a:gd name="adj3" fmla="val -422222"/>
              <a:gd name="adj4" fmla="val -3569"/>
            </a:avLst>
          </a:prstGeom>
          <a:solidFill>
            <a:srgbClr val="FF9999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600" b="1" dirty="0">
                <a:solidFill>
                  <a:schemeClr val="accent4"/>
                </a:solidFill>
                <a:latin typeface="Verdana" pitchFamily="34" charset="0"/>
              </a:rPr>
              <a:t>Convertible Debt</a:t>
            </a:r>
          </a:p>
        </p:txBody>
      </p:sp>
      <p:sp>
        <p:nvSpPr>
          <p:cNvPr id="102410" name="AutoShape 10"/>
          <p:cNvSpPr>
            <a:spLocks/>
          </p:cNvSpPr>
          <p:nvPr/>
        </p:nvSpPr>
        <p:spPr bwMode="auto">
          <a:xfrm>
            <a:off x="5943600" y="4267200"/>
            <a:ext cx="2362200" cy="342900"/>
          </a:xfrm>
          <a:prstGeom prst="borderCallout1">
            <a:avLst>
              <a:gd name="adj1" fmla="val 33333"/>
              <a:gd name="adj2" fmla="val -3227"/>
              <a:gd name="adj3" fmla="val -244444"/>
              <a:gd name="adj4" fmla="val -3227"/>
            </a:avLst>
          </a:prstGeom>
          <a:solidFill>
            <a:srgbClr val="33CC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600" b="1">
                <a:solidFill>
                  <a:schemeClr val="accent4"/>
                </a:solidFill>
                <a:latin typeface="Verdana" pitchFamily="34" charset="0"/>
              </a:rPr>
              <a:t>Debt w/ warrants</a:t>
            </a:r>
          </a:p>
        </p:txBody>
      </p:sp>
      <p:sp>
        <p:nvSpPr>
          <p:cNvPr id="102411" name="AutoShape 11"/>
          <p:cNvSpPr>
            <a:spLocks/>
          </p:cNvSpPr>
          <p:nvPr/>
        </p:nvSpPr>
        <p:spPr bwMode="auto">
          <a:xfrm>
            <a:off x="6781800" y="3733800"/>
            <a:ext cx="1981200" cy="342900"/>
          </a:xfrm>
          <a:prstGeom prst="borderCallout1">
            <a:avLst>
              <a:gd name="adj1" fmla="val 33333"/>
              <a:gd name="adj2" fmla="val -3847"/>
              <a:gd name="adj3" fmla="val -88889"/>
              <a:gd name="adj4" fmla="val -3847"/>
            </a:avLst>
          </a:prstGeom>
          <a:solidFill>
            <a:srgbClr val="33CC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600" b="1">
                <a:solidFill>
                  <a:schemeClr val="accent4"/>
                </a:solidFill>
                <a:latin typeface="Verdana" pitchFamily="34" charset="0"/>
              </a:rPr>
              <a:t>Straight Debt</a:t>
            </a:r>
          </a:p>
        </p:txBody>
      </p:sp>
    </p:spTree>
    <p:extLst>
      <p:ext uri="{BB962C8B-B14F-4D97-AF65-F5344CB8AC3E}">
        <p14:creationId xmlns:p14="http://schemas.microsoft.com/office/powerpoint/2010/main" val="20917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5833 0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 animBg="1"/>
      <p:bldP spid="102407" grpId="0" animBg="1"/>
      <p:bldP spid="102408" grpId="0" animBg="1"/>
      <p:bldP spid="102409" grpId="0" animBg="1"/>
      <p:bldP spid="102410" grpId="0" animBg="1"/>
      <p:bldP spid="102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DDF95E3-80A2-4B77-A5EC-2BC69D363728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447801"/>
            <a:ext cx="7696200" cy="44958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Must be repaid with interest.</a:t>
            </a:r>
          </a:p>
          <a:p>
            <a:pPr eaLnBrk="1" hangingPunct="1">
              <a:defRPr/>
            </a:pPr>
            <a:r>
              <a:rPr lang="en-US" sz="2800" dirty="0" smtClean="0"/>
              <a:t>Is carried as a liability on the company’s balance sheet.</a:t>
            </a:r>
          </a:p>
          <a:p>
            <a:pPr eaLnBrk="1" hangingPunct="1">
              <a:defRPr/>
            </a:pPr>
            <a:r>
              <a:rPr lang="en-US" sz="2800" dirty="0" smtClean="0"/>
              <a:t>Can be just as difficult to secure as equity financing.</a:t>
            </a:r>
          </a:p>
          <a:p>
            <a:pPr eaLnBrk="1" hangingPunct="1">
              <a:defRPr/>
            </a:pPr>
            <a:r>
              <a:rPr lang="en-US" sz="2800" dirty="0" smtClean="0"/>
              <a:t>Can be expensive, especially for small companies, because of the risk/return tradeoff.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/>
              <a:t>Debt Capital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11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7700" y="6383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00E6666-0A46-461E-944C-0E774BE2DDFD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467600" cy="4572000"/>
          </a:xfrm>
        </p:spPr>
        <p:txBody>
          <a:bodyPr lIns="88900" tIns="46038" rIns="88900" bIns="46038"/>
          <a:lstStyle/>
          <a:p>
            <a:pPr eaLnBrk="1" hangingPunct="1">
              <a:defRPr/>
            </a:pPr>
            <a:r>
              <a:rPr lang="en-US" sz="2800" dirty="0" smtClean="0"/>
              <a:t>Commercial Banks</a:t>
            </a:r>
          </a:p>
          <a:p>
            <a:pPr eaLnBrk="1" hangingPunct="1">
              <a:defRPr/>
            </a:pPr>
            <a:r>
              <a:rPr lang="en-US" sz="2800" dirty="0" smtClean="0"/>
              <a:t>Stock brokerage houses</a:t>
            </a:r>
          </a:p>
          <a:p>
            <a:pPr eaLnBrk="1" hangingPunct="1">
              <a:defRPr/>
            </a:pPr>
            <a:r>
              <a:rPr lang="en-US" sz="2800" dirty="0" smtClean="0"/>
              <a:t>Insurance companies</a:t>
            </a:r>
          </a:p>
          <a:p>
            <a:pPr eaLnBrk="1" hangingPunct="1">
              <a:defRPr/>
            </a:pPr>
            <a:r>
              <a:rPr lang="en-US" sz="2800" dirty="0" smtClean="0"/>
              <a:t>Credit unions</a:t>
            </a:r>
          </a:p>
          <a:p>
            <a:pPr eaLnBrk="1" hangingPunct="1">
              <a:defRPr/>
            </a:pPr>
            <a:r>
              <a:rPr lang="en-US" sz="2800" dirty="0" smtClean="0"/>
              <a:t>Bonds</a:t>
            </a:r>
          </a:p>
          <a:p>
            <a:pPr eaLnBrk="1" hangingPunct="1">
              <a:defRPr/>
            </a:pPr>
            <a:r>
              <a:rPr lang="en-US" sz="2800" dirty="0" smtClean="0"/>
              <a:t>Private placements</a:t>
            </a:r>
          </a:p>
          <a:p>
            <a:pPr eaLnBrk="1" hangingPunct="1">
              <a:defRPr/>
            </a:pPr>
            <a:r>
              <a:rPr lang="en-US" sz="2800" dirty="0" smtClean="0"/>
              <a:t>Small Business Investment/Lending Companies (SBICs/SBLCs)</a:t>
            </a:r>
          </a:p>
        </p:txBody>
      </p:sp>
      <p:pic>
        <p:nvPicPr>
          <p:cNvPr id="6554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3338" y="1692275"/>
            <a:ext cx="2047875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/>
              <a:t>Sources of Debt </a:t>
            </a:r>
            <a:r>
              <a:rPr lang="en-US" dirty="0"/>
              <a:t>Capital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4047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1258</TotalTime>
  <Words>1526</Words>
  <Application>Microsoft Macintosh PowerPoint</Application>
  <PresentationFormat>On-screen Show (4:3)</PresentationFormat>
  <Paragraphs>293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 Funding Opportunities</vt:lpstr>
      <vt:lpstr>PowerPoint Presentation</vt:lpstr>
      <vt:lpstr>The Startup Curve</vt:lpstr>
      <vt:lpstr>Getting Started – Seed Round</vt:lpstr>
      <vt:lpstr>Bootstrapping</vt:lpstr>
      <vt:lpstr>Strategies for Bootstrapping</vt:lpstr>
      <vt:lpstr>Equity v. Debt</vt:lpstr>
      <vt:lpstr>PowerPoint Presentation</vt:lpstr>
      <vt:lpstr>PowerPoint Presentation</vt:lpstr>
      <vt:lpstr>Commercial Banks</vt:lpstr>
      <vt:lpstr>PowerPoint Presentation</vt:lpstr>
      <vt:lpstr>Federally Sponsored Programs</vt:lpstr>
      <vt:lpstr>SBA Loan Programs</vt:lpstr>
      <vt:lpstr>Term Sheet</vt:lpstr>
      <vt:lpstr>Convertible Note</vt:lpstr>
      <vt:lpstr>Convertible Note: Example</vt:lpstr>
      <vt:lpstr>Convertible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Stock</vt:lpstr>
      <vt:lpstr>Preferred Stock</vt:lpstr>
      <vt:lpstr>Liquidation Preference Ex. #1</vt:lpstr>
      <vt:lpstr>Liquidation Preference Ex. #2</vt:lpstr>
      <vt:lpstr>PowerPoint Presentation</vt:lpstr>
      <vt:lpstr>PowerPoint Presentation</vt:lpstr>
      <vt:lpstr>Corporate Venture Capital</vt:lpstr>
      <vt:lpstr>PowerPoint Presentation</vt:lpstr>
      <vt:lpstr>Funding Rounds</vt:lpstr>
      <vt:lpstr>Harvest</vt:lpstr>
      <vt:lpstr>Going Public</vt:lpstr>
      <vt:lpstr>Successful IPO Candidates</vt:lpstr>
      <vt:lpstr>Advantages of “Going Public”</vt:lpstr>
      <vt:lpstr>Disadvantages of “Going Public”</vt:lpstr>
      <vt:lpstr>Sample Ask – Preferred Equity</vt:lpstr>
      <vt:lpstr>Sample Ask – Convertible Debt</vt:lpstr>
      <vt:lpstr>Assignment</vt:lpstr>
    </vt:vector>
  </TitlesOfParts>
  <Company>LifeLink Corporation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Craig Earnshaw</dc:creator>
  <cp:lastModifiedBy>Craig Earnshaw</cp:lastModifiedBy>
  <cp:revision>75</cp:revision>
  <dcterms:created xsi:type="dcterms:W3CDTF">2003-07-30T10:55:23Z</dcterms:created>
  <dcterms:modified xsi:type="dcterms:W3CDTF">2016-11-28T18:53:48Z</dcterms:modified>
</cp:coreProperties>
</file>