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61" r:id="rId6"/>
    <p:sldId id="262" r:id="rId7"/>
    <p:sldId id="263" r:id="rId8"/>
    <p:sldId id="265" r:id="rId9"/>
    <p:sldId id="266" r:id="rId10"/>
    <p:sldId id="267" r:id="rId11"/>
    <p:sldId id="268"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50" y="65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4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C51C6-8CD9-4F7F-B899-B259B522AF31}" type="datetime1">
              <a:rPr lang="en-GB" smtClean="0"/>
              <a:t>18/09/2022</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BA25-0AFC-482A-A4F4-4C60B04CD784}" type="datetime1">
              <a:rPr lang="en-GB" smtClean="0"/>
              <a:pPr/>
              <a:t>18/09/2022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66152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96488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88854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4</a:t>
            </a:fld>
            <a:endParaRPr lang="en-GB"/>
          </a:p>
        </p:txBody>
      </p:sp>
    </p:spTree>
    <p:extLst>
      <p:ext uri="{BB962C8B-B14F-4D97-AF65-F5344CB8AC3E}">
        <p14:creationId xmlns:p14="http://schemas.microsoft.com/office/powerpoint/2010/main" val="355909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a:p>
        </p:txBody>
      </p:sp>
    </p:spTree>
    <p:extLst>
      <p:ext uri="{BB962C8B-B14F-4D97-AF65-F5344CB8AC3E}">
        <p14:creationId xmlns:p14="http://schemas.microsoft.com/office/powerpoint/2010/main" val="3625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347746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343073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1630080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a:p>
            <a:pPr lvl="1" rtl="0"/>
            <a:r>
              <a:rPr lang="en-US" noProof="0"/>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n-US" noProof="0"/>
              <a:t>Click icon to add SmartArt graphic</a:t>
            </a:r>
            <a:endParaRPr lang="en-GB" noProof="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n-US" noProof="0"/>
              <a:t>Click icon to add picture</a:t>
            </a:r>
            <a:endParaRPr lang="en-GB" noProof="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US" noProof="0"/>
              <a:t>Click icon to add picture</a:t>
            </a:r>
            <a:endParaRPr lang="en-GB" noProof="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US" noProof="0"/>
              <a:t>Click icon to add picture</a:t>
            </a:r>
            <a:endParaRPr lang="en-GB" noProof="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08104" y="4434840"/>
            <a:ext cx="6149707" cy="1122202"/>
          </a:xfrm>
        </p:spPr>
        <p:txBody>
          <a:bodyPr rtlCol="0"/>
          <a:lstStyle/>
          <a:p>
            <a:pPr rtl="0"/>
            <a:r>
              <a:rPr lang="en-GB" dirty="0"/>
              <a:t>Turtle Games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en-GB" dirty="0"/>
              <a:t>David Robertshaw</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normAutofit/>
          </a:bodyPr>
          <a:lstStyle/>
          <a:p>
            <a:pPr rtl="0"/>
            <a:r>
              <a:rPr lang="en-US" dirty="0"/>
              <a:t>contents</a:t>
            </a:r>
            <a:endParaRPr lang="en-GB"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pPr rtl="0"/>
            <a:r>
              <a:rPr lang="en-GB" dirty="0"/>
              <a:t>Background &amp; Context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n-GB" dirty="0"/>
              <a:t>insights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rtlCol="0"/>
          <a:lstStyle/>
          <a:p>
            <a:pPr rtl="0"/>
            <a:r>
              <a:rPr lang="en-GB" dirty="0"/>
              <a:t>recommendations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en-GB" dirty="0"/>
              <a:t>conclusion</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n-GB" smtClean="0"/>
              <a:pPr rtl="0"/>
              <a:t>2</a:t>
            </a:fld>
            <a:endParaRPr lang="en-GB"/>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en-GB" dirty="0"/>
              <a:t>Background &amp; context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en-US" dirty="0"/>
              <a:t>TURTLE GAMES</a:t>
            </a:r>
            <a:endParaRPr lang="en-GB"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en-US" dirty="0"/>
              <a:t>A global game manufacturer and retailer</a:t>
            </a:r>
            <a:endParaRPr lang="en-GB"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en-US" dirty="0"/>
              <a:t>OBJECTIVE</a:t>
            </a:r>
            <a:endParaRPr lang="en-GB"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en-GB" dirty="0"/>
              <a:t>To improve sales performance by utilising customer trends</a:t>
            </a:r>
          </a:p>
          <a:p>
            <a:pPr rtl="0"/>
            <a:endParaRPr lang="en-GB"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en-US" dirty="0"/>
              <a:t>U</a:t>
            </a:r>
            <a:r>
              <a:rPr lang="en-GB" dirty="0"/>
              <a:t>NDERSTANDING THE DATA</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normAutofit fontScale="85000" lnSpcReduction="10000"/>
          </a:bodyPr>
          <a:lstStyle/>
          <a:p>
            <a:pPr rtl="0"/>
            <a:r>
              <a:rPr lang="en-GB" dirty="0"/>
              <a:t>Analysis of raw data using Python and R to understand data reliability, patterns, relationships and to analyse text data.</a:t>
            </a:r>
          </a:p>
          <a:p>
            <a:pPr rtl="0"/>
            <a:r>
              <a:rPr lang="en-GB" dirty="0"/>
              <a:t>Statistical techniques such as linear regression, K-Means clustering, normality testing used to determine results</a:t>
            </a:r>
          </a:p>
          <a:p>
            <a:pPr rtl="0"/>
            <a:endParaRPr lang="en-GB"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en-US" dirty="0"/>
              <a:t>Q</a:t>
            </a:r>
            <a:r>
              <a:rPr lang="en-GB" dirty="0"/>
              <a:t>UESTIONS TO ANSWER</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543923" y="4826655"/>
            <a:ext cx="4667415" cy="1402691"/>
          </a:xfrm>
        </p:spPr>
        <p:txBody>
          <a:bodyPr rtlCol="0">
            <a:normAutofit fontScale="92500"/>
          </a:bodyPr>
          <a:lstStyle/>
          <a:p>
            <a:pPr marL="342900" indent="-342900" algn="l" rtl="0">
              <a:spcBef>
                <a:spcPts val="0"/>
              </a:spcBef>
              <a:buFont typeface="+mj-lt"/>
              <a:buAutoNum type="arabicPeriod"/>
            </a:pPr>
            <a:r>
              <a:rPr lang="en-GB" dirty="0"/>
              <a:t>How do we predict our most loyal customers?</a:t>
            </a:r>
          </a:p>
          <a:p>
            <a:pPr marL="342900" indent="-342900" algn="l" rtl="0">
              <a:spcBef>
                <a:spcPts val="0"/>
              </a:spcBef>
              <a:buFont typeface="+mj-lt"/>
              <a:buAutoNum type="arabicPeriod"/>
            </a:pPr>
            <a:r>
              <a:rPr lang="en-GB" dirty="0"/>
              <a:t>Can we segment our customer base and how?</a:t>
            </a:r>
          </a:p>
          <a:p>
            <a:pPr marL="342900" indent="-342900" algn="l" rtl="0">
              <a:spcBef>
                <a:spcPts val="0"/>
              </a:spcBef>
              <a:buFont typeface="+mj-lt"/>
              <a:buAutoNum type="arabicPeriod"/>
            </a:pPr>
            <a:r>
              <a:rPr lang="en-GB" dirty="0"/>
              <a:t>How can we use social data to understand customers?</a:t>
            </a:r>
          </a:p>
          <a:p>
            <a:pPr marL="342900" indent="-342900" algn="l" rtl="0">
              <a:spcBef>
                <a:spcPts val="0"/>
              </a:spcBef>
              <a:buFont typeface="+mj-lt"/>
              <a:buAutoNum type="arabicPeriod"/>
            </a:pPr>
            <a:r>
              <a:rPr lang="en-GB" dirty="0"/>
              <a:t>What is impacting Sales?</a:t>
            </a:r>
          </a:p>
          <a:p>
            <a:pPr marL="342900" indent="-342900" algn="l" rtl="0">
              <a:spcBef>
                <a:spcPts val="0"/>
              </a:spcBef>
              <a:buFont typeface="+mj-lt"/>
              <a:buAutoNum type="arabicPeriod"/>
            </a:pPr>
            <a:r>
              <a:rPr lang="en-GB" dirty="0"/>
              <a:t>What are the relationships in the sales data and regions?</a:t>
            </a:r>
          </a:p>
          <a:p>
            <a:pPr rtl="0"/>
            <a:endParaRPr lang="en-GB"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0" y="1"/>
            <a:ext cx="8421688" cy="567508"/>
          </a:xfrm>
        </p:spPr>
        <p:txBody>
          <a:bodyPr rtlCol="0">
            <a:normAutofit/>
          </a:bodyPr>
          <a:lstStyle/>
          <a:p>
            <a:pPr algn="l" rtl="0"/>
            <a:r>
              <a:rPr lang="en-GB" dirty="0"/>
              <a:t>INSIGHTS – Customer loyalty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8659336" y="827486"/>
            <a:ext cx="3426646" cy="4521326"/>
          </a:xfrm>
        </p:spPr>
        <p:txBody>
          <a:bodyPr rtlCol="0">
            <a:normAutofit/>
          </a:bodyPr>
          <a:lstStyle/>
          <a:p>
            <a:pPr algn="l" rtl="0"/>
            <a:r>
              <a:rPr lang="en-US" dirty="0"/>
              <a:t>Using a Multiple Linear Regression Model we can reasonably reliably predict the Loyalty Points a member will accumulate based on their Remuneration and Spending Score. </a:t>
            </a:r>
          </a:p>
          <a:p>
            <a:pPr algn="l"/>
            <a:r>
              <a:rPr lang="en-US" dirty="0"/>
              <a:t>The accuracy of this is good but not perfect.</a:t>
            </a:r>
            <a:endParaRPr lang="en-US" b="1" dirty="0"/>
          </a:p>
          <a:p>
            <a:pPr algn="l" rtl="0"/>
            <a:r>
              <a:rPr lang="en-US" b="1" dirty="0"/>
              <a:t>Recommendation:</a:t>
            </a:r>
            <a:r>
              <a:rPr lang="en-US" dirty="0"/>
              <a:t> this is used to </a:t>
            </a:r>
            <a:r>
              <a:rPr lang="en-US" dirty="0" err="1"/>
              <a:t>prioritise</a:t>
            </a:r>
            <a:r>
              <a:rPr lang="en-US" dirty="0"/>
              <a:t> and target most valuable customers.</a:t>
            </a:r>
          </a:p>
          <a:p>
            <a:pPr algn="l" rtl="0"/>
            <a:r>
              <a:rPr lang="en-US" dirty="0"/>
              <a:t>Can we improve this with more data?</a:t>
            </a:r>
          </a:p>
          <a:p>
            <a:pPr algn="l" rtl="0"/>
            <a:r>
              <a:rPr lang="en-US" dirty="0"/>
              <a:t>Can we understand why we the relationship weakens at higher remuneration and spending scores?</a:t>
            </a:r>
            <a:endParaRPr lang="en-GB" dirty="0"/>
          </a:p>
        </p:txBody>
      </p:sp>
      <p:pic>
        <p:nvPicPr>
          <p:cNvPr id="27" name="Picture 26" descr="Chart, scatter chart&#10;&#10;Description automatically generated">
            <a:extLst>
              <a:ext uri="{FF2B5EF4-FFF2-40B4-BE49-F238E27FC236}">
                <a16:creationId xmlns:a16="http://schemas.microsoft.com/office/drawing/2014/main" id="{748F6245-843C-B9E1-DC0F-029BF4D7AE2F}"/>
              </a:ext>
            </a:extLst>
          </p:cNvPr>
          <p:cNvPicPr>
            <a:picLocks noChangeAspect="1"/>
          </p:cNvPicPr>
          <p:nvPr/>
        </p:nvPicPr>
        <p:blipFill>
          <a:blip r:embed="rId3"/>
          <a:stretch>
            <a:fillRect/>
          </a:stretch>
        </p:blipFill>
        <p:spPr>
          <a:xfrm>
            <a:off x="180000" y="827486"/>
            <a:ext cx="8352000" cy="5568000"/>
          </a:xfrm>
          <a:prstGeom prst="rect">
            <a:avLst/>
          </a:prstGeom>
        </p:spPr>
      </p:pic>
    </p:spTree>
    <p:extLst>
      <p:ext uri="{BB962C8B-B14F-4D97-AF65-F5344CB8AC3E}">
        <p14:creationId xmlns:p14="http://schemas.microsoft.com/office/powerpoint/2010/main" val="17733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0" y="1"/>
            <a:ext cx="8421688" cy="567508"/>
          </a:xfrm>
        </p:spPr>
        <p:txBody>
          <a:bodyPr rtlCol="0">
            <a:normAutofit/>
          </a:bodyPr>
          <a:lstStyle/>
          <a:p>
            <a:pPr algn="l" rtl="0"/>
            <a:r>
              <a:rPr lang="en-GB" dirty="0"/>
              <a:t>INSIGHTS – segmentation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8659336" y="827486"/>
            <a:ext cx="3426646" cy="4521326"/>
          </a:xfrm>
        </p:spPr>
        <p:txBody>
          <a:bodyPr rtlCol="0">
            <a:normAutofit fontScale="92500" lnSpcReduction="10000"/>
          </a:bodyPr>
          <a:lstStyle/>
          <a:p>
            <a:pPr algn="l" rtl="0"/>
            <a:r>
              <a:rPr lang="en-US" dirty="0"/>
              <a:t>We have identified 5 clear customer segments based on Remuneration and Spending Score</a:t>
            </a:r>
          </a:p>
          <a:p>
            <a:pPr algn="l"/>
            <a:r>
              <a:rPr lang="en-US" dirty="0"/>
              <a:t>The accuracy of this is good but not perfect.</a:t>
            </a:r>
            <a:endParaRPr lang="en-US" b="1" dirty="0"/>
          </a:p>
          <a:p>
            <a:pPr algn="l" rtl="0"/>
            <a:r>
              <a:rPr lang="en-US" b="1" dirty="0"/>
              <a:t>Recommendation:</a:t>
            </a:r>
            <a:r>
              <a:rPr lang="en-US" dirty="0"/>
              <a:t> segment into the following groups and target marketing activity appropriately.;</a:t>
            </a:r>
          </a:p>
          <a:p>
            <a:pPr algn="l" rtl="0"/>
            <a:r>
              <a:rPr lang="en-US" dirty="0"/>
              <a:t>0 = mid-spending score, mid-remuneration</a:t>
            </a:r>
          </a:p>
          <a:p>
            <a:pPr algn="l" rtl="0"/>
            <a:r>
              <a:rPr lang="en-US" dirty="0"/>
              <a:t>1 = low-spending score, low-remuneration</a:t>
            </a:r>
          </a:p>
          <a:p>
            <a:pPr algn="l" rtl="0"/>
            <a:r>
              <a:rPr lang="en-US" dirty="0"/>
              <a:t>2 = low-spending score, high-remuneration</a:t>
            </a:r>
          </a:p>
          <a:p>
            <a:pPr algn="l" rtl="0"/>
            <a:r>
              <a:rPr lang="en-US" dirty="0"/>
              <a:t>3 = high-spending score, high-remuneration</a:t>
            </a:r>
          </a:p>
          <a:p>
            <a:pPr algn="l" rtl="0"/>
            <a:r>
              <a:rPr lang="en-US" dirty="0"/>
              <a:t>4 = high-spending score, low-remuneration</a:t>
            </a:r>
          </a:p>
          <a:p>
            <a:pPr algn="l" rtl="0"/>
            <a:endParaRPr lang="en-US" dirty="0"/>
          </a:p>
          <a:p>
            <a:pPr algn="l" rtl="0"/>
            <a:r>
              <a:rPr lang="en-US" dirty="0"/>
              <a:t>Can we learn more about the segments, such as gender, education, location, customer </a:t>
            </a:r>
            <a:r>
              <a:rPr lang="en-US" dirty="0" err="1"/>
              <a:t>behaviour</a:t>
            </a:r>
            <a:r>
              <a:rPr lang="en-US" dirty="0"/>
              <a:t> (</a:t>
            </a:r>
            <a:r>
              <a:rPr lang="en-US" dirty="0" err="1"/>
              <a:t>eg</a:t>
            </a:r>
            <a:r>
              <a:rPr lang="en-US" dirty="0"/>
              <a:t> click through on promo emails)?</a:t>
            </a:r>
            <a:endParaRPr lang="en-GB" dirty="0"/>
          </a:p>
        </p:txBody>
      </p:sp>
      <p:pic>
        <p:nvPicPr>
          <p:cNvPr id="3" name="Picture 2" descr="Chart, scatter chart&#10;&#10;Description automatically generated">
            <a:extLst>
              <a:ext uri="{FF2B5EF4-FFF2-40B4-BE49-F238E27FC236}">
                <a16:creationId xmlns:a16="http://schemas.microsoft.com/office/drawing/2014/main" id="{6FAD0D85-C9D9-C877-3D5E-C9D077EF7199}"/>
              </a:ext>
            </a:extLst>
          </p:cNvPr>
          <p:cNvPicPr>
            <a:picLocks noChangeAspect="1"/>
          </p:cNvPicPr>
          <p:nvPr/>
        </p:nvPicPr>
        <p:blipFill>
          <a:blip r:embed="rId3"/>
          <a:stretch>
            <a:fillRect/>
          </a:stretch>
        </p:blipFill>
        <p:spPr>
          <a:xfrm>
            <a:off x="180000" y="827486"/>
            <a:ext cx="8352000" cy="5568000"/>
          </a:xfrm>
          <a:prstGeom prst="rect">
            <a:avLst/>
          </a:prstGeom>
        </p:spPr>
      </p:pic>
    </p:spTree>
    <p:extLst>
      <p:ext uri="{BB962C8B-B14F-4D97-AF65-F5344CB8AC3E}">
        <p14:creationId xmlns:p14="http://schemas.microsoft.com/office/powerpoint/2010/main" val="24210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0" y="1"/>
            <a:ext cx="8421688" cy="567508"/>
          </a:xfrm>
        </p:spPr>
        <p:txBody>
          <a:bodyPr rtlCol="0">
            <a:normAutofit/>
          </a:bodyPr>
          <a:lstStyle/>
          <a:p>
            <a:pPr algn="l" rtl="0"/>
            <a:r>
              <a:rPr lang="en-GB" dirty="0"/>
              <a:t>INSIGHTS – SENTIMENT</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8659336" y="827486"/>
            <a:ext cx="3426646" cy="4521326"/>
          </a:xfrm>
        </p:spPr>
        <p:txBody>
          <a:bodyPr rtlCol="0">
            <a:normAutofit lnSpcReduction="10000"/>
          </a:bodyPr>
          <a:lstStyle/>
          <a:p>
            <a:pPr algn="l" rtl="0"/>
            <a:r>
              <a:rPr lang="en-US" dirty="0"/>
              <a:t>General Customer Sentiment towards Turtle Games is good.</a:t>
            </a:r>
          </a:p>
          <a:p>
            <a:pPr algn="l" rtl="0"/>
            <a:r>
              <a:rPr lang="en-US" b="1" dirty="0"/>
              <a:t>Recommendation:</a:t>
            </a:r>
            <a:r>
              <a:rPr lang="en-US" dirty="0"/>
              <a:t> dig deeper to understand common themes both good and bad. Ensure marketing campaigns leverage this, addressing issues and exploiting opportunities. Employ regular updates to ensure issues are understood in real time and Turtle can react appropriately. Engage with customers more to gather more data (surveys, social posts </a:t>
            </a:r>
            <a:r>
              <a:rPr lang="en-US" dirty="0" err="1"/>
              <a:t>etc</a:t>
            </a:r>
            <a:r>
              <a:rPr lang="en-US" dirty="0"/>
              <a:t>). Create feedback loop for any activity Turtle do.</a:t>
            </a:r>
          </a:p>
          <a:p>
            <a:pPr algn="l" rtl="0"/>
            <a:endParaRPr lang="en-US" dirty="0"/>
          </a:p>
          <a:p>
            <a:pPr algn="l" rtl="0"/>
            <a:r>
              <a:rPr lang="en-US" dirty="0"/>
              <a:t>Validate the sentiment scores – some errors found.</a:t>
            </a:r>
          </a:p>
          <a:p>
            <a:pPr algn="l" rtl="0"/>
            <a:r>
              <a:rPr lang="en-US" dirty="0"/>
              <a:t>Can we align to product code to understand how customers feel about specific products?</a:t>
            </a:r>
            <a:endParaRPr lang="en-GB" dirty="0"/>
          </a:p>
        </p:txBody>
      </p:sp>
      <p:pic>
        <p:nvPicPr>
          <p:cNvPr id="5" name="Picture 4" descr="Chart, line chart, histogram&#10;&#10;Description automatically generated">
            <a:extLst>
              <a:ext uri="{FF2B5EF4-FFF2-40B4-BE49-F238E27FC236}">
                <a16:creationId xmlns:a16="http://schemas.microsoft.com/office/drawing/2014/main" id="{6C974023-4865-F0CB-92FB-B494A01A6179}"/>
              </a:ext>
            </a:extLst>
          </p:cNvPr>
          <p:cNvPicPr>
            <a:picLocks noChangeAspect="1"/>
          </p:cNvPicPr>
          <p:nvPr/>
        </p:nvPicPr>
        <p:blipFill>
          <a:blip r:embed="rId3"/>
          <a:stretch>
            <a:fillRect/>
          </a:stretch>
        </p:blipFill>
        <p:spPr>
          <a:xfrm>
            <a:off x="180000" y="828000"/>
            <a:ext cx="7817569" cy="521171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59FBBE6D-EC27-ACD4-41C6-5EACBE8A456A}"/>
              </a:ext>
            </a:extLst>
          </p:cNvPr>
          <p:cNvPicPr>
            <a:picLocks noChangeAspect="1"/>
          </p:cNvPicPr>
          <p:nvPr/>
        </p:nvPicPr>
        <p:blipFill>
          <a:blip r:embed="rId4"/>
          <a:stretch>
            <a:fillRect/>
          </a:stretch>
        </p:blipFill>
        <p:spPr>
          <a:xfrm>
            <a:off x="3954544" y="4307458"/>
            <a:ext cx="4282911" cy="2409138"/>
          </a:xfrm>
          <a:prstGeom prst="rect">
            <a:avLst/>
          </a:prstGeom>
        </p:spPr>
      </p:pic>
    </p:spTree>
    <p:extLst>
      <p:ext uri="{BB962C8B-B14F-4D97-AF65-F5344CB8AC3E}">
        <p14:creationId xmlns:p14="http://schemas.microsoft.com/office/powerpoint/2010/main" val="237076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0" y="1"/>
            <a:ext cx="8421688" cy="567508"/>
          </a:xfrm>
        </p:spPr>
        <p:txBody>
          <a:bodyPr rtlCol="0">
            <a:normAutofit/>
          </a:bodyPr>
          <a:lstStyle/>
          <a:p>
            <a:pPr algn="l" rtl="0"/>
            <a:r>
              <a:rPr lang="en-GB" dirty="0"/>
              <a:t>INSIGHTS – SALES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8659336" y="827486"/>
            <a:ext cx="3426646" cy="4521326"/>
          </a:xfrm>
        </p:spPr>
        <p:txBody>
          <a:bodyPr rtlCol="0">
            <a:normAutofit/>
          </a:bodyPr>
          <a:lstStyle/>
          <a:p>
            <a:pPr algn="l" rtl="0"/>
            <a:r>
              <a:rPr lang="en-US" dirty="0"/>
              <a:t>We understand our highest selling product types (genre) and who publishes them. We have an issue with declining sales - for recent releases they have fallen short of previous peaks, and NA region is now smaller than EU</a:t>
            </a:r>
          </a:p>
          <a:p>
            <a:pPr algn="l" rtl="0"/>
            <a:r>
              <a:rPr lang="en-US" b="1" dirty="0"/>
              <a:t>Recommendation:</a:t>
            </a:r>
            <a:r>
              <a:rPr lang="en-US" dirty="0"/>
              <a:t> dig deeper to understand why recent releases have underwhelmed. Do we understand the issues driving the decline in NA – more stark than EU, is it competition? Operational? Lack of investment? Change in the marketplace?</a:t>
            </a:r>
          </a:p>
          <a:p>
            <a:pPr algn="l" rtl="0"/>
            <a:endParaRPr lang="en-US" dirty="0"/>
          </a:p>
          <a:p>
            <a:pPr algn="l" rtl="0"/>
            <a:r>
              <a:rPr lang="en-US" dirty="0"/>
              <a:t>Gather more data to add more </a:t>
            </a:r>
            <a:r>
              <a:rPr lang="en-US" dirty="0" err="1"/>
              <a:t>colour</a:t>
            </a:r>
            <a:r>
              <a:rPr lang="en-US" dirty="0"/>
              <a:t> to this analysis, such as location breakdown, numbers of stores, socio-economic factors etc.</a:t>
            </a:r>
            <a:endParaRPr lang="en-GB" dirty="0"/>
          </a:p>
        </p:txBody>
      </p:sp>
      <p:pic>
        <p:nvPicPr>
          <p:cNvPr id="4" name="Picture 3" descr="Chart, line chart&#10;&#10;Description automatically generated">
            <a:extLst>
              <a:ext uri="{FF2B5EF4-FFF2-40B4-BE49-F238E27FC236}">
                <a16:creationId xmlns:a16="http://schemas.microsoft.com/office/drawing/2014/main" id="{8CBE1EE8-05B5-B2D6-66DE-9199FE07168A}"/>
              </a:ext>
            </a:extLst>
          </p:cNvPr>
          <p:cNvPicPr>
            <a:picLocks noChangeAspect="1"/>
          </p:cNvPicPr>
          <p:nvPr/>
        </p:nvPicPr>
        <p:blipFill>
          <a:blip r:embed="rId3"/>
          <a:stretch>
            <a:fillRect/>
          </a:stretch>
        </p:blipFill>
        <p:spPr>
          <a:xfrm>
            <a:off x="180001" y="460355"/>
            <a:ext cx="8473382" cy="4187060"/>
          </a:xfrm>
          <a:prstGeom prst="rect">
            <a:avLst/>
          </a:prstGeom>
        </p:spPr>
      </p:pic>
      <p:pic>
        <p:nvPicPr>
          <p:cNvPr id="8" name="Picture 7" descr="Chart&#10;&#10;Description automatically generated">
            <a:extLst>
              <a:ext uri="{FF2B5EF4-FFF2-40B4-BE49-F238E27FC236}">
                <a16:creationId xmlns:a16="http://schemas.microsoft.com/office/drawing/2014/main" id="{27214546-3CBA-FA41-9FF6-0DC4B23F26EC}"/>
              </a:ext>
            </a:extLst>
          </p:cNvPr>
          <p:cNvPicPr>
            <a:picLocks noChangeAspect="1"/>
          </p:cNvPicPr>
          <p:nvPr/>
        </p:nvPicPr>
        <p:blipFill>
          <a:blip r:embed="rId4"/>
          <a:stretch>
            <a:fillRect/>
          </a:stretch>
        </p:blipFill>
        <p:spPr>
          <a:xfrm>
            <a:off x="4422844" y="4430597"/>
            <a:ext cx="4233516" cy="2376000"/>
          </a:xfrm>
          <a:prstGeom prst="rect">
            <a:avLst/>
          </a:prstGeom>
        </p:spPr>
      </p:pic>
      <p:pic>
        <p:nvPicPr>
          <p:cNvPr id="11" name="Picture 10" descr="Chart, bar chart&#10;&#10;Description automatically generated">
            <a:extLst>
              <a:ext uri="{FF2B5EF4-FFF2-40B4-BE49-F238E27FC236}">
                <a16:creationId xmlns:a16="http://schemas.microsoft.com/office/drawing/2014/main" id="{F365856A-114E-BF23-402B-29374344A715}"/>
              </a:ext>
            </a:extLst>
          </p:cNvPr>
          <p:cNvPicPr>
            <a:picLocks noChangeAspect="1"/>
          </p:cNvPicPr>
          <p:nvPr/>
        </p:nvPicPr>
        <p:blipFill>
          <a:blip r:embed="rId5"/>
          <a:stretch>
            <a:fillRect/>
          </a:stretch>
        </p:blipFill>
        <p:spPr>
          <a:xfrm>
            <a:off x="174046" y="4430597"/>
            <a:ext cx="4233518" cy="2376000"/>
          </a:xfrm>
          <a:prstGeom prst="rect">
            <a:avLst/>
          </a:prstGeom>
        </p:spPr>
      </p:pic>
    </p:spTree>
    <p:extLst>
      <p:ext uri="{BB962C8B-B14F-4D97-AF65-F5344CB8AC3E}">
        <p14:creationId xmlns:p14="http://schemas.microsoft.com/office/powerpoint/2010/main" val="384989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0" y="1"/>
            <a:ext cx="8421688" cy="567508"/>
          </a:xfrm>
        </p:spPr>
        <p:txBody>
          <a:bodyPr rtlCol="0">
            <a:normAutofit/>
          </a:bodyPr>
          <a:lstStyle/>
          <a:p>
            <a:pPr algn="l" rtl="0"/>
            <a:r>
              <a:rPr lang="en-GB" dirty="0"/>
              <a:t>INSIGHTS – SALES PREDICTIONS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8659336" y="827486"/>
            <a:ext cx="3426646" cy="4521326"/>
          </a:xfrm>
        </p:spPr>
        <p:txBody>
          <a:bodyPr rtlCol="0">
            <a:normAutofit/>
          </a:bodyPr>
          <a:lstStyle/>
          <a:p>
            <a:pPr algn="l" rtl="0"/>
            <a:r>
              <a:rPr lang="en-US" dirty="0"/>
              <a:t>There is a close correlation between the NA and EU sales numbers and Global Sales. This information gives us two things – the ability to forecast future Global sales based on EU and NA performance and also an emphasis on the importance of these two regions to the company as a whole and the need to fix the issues highlighted previously, particularly in NA</a:t>
            </a:r>
          </a:p>
          <a:p>
            <a:pPr algn="l" rtl="0"/>
            <a:endParaRPr lang="en-US" dirty="0"/>
          </a:p>
          <a:p>
            <a:pPr algn="l" rtl="0"/>
            <a:r>
              <a:rPr lang="en-GB" dirty="0"/>
              <a:t>Can we now look to understand predictors for NA and EU sales? What data do we have such as market sizes, game release plans, platform ownership, competition, marketing investment etc to reliably understand what a realistic revenue is for the next year and how we can </a:t>
            </a:r>
            <a:r>
              <a:rPr lang="en-GB"/>
              <a:t>start growing our business.</a:t>
            </a:r>
            <a:endParaRPr lang="en-GB" dirty="0"/>
          </a:p>
        </p:txBody>
      </p:sp>
      <p:pic>
        <p:nvPicPr>
          <p:cNvPr id="3" name="Picture 2">
            <a:extLst>
              <a:ext uri="{FF2B5EF4-FFF2-40B4-BE49-F238E27FC236}">
                <a16:creationId xmlns:a16="http://schemas.microsoft.com/office/drawing/2014/main" id="{1C718E69-CA58-91A4-9C2B-0154220BF8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000" y="828000"/>
            <a:ext cx="8498488" cy="4187060"/>
          </a:xfrm>
          <a:prstGeom prst="rect">
            <a:avLst/>
          </a:prstGeom>
          <a:noFill/>
          <a:ln>
            <a:noFill/>
          </a:ln>
        </p:spPr>
      </p:pic>
    </p:spTree>
    <p:extLst>
      <p:ext uri="{BB962C8B-B14F-4D97-AF65-F5344CB8AC3E}">
        <p14:creationId xmlns:p14="http://schemas.microsoft.com/office/powerpoint/2010/main" val="2598101855"/>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7_TF56180624_Win32" id="{9C9DE05E-573F-4B74-9E07-5048A314E5F0}" vid="{CC422194-82DE-4560-A159-6C2CDC237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61</TotalTime>
  <Words>642</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Monoline</vt:lpstr>
      <vt:lpstr>Turtle Games analysis</vt:lpstr>
      <vt:lpstr>contents</vt:lpstr>
      <vt:lpstr>Background &amp; context</vt:lpstr>
      <vt:lpstr>INSIGHTS – Customer loyalty</vt:lpstr>
      <vt:lpstr>INSIGHTS – segmentation</vt:lpstr>
      <vt:lpstr>INSIGHTS – SENTIMENT</vt:lpstr>
      <vt:lpstr>INSIGHTS – SALES</vt:lpstr>
      <vt:lpstr>INSIGHTS – SALES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Turtle Games analysis</dc:title>
  <dc:creator>David Robertshaw</dc:creator>
  <cp:lastModifiedBy>David Robertshaw</cp:lastModifiedBy>
  <cp:revision>1</cp:revision>
  <dcterms:created xsi:type="dcterms:W3CDTF">2022-09-18T14:57:32Z</dcterms:created>
  <dcterms:modified xsi:type="dcterms:W3CDTF">2022-09-18T15:58:43Z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