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accent1"/>
              </a:buClr>
              <a:buSzPts val="1800"/>
              <a:buFont typeface="Calibri"/>
              <a:buNone/>
            </a:pPr>
            <a:r>
              <a:rPr b="1" i="0" lang="en-US" sz="1800" u="none" cap="none" strike="noStrike">
                <a:solidFill>
                  <a:schemeClr val="accent1"/>
                </a:solidFill>
                <a:latin typeface="Calibri"/>
                <a:ea typeface="Calibri"/>
                <a:cs typeface="Calibri"/>
                <a:sym typeface="Calibri"/>
              </a:rPr>
              <a:t>David Robinson</a:t>
            </a:r>
            <a:br>
              <a:rPr b="1" i="0" lang="en-US" sz="1800" u="none" cap="none" strike="noStrike">
                <a:solidFill>
                  <a:schemeClr val="accent1"/>
                </a:solidFill>
                <a:latin typeface="Calibri"/>
                <a:ea typeface="Calibri"/>
                <a:cs typeface="Calibri"/>
                <a:sym typeface="Calibri"/>
              </a:rPr>
            </a:br>
            <a:r>
              <a:rPr b="1" i="0" lang="en-US" sz="1800" u="none" cap="none" strike="noStrike">
                <a:solidFill>
                  <a:schemeClr val="accent1"/>
                </a:solidFill>
                <a:latin typeface="Calibri"/>
                <a:ea typeface="Calibri"/>
                <a:cs typeface="Calibri"/>
                <a:sym typeface="Calibri"/>
              </a:rPr>
              <a:t>Martin Hu</a:t>
            </a:r>
            <a:br>
              <a:rPr b="1" i="0" lang="en-US" sz="1800" u="none" cap="none" strike="noStrike">
                <a:solidFill>
                  <a:schemeClr val="accent1"/>
                </a:solidFill>
                <a:latin typeface="Calibri"/>
                <a:ea typeface="Calibri"/>
                <a:cs typeface="Calibri"/>
                <a:sym typeface="Calibri"/>
              </a:rPr>
            </a:br>
            <a:r>
              <a:rPr b="1" i="0" lang="en-US" sz="1800" u="none" cap="none" strike="noStrike">
                <a:solidFill>
                  <a:schemeClr val="accent1"/>
                </a:solidFill>
                <a:latin typeface="Calibri"/>
                <a:ea typeface="Calibri"/>
                <a:cs typeface="Calibri"/>
                <a:sym typeface="Calibri"/>
              </a:rPr>
              <a:t>Scott Nicholson</a:t>
            </a:r>
            <a:br>
              <a:rPr b="1" i="0" lang="en-US" sz="1800" u="none" cap="none" strike="noStrike">
                <a:solidFill>
                  <a:schemeClr val="accent1"/>
                </a:solidFill>
                <a:latin typeface="Calibri"/>
                <a:ea typeface="Calibri"/>
                <a:cs typeface="Calibri"/>
                <a:sym typeface="Calibri"/>
              </a:rPr>
            </a:br>
            <a:r>
              <a:rPr b="1" i="0" lang="en-US" sz="1800" u="none" cap="none" strike="noStrike">
                <a:solidFill>
                  <a:schemeClr val="accent1"/>
                </a:solidFill>
                <a:latin typeface="Calibri"/>
                <a:ea typeface="Calibri"/>
                <a:cs typeface="Calibri"/>
                <a:sym typeface="Calibri"/>
              </a:rPr>
              <a:t>W. Mike Herrington</a:t>
            </a:r>
            <a:endParaRPr/>
          </a:p>
        </p:txBody>
      </p:sp>
      <p:pic>
        <p:nvPicPr>
          <p:cNvPr id="85" name="Google Shape;85;p13"/>
          <p:cNvPicPr preferRelativeResize="0"/>
          <p:nvPr>
            <p:ph idx="1" type="body"/>
          </p:nvPr>
        </p:nvPicPr>
        <p:blipFill rotWithShape="1">
          <a:blip r:embed="rId3">
            <a:alphaModFix/>
          </a:blip>
          <a:srcRect b="0" l="4431" r="0" t="0"/>
          <a:stretch/>
        </p:blipFill>
        <p:spPr>
          <a:xfrm>
            <a:off x="838200" y="512956"/>
            <a:ext cx="3404950" cy="970156"/>
          </a:xfrm>
          <a:prstGeom prst="rect">
            <a:avLst/>
          </a:prstGeom>
          <a:noFill/>
          <a:ln>
            <a:noFill/>
          </a:ln>
        </p:spPr>
      </p:pic>
      <p:pic>
        <p:nvPicPr>
          <p:cNvPr id="86" name="Google Shape;86;p13"/>
          <p:cNvPicPr preferRelativeResize="0"/>
          <p:nvPr/>
        </p:nvPicPr>
        <p:blipFill rotWithShape="1">
          <a:blip r:embed="rId3">
            <a:alphaModFix/>
          </a:blip>
          <a:srcRect b="0" l="81137" r="13902" t="0"/>
          <a:stretch/>
        </p:blipFill>
        <p:spPr>
          <a:xfrm>
            <a:off x="4243150" y="512954"/>
            <a:ext cx="176735" cy="970156"/>
          </a:xfrm>
          <a:prstGeom prst="rect">
            <a:avLst/>
          </a:prstGeom>
          <a:noFill/>
          <a:ln>
            <a:noFill/>
          </a:ln>
        </p:spPr>
      </p:pic>
      <p:pic>
        <p:nvPicPr>
          <p:cNvPr id="87" name="Google Shape;87;p13"/>
          <p:cNvPicPr preferRelativeResize="0"/>
          <p:nvPr/>
        </p:nvPicPr>
        <p:blipFill rotWithShape="1">
          <a:blip r:embed="rId3">
            <a:alphaModFix/>
          </a:blip>
          <a:srcRect b="0" l="81667" r="0" t="0"/>
          <a:stretch/>
        </p:blipFill>
        <p:spPr>
          <a:xfrm>
            <a:off x="4967146" y="512952"/>
            <a:ext cx="653177" cy="970156"/>
          </a:xfrm>
          <a:prstGeom prst="rect">
            <a:avLst/>
          </a:prstGeom>
          <a:noFill/>
          <a:ln>
            <a:noFill/>
          </a:ln>
        </p:spPr>
      </p:pic>
      <p:pic>
        <p:nvPicPr>
          <p:cNvPr id="88" name="Google Shape;88;p13"/>
          <p:cNvPicPr preferRelativeResize="0"/>
          <p:nvPr/>
        </p:nvPicPr>
        <p:blipFill rotWithShape="1">
          <a:blip r:embed="rId3">
            <a:alphaModFix/>
          </a:blip>
          <a:srcRect b="51362" l="28882" r="55758" t="-1593"/>
          <a:stretch/>
        </p:blipFill>
        <p:spPr>
          <a:xfrm rot="10800000">
            <a:off x="4419885" y="512952"/>
            <a:ext cx="547261" cy="1006240"/>
          </a:xfrm>
          <a:prstGeom prst="rect">
            <a:avLst/>
          </a:prstGeom>
          <a:noFill/>
          <a:ln>
            <a:noFill/>
          </a:ln>
        </p:spPr>
      </p:pic>
      <p:cxnSp>
        <p:nvCxnSpPr>
          <p:cNvPr id="89" name="Google Shape;89;p13"/>
          <p:cNvCxnSpPr>
            <a:stCxn id="84" idx="2"/>
          </p:cNvCxnSpPr>
          <p:nvPr/>
        </p:nvCxnSpPr>
        <p:spPr>
          <a:xfrm>
            <a:off x="6096000" y="1690688"/>
            <a:ext cx="0" cy="5167200"/>
          </a:xfrm>
          <a:prstGeom prst="straightConnector1">
            <a:avLst/>
          </a:prstGeom>
          <a:noFill/>
          <a:ln cap="flat" cmpd="sng" w="63500">
            <a:solidFill>
              <a:schemeClr val="accent1"/>
            </a:solidFill>
            <a:prstDash val="solid"/>
            <a:miter lim="800000"/>
            <a:headEnd len="sm" w="sm" type="none"/>
            <a:tailEnd len="sm" w="sm" type="none"/>
          </a:ln>
        </p:spPr>
      </p:cxnSp>
      <p:cxnSp>
        <p:nvCxnSpPr>
          <p:cNvPr id="90" name="Google Shape;90;p13"/>
          <p:cNvCxnSpPr/>
          <p:nvPr/>
        </p:nvCxnSpPr>
        <p:spPr>
          <a:xfrm>
            <a:off x="471488" y="4243388"/>
            <a:ext cx="11244262" cy="0"/>
          </a:xfrm>
          <a:prstGeom prst="straightConnector1">
            <a:avLst/>
          </a:prstGeom>
          <a:noFill/>
          <a:ln cap="flat" cmpd="sng" w="63500">
            <a:solidFill>
              <a:schemeClr val="accent1"/>
            </a:solidFill>
            <a:prstDash val="solid"/>
            <a:miter lim="800000"/>
            <a:headEnd len="sm" w="sm" type="none"/>
            <a:tailEnd len="sm" w="sm" type="none"/>
          </a:ln>
        </p:spPr>
      </p:cxnSp>
      <p:sp>
        <p:nvSpPr>
          <p:cNvPr id="91" name="Google Shape;91;p13"/>
          <p:cNvSpPr txBox="1"/>
          <p:nvPr/>
        </p:nvSpPr>
        <p:spPr>
          <a:xfrm>
            <a:off x="838200" y="1838515"/>
            <a:ext cx="4782123" cy="230832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sng" cap="none" strike="noStrike">
                <a:solidFill>
                  <a:schemeClr val="dk1"/>
                </a:solidFill>
                <a:latin typeface="Calibri"/>
                <a:ea typeface="Calibri"/>
                <a:cs typeface="Calibri"/>
                <a:sym typeface="Calibri"/>
              </a:rPr>
              <a:t>Purpose</a:t>
            </a:r>
            <a:endParaRPr b="1" i="0" sz="2400" u="sng" cap="none" strike="noStrike">
              <a:solidFill>
                <a:schemeClr val="dk1"/>
              </a:solidFill>
              <a:latin typeface="Calibri"/>
              <a:ea typeface="Calibri"/>
              <a:cs typeface="Calibri"/>
              <a:sym typeface="Calibri"/>
            </a:endParaRPr>
          </a:p>
          <a:p>
            <a:pPr indent="0" lvl="0" marL="0" marR="0" rtl="0">
              <a:lnSpc>
                <a:spcPct val="115000"/>
              </a:lnSpc>
              <a:spcBef>
                <a:spcPts val="1000"/>
              </a:spcBef>
              <a:spcAft>
                <a:spcPts val="0"/>
              </a:spcAft>
              <a:buNone/>
            </a:pPr>
            <a:r>
              <a:rPr lang="en-US">
                <a:solidFill>
                  <a:schemeClr val="dk1"/>
                </a:solidFill>
                <a:latin typeface="Calibri"/>
                <a:ea typeface="Calibri"/>
                <a:cs typeface="Calibri"/>
                <a:sym typeface="Calibri"/>
              </a:rPr>
              <a:t>To search for evidence of potential price manipulation by analyzing periods of elevated trading activity and looking for evidence of layering, washing and other coordinated actions to artificially move the prices of cryptocurrencies.</a:t>
            </a:r>
            <a:endParaRPr>
              <a:solidFill>
                <a:schemeClr val="dk1"/>
              </a:solidFill>
              <a:latin typeface="Calibri"/>
              <a:ea typeface="Calibri"/>
              <a:cs typeface="Calibri"/>
              <a:sym typeface="Calibri"/>
            </a:endParaRPr>
          </a:p>
          <a:p>
            <a:pPr indent="0" lvl="0" marL="0" marR="0" rtl="0">
              <a:spcBef>
                <a:spcPts val="0"/>
              </a:spcBef>
              <a:spcAft>
                <a:spcPts val="0"/>
              </a:spcAft>
              <a:buNone/>
            </a:pPr>
            <a:r>
              <a:t/>
            </a:r>
            <a:endParaRPr b="1" i="0" u="sng" cap="none" strike="noStrike">
              <a:solidFill>
                <a:schemeClr val="dk1"/>
              </a:solidFill>
              <a:latin typeface="Calibri"/>
              <a:ea typeface="Calibri"/>
              <a:cs typeface="Calibri"/>
              <a:sym typeface="Calibri"/>
            </a:endParaRPr>
          </a:p>
          <a:p>
            <a:pPr indent="0" lvl="0" marL="0" marR="0" rtl="0">
              <a:spcBef>
                <a:spcPts val="0"/>
              </a:spcBef>
              <a:spcAft>
                <a:spcPts val="0"/>
              </a:spcAft>
              <a:buNone/>
            </a:pPr>
            <a:r>
              <a:t/>
            </a:r>
            <a:endParaRPr b="1" i="0" u="sng"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i="0" sz="2400" u="sng" cap="none" strike="noStrike">
              <a:solidFill>
                <a:schemeClr val="dk1"/>
              </a:solidFill>
              <a:latin typeface="Calibri"/>
              <a:ea typeface="Calibri"/>
              <a:cs typeface="Calibri"/>
              <a:sym typeface="Calibri"/>
            </a:endParaRPr>
          </a:p>
        </p:txBody>
      </p:sp>
      <p:sp>
        <p:nvSpPr>
          <p:cNvPr id="92" name="Google Shape;92;p13"/>
          <p:cNvSpPr txBox="1"/>
          <p:nvPr/>
        </p:nvSpPr>
        <p:spPr>
          <a:xfrm>
            <a:off x="6571679" y="1838515"/>
            <a:ext cx="4782122" cy="230832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sng" cap="none" strike="noStrike">
                <a:solidFill>
                  <a:schemeClr val="dk1"/>
                </a:solidFill>
                <a:latin typeface="Calibri"/>
                <a:ea typeface="Calibri"/>
                <a:cs typeface="Calibri"/>
                <a:sym typeface="Calibri"/>
              </a:rPr>
              <a:t>Customers</a:t>
            </a:r>
            <a:endParaRPr/>
          </a:p>
          <a:p>
            <a:pPr indent="-317500" lvl="0" marL="457200" marR="0" rtl="0">
              <a:spcBef>
                <a:spcPts val="1000"/>
              </a:spcBef>
              <a:spcAft>
                <a:spcPts val="0"/>
              </a:spcAft>
              <a:buClr>
                <a:schemeClr val="dk1"/>
              </a:buClr>
              <a:buSzPts val="1400"/>
              <a:buFont typeface="Calibri"/>
              <a:buChar char="●"/>
            </a:pPr>
            <a:r>
              <a:rPr lang="en-US">
                <a:solidFill>
                  <a:schemeClr val="dk1"/>
                </a:solidFill>
                <a:latin typeface="Calibri"/>
                <a:ea typeface="Calibri"/>
                <a:cs typeface="Calibri"/>
                <a:sym typeface="Calibri"/>
              </a:rPr>
              <a:t>Regulators and law enforcement authority to detect fraudulent behavior and unlawful trading activities.</a:t>
            </a:r>
            <a:endParaRPr>
              <a:solidFill>
                <a:schemeClr val="dk1"/>
              </a:solidFill>
              <a:latin typeface="Calibri"/>
              <a:ea typeface="Calibri"/>
              <a:cs typeface="Calibri"/>
              <a:sym typeface="Calibri"/>
            </a:endParaRPr>
          </a:p>
          <a:p>
            <a:pPr indent="-317500" lvl="0" marL="457200" marR="0" rtl="0">
              <a:spcBef>
                <a:spcPts val="1000"/>
              </a:spcBef>
              <a:spcAft>
                <a:spcPts val="0"/>
              </a:spcAft>
              <a:buClr>
                <a:schemeClr val="dk1"/>
              </a:buClr>
              <a:buSzPts val="1400"/>
              <a:buFont typeface="Calibri"/>
              <a:buChar char="●"/>
            </a:pPr>
            <a:r>
              <a:rPr lang="en-US">
                <a:solidFill>
                  <a:schemeClr val="dk1"/>
                </a:solidFill>
                <a:latin typeface="Calibri"/>
                <a:ea typeface="Calibri"/>
                <a:cs typeface="Calibri"/>
                <a:sym typeface="Calibri"/>
              </a:rPr>
              <a:t>CryptoCurrency trading companies and investors to identify the pattern, to predict future trending, to reduce investment risk, and to seize investment timing for opportunities.</a:t>
            </a:r>
            <a:endParaRPr>
              <a:solidFill>
                <a:schemeClr val="dk1"/>
              </a:solidFill>
              <a:latin typeface="Calibri"/>
              <a:ea typeface="Calibri"/>
              <a:cs typeface="Calibri"/>
              <a:sym typeface="Calibri"/>
            </a:endParaRPr>
          </a:p>
          <a:p>
            <a:pPr indent="0" lvl="0" marL="0" marR="0" rtl="0">
              <a:spcBef>
                <a:spcPts val="1000"/>
              </a:spcBef>
              <a:spcAft>
                <a:spcPts val="0"/>
              </a:spcAft>
              <a:buNone/>
            </a:pPr>
            <a:r>
              <a:t/>
            </a:r>
            <a:endParaRPr>
              <a:solidFill>
                <a:schemeClr val="dk1"/>
              </a:solidFill>
              <a:latin typeface="Calibri"/>
              <a:ea typeface="Calibri"/>
              <a:cs typeface="Calibri"/>
              <a:sym typeface="Calibri"/>
            </a:endParaRPr>
          </a:p>
          <a:p>
            <a:pPr indent="0" lvl="0" marL="0" marR="0" rtl="0">
              <a:spcBef>
                <a:spcPts val="0"/>
              </a:spcBef>
              <a:spcAft>
                <a:spcPts val="0"/>
              </a:spcAft>
              <a:buNone/>
            </a:pPr>
            <a:r>
              <a:t/>
            </a:r>
            <a:endParaRPr b="1" i="0" u="sng" cap="none" strike="noStrike">
              <a:solidFill>
                <a:schemeClr val="dk1"/>
              </a:solidFill>
              <a:latin typeface="Calibri"/>
              <a:ea typeface="Calibri"/>
              <a:cs typeface="Calibri"/>
              <a:sym typeface="Calibri"/>
            </a:endParaRPr>
          </a:p>
          <a:p>
            <a:pPr indent="0" lvl="0" marL="0" marR="0" rtl="0">
              <a:spcBef>
                <a:spcPts val="0"/>
              </a:spcBef>
              <a:spcAft>
                <a:spcPts val="0"/>
              </a:spcAft>
              <a:buNone/>
            </a:pPr>
            <a:r>
              <a:t/>
            </a:r>
            <a:endParaRPr b="1" i="0" u="sng"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i="0" sz="2400" u="sng" cap="none" strike="noStrike">
              <a:solidFill>
                <a:schemeClr val="dk1"/>
              </a:solidFill>
              <a:latin typeface="Calibri"/>
              <a:ea typeface="Calibri"/>
              <a:cs typeface="Calibri"/>
              <a:sym typeface="Calibri"/>
            </a:endParaRPr>
          </a:p>
        </p:txBody>
      </p:sp>
      <p:sp>
        <p:nvSpPr>
          <p:cNvPr id="93" name="Google Shape;93;p13"/>
          <p:cNvSpPr txBox="1"/>
          <p:nvPr/>
        </p:nvSpPr>
        <p:spPr>
          <a:xfrm>
            <a:off x="838200" y="4450964"/>
            <a:ext cx="4782122" cy="230832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sng" cap="none" strike="noStrike">
                <a:solidFill>
                  <a:schemeClr val="dk1"/>
                </a:solidFill>
                <a:latin typeface="Calibri"/>
                <a:ea typeface="Calibri"/>
                <a:cs typeface="Calibri"/>
                <a:sym typeface="Calibri"/>
              </a:rPr>
              <a:t>Desired Outcome</a:t>
            </a:r>
            <a:endParaRPr/>
          </a:p>
          <a:p>
            <a:pPr indent="0" lvl="0" marL="0" rtl="0">
              <a:lnSpc>
                <a:spcPct val="115000"/>
              </a:lnSpc>
              <a:spcBef>
                <a:spcPts val="1000"/>
              </a:spcBef>
              <a:spcAft>
                <a:spcPts val="0"/>
              </a:spcAft>
              <a:buClr>
                <a:schemeClr val="dk1"/>
              </a:buClr>
              <a:buSzPts val="1100"/>
              <a:buFont typeface="Arial"/>
              <a:buNone/>
            </a:pPr>
            <a:r>
              <a:rPr lang="en-US">
                <a:solidFill>
                  <a:schemeClr val="dk1"/>
                </a:solidFill>
                <a:latin typeface="Calibri"/>
                <a:ea typeface="Calibri"/>
                <a:cs typeface="Calibri"/>
                <a:sym typeface="Calibri"/>
              </a:rPr>
              <a:t>Identification of participants suspected of engaging in market manipulation, allowing for further scrutiny by regulators and law enforcement. This scrutiny could possibly result in penalties that would have a deterrent effect on manipulative activity, thereby calming market volatility.</a:t>
            </a:r>
            <a:endParaRPr b="1" i="0" u="sng" cap="none" strike="noStrike">
              <a:solidFill>
                <a:schemeClr val="dk1"/>
              </a:solidFill>
              <a:latin typeface="Calibri"/>
              <a:ea typeface="Calibri"/>
              <a:cs typeface="Calibri"/>
              <a:sym typeface="Calibri"/>
            </a:endParaRPr>
          </a:p>
          <a:p>
            <a:pPr indent="0" lvl="0" marL="0" marR="0" rtl="0">
              <a:spcBef>
                <a:spcPts val="1000"/>
              </a:spcBef>
              <a:spcAft>
                <a:spcPts val="0"/>
              </a:spcAft>
              <a:buNone/>
            </a:pPr>
            <a:r>
              <a:t/>
            </a:r>
            <a:endParaRPr b="1" i="0" u="sng" cap="none" strike="noStrike">
              <a:solidFill>
                <a:schemeClr val="dk1"/>
              </a:solidFill>
              <a:latin typeface="Calibri"/>
              <a:ea typeface="Calibri"/>
              <a:cs typeface="Calibri"/>
              <a:sym typeface="Calibri"/>
            </a:endParaRPr>
          </a:p>
          <a:p>
            <a:pPr indent="0" lvl="0" marL="0" marR="0" rtl="0">
              <a:spcBef>
                <a:spcPts val="0"/>
              </a:spcBef>
              <a:spcAft>
                <a:spcPts val="0"/>
              </a:spcAft>
              <a:buNone/>
            </a:pPr>
            <a:r>
              <a:t/>
            </a:r>
            <a:endParaRPr b="1" i="0" u="sng" cap="none" strike="noStrike">
              <a:solidFill>
                <a:schemeClr val="dk1"/>
              </a:solidFill>
              <a:latin typeface="Calibri"/>
              <a:ea typeface="Calibri"/>
              <a:cs typeface="Calibri"/>
              <a:sym typeface="Calibri"/>
            </a:endParaRPr>
          </a:p>
          <a:p>
            <a:pPr indent="0" lvl="0" marL="0" marR="0" rtl="0">
              <a:spcBef>
                <a:spcPts val="0"/>
              </a:spcBef>
              <a:spcAft>
                <a:spcPts val="0"/>
              </a:spcAft>
              <a:buNone/>
            </a:pPr>
            <a:r>
              <a:t/>
            </a:r>
            <a:endParaRPr b="1" i="0" u="sng" cap="none" strike="noStrike">
              <a:solidFill>
                <a:schemeClr val="dk1"/>
              </a:solidFill>
              <a:latin typeface="Calibri"/>
              <a:ea typeface="Calibri"/>
              <a:cs typeface="Calibri"/>
              <a:sym typeface="Calibri"/>
            </a:endParaRPr>
          </a:p>
        </p:txBody>
      </p:sp>
      <p:sp>
        <p:nvSpPr>
          <p:cNvPr id="94" name="Google Shape;94;p13"/>
          <p:cNvSpPr txBox="1"/>
          <p:nvPr/>
        </p:nvSpPr>
        <p:spPr>
          <a:xfrm>
            <a:off x="6571679" y="4450964"/>
            <a:ext cx="4782122" cy="2308324"/>
          </a:xfrm>
          <a:prstGeom prst="rect">
            <a:avLst/>
          </a:prstGeom>
          <a:noFill/>
          <a:ln cap="flat" cmpd="sng" w="9525">
            <a:solidFill>
              <a:schemeClr val="accent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i="0" lang="en-US" sz="2400" u="sng" cap="none" strike="noStrike">
                <a:solidFill>
                  <a:schemeClr val="dk1"/>
                </a:solidFill>
                <a:latin typeface="Calibri"/>
                <a:ea typeface="Calibri"/>
                <a:cs typeface="Calibri"/>
                <a:sym typeface="Calibri"/>
              </a:rPr>
              <a:t>Measures of Success</a:t>
            </a:r>
            <a:endParaRPr b="1" i="0" sz="2400" u="sng" cap="none" strike="noStrike">
              <a:solidFill>
                <a:schemeClr val="dk1"/>
              </a:solidFill>
              <a:latin typeface="Calibri"/>
              <a:ea typeface="Calibri"/>
              <a:cs typeface="Calibri"/>
              <a:sym typeface="Calibri"/>
            </a:endParaRPr>
          </a:p>
          <a:p>
            <a:pPr indent="-317500" lvl="0" marL="457200" marR="0" rtl="0" algn="l">
              <a:lnSpc>
                <a:spcPct val="100000"/>
              </a:lnSpc>
              <a:spcBef>
                <a:spcPts val="1000"/>
              </a:spcBef>
              <a:spcAft>
                <a:spcPts val="0"/>
              </a:spcAft>
              <a:buClr>
                <a:schemeClr val="dk1"/>
              </a:buClr>
              <a:buSzPts val="1400"/>
              <a:buFont typeface="Calibri"/>
              <a:buChar char="●"/>
            </a:pPr>
            <a:r>
              <a:rPr lang="en-US">
                <a:solidFill>
                  <a:schemeClr val="dk1"/>
                </a:solidFill>
                <a:latin typeface="Calibri"/>
                <a:ea typeface="Calibri"/>
                <a:cs typeface="Calibri"/>
                <a:sym typeface="Calibri"/>
              </a:rPr>
              <a:t>Build a model with live data feed to analyze CryptoCurrency Market activity in real time.</a:t>
            </a:r>
            <a:endParaRPr>
              <a:solidFill>
                <a:schemeClr val="dk1"/>
              </a:solidFill>
              <a:latin typeface="Calibri"/>
              <a:ea typeface="Calibri"/>
              <a:cs typeface="Calibri"/>
              <a:sym typeface="Calibri"/>
            </a:endParaRPr>
          </a:p>
          <a:p>
            <a:pPr indent="-317500" lvl="0" marL="457200"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Build a forecasting model and identify statistically significant diversions from forecasts.</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Successfully correlate transaction spikes with swings in market value.</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Find clusters of Bitcoin addresses associated with transaction spikes.</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rang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