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74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12910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" name="Shape 3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25008" y="5121656"/>
            <a:ext cx="3454400" cy="1270000"/>
          </a:xfrm>
          <a:prstGeom prst="rect">
            <a:avLst/>
          </a:prstGeom>
          <a:noFill/>
          <a:ln w="9525" cap="flat" cmpd="sng">
            <a:solidFill>
              <a:srgbClr val="E3A091">
                <a:alpha val="6196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5" name="Shape 155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6" name="Shape 156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58" name="Shape 58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9" name="Shape 5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sz="4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Shape 68"/>
          <p:cNvCxnSpPr/>
          <p:nvPr/>
        </p:nvCxnSpPr>
        <p:spPr>
          <a:xfrm rot="10800000" flipH="1">
            <a:off x="4563080" y="1575652"/>
            <a:ext cx="8921" cy="4819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3537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●"/>
              <a:defRPr sz="2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3537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●"/>
              <a:defRPr sz="2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ció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3" name="Shape 7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  <a:defRPr sz="22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  <a:defRPr sz="2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4" name="Shape 84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sz="22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Georgia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hape 125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6" name="Shape 12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pic" idx="2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819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Char char="○"/>
              <a:defRPr sz="1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76225" algn="l" rtl="0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50"/>
              <a:buFont typeface="Noto Sans Symbols"/>
              <a:buChar char="•"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68605" algn="l" rtl="0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630"/>
              <a:buFont typeface="Noto Sans Symbols"/>
              <a:buChar char="•"/>
              <a:defRPr sz="9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5750" algn="l" rtl="0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Georgia"/>
              <a:buChar char="•"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80"/>
              <a:buFont typeface="Georgia"/>
              <a:buNone/>
            </a:pPr>
            <a:r>
              <a:rPr lang="en-US" sz="378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Project presentation</a:t>
            </a:r>
            <a:br>
              <a:rPr lang="en-US" sz="378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78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Evacuation and Emergency System</a:t>
            </a:r>
            <a:endParaRPr sz="3780" b="0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685800" y="2447350"/>
            <a:ext cx="8173599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team: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leaders: Kacper – Pablo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Java programming: Charlotte  - Maciek – Alberto - Pablo – Dennis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design: Dennis – Kyrylo – Thomas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structures: Kacper – Thomas – Dennis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Tester: Maciek – Pablo – Kyrylo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Documentation: Kacper – Alberto - Charlotte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Use case diagram </a:t>
            </a:r>
            <a:r>
              <a:rPr lang="en-US" sz="24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(high abstraction)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703239"/>
            <a:ext cx="6934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Sequence diagram </a:t>
            </a:r>
            <a:r>
              <a:rPr lang="en-US" sz="24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(Get route to Escape)</a:t>
            </a:r>
            <a:endParaRPr sz="24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4" name="Shape 2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37063" y="1527174"/>
            <a:ext cx="7092176" cy="4830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Sw engineering activities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01752" y="1426686"/>
            <a:ext cx="8503920" cy="497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Principles/Patterns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structural pattern we used Facade (Fachada). The reason to use this pattern is because an API is considered a system with high level of complexity, and the way to use the basic </a:t>
            </a:r>
            <a:r>
              <a:rPr lang="en-US"/>
              <a:t>functionality</a:t>
            </a: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the system ignoring its complexity is through the Facade pattern.</a:t>
            </a:r>
            <a:endParaRPr/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580" y="4097364"/>
            <a:ext cx="5207620" cy="2307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Sw engineering activities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Testing</a:t>
            </a:r>
            <a:endParaRPr sz="2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4064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-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use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jUnit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test different methods. </a:t>
            </a:r>
            <a:endParaRPr sz="2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lang="es-ES_tradnl" sz="2800" dirty="0"/>
              <a:t>-  </a:t>
            </a:r>
            <a:r>
              <a:rPr lang="es-ES_tradnl" sz="2800" dirty="0" err="1">
                <a:solidFill>
                  <a:srgbClr val="00B050"/>
                </a:solidFill>
              </a:rPr>
              <a:t>here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is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where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we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should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add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the</a:t>
            </a:r>
            <a:r>
              <a:rPr lang="es-ES_tradnl" sz="2800" dirty="0">
                <a:solidFill>
                  <a:srgbClr val="00B050"/>
                </a:solidFill>
              </a:rPr>
              <a:t> test case and </a:t>
            </a:r>
            <a:r>
              <a:rPr lang="es-ES_tradnl" sz="2800" dirty="0" err="1">
                <a:solidFill>
                  <a:srgbClr val="00B050"/>
                </a:solidFill>
              </a:rPr>
              <a:t>its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result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after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been</a:t>
            </a:r>
            <a:r>
              <a:rPr lang="es-ES_tradnl" sz="2800" dirty="0">
                <a:solidFill>
                  <a:srgbClr val="00B050"/>
                </a:solidFill>
              </a:rPr>
              <a:t> </a:t>
            </a:r>
            <a:r>
              <a:rPr lang="es-ES_tradnl" sz="2800" dirty="0" err="1">
                <a:solidFill>
                  <a:srgbClr val="00B050"/>
                </a:solidFill>
              </a:rPr>
              <a:t>run</a:t>
            </a:r>
            <a:r>
              <a:rPr lang="es-ES_tradnl" sz="2800" dirty="0">
                <a:solidFill>
                  <a:srgbClr val="00B050"/>
                </a:solidFill>
              </a:rPr>
              <a:t>.</a:t>
            </a:r>
            <a:endParaRPr sz="2800" dirty="0"/>
          </a:p>
          <a:p>
            <a:pPr marL="457200" marR="0" lvl="0" indent="-4064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-"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In this case, we have created the class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EscapeRouteTest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to check the class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EscapeRoute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and find out the behavior depending of  several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parametres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Quitar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esto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y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poner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un test case y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su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resultado</a:t>
            </a:r>
            <a:endParaRPr sz="2700" b="0" i="0" u="none" strike="noStrike" cap="none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Development / Deployment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301752" y="1527047"/>
            <a:ext cx="8503920" cy="477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Tools</a:t>
            </a:r>
            <a:endParaRPr sz="2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75" y="2259975"/>
            <a:ext cx="4767326" cy="28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5791200" y="1869466"/>
            <a:ext cx="26436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Development : 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/>
              <a:t>Eclipse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 err="1"/>
              <a:t>Mockito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>
                <a:solidFill>
                  <a:schemeClr val="dk1"/>
                </a:solidFill>
              </a:rPr>
              <a:t>Java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 err="1">
                <a:solidFill>
                  <a:schemeClr val="dk1"/>
                </a:solidFill>
              </a:rPr>
              <a:t>jUnit</a:t>
            </a: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Team Work : 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 err="1"/>
              <a:t>Trello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/>
              <a:t>Google Drive</a:t>
            </a:r>
            <a:endParaRPr sz="2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000" dirty="0" err="1">
                <a:solidFill>
                  <a:schemeClr val="dk1"/>
                </a:solidFill>
              </a:rPr>
              <a:t>MagicDraw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2000" dirty="0" err="1">
                <a:solidFill>
                  <a:schemeClr val="dk1"/>
                </a:solidFill>
              </a:rPr>
              <a:t>Github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dirty="0"/>
              <a:t>Development / Deployment</a:t>
            </a:r>
            <a:endParaRPr sz="33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301750" y="1527048"/>
            <a:ext cx="85038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Strategies</a:t>
            </a:r>
            <a:endParaRPr dirty="0"/>
          </a:p>
          <a:p>
            <a:pPr marL="274320" marR="0" lvl="0" indent="-12858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dirty="0"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320099" y="2124348"/>
            <a:ext cx="5570337" cy="415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dirty="0"/>
              <a:t>In order to avoid errors in code and increase productivity, we use Test Driven Development (TDD).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In this case, we have created the class </a:t>
            </a:r>
            <a:r>
              <a:rPr lang="en-US" dirty="0" err="1"/>
              <a:t>EscapeRouteTest</a:t>
            </a:r>
            <a:r>
              <a:rPr lang="en-US" dirty="0"/>
              <a:t> to check the class </a:t>
            </a:r>
            <a:r>
              <a:rPr lang="en-US" dirty="0" err="1"/>
              <a:t>EscapeRoute</a:t>
            </a:r>
            <a:r>
              <a:rPr lang="en-US" dirty="0"/>
              <a:t> and find out the behavior depending of  several </a:t>
            </a:r>
            <a:r>
              <a:rPr lang="en-US" dirty="0" err="1"/>
              <a:t>parametres</a:t>
            </a:r>
            <a:r>
              <a:rPr lang="en-US" dirty="0"/>
              <a:t>. </a:t>
            </a:r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22" y="1360966"/>
            <a:ext cx="2685488" cy="498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Development / Deployment</a:t>
            </a:r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301750" y="1429075"/>
            <a:ext cx="41115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Implementation model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69100" y="1921675"/>
            <a:ext cx="8503800" cy="4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800"/>
              <a:t>We have implemented the two commitments</a:t>
            </a:r>
            <a:endParaRPr sz="2800"/>
          </a:p>
          <a:p>
            <a:pPr marL="457200" marR="0" lvl="0" indent="-406400" algn="just" rtl="0">
              <a:spcBef>
                <a:spcPts val="54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Request for evacuation route</a:t>
            </a:r>
            <a:endParaRPr sz="2800"/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Request for own location </a:t>
            </a:r>
            <a:endParaRPr sz="2800"/>
          </a:p>
          <a:p>
            <a:pPr marL="0" lvl="0" indent="0" algn="just" rtl="0"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2800"/>
              <a:t>and the GUI.</a:t>
            </a:r>
            <a:endParaRPr sz="2800"/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800"/>
              <a:t>What we have not implemented :</a:t>
            </a:r>
            <a:endParaRPr sz="2800"/>
          </a:p>
          <a:p>
            <a:pPr marL="457200" marR="0" lvl="0" indent="-406400" algn="just" rtl="0">
              <a:spcBef>
                <a:spcPts val="54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The extensions (e.g. : owner of building / Administrator actions)</a:t>
            </a:r>
            <a:endParaRPr sz="2800"/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800"/>
              <a:t>-&gt; We realized it was too complex to achieve in the time we had, so we reduced the commitments to 2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Development / Deployment</a:t>
            </a:r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01750" y="1527050"/>
            <a:ext cx="41115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sz="2800"/>
              <a:t>Deployment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317050" y="2396200"/>
            <a:ext cx="8503800" cy="3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just" rtl="0">
              <a:spcBef>
                <a:spcPts val="54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Using java swing to mock the GUI of a mobile application</a:t>
            </a:r>
            <a:endParaRPr sz="2800"/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Mocked parts of the project (database -&gt; text file (stored on computer))</a:t>
            </a:r>
            <a:endParaRPr sz="2800"/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Actual database will be stored on one machine and its data will be accessible from a server </a:t>
            </a:r>
            <a:endParaRPr sz="2800"/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s-ES_tradnl" dirty="0" err="1"/>
              <a:t>Code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sz="33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12858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s-ES_tradnl" dirty="0" err="1">
                <a:solidFill>
                  <a:srgbClr val="FF0000"/>
                </a:solidFill>
              </a:rPr>
              <a:t>Pending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to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add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code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mentioned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Maciek</a:t>
            </a:r>
            <a:endParaRPr sz="2700" b="0" i="0" u="none" strike="noStrike" cap="none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25112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Code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Pending to add the code mentioned by </a:t>
            </a:r>
            <a:r>
              <a:rPr lang="en-US" dirty="0" err="1">
                <a:solidFill>
                  <a:srgbClr val="FF0000"/>
                </a:solidFill>
              </a:rPr>
              <a:t>Maciek</a:t>
            </a:r>
            <a:endParaRPr lang="en-US" dirty="0">
              <a:solidFill>
                <a:srgbClr val="FF0000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103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Introduction – The problem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01752" y="2056009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main motivation of this project is to help ensure the safety of users.</a:t>
            </a:r>
            <a:endParaRPr/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idea of everyone having a way to escape from danger by just looking at their phone to show the quickest route.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create a system with a social benefit, we wish to help people to gain knowledge about escape routes and evacuation plans in case of emergencies.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Results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18977" y="1527048"/>
            <a:ext cx="4167963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ts val="2295"/>
              <a:buFont typeface="Wingdings" panose="05000000000000000000" pitchFamily="2" charset="2"/>
              <a:buChar char="ü"/>
            </a:pPr>
            <a:r>
              <a:rPr lang="en-US" dirty="0"/>
              <a:t>UML diagrams :</a:t>
            </a:r>
            <a:endParaRPr dirty="0"/>
          </a:p>
          <a:p>
            <a:pPr marL="1371600" marR="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dirty="0"/>
              <a:t>Functional requirements</a:t>
            </a:r>
            <a:endParaRPr dirty="0"/>
          </a:p>
          <a:p>
            <a: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dirty="0"/>
              <a:t>Use case</a:t>
            </a:r>
            <a:endParaRPr dirty="0"/>
          </a:p>
          <a:p>
            <a:pPr marL="1371600" marR="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dirty="0"/>
              <a:t>Sequence diagrams</a:t>
            </a:r>
            <a:endParaRPr dirty="0"/>
          </a:p>
          <a:p>
            <a:pPr marL="1371600" marR="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dirty="0"/>
              <a:t>Class diagrams</a:t>
            </a:r>
            <a:endParaRPr dirty="0"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2295"/>
              <a:buFont typeface="Wingdings" panose="05000000000000000000" pitchFamily="2" charset="2"/>
              <a:buChar char="ü"/>
            </a:pPr>
            <a:r>
              <a:rPr lang="en-US" dirty="0"/>
              <a:t>Several tests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2295"/>
              <a:buFont typeface="Wingdings" panose="05000000000000000000" pitchFamily="2" charset="2"/>
              <a:buChar char="ü"/>
            </a:pPr>
            <a:r>
              <a:rPr lang="en-US" dirty="0"/>
              <a:t>Documentation of diagrams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463" y="4284921"/>
            <a:ext cx="1463773" cy="16056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25"/>
          <p:cNvSpPr txBox="1">
            <a:spLocks/>
          </p:cNvSpPr>
          <p:nvPr/>
        </p:nvSpPr>
        <p:spPr>
          <a:xfrm>
            <a:off x="4749679" y="1527048"/>
            <a:ext cx="4075343" cy="235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332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602933" indent="-4572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/>
              <a:t>Application result:</a:t>
            </a:r>
          </a:p>
          <a:p>
            <a:pPr marL="145733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Font typeface="Noto Sans Symbols"/>
              <a:buChar char="-"/>
            </a:pPr>
            <a:r>
              <a:rPr lang="en-US" sz="2000" dirty="0"/>
              <a:t>GUI Swing</a:t>
            </a:r>
          </a:p>
          <a:p>
            <a:pPr>
              <a:spcBef>
                <a:spcPts val="0"/>
              </a:spcBef>
              <a:buFont typeface="Noto Sans Symbols"/>
              <a:buChar char="-"/>
            </a:pPr>
            <a:r>
              <a:rPr lang="en-US" sz="2000" dirty="0" err="1"/>
              <a:t>Dijkstra</a:t>
            </a:r>
            <a:r>
              <a:rPr lang="en-US" sz="2000" dirty="0"/>
              <a:t> Algorithm </a:t>
            </a:r>
          </a:p>
          <a:p>
            <a:pPr>
              <a:spcBef>
                <a:spcPts val="0"/>
              </a:spcBef>
              <a:buFont typeface="Noto Sans Symbols"/>
              <a:buChar char="-"/>
            </a:pPr>
            <a:r>
              <a:rPr lang="en-US" sz="2000" dirty="0"/>
              <a:t>Display map </a:t>
            </a:r>
            <a:r>
              <a:rPr lang="en-US" sz="2000" dirty="0" err="1"/>
              <a:t>JGraphX</a:t>
            </a:r>
            <a:endParaRPr lang="en-US" sz="2000" dirty="0"/>
          </a:p>
          <a:p>
            <a:pPr>
              <a:spcBef>
                <a:spcPts val="0"/>
              </a:spcBef>
              <a:buFont typeface="Noto Sans Symbols"/>
              <a:buChar char="-"/>
            </a:pPr>
            <a:r>
              <a:rPr lang="en-US" sz="2000" dirty="0"/>
              <a:t>Text parser</a:t>
            </a:r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/>
          </a:p>
          <a:p>
            <a:pPr marL="274320" indent="-128587">
              <a:spcBef>
                <a:spcPts val="0"/>
              </a:spcBef>
              <a:buFont typeface="Noto Sans Symbols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Conclusion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12858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 dirty="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The Team and teamwork</a:t>
            </a:r>
            <a:endParaRPr sz="3300" b="0" i="0" u="none" strike="noStrike" cap="none" dirty="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23283" y="1750332"/>
            <a:ext cx="866553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</a:rPr>
              <a:t>At the beginning of the project everyone was involved in each task, coordinating the team by </a:t>
            </a:r>
            <a:r>
              <a:rPr lang="en-US" dirty="0" err="1">
                <a:solidFill>
                  <a:srgbClr val="000000"/>
                </a:solidFill>
              </a:rPr>
              <a:t>WhatsApp</a:t>
            </a:r>
            <a:r>
              <a:rPr lang="en-US" dirty="0">
                <a:solidFill>
                  <a:srgbClr val="000000"/>
                </a:solidFill>
              </a:rPr>
              <a:t> and making the necessary commitments on the repository at </a:t>
            </a:r>
            <a:r>
              <a:rPr lang="en-US" dirty="0" err="1">
                <a:solidFill>
                  <a:srgbClr val="000000"/>
                </a:solidFill>
              </a:rPr>
              <a:t>Github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</a:rPr>
              <a:t>By the end of the project we split the team in 2 groups:</a:t>
            </a:r>
            <a:endParaRPr dirty="0">
              <a:solidFill>
                <a:srgbClr val="000000"/>
              </a:solidFill>
            </a:endParaRPr>
          </a:p>
          <a:p>
            <a:pPr marL="82868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None/>
            </a:pPr>
            <a:r>
              <a:rPr lang="en-US" dirty="0">
                <a:solidFill>
                  <a:srgbClr val="000000"/>
                </a:solidFill>
              </a:rPr>
              <a:t>        - Group development: </a:t>
            </a:r>
            <a:r>
              <a:rPr lang="en-US" dirty="0" err="1">
                <a:solidFill>
                  <a:srgbClr val="000000"/>
                </a:solidFill>
              </a:rPr>
              <a:t>Maciek</a:t>
            </a:r>
            <a:r>
              <a:rPr lang="en-US" dirty="0">
                <a:solidFill>
                  <a:srgbClr val="000000"/>
                </a:solidFill>
              </a:rPr>
              <a:t>, Dennis, Pablo and</a:t>
            </a:r>
          </a:p>
          <a:p>
            <a:pPr marL="82868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None/>
            </a:pPr>
            <a:r>
              <a:rPr lang="en-US" dirty="0">
                <a:solidFill>
                  <a:srgbClr val="000000"/>
                </a:solidFill>
              </a:rPr>
              <a:t>           </a:t>
            </a:r>
            <a:r>
              <a:rPr lang="en-US" dirty="0" err="1">
                <a:solidFill>
                  <a:srgbClr val="000000"/>
                </a:solidFill>
              </a:rPr>
              <a:t>Kacper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82868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None/>
            </a:pPr>
            <a:r>
              <a:rPr lang="en-US" dirty="0">
                <a:solidFill>
                  <a:srgbClr val="000000"/>
                </a:solidFill>
              </a:rPr>
              <a:t>        - Group documentation: Charlotte, </a:t>
            </a:r>
            <a:r>
              <a:rPr lang="en-US" dirty="0" err="1">
                <a:solidFill>
                  <a:srgbClr val="000000"/>
                </a:solidFill>
              </a:rPr>
              <a:t>Kyrylo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thomas</a:t>
            </a:r>
            <a:endParaRPr lang="en-US" dirty="0">
              <a:solidFill>
                <a:srgbClr val="000000"/>
              </a:solidFill>
            </a:endParaRPr>
          </a:p>
          <a:p>
            <a:pPr marL="82868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None/>
            </a:pPr>
            <a:r>
              <a:rPr lang="en-US" dirty="0">
                <a:solidFill>
                  <a:srgbClr val="000000"/>
                </a:solidFill>
              </a:rPr>
              <a:t>           and Alberto.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The solution </a:t>
            </a:r>
            <a:r>
              <a:rPr lang="en-US" sz="24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(sheet 1)</a:t>
            </a:r>
            <a:endParaRPr sz="24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01752" y="2077380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Noto Sans Symbols"/>
              <a:buChar char="●"/>
            </a:pPr>
            <a:r>
              <a:rPr lang="en-US" sz="2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application will work out optimal evacuation routes inside the buildings according to user’s position.</a:t>
            </a:r>
            <a:endParaRPr sz="29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Certified registered building owners will be able to submit building plans to the system.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will have data storage to show and calculate the most convenient way of leaving the building at the time of an emergency.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The solution </a:t>
            </a:r>
            <a:r>
              <a:rPr lang="en-US" sz="24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(sheet 2)</a:t>
            </a:r>
            <a:endParaRPr sz="24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01752" y="1928492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simulate mobile environment, especially by creating similar graphical user interface and model.</a:t>
            </a:r>
            <a:endParaRPr/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Mocking database connection by using text files with all necessary data. 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will be graphical presentation of the computation (what the end-user will see).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have decided to lead statistics about users who use our application. </a:t>
            </a:r>
            <a:endParaRPr/>
          </a:p>
          <a:p>
            <a:pPr marL="274320" marR="0" lvl="0" indent="-16637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6637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6637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Sw engineering activities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01752" y="1718296"/>
            <a:ext cx="8503920" cy="468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Requirements</a:t>
            </a:r>
            <a:endParaRPr sz="2700" b="0" i="0" u="sng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have considered the following main requirements:</a:t>
            </a:r>
            <a:endParaRPr/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can see his current position on map, provided by the system.</a:t>
            </a:r>
            <a:endParaRPr/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has to provide an escape route. In case of collapse or any other situation the system will provide an alternative route.</a:t>
            </a:r>
            <a:endParaRPr/>
          </a:p>
          <a:p>
            <a:pPr marL="274320" marR="0" lvl="0" indent="-27432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✓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system has also to provide statistics  about users of the application.</a:t>
            </a:r>
            <a:endParaRPr/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marL="274320" marR="0" lvl="0" indent="-16637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Sw engineering activities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01752" y="1443411"/>
            <a:ext cx="8503920" cy="4877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Architecture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</a:t>
            </a:r>
            <a:r>
              <a:rPr lang="en-US"/>
              <a:t> architectural</a:t>
            </a: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style, we have used Model-View-Controller, very common in graphical user interfaces, and based on the idea of code reuse. This architecture seek to facilitate the task of developing applications and their maintenance.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4320" marR="0" lvl="0" indent="-166370" algn="just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7245" y="4156859"/>
            <a:ext cx="5355721" cy="216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Sw engineering activities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01752" y="1683166"/>
            <a:ext cx="8503920" cy="447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Models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capture the static aspect of the system, we have used Class diagram, the most common structural diagram which basically represents the object-oriented view of a system.</a:t>
            </a:r>
            <a:endParaRPr/>
          </a:p>
          <a:p>
            <a:pPr marL="0" marR="0" lvl="0" indent="0" algn="just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capture the dynamic aspect of the system, we have used two behavioral diagrams, the Use case diagram an the Sequence diagram.</a:t>
            </a:r>
            <a:endParaRPr/>
          </a:p>
          <a:p>
            <a:pPr marL="0" marR="0" lvl="0" indent="0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show the mentioned diagrams in next sheets.</a:t>
            </a:r>
            <a:endParaRPr sz="27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Class diagram </a:t>
            </a:r>
            <a:r>
              <a:rPr lang="en-US" sz="24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(high abstraction)</a:t>
            </a: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2017-2018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0" name="Shape 2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1625" y="1862253"/>
            <a:ext cx="8504238" cy="415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ívico">
  <a:themeElements>
    <a:clrScheme name="Cívico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901</Words>
  <Application>Microsoft Office PowerPoint</Application>
  <PresentationFormat>On-screen Show (4:3)</PresentationFormat>
  <Paragraphs>159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Georgia</vt:lpstr>
      <vt:lpstr>Noto Sans Symbols</vt:lpstr>
      <vt:lpstr>Wingdings</vt:lpstr>
      <vt:lpstr>Cívico</vt:lpstr>
      <vt:lpstr>Project presentation Evacuation and Emergency System</vt:lpstr>
      <vt:lpstr>Introduction – The problem</vt:lpstr>
      <vt:lpstr>The Team and teamwork</vt:lpstr>
      <vt:lpstr>The solution (sheet 1)</vt:lpstr>
      <vt:lpstr>The solution (sheet 2)</vt:lpstr>
      <vt:lpstr>Sw engineering activities</vt:lpstr>
      <vt:lpstr>Sw engineering activities</vt:lpstr>
      <vt:lpstr>Sw engineering activities</vt:lpstr>
      <vt:lpstr>Class diagram (high abstraction) </vt:lpstr>
      <vt:lpstr>Use case diagram (high abstraction)</vt:lpstr>
      <vt:lpstr>Sequence diagram (Get route to Escape)</vt:lpstr>
      <vt:lpstr>Sw engineering activities</vt:lpstr>
      <vt:lpstr>Sw engineering activities</vt:lpstr>
      <vt:lpstr>Development / Deployment</vt:lpstr>
      <vt:lpstr>Development / Deployment</vt:lpstr>
      <vt:lpstr>Development / Deployment</vt:lpstr>
      <vt:lpstr>Development / Deployment</vt:lpstr>
      <vt:lpstr>Code example</vt:lpstr>
      <vt:lpstr>Code example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Evacuation and Emergency System</dc:title>
  <cp:lastModifiedBy>20071494</cp:lastModifiedBy>
  <cp:revision>20</cp:revision>
  <dcterms:modified xsi:type="dcterms:W3CDTF">2018-06-05T19:12:22Z</dcterms:modified>
</cp:coreProperties>
</file>