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8" r:id="rId20"/>
    <p:sldId id="274" r:id="rId21"/>
    <p:sldId id="276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-485" y="35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12910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ctr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None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ctr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ctr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ctr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ctr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ctr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ctr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155448" y="2420112"/>
            <a:ext cx="8833104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4" name="Shape 34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  <a:defRPr sz="4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25008" y="5121656"/>
            <a:ext cx="3454400" cy="1270000"/>
          </a:xfrm>
          <a:prstGeom prst="rect">
            <a:avLst/>
          </a:prstGeom>
          <a:noFill/>
          <a:ln w="9525" cap="flat" cmpd="sng">
            <a:solidFill>
              <a:srgbClr val="E3A091">
                <a:alpha val="6196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 rot="5400000">
            <a:off x="2269236" y="-443484"/>
            <a:ext cx="4599432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74332" algn="l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VERTICAL_TITLE_AND_VERTICAL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5" name="Shape 155"/>
          <p:cNvCxnSpPr/>
          <p:nvPr/>
        </p:nvCxnSpPr>
        <p:spPr>
          <a:xfrm rot="5400000">
            <a:off x="4021836" y="3278124"/>
            <a:ext cx="6245352" cy="0"/>
          </a:xfrm>
          <a:prstGeom prst="straightConnector1">
            <a:avLst/>
          </a:prstGeom>
          <a:noFill/>
          <a:ln w="95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56" name="Shape 156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 rot="5400000">
            <a:off x="670717" y="-61117"/>
            <a:ext cx="5821366" cy="6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74332" algn="l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 rot="5400000">
            <a:off x="5189537" y="2506664"/>
            <a:ext cx="5851525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74332" algn="l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cxnSp>
        <p:nvCxnSpPr>
          <p:cNvPr id="58" name="Shape 58"/>
          <p:cNvCxnSpPr/>
          <p:nvPr/>
        </p:nvCxnSpPr>
        <p:spPr>
          <a:xfrm>
            <a:off x="152400" y="2438400"/>
            <a:ext cx="8833104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9" name="Shape 5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Georgia"/>
              <a:buNone/>
              <a:defRPr sz="4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68" name="Shape 68"/>
          <p:cNvCxnSpPr/>
          <p:nvPr/>
        </p:nvCxnSpPr>
        <p:spPr>
          <a:xfrm rot="10800000" flipH="1">
            <a:off x="4563080" y="1575652"/>
            <a:ext cx="8921" cy="48195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1752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3537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25"/>
              <a:buFont typeface="Noto Sans Symbols"/>
              <a:buChar char="●"/>
              <a:defRPr sz="2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4800600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3537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25"/>
              <a:buFont typeface="Noto Sans Symbols"/>
              <a:buChar char="●"/>
              <a:defRPr sz="2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ació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 rot="10800000">
            <a:off x="4572000" y="2200275"/>
            <a:ext cx="0" cy="41879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3" name="Shape 7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prstGeom prst="rect">
            <a:avLst/>
          </a:prstGeom>
          <a:noFill/>
          <a:ln>
            <a:noFill/>
          </a:ln>
          <a:effectLst>
            <a:outerShdw blurRad="50800" dist="254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  <a:defRPr sz="22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Georgia"/>
              <a:buNone/>
              <a:defRPr sz="16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791330" y="1524000"/>
            <a:ext cx="4041775" cy="731520"/>
          </a:xfrm>
          <a:prstGeom prst="rect">
            <a:avLst/>
          </a:prstGeom>
          <a:noFill/>
          <a:ln>
            <a:noFill/>
          </a:ln>
          <a:effectLst>
            <a:outerShdw blurRad="50800" dist="254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  <a:defRPr sz="2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Georgia"/>
              <a:buNone/>
              <a:defRPr sz="16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04800" y="6409944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cxnSp>
        <p:nvCxnSpPr>
          <p:cNvPr id="83" name="Shape 83"/>
          <p:cNvCxnSpPr/>
          <p:nvPr/>
        </p:nvCxnSpPr>
        <p:spPr>
          <a:xfrm>
            <a:off x="152400" y="1280160"/>
            <a:ext cx="8833104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4" name="Shape 84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301752" y="2471383"/>
            <a:ext cx="4041648" cy="381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74332" algn="l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800600" y="2471383"/>
            <a:ext cx="4038600" cy="3822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74332" algn="l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7" name="Shape 87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 blanco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OBJECT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  <a:defRPr sz="22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75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Georgia"/>
              <a:buNone/>
              <a:defRPr sz="9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6" name="Shape 116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17" name="Shape 117"/>
          <p:cNvSpPr txBox="1">
            <a:spLocks noGrp="1"/>
          </p:cNvSpPr>
          <p:nvPr>
            <p:ph type="body" idx="2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74332" algn="l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01752" y="6410848"/>
            <a:ext cx="338328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PICTURE_WITH_CAPTION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hape 125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26" name="Shape 12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sz="24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pic" idx="2"/>
          </p:nvPr>
        </p:nvSpPr>
        <p:spPr>
          <a:xfrm>
            <a:off x="3000375" y="609600"/>
            <a:ext cx="5867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2438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8194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Char char="○"/>
              <a:defRPr sz="1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76225" algn="l" rtl="0"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750"/>
              <a:buFont typeface="Noto Sans Symbols"/>
              <a:buChar char="•"/>
              <a:defRPr sz="1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68605" algn="l" rtl="0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630"/>
              <a:buFont typeface="Noto Sans Symbols"/>
              <a:buChar char="•"/>
              <a:defRPr sz="9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85750" algn="l" rtl="0"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Georgia"/>
              <a:buChar char="•"/>
              <a:defRPr sz="9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301752" y="6410848"/>
            <a:ext cx="35844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7" name="Shape 17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8" name="Shape 18"/>
          <p:cNvCxnSpPr/>
          <p:nvPr/>
        </p:nvCxnSpPr>
        <p:spPr>
          <a:xfrm>
            <a:off x="152400" y="1276743"/>
            <a:ext cx="8833104" cy="0"/>
          </a:xfrm>
          <a:prstGeom prst="straightConnector1">
            <a:avLst/>
          </a:prstGeom>
          <a:noFill/>
          <a:ln w="95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9" name="Shape 19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74332" algn="l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80"/>
              <a:buFont typeface="Georgia"/>
              <a:buNone/>
            </a:pPr>
            <a:r>
              <a:rPr lang="en-US" sz="378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Project presentation</a:t>
            </a:r>
            <a:br>
              <a:rPr lang="en-US" sz="378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378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Evacuation and Emergency System</a:t>
            </a:r>
            <a:endParaRPr sz="3780" b="0" i="0" u="none" strike="noStrike" cap="non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685800" y="2447350"/>
            <a:ext cx="8173599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Project team: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Project leaders: Kacper – Pablo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Java programming: Charlotte  - Maciek – Alberto - Pablo – Dennis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Project design: Dennis – Kyrylo – Thomas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 structures: Kacper – Thomas – Dennis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Tester: Maciek – Pablo – Kyrylo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Documentation: Kacper – Alberto - Charlotte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Use case diagram </a:t>
            </a:r>
            <a:r>
              <a:rPr lang="en-US" sz="24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(high abstraction)</a:t>
            </a:r>
            <a:endParaRPr sz="330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6" name="Shape 246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1703239"/>
            <a:ext cx="69342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Sequence diagram </a:t>
            </a:r>
            <a:r>
              <a:rPr lang="en-US" sz="24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(Get route to Escape)</a:t>
            </a:r>
            <a:endParaRPr sz="240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4" name="Shape 25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37063" y="1527174"/>
            <a:ext cx="7092176" cy="4830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Sw engineering activities</a:t>
            </a:r>
            <a:endParaRPr sz="330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301752" y="1426686"/>
            <a:ext cx="8503920" cy="497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Principles/Patterns</a:t>
            </a: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 structural pattern we used Facade (Fachada). The reason to use this pattern is because an API is considered a system with high level of complexity, and the way to use the basic </a:t>
            </a:r>
            <a:r>
              <a:rPr lang="en-US"/>
              <a:t>functionality</a:t>
            </a: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of the system ignoring its complexity is through the Facade pattern.</a:t>
            </a:r>
            <a:endParaRPr/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580" y="4097364"/>
            <a:ext cx="5207620" cy="2307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Sw engineering activities</a:t>
            </a:r>
            <a:endParaRPr sz="330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0" name="Shape 270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●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Testing</a:t>
            </a:r>
            <a:endParaRPr sz="28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4064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-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jUnit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to test different methods. </a:t>
            </a:r>
            <a:endParaRPr sz="28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lang="es-ES_tradnl" sz="2800" dirty="0" smtClean="0"/>
              <a:t>-  </a:t>
            </a:r>
            <a:r>
              <a:rPr lang="es-ES_tradnl" sz="2800" dirty="0" err="1" smtClean="0">
                <a:solidFill>
                  <a:srgbClr val="00B050"/>
                </a:solidFill>
              </a:rPr>
              <a:t>here</a:t>
            </a:r>
            <a:r>
              <a:rPr lang="es-ES_tradnl" sz="2800" dirty="0" smtClean="0">
                <a:solidFill>
                  <a:srgbClr val="00B050"/>
                </a:solidFill>
              </a:rPr>
              <a:t> </a:t>
            </a:r>
            <a:r>
              <a:rPr lang="es-ES_tradnl" sz="2800" dirty="0" err="1" smtClean="0">
                <a:solidFill>
                  <a:srgbClr val="00B050"/>
                </a:solidFill>
              </a:rPr>
              <a:t>is</a:t>
            </a:r>
            <a:r>
              <a:rPr lang="es-ES_tradnl" sz="2800" dirty="0" smtClean="0">
                <a:solidFill>
                  <a:srgbClr val="00B050"/>
                </a:solidFill>
              </a:rPr>
              <a:t> </a:t>
            </a:r>
            <a:r>
              <a:rPr lang="es-ES_tradnl" sz="2800" dirty="0" err="1" smtClean="0">
                <a:solidFill>
                  <a:srgbClr val="00B050"/>
                </a:solidFill>
              </a:rPr>
              <a:t>where</a:t>
            </a:r>
            <a:r>
              <a:rPr lang="es-ES_tradnl" sz="2800" dirty="0" smtClean="0">
                <a:solidFill>
                  <a:srgbClr val="00B050"/>
                </a:solidFill>
              </a:rPr>
              <a:t> </a:t>
            </a:r>
            <a:r>
              <a:rPr lang="es-ES_tradnl" sz="2800" dirty="0" err="1" smtClean="0">
                <a:solidFill>
                  <a:srgbClr val="00B050"/>
                </a:solidFill>
              </a:rPr>
              <a:t>we</a:t>
            </a:r>
            <a:r>
              <a:rPr lang="es-ES_tradnl" sz="2800" dirty="0" smtClean="0">
                <a:solidFill>
                  <a:srgbClr val="00B050"/>
                </a:solidFill>
              </a:rPr>
              <a:t> </a:t>
            </a:r>
            <a:r>
              <a:rPr lang="es-ES_tradnl" sz="2800" dirty="0" err="1" smtClean="0">
                <a:solidFill>
                  <a:srgbClr val="00B050"/>
                </a:solidFill>
              </a:rPr>
              <a:t>should</a:t>
            </a:r>
            <a:r>
              <a:rPr lang="es-ES_tradnl" sz="2800" dirty="0" smtClean="0">
                <a:solidFill>
                  <a:srgbClr val="00B050"/>
                </a:solidFill>
              </a:rPr>
              <a:t> </a:t>
            </a:r>
            <a:r>
              <a:rPr lang="es-ES_tradnl" sz="2800" dirty="0" err="1" smtClean="0">
                <a:solidFill>
                  <a:srgbClr val="00B050"/>
                </a:solidFill>
              </a:rPr>
              <a:t>add</a:t>
            </a:r>
            <a:r>
              <a:rPr lang="es-ES_tradnl" sz="2800" dirty="0" smtClean="0">
                <a:solidFill>
                  <a:srgbClr val="00B050"/>
                </a:solidFill>
              </a:rPr>
              <a:t> </a:t>
            </a:r>
            <a:r>
              <a:rPr lang="es-ES_tradnl" sz="2800" dirty="0" err="1" smtClean="0">
                <a:solidFill>
                  <a:srgbClr val="00B050"/>
                </a:solidFill>
              </a:rPr>
              <a:t>the</a:t>
            </a:r>
            <a:r>
              <a:rPr lang="es-ES_tradnl" sz="2800" dirty="0" smtClean="0">
                <a:solidFill>
                  <a:srgbClr val="00B050"/>
                </a:solidFill>
              </a:rPr>
              <a:t> test case and </a:t>
            </a:r>
            <a:r>
              <a:rPr lang="es-ES_tradnl" sz="2800" dirty="0" err="1" smtClean="0">
                <a:solidFill>
                  <a:srgbClr val="00B050"/>
                </a:solidFill>
              </a:rPr>
              <a:t>its</a:t>
            </a:r>
            <a:r>
              <a:rPr lang="es-ES_tradnl" sz="2800" dirty="0" smtClean="0">
                <a:solidFill>
                  <a:srgbClr val="00B050"/>
                </a:solidFill>
              </a:rPr>
              <a:t> </a:t>
            </a:r>
            <a:r>
              <a:rPr lang="es-ES_tradnl" sz="2800" dirty="0" err="1" smtClean="0">
                <a:solidFill>
                  <a:srgbClr val="00B050"/>
                </a:solidFill>
              </a:rPr>
              <a:t>result</a:t>
            </a:r>
            <a:r>
              <a:rPr lang="es-ES_tradnl" sz="2800" dirty="0" smtClean="0">
                <a:solidFill>
                  <a:srgbClr val="00B050"/>
                </a:solidFill>
              </a:rPr>
              <a:t> </a:t>
            </a:r>
            <a:r>
              <a:rPr lang="es-ES_tradnl" sz="2800" dirty="0" err="1" smtClean="0">
                <a:solidFill>
                  <a:srgbClr val="00B050"/>
                </a:solidFill>
              </a:rPr>
              <a:t>after</a:t>
            </a:r>
            <a:r>
              <a:rPr lang="es-ES_tradnl" sz="2800" dirty="0" smtClean="0">
                <a:solidFill>
                  <a:srgbClr val="00B050"/>
                </a:solidFill>
              </a:rPr>
              <a:t> </a:t>
            </a:r>
            <a:r>
              <a:rPr lang="es-ES_tradnl" sz="2800" dirty="0" err="1" smtClean="0">
                <a:solidFill>
                  <a:srgbClr val="00B050"/>
                </a:solidFill>
              </a:rPr>
              <a:t>been</a:t>
            </a:r>
            <a:r>
              <a:rPr lang="es-ES_tradnl" sz="2800" dirty="0" smtClean="0">
                <a:solidFill>
                  <a:srgbClr val="00B050"/>
                </a:solidFill>
              </a:rPr>
              <a:t> </a:t>
            </a:r>
            <a:r>
              <a:rPr lang="es-ES_tradnl" sz="2800" dirty="0" err="1" smtClean="0">
                <a:solidFill>
                  <a:srgbClr val="00B050"/>
                </a:solidFill>
              </a:rPr>
              <a:t>run</a:t>
            </a:r>
            <a:r>
              <a:rPr lang="es-ES_tradnl" sz="2800" dirty="0" smtClean="0">
                <a:solidFill>
                  <a:srgbClr val="00B050"/>
                </a:solidFill>
              </a:rPr>
              <a:t>.</a:t>
            </a:r>
            <a:endParaRPr sz="2800" dirty="0"/>
          </a:p>
          <a:p>
            <a:pPr marL="457200" marR="0" lvl="0" indent="-4064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-"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In this case, we have created the class </a:t>
            </a:r>
            <a:r>
              <a:rPr lang="en-US" sz="2800" b="0" i="0" u="none" strike="noStrike" cap="none" dirty="0" err="1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EscapeRouteTest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to check the class </a:t>
            </a:r>
            <a:r>
              <a:rPr lang="en-US" sz="2800" b="0" i="0" u="none" strike="noStrike" cap="none" dirty="0" err="1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EscapeRoute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and find out the behavior depending of  several </a:t>
            </a:r>
            <a:r>
              <a:rPr lang="en-US" sz="2800" b="0" i="0" u="none" strike="noStrike" cap="none" dirty="0" err="1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parametres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r>
              <a:rPr lang="en-US" sz="2800" b="0" i="0" u="none" strike="noStrike" cap="none" dirty="0" err="1" smtClean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Quitar</a:t>
            </a:r>
            <a:r>
              <a:rPr lang="en-US" sz="2800" b="0" i="0" u="none" strike="noStrike" cap="none" dirty="0" smtClean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b="0" i="0" u="none" strike="noStrike" cap="none" dirty="0" err="1" smtClean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esto</a:t>
            </a:r>
            <a:r>
              <a:rPr lang="en-US" sz="2800" b="0" i="0" u="none" strike="noStrike" cap="none" dirty="0" smtClean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y </a:t>
            </a:r>
            <a:r>
              <a:rPr lang="en-US" sz="2800" b="0" i="0" u="none" strike="noStrike" cap="none" dirty="0" err="1" smtClean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poner</a:t>
            </a:r>
            <a:r>
              <a:rPr lang="en-US" sz="2800" b="0" i="0" u="none" strike="noStrike" cap="none" dirty="0" smtClean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un test case y </a:t>
            </a:r>
            <a:r>
              <a:rPr lang="en-US" sz="2800" b="0" i="0" u="none" strike="noStrike" cap="none" dirty="0" err="1" smtClean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su</a:t>
            </a:r>
            <a:r>
              <a:rPr lang="en-US" sz="2800" b="0" i="0" u="none" strike="noStrike" cap="none" dirty="0" smtClean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b="0" i="0" u="none" strike="noStrike" cap="none" dirty="0" err="1" smtClean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resultado</a:t>
            </a:r>
            <a:endParaRPr sz="2700" b="0" i="0" u="none" strike="noStrike" cap="none" dirty="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Development / Deployment</a:t>
            </a:r>
            <a:endParaRPr sz="330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301752" y="1527047"/>
            <a:ext cx="8503920" cy="4776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rtl="0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r>
              <a:rPr lang="en-US" sz="2800"/>
              <a:t>Tools</a:t>
            </a:r>
            <a:endParaRPr sz="2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775" y="2259975"/>
            <a:ext cx="4767326" cy="2832276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/>
        </p:nvSpPr>
        <p:spPr>
          <a:xfrm>
            <a:off x="5791200" y="1869466"/>
            <a:ext cx="2643600" cy="30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Development : </a:t>
            </a:r>
            <a:endParaRPr sz="2000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2000" dirty="0"/>
              <a:t>Eclipse</a:t>
            </a:r>
            <a:endParaRPr sz="2000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2000" dirty="0" err="1"/>
              <a:t>Mockito</a:t>
            </a:r>
            <a:endParaRPr sz="2000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2000" dirty="0">
                <a:solidFill>
                  <a:schemeClr val="dk1"/>
                </a:solidFill>
              </a:rPr>
              <a:t>Java</a:t>
            </a:r>
            <a:endParaRPr sz="2000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2000" dirty="0" err="1">
                <a:solidFill>
                  <a:schemeClr val="dk1"/>
                </a:solidFill>
              </a:rPr>
              <a:t>jUnit</a:t>
            </a:r>
            <a:endParaRPr sz="2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Team Work : </a:t>
            </a:r>
            <a:endParaRPr sz="2000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2000" dirty="0" err="1"/>
              <a:t>Trello</a:t>
            </a:r>
            <a:endParaRPr sz="2000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2000" dirty="0"/>
              <a:t>Google Drive</a:t>
            </a:r>
            <a:endParaRPr sz="2000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2000" dirty="0" err="1">
                <a:solidFill>
                  <a:schemeClr val="dk1"/>
                </a:solidFill>
              </a:rPr>
              <a:t>MagicDraw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 sz="2000" dirty="0" err="1">
                <a:solidFill>
                  <a:schemeClr val="dk1"/>
                </a:solidFill>
              </a:rPr>
              <a:t>Github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dirty="0"/>
              <a:t>Development / Deployment</a:t>
            </a:r>
            <a:endParaRPr sz="3300" b="0" i="0" u="none" strike="noStrike" cap="none" dirty="0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301750" y="1527048"/>
            <a:ext cx="85038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rtl="0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r>
              <a:rPr lang="en-US" dirty="0"/>
              <a:t>Strategies</a:t>
            </a:r>
            <a:endParaRPr dirty="0"/>
          </a:p>
          <a:p>
            <a:pPr marL="274320" marR="0" lvl="0" indent="-12858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endParaRPr dirty="0"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320099" y="2124348"/>
            <a:ext cx="5570337" cy="4159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lang="en-US" dirty="0" smtClean="0"/>
              <a:t>In order to </a:t>
            </a:r>
            <a:r>
              <a:rPr lang="en-US" dirty="0" smtClean="0"/>
              <a:t>avoid errors in code and increase productivity, we use Test Driven Development (TDD).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In </a:t>
            </a:r>
            <a:r>
              <a:rPr lang="en-US" dirty="0"/>
              <a:t>this case, we have created the class </a:t>
            </a:r>
            <a:r>
              <a:rPr lang="en-US" dirty="0" err="1"/>
              <a:t>EscapeRouteTest</a:t>
            </a:r>
            <a:r>
              <a:rPr lang="en-US" dirty="0"/>
              <a:t> to check the class </a:t>
            </a:r>
            <a:r>
              <a:rPr lang="en-US" dirty="0" err="1"/>
              <a:t>EscapeRoute</a:t>
            </a:r>
            <a:r>
              <a:rPr lang="en-US" dirty="0"/>
              <a:t> and find out the behavior depending of  several </a:t>
            </a:r>
            <a:r>
              <a:rPr lang="en-US" dirty="0" err="1"/>
              <a:t>parametres</a:t>
            </a:r>
            <a:r>
              <a:rPr lang="en-US" dirty="0"/>
              <a:t>. </a:t>
            </a:r>
          </a:p>
          <a:p>
            <a:pPr marL="0" marR="0" lvl="0" indent="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endParaRPr sz="27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622" y="1360966"/>
            <a:ext cx="2685488" cy="4987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Development / Deployment</a:t>
            </a:r>
            <a:endParaRPr/>
          </a:p>
        </p:txBody>
      </p:sp>
      <p:sp>
        <p:nvSpPr>
          <p:cNvPr id="297" name="Shape 297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301750" y="1429075"/>
            <a:ext cx="41115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rtl="0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r>
              <a:rPr lang="en-US" sz="2800"/>
              <a:t>Implementation model</a:t>
            </a: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469100" y="1921675"/>
            <a:ext cx="8503800" cy="4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lang="en-US" sz="2800"/>
              <a:t>We have implemented the two commitments</a:t>
            </a:r>
            <a:endParaRPr sz="2800"/>
          </a:p>
          <a:p>
            <a:pPr marL="457200" marR="0" lvl="0" indent="-406400" algn="just" rtl="0">
              <a:spcBef>
                <a:spcPts val="54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Request for evacuation route</a:t>
            </a:r>
            <a:endParaRPr sz="2800"/>
          </a:p>
          <a:p>
            <a:pPr marL="457200" lvl="0" indent="-406400" algn="just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Request for own location </a:t>
            </a:r>
            <a:endParaRPr sz="2800"/>
          </a:p>
          <a:p>
            <a:pPr marL="0" lvl="0" indent="0" algn="just" rtl="0">
              <a:spcBef>
                <a:spcPts val="540"/>
              </a:spcBef>
              <a:spcAft>
                <a:spcPts val="0"/>
              </a:spcAft>
              <a:buNone/>
            </a:pPr>
            <a:r>
              <a:rPr lang="en-US" sz="2800"/>
              <a:t>and the GUI.</a:t>
            </a:r>
            <a:endParaRPr sz="2800"/>
          </a:p>
          <a:p>
            <a:pPr marL="0" marR="0" lvl="0" indent="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lang="en-US" sz="2800"/>
              <a:t>What we have not implemented :</a:t>
            </a:r>
            <a:endParaRPr sz="2800"/>
          </a:p>
          <a:p>
            <a:pPr marL="457200" marR="0" lvl="0" indent="-406400" algn="just" rtl="0">
              <a:spcBef>
                <a:spcPts val="54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The extensions (e.g. : owner of building / Administrator actions)</a:t>
            </a:r>
            <a:endParaRPr sz="2800"/>
          </a:p>
          <a:p>
            <a:pPr marL="0" marR="0" lvl="0" indent="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lang="en-US" sz="2800"/>
              <a:t>-&gt; We realized it was too complex to achieve in the time we had, so we reduced the commitments to 2</a:t>
            </a: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Development / Deployment</a:t>
            </a:r>
            <a:endParaRPr/>
          </a:p>
        </p:txBody>
      </p:sp>
      <p:sp>
        <p:nvSpPr>
          <p:cNvPr id="306" name="Shape 306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301750" y="1527050"/>
            <a:ext cx="41115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rtl="0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r>
              <a:rPr lang="en-US" sz="2800"/>
              <a:t>Deployment</a:t>
            </a: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317050" y="2396200"/>
            <a:ext cx="8503800" cy="3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just" rtl="0">
              <a:spcBef>
                <a:spcPts val="54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Using java swing to mock the GUI of a mobile application</a:t>
            </a:r>
            <a:endParaRPr sz="2800"/>
          </a:p>
          <a:p>
            <a:pPr marL="457200" lvl="0" indent="-406400" algn="just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Mocked parts of the project (database -&gt; text file (stored on computer))</a:t>
            </a:r>
            <a:endParaRPr sz="2800"/>
          </a:p>
          <a:p>
            <a:pPr marL="457200" lvl="0" indent="-406400" algn="just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Actual database will be stored on one machine and its data will be accessible from a server </a:t>
            </a:r>
            <a:endParaRPr sz="2800"/>
          </a:p>
          <a:p>
            <a:pPr marL="0" marR="0" lvl="0" indent="0" algn="just" rtl="0">
              <a:spcBef>
                <a:spcPts val="540"/>
              </a:spcBef>
              <a:spcAft>
                <a:spcPts val="0"/>
              </a:spcAft>
              <a:buNone/>
            </a:pP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s-ES_tradnl" dirty="0" err="1" smtClean="0"/>
              <a:t>Code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sz="3300" b="0" i="0" u="none" strike="noStrike" cap="none" dirty="0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2" name="Shape 332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12858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lang="es-ES_tradnl" dirty="0" err="1" smtClean="0">
                <a:solidFill>
                  <a:srgbClr val="FF0000"/>
                </a:solidFill>
              </a:rPr>
              <a:t>Pending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to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add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the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code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mentioned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by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Maciek</a:t>
            </a:r>
            <a:endParaRPr sz="2700" b="0" i="0" u="none" strike="noStrike" cap="none" dirty="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925112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Code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Pending to add the code mentioned by </a:t>
            </a:r>
            <a:r>
              <a:rPr lang="en-US" dirty="0" err="1">
                <a:solidFill>
                  <a:srgbClr val="FF0000"/>
                </a:solidFill>
              </a:rPr>
              <a:t>Maciek</a:t>
            </a:r>
            <a:endParaRPr lang="en-US" dirty="0">
              <a:solidFill>
                <a:srgbClr val="FF0000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103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Introduction – The problem</a:t>
            </a:r>
            <a:endParaRPr sz="330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301752" y="2056009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main motivation of this project is to help ensure the safety of users.</a:t>
            </a:r>
            <a:endParaRPr/>
          </a:p>
          <a:p>
            <a:pPr marL="274320" marR="0" lvl="0" indent="-27432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idea of everyone having a way to escape from danger by just looking at their phone to show the quickest route.</a:t>
            </a: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27432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create a system with a social benefit, we wish to help people to gain knowledge about escape routes and evacuation plans in case of emergencies.</a:t>
            </a: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Results</a:t>
            </a:r>
            <a:endParaRPr sz="330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318977" y="1527048"/>
            <a:ext cx="4167963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SzPts val="2295"/>
              <a:buFont typeface="Wingdings" panose="05000000000000000000" pitchFamily="2" charset="2"/>
              <a:buChar char="ü"/>
            </a:pPr>
            <a:r>
              <a:rPr lang="en-US" dirty="0"/>
              <a:t>UML diagrams :</a:t>
            </a:r>
            <a:endParaRPr dirty="0"/>
          </a:p>
          <a:p>
            <a:pPr marL="1371600" marR="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dirty="0"/>
              <a:t>Functional requirements</a:t>
            </a:r>
            <a:endParaRPr dirty="0"/>
          </a:p>
          <a:p>
            <a: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dirty="0"/>
              <a:t>Use case</a:t>
            </a:r>
            <a:endParaRPr dirty="0"/>
          </a:p>
          <a:p>
            <a:pPr marL="1371600" marR="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dirty="0"/>
              <a:t>Sequence diagrams</a:t>
            </a:r>
            <a:endParaRPr dirty="0"/>
          </a:p>
          <a:p>
            <a:pPr marL="1371600" marR="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dirty="0"/>
              <a:t>Class diagrams</a:t>
            </a:r>
            <a:endParaRPr dirty="0"/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SzPts val="2295"/>
              <a:buFont typeface="Wingdings" panose="05000000000000000000" pitchFamily="2" charset="2"/>
              <a:buChar char="ü"/>
            </a:pPr>
            <a:r>
              <a:rPr lang="en-US" dirty="0"/>
              <a:t>Several tests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SzPts val="2295"/>
              <a:buFont typeface="Wingdings" panose="05000000000000000000" pitchFamily="2" charset="2"/>
              <a:buChar char="ü"/>
            </a:pPr>
            <a:r>
              <a:rPr lang="en-US" dirty="0"/>
              <a:t>Documentation of diagrams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5463" y="4284921"/>
            <a:ext cx="1463773" cy="16056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325"/>
          <p:cNvSpPr txBox="1">
            <a:spLocks/>
          </p:cNvSpPr>
          <p:nvPr/>
        </p:nvSpPr>
        <p:spPr>
          <a:xfrm>
            <a:off x="4749679" y="1527048"/>
            <a:ext cx="4075343" cy="2353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332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602933" indent="-45720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Application result:</a:t>
            </a:r>
          </a:p>
          <a:p>
            <a:pPr marL="145733" indent="0"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Font typeface="Noto Sans Symbols"/>
              <a:buChar char="-"/>
            </a:pPr>
            <a:r>
              <a:rPr lang="en-US" sz="2000" dirty="0" smtClean="0"/>
              <a:t>GUI Swing</a:t>
            </a:r>
          </a:p>
          <a:p>
            <a:pPr>
              <a:spcBef>
                <a:spcPts val="0"/>
              </a:spcBef>
              <a:buFont typeface="Noto Sans Symbols"/>
              <a:buChar char="-"/>
            </a:pPr>
            <a:r>
              <a:rPr lang="en-US" sz="2000" dirty="0" err="1" smtClean="0"/>
              <a:t>Dijkstra</a:t>
            </a:r>
            <a:r>
              <a:rPr lang="en-US" sz="2000" dirty="0" smtClean="0"/>
              <a:t> Algorithm </a:t>
            </a:r>
          </a:p>
          <a:p>
            <a:pPr>
              <a:spcBef>
                <a:spcPts val="0"/>
              </a:spcBef>
              <a:buFont typeface="Noto Sans Symbols"/>
              <a:buChar char="-"/>
            </a:pPr>
            <a:r>
              <a:rPr lang="en-US" sz="2000" dirty="0" smtClean="0"/>
              <a:t>Display map </a:t>
            </a:r>
            <a:r>
              <a:rPr lang="en-US" sz="2000" dirty="0" err="1" smtClean="0"/>
              <a:t>JGraphX</a:t>
            </a:r>
            <a:endParaRPr lang="en-US" sz="2000" dirty="0" smtClean="0"/>
          </a:p>
          <a:p>
            <a:pPr>
              <a:spcBef>
                <a:spcPts val="0"/>
              </a:spcBef>
              <a:buFont typeface="Noto Sans Symbols"/>
              <a:buChar char="-"/>
            </a:pPr>
            <a:r>
              <a:rPr lang="en-US" sz="2000" dirty="0" smtClean="0"/>
              <a:t>Text parser</a:t>
            </a:r>
          </a:p>
          <a:p>
            <a:pPr marL="274320" indent="-128587">
              <a:spcBef>
                <a:spcPts val="0"/>
              </a:spcBef>
              <a:buFont typeface="Noto Sans Symbols"/>
              <a:buNone/>
            </a:pPr>
            <a:endParaRPr lang="en-US" dirty="0" smtClean="0"/>
          </a:p>
          <a:p>
            <a:pPr marL="274320" indent="-128587">
              <a:spcBef>
                <a:spcPts val="0"/>
              </a:spcBef>
              <a:buFont typeface="Noto Sans Symbols"/>
              <a:buNone/>
            </a:pPr>
            <a:endParaRPr lang="en-US" dirty="0" smtClean="0"/>
          </a:p>
          <a:p>
            <a:pPr marL="274320" indent="-128587">
              <a:spcBef>
                <a:spcPts val="0"/>
              </a:spcBef>
              <a:buFont typeface="Noto Sans Symbols"/>
              <a:buNone/>
            </a:pPr>
            <a:endParaRPr lang="en-US" dirty="0" smtClean="0"/>
          </a:p>
          <a:p>
            <a:pPr marL="274320" indent="-128587">
              <a:spcBef>
                <a:spcPts val="0"/>
              </a:spcBef>
              <a:buFont typeface="Noto Sans Symbols"/>
              <a:buNone/>
            </a:pPr>
            <a:endParaRPr lang="en-US" dirty="0" smtClean="0"/>
          </a:p>
          <a:p>
            <a:pPr marL="274320" indent="-128587">
              <a:spcBef>
                <a:spcPts val="0"/>
              </a:spcBef>
              <a:buFont typeface="Noto Sans Symbols"/>
              <a:buNone/>
            </a:pPr>
            <a:endParaRPr lang="en-US" dirty="0" smtClean="0"/>
          </a:p>
          <a:p>
            <a:pPr marL="274320" indent="-128587">
              <a:spcBef>
                <a:spcPts val="0"/>
              </a:spcBef>
              <a:buFont typeface="Noto Sans Symbols"/>
              <a:buNone/>
            </a:pPr>
            <a:endParaRPr lang="en-US" dirty="0" smtClean="0"/>
          </a:p>
          <a:p>
            <a:pPr marL="274320" indent="-128587">
              <a:spcBef>
                <a:spcPts val="0"/>
              </a:spcBef>
              <a:buFont typeface="Noto Sans Symbols"/>
              <a:buNone/>
            </a:pPr>
            <a:endParaRPr lang="en-US" dirty="0" smtClean="0"/>
          </a:p>
          <a:p>
            <a:pPr marL="274320" indent="-128587">
              <a:spcBef>
                <a:spcPts val="0"/>
              </a:spcBef>
              <a:buFont typeface="Noto Sans Symbols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Conclusion</a:t>
            </a:r>
            <a:endParaRPr sz="330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2" name="Shape 332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12858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 dirty="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The Team and teamwork</a:t>
            </a:r>
            <a:endParaRPr sz="3300" b="0" i="0" u="none" strike="noStrike" cap="none" dirty="0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223283" y="1750332"/>
            <a:ext cx="8665535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5"/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</a:rPr>
              <a:t>At the beginning of the project everyone was involved </a:t>
            </a:r>
            <a:r>
              <a:rPr lang="en-US" dirty="0">
                <a:solidFill>
                  <a:srgbClr val="000000"/>
                </a:solidFill>
              </a:rPr>
              <a:t>in each </a:t>
            </a:r>
            <a:r>
              <a:rPr lang="en-US" dirty="0" smtClean="0">
                <a:solidFill>
                  <a:srgbClr val="000000"/>
                </a:solidFill>
              </a:rPr>
              <a:t>task, coordinating the team by </a:t>
            </a:r>
            <a:r>
              <a:rPr lang="en-US" dirty="0" err="1" smtClean="0">
                <a:solidFill>
                  <a:srgbClr val="000000"/>
                </a:solidFill>
              </a:rPr>
              <a:t>WhatsApp</a:t>
            </a:r>
            <a:r>
              <a:rPr lang="en-US" dirty="0" smtClean="0">
                <a:solidFill>
                  <a:srgbClr val="000000"/>
                </a:solidFill>
              </a:rPr>
              <a:t> and making the necessar</a:t>
            </a:r>
            <a:r>
              <a:rPr lang="en-US" dirty="0" smtClean="0">
                <a:solidFill>
                  <a:srgbClr val="000000"/>
                </a:solidFill>
              </a:rPr>
              <a:t>y commitments on the repository at </a:t>
            </a:r>
            <a:r>
              <a:rPr lang="en-US" dirty="0" err="1" smtClean="0">
                <a:solidFill>
                  <a:srgbClr val="000000"/>
                </a:solidFill>
              </a:rPr>
              <a:t>Github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dirty="0">
              <a:solidFill>
                <a:srgbClr val="000000"/>
              </a:solidFill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5"/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</a:rPr>
              <a:t>By the end of the project </a:t>
            </a:r>
            <a:r>
              <a:rPr lang="en-US" dirty="0" smtClean="0">
                <a:solidFill>
                  <a:srgbClr val="000000"/>
                </a:solidFill>
              </a:rPr>
              <a:t>we s</a:t>
            </a:r>
            <a:r>
              <a:rPr lang="en-US" dirty="0" smtClean="0">
                <a:solidFill>
                  <a:srgbClr val="000000"/>
                </a:solidFill>
              </a:rPr>
              <a:t>plit the team in 2 groups:</a:t>
            </a:r>
            <a:endParaRPr dirty="0">
              <a:solidFill>
                <a:srgbClr val="000000"/>
              </a:solidFill>
            </a:endParaRPr>
          </a:p>
          <a:p>
            <a:pPr marL="82868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5"/>
              <a:buNone/>
            </a:pPr>
            <a:r>
              <a:rPr lang="en-US" dirty="0" smtClean="0">
                <a:solidFill>
                  <a:srgbClr val="000000"/>
                </a:solidFill>
              </a:rPr>
              <a:t>        - Group development: </a:t>
            </a:r>
            <a:r>
              <a:rPr lang="en-US" dirty="0" err="1" smtClean="0">
                <a:solidFill>
                  <a:srgbClr val="000000"/>
                </a:solidFill>
              </a:rPr>
              <a:t>Maciek</a:t>
            </a:r>
            <a:r>
              <a:rPr lang="en-US" dirty="0" smtClean="0">
                <a:solidFill>
                  <a:srgbClr val="000000"/>
                </a:solidFill>
              </a:rPr>
              <a:t>, Dennis, Pablo and</a:t>
            </a:r>
          </a:p>
          <a:p>
            <a:pPr marL="82868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5"/>
              <a:buNone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     </a:t>
            </a:r>
            <a:r>
              <a:rPr lang="en-US" dirty="0" err="1" smtClean="0">
                <a:solidFill>
                  <a:srgbClr val="000000"/>
                </a:solidFill>
              </a:rPr>
              <a:t>Kacper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marL="82868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5"/>
              <a:buNone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  - Group documentation: Charlotte, </a:t>
            </a:r>
            <a:r>
              <a:rPr lang="en-US" dirty="0" err="1" smtClean="0">
                <a:solidFill>
                  <a:srgbClr val="000000"/>
                </a:solidFill>
              </a:rPr>
              <a:t>Kyrylo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thomas</a:t>
            </a:r>
            <a:endParaRPr lang="en-US" dirty="0" smtClean="0">
              <a:solidFill>
                <a:srgbClr val="000000"/>
              </a:solidFill>
            </a:endParaRPr>
          </a:p>
          <a:p>
            <a:pPr marL="82868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5"/>
              <a:buNone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     and Alberto.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The solution </a:t>
            </a:r>
            <a:r>
              <a:rPr lang="en-US" sz="24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(sheet 1)</a:t>
            </a:r>
            <a:endParaRPr sz="240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301752" y="2077380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Noto Sans Symbols"/>
              <a:buChar char="●"/>
            </a:pPr>
            <a:r>
              <a:rPr lang="en-US" sz="29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application will work out optimal evacuation routes inside the buildings according to user’s position.</a:t>
            </a:r>
            <a:endParaRPr sz="29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27432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Certified registered building owners will be able to submit building plans to the system.</a:t>
            </a: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27432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system will have data storage to show and calculate the most convenient way of leaving the building at the time of an emergency.</a:t>
            </a: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The solution </a:t>
            </a:r>
            <a:r>
              <a:rPr lang="en-US" sz="24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(sheet 2)</a:t>
            </a:r>
            <a:endParaRPr sz="240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301752" y="1928492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simulate mobile environment, especially by creating similar graphical user interface and model.</a:t>
            </a:r>
            <a:endParaRPr/>
          </a:p>
          <a:p>
            <a:pPr marL="274320" marR="0" lvl="0" indent="-27432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Mocking database connection by using text files with all necessary data. </a:t>
            </a: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27432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There will be graphical presentation of the computation (what the end-user will see).</a:t>
            </a: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27432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have decided to lead statistics about users who use our application. </a:t>
            </a:r>
            <a:endParaRPr/>
          </a:p>
          <a:p>
            <a:pPr marL="274320" marR="0" lvl="0" indent="-166370" algn="just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16637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16637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Sw engineering activities</a:t>
            </a:r>
            <a:endParaRPr sz="330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301752" y="1718296"/>
            <a:ext cx="8503920" cy="468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lang="en-US" sz="2700" b="0" i="0" u="sng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Requirements</a:t>
            </a:r>
            <a:endParaRPr sz="2700" b="0" i="0" u="sng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have considered the following main requirements:</a:t>
            </a:r>
            <a:endParaRPr/>
          </a:p>
          <a:p>
            <a:pPr marL="274320" marR="0" lvl="0" indent="-27432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✓"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User can see his current position on map, provided by the system.</a:t>
            </a:r>
            <a:endParaRPr/>
          </a:p>
          <a:p>
            <a:pPr marL="274320" marR="0" lvl="0" indent="-27432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✓"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system has to provide an escape route. In case of collapse or any other situation the system will provide an alternative route.</a:t>
            </a:r>
            <a:endParaRPr/>
          </a:p>
          <a:p>
            <a:pPr marL="274320" marR="0" lvl="0" indent="-27432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✓"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system has also to provide statistics  about users of the application.</a:t>
            </a:r>
            <a:endParaRPr/>
          </a:p>
          <a:p>
            <a:pPr marL="0" marR="0" lvl="0" indent="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  <a:p>
            <a:pPr marL="274320" marR="0" lvl="0" indent="-16637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Sw engineering activities</a:t>
            </a:r>
            <a:endParaRPr sz="330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301752" y="1443411"/>
            <a:ext cx="8503920" cy="4877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Architecture</a:t>
            </a: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</a:t>
            </a:r>
            <a:r>
              <a:rPr lang="en-US"/>
              <a:t> architectural</a:t>
            </a: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style, we have used Model-View-Controller, very common in graphical user interfaces, and based on the idea of code reuse. This architecture seek to facilitate the task of developing applications and their maintenance.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166370" algn="just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endParaRPr sz="2000" b="0" i="0" u="none" strike="noStrike" cap="non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7245" y="4156859"/>
            <a:ext cx="5355721" cy="2164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Sw engineering activities</a:t>
            </a:r>
            <a:endParaRPr sz="330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301752" y="1683166"/>
            <a:ext cx="8503920" cy="4472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Models</a:t>
            </a: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capture the static aspect of the system, we have used Class diagram, the most common structural diagram which basically represents the object-oriented view of a system.</a:t>
            </a:r>
            <a:endParaRPr/>
          </a:p>
          <a:p>
            <a:pPr marL="0" marR="0" lvl="0" indent="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capture the dynamic aspect of the system, we have used two behavioral diagrams, the Use case diagram an the Sequence diagram.</a:t>
            </a:r>
            <a:endParaRPr/>
          </a:p>
          <a:p>
            <a:pPr marL="0" marR="0" lvl="0" indent="0" algn="l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show the mentioned diagrams in next sheets.</a:t>
            </a: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Class diagram </a:t>
            </a:r>
            <a:r>
              <a:rPr lang="en-US" sz="24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(high abstraction)</a:t>
            </a:r>
            <a:r>
              <a:rPr lang="en-US"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330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0" name="Shape 24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1625" y="1862253"/>
            <a:ext cx="8504238" cy="4159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ívico">
  <a:themeElements>
    <a:clrScheme name="Cívico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897</Words>
  <Application>Microsoft Office PowerPoint</Application>
  <PresentationFormat>Presentación en pantalla (4:3)</PresentationFormat>
  <Paragraphs>159</Paragraphs>
  <Slides>21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Cívico</vt:lpstr>
      <vt:lpstr>Project presentation Evacuation and Emergency System</vt:lpstr>
      <vt:lpstr>Introduction – The problem</vt:lpstr>
      <vt:lpstr>The Team and teamwork</vt:lpstr>
      <vt:lpstr>The solution (sheet 1)</vt:lpstr>
      <vt:lpstr>The solution (sheet 2)</vt:lpstr>
      <vt:lpstr>Sw engineering activities</vt:lpstr>
      <vt:lpstr>Sw engineering activities</vt:lpstr>
      <vt:lpstr>Sw engineering activities</vt:lpstr>
      <vt:lpstr>Class diagram (high abstraction) </vt:lpstr>
      <vt:lpstr>Use case diagram (high abstraction)</vt:lpstr>
      <vt:lpstr>Sequence diagram (Get route to Escape)</vt:lpstr>
      <vt:lpstr>Sw engineering activities</vt:lpstr>
      <vt:lpstr>Sw engineering activities</vt:lpstr>
      <vt:lpstr>Development / Deployment</vt:lpstr>
      <vt:lpstr>Development / Deployment</vt:lpstr>
      <vt:lpstr>Development / Deployment</vt:lpstr>
      <vt:lpstr>Development / Deployment</vt:lpstr>
      <vt:lpstr>Code example</vt:lpstr>
      <vt:lpstr>Code example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Evacuation and Emergency System</dc:title>
  <cp:lastModifiedBy>Alberto</cp:lastModifiedBy>
  <cp:revision>20</cp:revision>
  <dcterms:modified xsi:type="dcterms:W3CDTF">2018-06-05T18:47:29Z</dcterms:modified>
</cp:coreProperties>
</file>