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Lst>
  <p:sldSz cy="5143500" cx="9144000"/>
  <p:notesSz cx="6858000" cy="9144000"/>
  <p:embeddedFontLst>
    <p:embeddedFont>
      <p:font typeface="Montserrat"/>
      <p:regular r:id="rId99"/>
      <p:bold r:id="rId100"/>
      <p:italic r:id="rId101"/>
      <p:boldItalic r:id="rId10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8201B24-BB66-4CF2-9A55-C8C4DC1A86BC}">
  <a:tblStyle styleId="{48201B24-BB66-4CF2-9A55-C8C4DC1A86B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2" Type="http://schemas.openxmlformats.org/officeDocument/2006/relationships/font" Target="fonts/Montserrat-boldItalic.fntdata"/><Relationship Id="rId101" Type="http://schemas.openxmlformats.org/officeDocument/2006/relationships/font" Target="fonts/Montserrat-italic.fntdata"/><Relationship Id="rId100" Type="http://schemas.openxmlformats.org/officeDocument/2006/relationships/font" Target="fonts/Montserrat-bold.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font" Target="fonts/Montserrat-regular.fntdata"/><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a896cc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a896cc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a896ccd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a896ccd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3a896ccd6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3a896ccd6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f98e8db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f98e8db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e8bbdec3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e8bbdec3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e8bbdec3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e8bbdec3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e8bbdec3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e8bbdec3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e8bbdec3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e8bbdec3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f98e8dbc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f98e8dbc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e8bbdec3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e8bbdec3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e8bbdec3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e8bbdec3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f98e8dbc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f98e8dbc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3a896ccd6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3a896ccd6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3a896ccd6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3a896ccd6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3a896ccd6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3a896ccd6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3a896ccd6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3a896ccd6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3a896ccd6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3a896ccd6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3a896ccd6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3a896ccd6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e8bbdec3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e8bbdec3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e8bbdec3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e8bbdec3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e8bbdec3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e8bbdec3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e8bbdec3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e8bbdec3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3a896ccd6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3a896ccd6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3a896ccd6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3a896ccd6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3a896ccd6_2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3a896ccd6_2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3a896ccd6_2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3a896ccd6_2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3a896ccd6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3a896ccd6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3a896ccd6_2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3a896ccd6_2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3a896ccd6_2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3a896ccd6_2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3a896ccd6_2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3a896ccd6_2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3a896ccd6_2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3a896ccd6_2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e8e567ec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e8e567ec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e8bbdec3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e8bbdec3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3d85cfd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3d85cfd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3d85cfd8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3d85cfd8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e8bbdec3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e8bbdec3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e8e567ec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e8e567ec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e8e567ec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e8e567ec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e8e567ec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e8e567ec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e8bbdec3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e8bbdec3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e8bbdec3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e8bbdec3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3a896ccd6_2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3a896ccd6_2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e8e567ec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e8e567ec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e8e567ec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1e8e567ec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e8bbdec37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e8bbdec37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e8bbdec3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e8bbdec3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e8bbdec3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e8bbdec3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f89c4438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f89c4438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f89c4438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f89c4438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f89c4438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f89c4438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f89c4438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f89c4438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f89c4438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f89c4438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f89c4438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f89c4438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e8bbdec3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e8bbdec3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f89c4438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1f89c4438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f89c4438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f89c4438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e8bbdec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1e8bbdec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f89c443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1f89c443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1e8bbdec37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1e8bbdec3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1e8e567ec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1e8e567ec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e8e567ec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1e8e567ec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1e8e567e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1e8e567e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1e8e567ec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1e8e567ec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1e8e567ec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1e8e567ec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e8e567ec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e8e567ec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1e8bbdec3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1e8bbdec3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e8bbdec37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1e8bbdec3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1e9c1e65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1e9c1e65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1e8e567ec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1e8e567ec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1e8e567ec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1e8e567ec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1e8e567ec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1e8e567ec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1e8e567ec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1e8e567ec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1e8e567ec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1e8e567ec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1e8e567ec3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1e8e567ec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1e8e567ec3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1e8e567ec3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e8bbdec3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e8bbdec3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1e8e567ec3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1e8e567ec3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1e8e567ec3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1e8e567ec3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1e8e567ec3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1e8e567ec3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1e8e567ec3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1e8e567ec3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1e8e567ec3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1e8e567ec3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1e8e567ec3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1e8e567ec3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1e8e567ec3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1e8e567ec3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1e8e567ec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1e8e567ec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1e8e567ec3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1e8e567ec3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1e8e567ec3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1e8e567ec3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e5e61f6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e5e61f6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1e8e567ec3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1e8e567ec3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1e8e567ec3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1e8e567ec3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1e8e567ec3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1e8e567ec3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1e9c1e653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1e9c1e653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jpg"/><Relationship Id="rId4" Type="http://schemas.openxmlformats.org/officeDocument/2006/relationships/image" Target="../media/image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jpg"/><Relationship Id="rId4" Type="http://schemas.openxmlformats.org/officeDocument/2006/relationships/image" Target="../media/image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Time Series Analysis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idx="1" type="body"/>
          </p:nvPr>
        </p:nvSpPr>
        <p:spPr>
          <a:xfrm>
            <a:off x="311700" y="119842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Trends</a:t>
            </a:r>
            <a:endParaRPr sz="3000">
              <a:solidFill>
                <a:srgbClr val="434343"/>
              </a:solidFill>
              <a:latin typeface="Montserrat"/>
              <a:ea typeface="Montserrat"/>
              <a:cs typeface="Montserrat"/>
              <a:sym typeface="Montserrat"/>
            </a:endParaRPr>
          </a:p>
        </p:txBody>
      </p:sp>
      <p:sp>
        <p:nvSpPr>
          <p:cNvPr id="127" name="Google Shape;127;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pic>
        <p:nvPicPr>
          <p:cNvPr descr="watermark.jpg" id="128" name="Google Shape;12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 name="Google Shape;12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30" name="Google Shape;130;p22"/>
          <p:cNvCxnSpPr/>
          <p:nvPr/>
        </p:nvCxnSpPr>
        <p:spPr>
          <a:xfrm rot="10800000">
            <a:off x="2199975" y="1792650"/>
            <a:ext cx="10200" cy="2424000"/>
          </a:xfrm>
          <a:prstGeom prst="straightConnector1">
            <a:avLst/>
          </a:prstGeom>
          <a:noFill/>
          <a:ln cap="flat" cmpd="sng" w="28575">
            <a:solidFill>
              <a:schemeClr val="dk2"/>
            </a:solidFill>
            <a:prstDash val="solid"/>
            <a:round/>
            <a:headEnd len="med" w="med" type="none"/>
            <a:tailEnd len="med" w="med" type="triangle"/>
          </a:ln>
        </p:spPr>
      </p:cxnSp>
      <p:cxnSp>
        <p:nvCxnSpPr>
          <p:cNvPr id="131" name="Google Shape;131;p22"/>
          <p:cNvCxnSpPr/>
          <p:nvPr/>
        </p:nvCxnSpPr>
        <p:spPr>
          <a:xfrm>
            <a:off x="2199975" y="4216650"/>
            <a:ext cx="6050400" cy="0"/>
          </a:xfrm>
          <a:prstGeom prst="straightConnector1">
            <a:avLst/>
          </a:prstGeom>
          <a:noFill/>
          <a:ln cap="flat" cmpd="sng" w="28575">
            <a:solidFill>
              <a:schemeClr val="dk2"/>
            </a:solidFill>
            <a:prstDash val="solid"/>
            <a:round/>
            <a:headEnd len="med" w="med" type="none"/>
            <a:tailEnd len="med" w="med" type="triangle"/>
          </a:ln>
        </p:spPr>
      </p:cxnSp>
      <p:sp>
        <p:nvSpPr>
          <p:cNvPr id="132" name="Google Shape;132;p22"/>
          <p:cNvSpPr/>
          <p:nvPr/>
        </p:nvSpPr>
        <p:spPr>
          <a:xfrm>
            <a:off x="2230550" y="1862178"/>
            <a:ext cx="4644425" cy="2354475"/>
          </a:xfrm>
          <a:custGeom>
            <a:rect b="b" l="l" r="r" t="t"/>
            <a:pathLst>
              <a:path extrusionOk="0" h="94179" w="185777">
                <a:moveTo>
                  <a:pt x="0" y="94179"/>
                </a:moveTo>
                <a:cubicBezTo>
                  <a:pt x="1562" y="89019"/>
                  <a:pt x="6994" y="65796"/>
                  <a:pt x="9370" y="63216"/>
                </a:cubicBezTo>
                <a:cubicBezTo>
                  <a:pt x="11747" y="60636"/>
                  <a:pt x="12358" y="80939"/>
                  <a:pt x="14259" y="78698"/>
                </a:cubicBezTo>
                <a:cubicBezTo>
                  <a:pt x="16160" y="76457"/>
                  <a:pt x="18945" y="50655"/>
                  <a:pt x="20778" y="49772"/>
                </a:cubicBezTo>
                <a:cubicBezTo>
                  <a:pt x="22611" y="48889"/>
                  <a:pt x="23562" y="75506"/>
                  <a:pt x="25259" y="73401"/>
                </a:cubicBezTo>
                <a:cubicBezTo>
                  <a:pt x="26957" y="71296"/>
                  <a:pt x="28994" y="38772"/>
                  <a:pt x="30963" y="37142"/>
                </a:cubicBezTo>
                <a:cubicBezTo>
                  <a:pt x="32932" y="35513"/>
                  <a:pt x="35105" y="65593"/>
                  <a:pt x="37074" y="63624"/>
                </a:cubicBezTo>
                <a:cubicBezTo>
                  <a:pt x="39043" y="61655"/>
                  <a:pt x="40605" y="27839"/>
                  <a:pt x="42778" y="25327"/>
                </a:cubicBezTo>
                <a:cubicBezTo>
                  <a:pt x="44951" y="22815"/>
                  <a:pt x="47667" y="51741"/>
                  <a:pt x="50111" y="48550"/>
                </a:cubicBezTo>
                <a:cubicBezTo>
                  <a:pt x="52555" y="45359"/>
                  <a:pt x="54728" y="9235"/>
                  <a:pt x="57444" y="6179"/>
                </a:cubicBezTo>
                <a:cubicBezTo>
                  <a:pt x="60160" y="3123"/>
                  <a:pt x="63827" y="30963"/>
                  <a:pt x="66407" y="30216"/>
                </a:cubicBezTo>
                <a:cubicBezTo>
                  <a:pt x="68987" y="29469"/>
                  <a:pt x="70482" y="1562"/>
                  <a:pt x="72926" y="1698"/>
                </a:cubicBezTo>
                <a:cubicBezTo>
                  <a:pt x="75371" y="1834"/>
                  <a:pt x="78766" y="31099"/>
                  <a:pt x="81074" y="31031"/>
                </a:cubicBezTo>
                <a:cubicBezTo>
                  <a:pt x="83383" y="30963"/>
                  <a:pt x="84333" y="1563"/>
                  <a:pt x="86777" y="1291"/>
                </a:cubicBezTo>
                <a:cubicBezTo>
                  <a:pt x="89221" y="1020"/>
                  <a:pt x="93567" y="29470"/>
                  <a:pt x="95740" y="29402"/>
                </a:cubicBezTo>
                <a:cubicBezTo>
                  <a:pt x="97913" y="29334"/>
                  <a:pt x="97845" y="815"/>
                  <a:pt x="99814" y="883"/>
                </a:cubicBezTo>
                <a:cubicBezTo>
                  <a:pt x="101783" y="951"/>
                  <a:pt x="105246" y="29945"/>
                  <a:pt x="107555" y="29809"/>
                </a:cubicBezTo>
                <a:cubicBezTo>
                  <a:pt x="109864" y="29673"/>
                  <a:pt x="111561" y="-475"/>
                  <a:pt x="113666" y="68"/>
                </a:cubicBezTo>
                <a:cubicBezTo>
                  <a:pt x="115771" y="611"/>
                  <a:pt x="118012" y="32864"/>
                  <a:pt x="120185" y="33068"/>
                </a:cubicBezTo>
                <a:cubicBezTo>
                  <a:pt x="122358" y="33272"/>
                  <a:pt x="124462" y="-542"/>
                  <a:pt x="126703" y="1291"/>
                </a:cubicBezTo>
                <a:cubicBezTo>
                  <a:pt x="128944" y="3124"/>
                  <a:pt x="131456" y="41420"/>
                  <a:pt x="133629" y="44068"/>
                </a:cubicBezTo>
                <a:cubicBezTo>
                  <a:pt x="135802" y="46716"/>
                  <a:pt x="137296" y="14667"/>
                  <a:pt x="139740" y="17179"/>
                </a:cubicBezTo>
                <a:cubicBezTo>
                  <a:pt x="142185" y="19691"/>
                  <a:pt x="145784" y="57105"/>
                  <a:pt x="148296" y="59142"/>
                </a:cubicBezTo>
                <a:cubicBezTo>
                  <a:pt x="150808" y="61179"/>
                  <a:pt x="152709" y="26414"/>
                  <a:pt x="154814" y="29402"/>
                </a:cubicBezTo>
                <a:cubicBezTo>
                  <a:pt x="156919" y="32390"/>
                  <a:pt x="159092" y="74556"/>
                  <a:pt x="160925" y="77068"/>
                </a:cubicBezTo>
                <a:cubicBezTo>
                  <a:pt x="162758" y="79580"/>
                  <a:pt x="163641" y="43050"/>
                  <a:pt x="165814" y="44476"/>
                </a:cubicBezTo>
                <a:cubicBezTo>
                  <a:pt x="167987" y="45902"/>
                  <a:pt x="171925" y="83180"/>
                  <a:pt x="173962" y="85624"/>
                </a:cubicBezTo>
                <a:cubicBezTo>
                  <a:pt x="175999" y="88068"/>
                  <a:pt x="176067" y="58056"/>
                  <a:pt x="178036" y="59142"/>
                </a:cubicBezTo>
                <a:cubicBezTo>
                  <a:pt x="180005" y="60228"/>
                  <a:pt x="184487" y="86642"/>
                  <a:pt x="185777" y="92142"/>
                </a:cubicBezTo>
              </a:path>
            </a:pathLst>
          </a:custGeom>
          <a:noFill/>
          <a:ln cap="flat" cmpd="sng" w="38100">
            <a:solidFill>
              <a:srgbClr val="351C75"/>
            </a:solidFill>
            <a:prstDash val="solid"/>
            <a:round/>
            <a:headEnd len="med" w="med" type="none"/>
            <a:tailEnd len="med" w="med" type="none"/>
          </a:ln>
        </p:spPr>
      </p:sp>
      <p:sp>
        <p:nvSpPr>
          <p:cNvPr id="133" name="Google Shape;133;p22"/>
          <p:cNvSpPr txBox="1"/>
          <p:nvPr/>
        </p:nvSpPr>
        <p:spPr>
          <a:xfrm>
            <a:off x="2199975" y="2371575"/>
            <a:ext cx="12426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Upward</a:t>
            </a:r>
            <a:endParaRPr sz="1800">
              <a:latin typeface="Montserrat"/>
              <a:ea typeface="Montserrat"/>
              <a:cs typeface="Montserrat"/>
              <a:sym typeface="Montserrat"/>
            </a:endParaRPr>
          </a:p>
        </p:txBody>
      </p:sp>
      <p:sp>
        <p:nvSpPr>
          <p:cNvPr id="134" name="Google Shape;134;p22"/>
          <p:cNvSpPr txBox="1"/>
          <p:nvPr/>
        </p:nvSpPr>
        <p:spPr>
          <a:xfrm>
            <a:off x="6416250" y="2484800"/>
            <a:ext cx="16911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Down</a:t>
            </a:r>
            <a:r>
              <a:rPr lang="en" sz="1800">
                <a:latin typeface="Montserrat"/>
                <a:ea typeface="Montserrat"/>
                <a:cs typeface="Montserrat"/>
                <a:sym typeface="Montserrat"/>
              </a:rPr>
              <a:t>ward</a:t>
            </a:r>
            <a:endParaRPr sz="1800">
              <a:latin typeface="Montserrat"/>
              <a:ea typeface="Montserrat"/>
              <a:cs typeface="Montserrat"/>
              <a:sym typeface="Montserrat"/>
            </a:endParaRPr>
          </a:p>
        </p:txBody>
      </p:sp>
      <p:sp>
        <p:nvSpPr>
          <p:cNvPr id="135" name="Google Shape;135;p22"/>
          <p:cNvSpPr txBox="1"/>
          <p:nvPr/>
        </p:nvSpPr>
        <p:spPr>
          <a:xfrm>
            <a:off x="3340725" y="1302950"/>
            <a:ext cx="27093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Horizontal/Stationary</a:t>
            </a:r>
            <a:endParaRPr sz="1800">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idx="1" type="body"/>
          </p:nvPr>
        </p:nvSpPr>
        <p:spPr>
          <a:xfrm>
            <a:off x="311700" y="119842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Seasonality - Repeating trends</a:t>
            </a:r>
            <a:endParaRPr sz="3000">
              <a:solidFill>
                <a:srgbClr val="434343"/>
              </a:solidFill>
              <a:latin typeface="Montserrat"/>
              <a:ea typeface="Montserrat"/>
              <a:cs typeface="Montserrat"/>
              <a:sym typeface="Montserrat"/>
            </a:endParaRPr>
          </a:p>
        </p:txBody>
      </p:sp>
      <p:sp>
        <p:nvSpPr>
          <p:cNvPr id="141" name="Google Shape;141;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pic>
        <p:nvPicPr>
          <p:cNvPr descr="watermark.jpg" id="142" name="Google Shape;142;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3" name="Google Shape;143;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6-27 at 10.43.39 PM.png" id="144" name="Google Shape;144;p23"/>
          <p:cNvPicPr preferRelativeResize="0"/>
          <p:nvPr/>
        </p:nvPicPr>
        <p:blipFill>
          <a:blip r:embed="rId4">
            <a:alphaModFix/>
          </a:blip>
          <a:stretch>
            <a:fillRect/>
          </a:stretch>
        </p:blipFill>
        <p:spPr>
          <a:xfrm>
            <a:off x="728237" y="2347850"/>
            <a:ext cx="7687526" cy="1984975"/>
          </a:xfrm>
          <a:prstGeom prst="rect">
            <a:avLst/>
          </a:prstGeom>
          <a:noFill/>
          <a:ln>
            <a:noFill/>
          </a:ln>
        </p:spPr>
      </p:pic>
      <p:sp>
        <p:nvSpPr>
          <p:cNvPr id="145" name="Google Shape;145;p23"/>
          <p:cNvSpPr txBox="1"/>
          <p:nvPr/>
        </p:nvSpPr>
        <p:spPr>
          <a:xfrm>
            <a:off x="2760175" y="4287950"/>
            <a:ext cx="40434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Google Trends - “Snowboarding”</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idx="1" type="body"/>
          </p:nvPr>
        </p:nvSpPr>
        <p:spPr>
          <a:xfrm>
            <a:off x="311700" y="119842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Cyclical - Trends with no set repetition. </a:t>
            </a:r>
            <a:endParaRPr sz="3000">
              <a:solidFill>
                <a:srgbClr val="434343"/>
              </a:solidFill>
              <a:latin typeface="Montserrat"/>
              <a:ea typeface="Montserrat"/>
              <a:cs typeface="Montserrat"/>
              <a:sym typeface="Montserrat"/>
            </a:endParaRPr>
          </a:p>
        </p:txBody>
      </p:sp>
      <p:sp>
        <p:nvSpPr>
          <p:cNvPr id="151" name="Google Shape;151;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pic>
        <p:nvPicPr>
          <p:cNvPr descr="watermark.jpg" id="152" name="Google Shape;152;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 name="Google Shape;153;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6-27 at 10.29.07 PM.png" id="154" name="Google Shape;154;p24"/>
          <p:cNvPicPr preferRelativeResize="0"/>
          <p:nvPr/>
        </p:nvPicPr>
        <p:blipFill>
          <a:blip r:embed="rId4">
            <a:alphaModFix/>
          </a:blip>
          <a:stretch>
            <a:fillRect/>
          </a:stretch>
        </p:blipFill>
        <p:spPr>
          <a:xfrm>
            <a:off x="1388937" y="1811775"/>
            <a:ext cx="7096776" cy="2565600"/>
          </a:xfrm>
          <a:prstGeom prst="rect">
            <a:avLst/>
          </a:prstGeom>
          <a:noFill/>
          <a:ln>
            <a:noFill/>
          </a:ln>
        </p:spPr>
      </p:pic>
      <p:sp>
        <p:nvSpPr>
          <p:cNvPr id="155" name="Google Shape;155;p24"/>
          <p:cNvSpPr txBox="1"/>
          <p:nvPr/>
        </p:nvSpPr>
        <p:spPr>
          <a:xfrm>
            <a:off x="2760175" y="4287950"/>
            <a:ext cx="40434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SP500</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61" name="Google Shape;16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understand some of the very basics, let’s begin to learn about the most popular library in Python for handling time series data, statsmodels!</a:t>
            </a:r>
            <a:endParaRPr sz="3000">
              <a:solidFill>
                <a:srgbClr val="434343"/>
              </a:solidFill>
              <a:latin typeface="Montserrat"/>
              <a:ea typeface="Montserrat"/>
              <a:cs typeface="Montserrat"/>
              <a:sym typeface="Montserrat"/>
            </a:endParaRPr>
          </a:p>
        </p:txBody>
      </p:sp>
      <p:pic>
        <p:nvPicPr>
          <p:cNvPr descr="watermark.jpg" id="162" name="Google Shape;162;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3" name="Google Shape;163;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Statsmodels</a:t>
            </a:r>
            <a:endParaRPr b="1">
              <a:latin typeface="Montserrat"/>
              <a:ea typeface="Montserrat"/>
              <a:cs typeface="Montserrat"/>
              <a:sym typeface="Montserrat"/>
            </a:endParaRPr>
          </a:p>
        </p:txBody>
      </p:sp>
      <p:sp>
        <p:nvSpPr>
          <p:cNvPr id="169" name="Google Shape;169;p2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70" name="Google Shape;170;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1" name="Google Shape;171;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77" name="Google Shape;17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most popular library in Python for dealing with Time Series data is the statsmodels library.</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heavily inspired by the R statistical programming language.</a:t>
            </a:r>
            <a:endParaRPr sz="3000">
              <a:solidFill>
                <a:srgbClr val="434343"/>
              </a:solidFill>
              <a:latin typeface="Montserrat"/>
              <a:ea typeface="Montserrat"/>
              <a:cs typeface="Montserrat"/>
              <a:sym typeface="Montserrat"/>
            </a:endParaRPr>
          </a:p>
        </p:txBody>
      </p:sp>
      <p:pic>
        <p:nvPicPr>
          <p:cNvPr descr="watermark.jpg" id="178" name="Google Shape;178;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 name="Google Shape;179;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85" name="Google Shape;18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is a Python module that allows users to explore data, estimate statistical models, and perform statistical tests. </a:t>
            </a:r>
            <a:endParaRPr sz="3000">
              <a:solidFill>
                <a:srgbClr val="434343"/>
              </a:solidFill>
              <a:latin typeface="Montserrat"/>
              <a:ea typeface="Montserrat"/>
              <a:cs typeface="Montserrat"/>
              <a:sym typeface="Montserrat"/>
            </a:endParaRPr>
          </a:p>
        </p:txBody>
      </p:sp>
      <p:pic>
        <p:nvPicPr>
          <p:cNvPr descr="watermark.jpg" id="186" name="Google Shape;186;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 name="Google Shape;187;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93" name="Google Shape;19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extensive list of descriptive statistics, statistical tests, plotting functions, and result statistics are available for different types of data and each estimator. </a:t>
            </a:r>
            <a:endParaRPr sz="3000">
              <a:solidFill>
                <a:srgbClr val="434343"/>
              </a:solidFill>
              <a:latin typeface="Montserrat"/>
              <a:ea typeface="Montserrat"/>
              <a:cs typeface="Montserrat"/>
              <a:sym typeface="Montserrat"/>
            </a:endParaRPr>
          </a:p>
        </p:txBody>
      </p:sp>
      <p:pic>
        <p:nvPicPr>
          <p:cNvPr descr="watermark.jpg" id="194" name="Google Shape;19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5" name="Google Shape;195;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01" name="Google Shape;20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is already included in the provided environment file.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manually install you can use: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conda install statsmodels</a:t>
            </a: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202" name="Google Shape;202;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3" name="Google Shape;203;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09" name="Google Shape;209;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documentation and then run through a simple demonstration of what we can use statsmodels for in relation to time series data.</a:t>
            </a:r>
            <a:endParaRPr sz="3000">
              <a:solidFill>
                <a:srgbClr val="434343"/>
              </a:solidFill>
              <a:latin typeface="Montserrat"/>
              <a:ea typeface="Montserrat"/>
              <a:cs typeface="Montserrat"/>
              <a:sym typeface="Montserrat"/>
            </a:endParaRPr>
          </a:p>
        </p:txBody>
      </p:sp>
      <p:pic>
        <p:nvPicPr>
          <p:cNvPr descr="watermark.jpg" id="210" name="Google Shape;210;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1" name="Google Shape;211;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now time to shift our focus to dealing with time series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lot of our financial information is going to come in the form of some value plotted against a time series.</a:t>
            </a:r>
            <a:endParaRPr sz="30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ETS Models</a:t>
            </a:r>
            <a:endParaRPr b="1">
              <a:latin typeface="Montserrat"/>
              <a:ea typeface="Montserrat"/>
              <a:cs typeface="Montserrat"/>
              <a:sym typeface="Montserrat"/>
            </a:endParaRPr>
          </a:p>
        </p:txBody>
      </p:sp>
      <p:sp>
        <p:nvSpPr>
          <p:cNvPr id="217" name="Google Shape;217;p3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18" name="Google Shape;218;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9" name="Google Shape;219;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25" name="Google Shape;225;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the next few lectures, we will discuss topics conceptually in slides.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Afterwards we will revisit these topics using Python and statsmodels to code through them!</a:t>
            </a:r>
            <a:endParaRPr sz="3000">
              <a:solidFill>
                <a:srgbClr val="434343"/>
              </a:solidFill>
              <a:latin typeface="Montserrat"/>
              <a:ea typeface="Montserrat"/>
              <a:cs typeface="Montserrat"/>
              <a:sym typeface="Montserrat"/>
            </a:endParaRPr>
          </a:p>
        </p:txBody>
      </p:sp>
      <p:pic>
        <p:nvPicPr>
          <p:cNvPr descr="watermark.jpg" id="226" name="Google Shape;226;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7" name="Google Shape;22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33" name="Google Shape;233;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Models (Error-Trend-Seasonality)</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Exponential Smoothing</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Trend Methods Models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Decomposition</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work with several of these with the python statsmodels library!</a:t>
            </a:r>
            <a:endParaRPr sz="3000">
              <a:solidFill>
                <a:srgbClr val="434343"/>
              </a:solidFill>
              <a:latin typeface="Montserrat"/>
              <a:ea typeface="Montserrat"/>
              <a:cs typeface="Montserrat"/>
              <a:sym typeface="Montserrat"/>
            </a:endParaRPr>
          </a:p>
        </p:txBody>
      </p:sp>
      <p:pic>
        <p:nvPicPr>
          <p:cNvPr descr="watermark.jpg" id="234" name="Google Shape;234;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5" name="Google Shape;235;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41" name="Google Shape;241;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(Error-Trend-Seasonality) Models will take each of those terms for “smoothing” and may add them, multiply them, or even just leave some of them out.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Based off these key factors, we can try to create a model to fit our data.</a:t>
            </a:r>
            <a:endParaRPr sz="3000">
              <a:solidFill>
                <a:srgbClr val="434343"/>
              </a:solidFill>
              <a:latin typeface="Montserrat"/>
              <a:ea typeface="Montserrat"/>
              <a:cs typeface="Montserrat"/>
              <a:sym typeface="Montserrat"/>
            </a:endParaRPr>
          </a:p>
        </p:txBody>
      </p:sp>
      <p:pic>
        <p:nvPicPr>
          <p:cNvPr descr="watermark.jpg" id="242" name="Google Shape;242;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3" name="Google Shape;243;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49" name="Google Shape;249;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Series Decomposition with ETS (Error-Trend-Seasonality).</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Visualizing the data based off its ETS is a good way to build an understanding of its behaviour. </a:t>
            </a:r>
            <a:endParaRPr sz="3000">
              <a:solidFill>
                <a:srgbClr val="434343"/>
              </a:solidFill>
              <a:latin typeface="Montserrat"/>
              <a:ea typeface="Montserrat"/>
              <a:cs typeface="Montserrat"/>
              <a:sym typeface="Montserrat"/>
            </a:endParaRPr>
          </a:p>
        </p:txBody>
      </p:sp>
      <p:pic>
        <p:nvPicPr>
          <p:cNvPr descr="watermark.jpg" id="250" name="Google Shape;250;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1" name="Google Shape;251;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57" name="Google Shape;257;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Decomposition - Airline Passengers</a:t>
            </a:r>
            <a:endParaRPr sz="3000">
              <a:solidFill>
                <a:srgbClr val="434343"/>
              </a:solidFill>
              <a:latin typeface="Montserrat"/>
              <a:ea typeface="Montserrat"/>
              <a:cs typeface="Montserrat"/>
              <a:sym typeface="Montserrat"/>
            </a:endParaRPr>
          </a:p>
        </p:txBody>
      </p:sp>
      <p:pic>
        <p:nvPicPr>
          <p:cNvPr descr="watermark.jpg" id="258" name="Google Shape;258;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9" name="Google Shape;259;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6-27 at 11.02.31 PM.png" id="260" name="Google Shape;260;p37"/>
          <p:cNvPicPr preferRelativeResize="0"/>
          <p:nvPr/>
        </p:nvPicPr>
        <p:blipFill>
          <a:blip r:embed="rId4">
            <a:alphaModFix/>
          </a:blip>
          <a:stretch>
            <a:fillRect/>
          </a:stretch>
        </p:blipFill>
        <p:spPr>
          <a:xfrm>
            <a:off x="2239625" y="1715725"/>
            <a:ext cx="4878024" cy="33361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66" name="Google Shape;266;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Decomposition - Airline Passengers</a:t>
            </a:r>
            <a:endParaRPr sz="3000">
              <a:solidFill>
                <a:srgbClr val="434343"/>
              </a:solidFill>
              <a:latin typeface="Montserrat"/>
              <a:ea typeface="Montserrat"/>
              <a:cs typeface="Montserrat"/>
              <a:sym typeface="Montserrat"/>
            </a:endParaRPr>
          </a:p>
        </p:txBody>
      </p:sp>
      <p:pic>
        <p:nvPicPr>
          <p:cNvPr descr="watermark.jpg" id="267" name="Google Shape;267;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8" name="Google Shape;268;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6-27 at 11.09.58 PM.png" id="269" name="Google Shape;269;p38"/>
          <p:cNvPicPr preferRelativeResize="0"/>
          <p:nvPr/>
        </p:nvPicPr>
        <p:blipFill>
          <a:blip r:embed="rId4">
            <a:alphaModFix/>
          </a:blip>
          <a:stretch>
            <a:fillRect/>
          </a:stretch>
        </p:blipFill>
        <p:spPr>
          <a:xfrm>
            <a:off x="2247263" y="1672175"/>
            <a:ext cx="5380124" cy="34713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75" name="Google Shape;275;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Series Decomposition with ETS (Error-Trend-Seasonality).</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Visualizing the data based off its ETS is a good way to build an understanding of its behaviour. </a:t>
            </a:r>
            <a:endParaRPr sz="3000">
              <a:solidFill>
                <a:srgbClr val="434343"/>
              </a:solidFill>
              <a:latin typeface="Montserrat"/>
              <a:ea typeface="Montserrat"/>
              <a:cs typeface="Montserrat"/>
              <a:sym typeface="Montserrat"/>
            </a:endParaRPr>
          </a:p>
        </p:txBody>
      </p:sp>
      <p:pic>
        <p:nvPicPr>
          <p:cNvPr descr="watermark.jpg" id="276" name="Google Shape;276;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 name="Google Shape;277;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83" name="Google Shape;283;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visit Time Series Decomposition again when we discuss ARIMA 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now let’s move on to EWMA models!</a:t>
            </a:r>
            <a:endParaRPr sz="3000">
              <a:solidFill>
                <a:srgbClr val="434343"/>
              </a:solidFill>
              <a:latin typeface="Montserrat"/>
              <a:ea typeface="Montserrat"/>
              <a:cs typeface="Montserrat"/>
              <a:sym typeface="Montserrat"/>
            </a:endParaRPr>
          </a:p>
        </p:txBody>
      </p:sp>
      <p:pic>
        <p:nvPicPr>
          <p:cNvPr descr="watermark.jpg" id="284" name="Google Shape;284;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5" name="Google Shape;285;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EWMA Models</a:t>
            </a:r>
            <a:endParaRPr b="1">
              <a:latin typeface="Montserrat"/>
              <a:ea typeface="Montserrat"/>
              <a:cs typeface="Montserrat"/>
              <a:sym typeface="Montserrat"/>
            </a:endParaRPr>
          </a:p>
        </p:txBody>
      </p:sp>
      <p:sp>
        <p:nvSpPr>
          <p:cNvPr id="291" name="Google Shape;291;p4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92" name="Google Shape;292;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3" name="Google Shape;293;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While the concepts presented in this section of the course are very important, we may not use them often when working directly with our algorithmic trading models.</a:t>
            </a:r>
            <a:endParaRPr sz="30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99" name="Google Shape;299;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previously seen how calculating simple moving averages can allow us to create a simple model that describes some trend level behavior of a time series, for example...</a:t>
            </a: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300" name="Google Shape;300;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1" name="Google Shape;301;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07" name="Google Shape;307;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 - Simple Moving Averages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08" name="Google Shape;308;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9" name="Google Shape;309;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6-28 at 10.43.44 AM.png" id="310" name="Google Shape;310;p43"/>
          <p:cNvPicPr preferRelativeResize="0"/>
          <p:nvPr/>
        </p:nvPicPr>
        <p:blipFill>
          <a:blip r:embed="rId4">
            <a:alphaModFix/>
          </a:blip>
          <a:stretch>
            <a:fillRect/>
          </a:stretch>
        </p:blipFill>
        <p:spPr>
          <a:xfrm>
            <a:off x="2404326" y="1727300"/>
            <a:ext cx="5065976" cy="3480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16" name="Google Shape;316;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Smaller windows will lead to more noise, rather than signal</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17" name="Google Shape;317;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8" name="Google Shape;318;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24" name="Google Shape;324;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will always lag by the size of the window</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25" name="Google Shape;325;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6" name="Google Shape;326;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32" name="Google Shape;332;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will never reach to full peak or valley of the data due to the averaging.</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33" name="Google Shape;333;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4" name="Google Shape;334;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40" name="Google Shape;340;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Does not really inform you about possible future behaviour, all it really does is describe trends in your data.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41" name="Google Shape;341;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2" name="Google Shape;342;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48" name="Google Shape;348;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Extreme historical values can skew your SMA significantly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49" name="Google Shape;349;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0" name="Google Shape;350;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56" name="Google Shape;356;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help fix some of these issues, we can use an EWMA (Exponentially-weighted moving average).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57" name="Google Shape;357;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8" name="Google Shape;358;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64" name="Google Shape;364;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will allow us to reduce the lag effect from SMA and it will put more weight on values that occurred more recently (by applying more weight to the more recent values, thus the name). </a:t>
            </a:r>
            <a:endParaRPr sz="3000">
              <a:solidFill>
                <a:srgbClr val="434343"/>
              </a:solidFill>
              <a:latin typeface="Montserrat"/>
              <a:ea typeface="Montserrat"/>
              <a:cs typeface="Montserrat"/>
              <a:sym typeface="Montserrat"/>
            </a:endParaRPr>
          </a:p>
        </p:txBody>
      </p:sp>
      <p:pic>
        <p:nvPicPr>
          <p:cNvPr descr="watermark.jpg" id="365" name="Google Shape;365;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6" name="Google Shape;366;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72" name="Google Shape;372;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amount of weight applied to the most recent values will depend on the actual parameters used in the EWMA and the number of periods given a window size.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73" name="Google Shape;373;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4" name="Google Shape;374;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fact, one of our main reasons for covering these topics is so that in future sections of the course we can show why using some of these analysis techniques on stock information is actually NOT a good idea.</a:t>
            </a:r>
            <a:endParaRPr sz="30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80" name="Google Shape;380;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code out an example of using pandas to create EWMA in the next lecture!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81" name="Google Shape;381;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2" name="Google Shape;382;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EWMA Code Along</a:t>
            </a:r>
            <a:endParaRPr b="1">
              <a:latin typeface="Montserrat"/>
              <a:ea typeface="Montserrat"/>
              <a:cs typeface="Montserrat"/>
              <a:sym typeface="Montserrat"/>
            </a:endParaRPr>
          </a:p>
        </p:txBody>
      </p:sp>
      <p:sp>
        <p:nvSpPr>
          <p:cNvPr id="388" name="Google Shape;388;p5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89" name="Google Shape;389;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0" name="Google Shape;390;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4"/>
          <p:cNvSpPr txBox="1"/>
          <p:nvPr>
            <p:ph type="ctrTitle"/>
          </p:nvPr>
        </p:nvSpPr>
        <p:spPr>
          <a:xfrm>
            <a:off x="311708" y="15454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ETS Decomposition Code Along</a:t>
            </a:r>
            <a:endParaRPr b="1">
              <a:latin typeface="Montserrat"/>
              <a:ea typeface="Montserrat"/>
              <a:cs typeface="Montserrat"/>
              <a:sym typeface="Montserrat"/>
            </a:endParaRPr>
          </a:p>
        </p:txBody>
      </p:sp>
      <p:sp>
        <p:nvSpPr>
          <p:cNvPr id="396" name="Google Shape;396;p5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97" name="Google Shape;397;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8" name="Google Shape;398;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ARIMA Models</a:t>
            </a:r>
            <a:endParaRPr b="1">
              <a:latin typeface="Montserrat"/>
              <a:ea typeface="Montserrat"/>
              <a:cs typeface="Montserrat"/>
              <a:sym typeface="Montserrat"/>
            </a:endParaRPr>
          </a:p>
        </p:txBody>
      </p:sp>
      <p:sp>
        <p:nvSpPr>
          <p:cNvPr id="404" name="Google Shape;404;p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405" name="Google Shape;405;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6" name="Google Shape;406;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12" name="Google Shape;412;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now discuss one of the most common time series models, ARIMA.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Please note, this is an </a:t>
            </a:r>
            <a:r>
              <a:rPr b="1" lang="en" sz="3000">
                <a:solidFill>
                  <a:srgbClr val="434343"/>
                </a:solidFill>
                <a:latin typeface="Montserrat"/>
                <a:ea typeface="Montserrat"/>
                <a:cs typeface="Montserrat"/>
                <a:sym typeface="Montserrat"/>
              </a:rPr>
              <a:t>optional</a:t>
            </a:r>
            <a:r>
              <a:rPr lang="en" sz="3000">
                <a:solidFill>
                  <a:srgbClr val="434343"/>
                </a:solidFill>
                <a:latin typeface="Montserrat"/>
                <a:ea typeface="Montserrat"/>
                <a:cs typeface="Montserrat"/>
                <a:sym typeface="Montserrat"/>
              </a:rPr>
              <a:t> section of the course.</a:t>
            </a: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413" name="Google Shape;413;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4" name="Google Shape;414;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20" name="Google Shape;420;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various reasons we will discover later on, ARIMA models often don’t work well with historical stock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they are so fundamental to understanding time series analysis that it is still worth the time to go over them.</a:t>
            </a:r>
            <a:endParaRPr sz="3000">
              <a:solidFill>
                <a:srgbClr val="434343"/>
              </a:solidFill>
              <a:latin typeface="Montserrat"/>
              <a:ea typeface="Montserrat"/>
              <a:cs typeface="Montserrat"/>
              <a:sym typeface="Montserrat"/>
            </a:endParaRPr>
          </a:p>
        </p:txBody>
      </p:sp>
      <p:pic>
        <p:nvPicPr>
          <p:cNvPr descr="watermark.jpg" id="421" name="Google Shape;421;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2" name="Google Shape;422;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28" name="Google Shape;428;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models can be complex!</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Make sure to make full use of the various links and extra resources presented throughout this section if you want to later use ARIMA models for other problems.</a:t>
            </a:r>
            <a:endParaRPr sz="3000">
              <a:solidFill>
                <a:srgbClr val="434343"/>
              </a:solidFill>
              <a:latin typeface="Montserrat"/>
              <a:ea typeface="Montserrat"/>
              <a:cs typeface="Montserrat"/>
              <a:sym typeface="Montserrat"/>
            </a:endParaRPr>
          </a:p>
        </p:txBody>
      </p:sp>
      <p:pic>
        <p:nvPicPr>
          <p:cNvPr descr="watermark.jpg" id="429" name="Google Shape;429;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0" name="Google Shape;430;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36" name="Google Shape;436;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AutoRegressive Integrated Moving Average (ARIMA) model is a generalization of an autoregressive moving average (ARMA) model. </a:t>
            </a:r>
            <a:endParaRPr sz="3000">
              <a:solidFill>
                <a:srgbClr val="434343"/>
              </a:solidFill>
              <a:latin typeface="Montserrat"/>
              <a:ea typeface="Montserrat"/>
              <a:cs typeface="Montserrat"/>
              <a:sym typeface="Montserrat"/>
            </a:endParaRPr>
          </a:p>
        </p:txBody>
      </p:sp>
      <p:pic>
        <p:nvPicPr>
          <p:cNvPr descr="watermark.jpg" id="437" name="Google Shape;437;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8" name="Google Shape;438;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44" name="Google Shape;444;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Both of those models (ARIMA and ARMA) are fitted to time series data either to better understand the data or to predict future points in the series (forecasting). </a:t>
            </a:r>
            <a:endParaRPr sz="3000">
              <a:solidFill>
                <a:srgbClr val="434343"/>
              </a:solidFill>
              <a:latin typeface="Montserrat"/>
              <a:ea typeface="Montserrat"/>
              <a:cs typeface="Montserrat"/>
              <a:sym typeface="Montserrat"/>
            </a:endParaRPr>
          </a:p>
        </p:txBody>
      </p:sp>
      <p:pic>
        <p:nvPicPr>
          <p:cNvPr descr="watermark.jpg" id="445" name="Google Shape;445;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6" name="Google Shape;446;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52" name="Google Shape;452;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(Autoregressive Integrated Moving Averages)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Non-seasonal ARIMA</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Seasonal ARIMA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53" name="Google Shape;453;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4" name="Google Shape;454;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can be very tempting to use some of these techniques on financial data, but sometimes it’s actually not a good idea, and to understand why that is, we first need to understand the techniques themselves.</a:t>
            </a:r>
            <a:endParaRPr sz="3000">
              <a:solidFill>
                <a:srgbClr val="434343"/>
              </a:solidFill>
              <a:latin typeface="Montserrat"/>
              <a:ea typeface="Montserrat"/>
              <a:cs typeface="Montserrat"/>
              <a:sym typeface="Montserrat"/>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60" name="Google Shape;460;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start by discussing non-seasonal ARIMA models and then move on to seasonal ARIMA 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python examples at the end will be using seasonal ARIMA.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61" name="Google Shape;461;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2" name="Google Shape;462;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68" name="Google Shape;468;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models are applied in some cases where data show evidence of non-stationarity, where an initial differencing step (corresponding to the "integrated" part of the model) can be applied one or more times to eliminate the non-stationarity.</a:t>
            </a:r>
            <a:endParaRPr sz="3000">
              <a:solidFill>
                <a:srgbClr val="434343"/>
              </a:solidFill>
              <a:latin typeface="Montserrat"/>
              <a:ea typeface="Montserrat"/>
              <a:cs typeface="Montserrat"/>
              <a:sym typeface="Montserrat"/>
            </a:endParaRPr>
          </a:p>
        </p:txBody>
      </p:sp>
      <p:pic>
        <p:nvPicPr>
          <p:cNvPr descr="watermark.jpg" id="469" name="Google Shape;469;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0" name="Google Shape;470;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76" name="Google Shape;476;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Differencing is actually a very simple idea, but let’s put it on hold for now, and talk a bit more about ARIMA!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touch back on differencing later 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talk about the major components of ARIMA.</a:t>
            </a:r>
            <a:endParaRPr sz="3000">
              <a:solidFill>
                <a:srgbClr val="434343"/>
              </a:solidFill>
              <a:latin typeface="Montserrat"/>
              <a:ea typeface="Montserrat"/>
              <a:cs typeface="Montserrat"/>
              <a:sym typeface="Montserrat"/>
            </a:endParaRPr>
          </a:p>
        </p:txBody>
      </p:sp>
      <p:pic>
        <p:nvPicPr>
          <p:cNvPr descr="watermark.jpg" id="477" name="Google Shape;477;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84" name="Google Shape;484;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Non-seasonal ARIMA models are generally denoted ARIMA(p,d,q) where parameters p, d, and q are non-negative integers.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what these three components are!</a:t>
            </a:r>
            <a:endParaRPr sz="3000">
              <a:solidFill>
                <a:srgbClr val="434343"/>
              </a:solidFill>
              <a:latin typeface="Montserrat"/>
              <a:ea typeface="Montserrat"/>
              <a:cs typeface="Montserrat"/>
              <a:sym typeface="Montserrat"/>
            </a:endParaRPr>
          </a:p>
        </p:txBody>
      </p:sp>
      <p:pic>
        <p:nvPicPr>
          <p:cNvPr descr="watermark.jpg" id="485" name="Google Shape;485;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6" name="Google Shape;486;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92" name="Google Shape;492;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 (p): Autoregression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A regression model that utilizes the dependent relationship between a current observation and observations over a previous period</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93" name="Google Shape;493;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4" name="Google Shape;494;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00" name="Google Shape;500;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 (d): Integrated.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Differencing of observations (subtracting an observation from an observation at the previous time step) in order to make the time series stationary.</a:t>
            </a:r>
            <a:endParaRPr sz="3000">
              <a:solidFill>
                <a:srgbClr val="434343"/>
              </a:solidFill>
              <a:latin typeface="Montserrat"/>
              <a:ea typeface="Montserrat"/>
              <a:cs typeface="Montserrat"/>
              <a:sym typeface="Montserrat"/>
            </a:endParaRPr>
          </a:p>
        </p:txBody>
      </p:sp>
      <p:pic>
        <p:nvPicPr>
          <p:cNvPr descr="watermark.jpg" id="501" name="Google Shape;501;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2" name="Google Shape;502;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08" name="Google Shape;508;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(q): Moving Average.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A model that uses the dependency between an observation and a residual error from a moving average model applied to lagged observations.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09" name="Google Shape;509;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0" name="Google Shape;510;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16" name="Google Shape;516;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Stationary vs Non-Stationary Data</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effectively use ARIMA, we need to understand Stationarity in our data.</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what makes a data set Stationary?</a:t>
            </a:r>
            <a:endParaRPr sz="3000">
              <a:solidFill>
                <a:srgbClr val="434343"/>
              </a:solidFill>
              <a:latin typeface="Montserrat"/>
              <a:ea typeface="Montserrat"/>
              <a:cs typeface="Montserrat"/>
              <a:sym typeface="Montserrat"/>
            </a:endParaRPr>
          </a:p>
          <a:p>
            <a:pPr indent="-419100" lvl="2"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Stationary series has constant mean and variance over time.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17" name="Google Shape;517;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8" name="Google Shape;518;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24" name="Google Shape;524;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Stationary data set will allow our model to predict that the mean and variance will be the same in future periods.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a few examples!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25" name="Google Shape;525;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6" name="Google Shape;526;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32" name="Google Shape;532;p71"/>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33" name="Google Shape;533;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4" name="Google Shape;534;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35" name="Google Shape;535;p71"/>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a:t>
            </a: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536" name="Google Shape;536;p71"/>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537" name="Google Shape;537;p71"/>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538" name="Google Shape;538;p71"/>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539" name="Google Shape;539;p71"/>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540" name="Google Shape;540;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Mean needs to be constant</a:t>
            </a:r>
            <a:endParaRPr sz="3000">
              <a:solidFill>
                <a:srgbClr val="434343"/>
              </a:solidFill>
              <a:latin typeface="Montserrat"/>
              <a:ea typeface="Montserrat"/>
              <a:cs typeface="Montserrat"/>
              <a:sym typeface="Montserrat"/>
            </a:endParaRPr>
          </a:p>
        </p:txBody>
      </p:sp>
      <p:sp>
        <p:nvSpPr>
          <p:cNvPr id="541" name="Google Shape;541;p71"/>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542" name="Google Shape;542;p71"/>
          <p:cNvSpPr/>
          <p:nvPr/>
        </p:nvSpPr>
        <p:spPr>
          <a:xfrm>
            <a:off x="4855475" y="1357875"/>
            <a:ext cx="2407150" cy="2859800"/>
          </a:xfrm>
          <a:custGeom>
            <a:rect b="b" l="l" r="r" t="t"/>
            <a:pathLst>
              <a:path extrusionOk="0" h="114392" w="96286">
                <a:moveTo>
                  <a:pt x="0" y="114392"/>
                </a:moveTo>
                <a:cubicBezTo>
                  <a:pt x="1097" y="109729"/>
                  <a:pt x="4594" y="88126"/>
                  <a:pt x="6583" y="86411"/>
                </a:cubicBezTo>
                <a:cubicBezTo>
                  <a:pt x="8572" y="84697"/>
                  <a:pt x="9943" y="107260"/>
                  <a:pt x="11932" y="104105"/>
                </a:cubicBezTo>
                <a:cubicBezTo>
                  <a:pt x="13921" y="100950"/>
                  <a:pt x="16321" y="67689"/>
                  <a:pt x="18516" y="67483"/>
                </a:cubicBezTo>
                <a:cubicBezTo>
                  <a:pt x="20711" y="67277"/>
                  <a:pt x="22631" y="107328"/>
                  <a:pt x="25100" y="102870"/>
                </a:cubicBezTo>
                <a:cubicBezTo>
                  <a:pt x="27569" y="98412"/>
                  <a:pt x="30792" y="43274"/>
                  <a:pt x="33329" y="40737"/>
                </a:cubicBezTo>
                <a:cubicBezTo>
                  <a:pt x="35867" y="38200"/>
                  <a:pt x="38199" y="88469"/>
                  <a:pt x="40325" y="87646"/>
                </a:cubicBezTo>
                <a:cubicBezTo>
                  <a:pt x="42451" y="86823"/>
                  <a:pt x="44028" y="38817"/>
                  <a:pt x="46085" y="35799"/>
                </a:cubicBezTo>
                <a:cubicBezTo>
                  <a:pt x="48142" y="32781"/>
                  <a:pt x="50269" y="72352"/>
                  <a:pt x="52669" y="69540"/>
                </a:cubicBezTo>
                <a:cubicBezTo>
                  <a:pt x="55069" y="66728"/>
                  <a:pt x="57812" y="21603"/>
                  <a:pt x="60487" y="18928"/>
                </a:cubicBezTo>
                <a:cubicBezTo>
                  <a:pt x="63162" y="16254"/>
                  <a:pt x="66042" y="55619"/>
                  <a:pt x="68717" y="53493"/>
                </a:cubicBezTo>
                <a:cubicBezTo>
                  <a:pt x="71392" y="51367"/>
                  <a:pt x="73586" y="7750"/>
                  <a:pt x="76535" y="6173"/>
                </a:cubicBezTo>
                <a:cubicBezTo>
                  <a:pt x="79484" y="4596"/>
                  <a:pt x="83118" y="45058"/>
                  <a:pt x="86410" y="44029"/>
                </a:cubicBezTo>
                <a:cubicBezTo>
                  <a:pt x="89702" y="43000"/>
                  <a:pt x="94640" y="7338"/>
                  <a:pt x="96286" y="0"/>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as an overall approach to this section, you should try to get a higher level understanding of some of these concepts, but don’t get concerned too much with the details (as far as future sections of the course are concerned).</a:t>
            </a:r>
            <a:endParaRPr sz="30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48" name="Google Shape;548;p72"/>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49" name="Google Shape;549;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0" name="Google Shape;550;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51" name="Google Shape;551;p72"/>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552" name="Google Shape;552;p72"/>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553" name="Google Shape;553;p72"/>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554" name="Google Shape;554;p72"/>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555" name="Google Shape;555;p72"/>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556" name="Google Shape;556;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Variance</a:t>
            </a:r>
            <a:r>
              <a:rPr lang="en" sz="3000">
                <a:solidFill>
                  <a:srgbClr val="434343"/>
                </a:solidFill>
                <a:latin typeface="Montserrat"/>
                <a:ea typeface="Montserrat"/>
                <a:cs typeface="Montserrat"/>
                <a:sym typeface="Montserrat"/>
              </a:rPr>
              <a:t> should not be a function of time</a:t>
            </a:r>
            <a:endParaRPr sz="3000">
              <a:solidFill>
                <a:srgbClr val="434343"/>
              </a:solidFill>
              <a:latin typeface="Montserrat"/>
              <a:ea typeface="Montserrat"/>
              <a:cs typeface="Montserrat"/>
              <a:sym typeface="Montserrat"/>
            </a:endParaRPr>
          </a:p>
        </p:txBody>
      </p:sp>
      <p:sp>
        <p:nvSpPr>
          <p:cNvPr id="557" name="Google Shape;557;p72"/>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558" name="Google Shape;558;p72"/>
          <p:cNvSpPr/>
          <p:nvPr/>
        </p:nvSpPr>
        <p:spPr>
          <a:xfrm>
            <a:off x="4845175" y="1718983"/>
            <a:ext cx="2921500" cy="2380925"/>
          </a:xfrm>
          <a:custGeom>
            <a:rect b="b" l="l" r="r" t="t"/>
            <a:pathLst>
              <a:path extrusionOk="0" h="95237" w="116860">
                <a:moveTo>
                  <a:pt x="0" y="54685"/>
                </a:moveTo>
                <a:cubicBezTo>
                  <a:pt x="686" y="51530"/>
                  <a:pt x="2949" y="34385"/>
                  <a:pt x="4115" y="35757"/>
                </a:cubicBezTo>
                <a:cubicBezTo>
                  <a:pt x="5281" y="37129"/>
                  <a:pt x="5212" y="63189"/>
                  <a:pt x="6995" y="62915"/>
                </a:cubicBezTo>
                <a:cubicBezTo>
                  <a:pt x="8778" y="62641"/>
                  <a:pt x="12893" y="34317"/>
                  <a:pt x="14813" y="34111"/>
                </a:cubicBezTo>
                <a:cubicBezTo>
                  <a:pt x="16733" y="33905"/>
                  <a:pt x="16391" y="61954"/>
                  <a:pt x="18517" y="61680"/>
                </a:cubicBezTo>
                <a:cubicBezTo>
                  <a:pt x="20643" y="61406"/>
                  <a:pt x="25306" y="32191"/>
                  <a:pt x="27569" y="32465"/>
                </a:cubicBezTo>
                <a:cubicBezTo>
                  <a:pt x="29832" y="32739"/>
                  <a:pt x="30107" y="68675"/>
                  <a:pt x="32096" y="63326"/>
                </a:cubicBezTo>
                <a:cubicBezTo>
                  <a:pt x="34085" y="57977"/>
                  <a:pt x="37788" y="-4705"/>
                  <a:pt x="39502" y="370"/>
                </a:cubicBezTo>
                <a:cubicBezTo>
                  <a:pt x="41217" y="5445"/>
                  <a:pt x="40600" y="93570"/>
                  <a:pt x="42383" y="93776"/>
                </a:cubicBezTo>
                <a:cubicBezTo>
                  <a:pt x="44166" y="93982"/>
                  <a:pt x="47938" y="1673"/>
                  <a:pt x="50201" y="1604"/>
                </a:cubicBezTo>
                <a:cubicBezTo>
                  <a:pt x="52464" y="1535"/>
                  <a:pt x="53629" y="92815"/>
                  <a:pt x="55961" y="93364"/>
                </a:cubicBezTo>
                <a:cubicBezTo>
                  <a:pt x="58293" y="93913"/>
                  <a:pt x="62339" y="10177"/>
                  <a:pt x="64191" y="4896"/>
                </a:cubicBezTo>
                <a:cubicBezTo>
                  <a:pt x="66043" y="-385"/>
                  <a:pt x="65631" y="57222"/>
                  <a:pt x="67071" y="61680"/>
                </a:cubicBezTo>
                <a:cubicBezTo>
                  <a:pt x="68511" y="66138"/>
                  <a:pt x="71049" y="31573"/>
                  <a:pt x="72832" y="31642"/>
                </a:cubicBezTo>
                <a:cubicBezTo>
                  <a:pt x="74615" y="31711"/>
                  <a:pt x="75781" y="62092"/>
                  <a:pt x="77770" y="62092"/>
                </a:cubicBezTo>
                <a:cubicBezTo>
                  <a:pt x="79759" y="62092"/>
                  <a:pt x="83119" y="26499"/>
                  <a:pt x="84765" y="31642"/>
                </a:cubicBezTo>
                <a:cubicBezTo>
                  <a:pt x="86411" y="36786"/>
                  <a:pt x="86136" y="97617"/>
                  <a:pt x="87645" y="92953"/>
                </a:cubicBezTo>
                <a:cubicBezTo>
                  <a:pt x="89154" y="88290"/>
                  <a:pt x="91761" y="9490"/>
                  <a:pt x="93818" y="3661"/>
                </a:cubicBezTo>
                <a:cubicBezTo>
                  <a:pt x="95876" y="-2168"/>
                  <a:pt x="98001" y="58457"/>
                  <a:pt x="99990" y="57977"/>
                </a:cubicBezTo>
                <a:cubicBezTo>
                  <a:pt x="101979" y="57497"/>
                  <a:pt x="104447" y="-5323"/>
                  <a:pt x="105750" y="781"/>
                </a:cubicBezTo>
                <a:cubicBezTo>
                  <a:pt x="107053" y="6885"/>
                  <a:pt x="105956" y="87741"/>
                  <a:pt x="107808" y="94599"/>
                </a:cubicBezTo>
                <a:cubicBezTo>
                  <a:pt x="109660" y="101457"/>
                  <a:pt x="115351" y="50707"/>
                  <a:pt x="116860" y="41929"/>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64" name="Google Shape;564;p73"/>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65" name="Google Shape;565;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6" name="Google Shape;566;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67" name="Google Shape;567;p73"/>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568" name="Google Shape;568;p73"/>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569" name="Google Shape;569;p73"/>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570" name="Google Shape;570;p73"/>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571" name="Google Shape;571;p73"/>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572" name="Google Shape;572;p73"/>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Montserrat"/>
                <a:ea typeface="Montserrat"/>
                <a:cs typeface="Montserrat"/>
                <a:sym typeface="Montserrat"/>
              </a:rPr>
              <a:t>Covariance should not be a function of time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sp>
        <p:nvSpPr>
          <p:cNvPr id="573" name="Google Shape;573;p73"/>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574" name="Google Shape;574;p73"/>
          <p:cNvSpPr/>
          <p:nvPr/>
        </p:nvSpPr>
        <p:spPr>
          <a:xfrm>
            <a:off x="4834900" y="2565964"/>
            <a:ext cx="2746625" cy="821025"/>
          </a:xfrm>
          <a:custGeom>
            <a:rect b="b" l="l" r="r" t="t"/>
            <a:pathLst>
              <a:path extrusionOk="0" h="32841" w="109865">
                <a:moveTo>
                  <a:pt x="0" y="21216"/>
                </a:moveTo>
                <a:cubicBezTo>
                  <a:pt x="1234" y="17719"/>
                  <a:pt x="4869" y="-1621"/>
                  <a:pt x="7406" y="231"/>
                </a:cubicBezTo>
                <a:cubicBezTo>
                  <a:pt x="9943" y="2083"/>
                  <a:pt x="12275" y="32120"/>
                  <a:pt x="15224" y="32326"/>
                </a:cubicBezTo>
                <a:cubicBezTo>
                  <a:pt x="18173" y="32532"/>
                  <a:pt x="22220" y="1602"/>
                  <a:pt x="25100" y="1465"/>
                </a:cubicBezTo>
                <a:cubicBezTo>
                  <a:pt x="27981" y="1328"/>
                  <a:pt x="30861" y="31434"/>
                  <a:pt x="32507" y="31503"/>
                </a:cubicBezTo>
                <a:cubicBezTo>
                  <a:pt x="34153" y="31572"/>
                  <a:pt x="34152" y="2014"/>
                  <a:pt x="34975" y="1877"/>
                </a:cubicBezTo>
                <a:cubicBezTo>
                  <a:pt x="35798" y="1740"/>
                  <a:pt x="36621" y="30544"/>
                  <a:pt x="37444" y="30681"/>
                </a:cubicBezTo>
                <a:cubicBezTo>
                  <a:pt x="38267" y="30818"/>
                  <a:pt x="39090" y="2700"/>
                  <a:pt x="39913" y="2700"/>
                </a:cubicBezTo>
                <a:cubicBezTo>
                  <a:pt x="40736" y="2700"/>
                  <a:pt x="41491" y="30750"/>
                  <a:pt x="42382" y="30681"/>
                </a:cubicBezTo>
                <a:cubicBezTo>
                  <a:pt x="43274" y="30612"/>
                  <a:pt x="44233" y="1945"/>
                  <a:pt x="45262" y="2288"/>
                </a:cubicBezTo>
                <a:cubicBezTo>
                  <a:pt x="46291" y="2631"/>
                  <a:pt x="46702" y="32738"/>
                  <a:pt x="48554" y="32738"/>
                </a:cubicBezTo>
                <a:cubicBezTo>
                  <a:pt x="50406" y="32738"/>
                  <a:pt x="53492" y="2357"/>
                  <a:pt x="56372" y="2288"/>
                </a:cubicBezTo>
                <a:cubicBezTo>
                  <a:pt x="59252" y="2219"/>
                  <a:pt x="62956" y="32395"/>
                  <a:pt x="65836" y="32326"/>
                </a:cubicBezTo>
                <a:cubicBezTo>
                  <a:pt x="68717" y="32258"/>
                  <a:pt x="70912" y="1877"/>
                  <a:pt x="73655" y="1877"/>
                </a:cubicBezTo>
                <a:cubicBezTo>
                  <a:pt x="76398" y="1877"/>
                  <a:pt x="79759" y="32463"/>
                  <a:pt x="82296" y="32326"/>
                </a:cubicBezTo>
                <a:cubicBezTo>
                  <a:pt x="84833" y="32189"/>
                  <a:pt x="87576" y="985"/>
                  <a:pt x="88879" y="1054"/>
                </a:cubicBezTo>
                <a:cubicBezTo>
                  <a:pt x="90182" y="1123"/>
                  <a:pt x="89428" y="32532"/>
                  <a:pt x="90114" y="32738"/>
                </a:cubicBezTo>
                <a:cubicBezTo>
                  <a:pt x="90800" y="32944"/>
                  <a:pt x="92103" y="2425"/>
                  <a:pt x="92994" y="2288"/>
                </a:cubicBezTo>
                <a:cubicBezTo>
                  <a:pt x="93886" y="2151"/>
                  <a:pt x="94229" y="31984"/>
                  <a:pt x="95463" y="31915"/>
                </a:cubicBezTo>
                <a:cubicBezTo>
                  <a:pt x="96698" y="31847"/>
                  <a:pt x="99167" y="2014"/>
                  <a:pt x="100401" y="1877"/>
                </a:cubicBezTo>
                <a:cubicBezTo>
                  <a:pt x="101636" y="1740"/>
                  <a:pt x="101293" y="30886"/>
                  <a:pt x="102870" y="31092"/>
                </a:cubicBezTo>
                <a:cubicBezTo>
                  <a:pt x="104447" y="31298"/>
                  <a:pt x="108699" y="7775"/>
                  <a:pt x="109865" y="3111"/>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80" name="Google Shape;580;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also mathematical tests you can use to test for stationarity in your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common one is the Augmented Dickey–Fuller test (we will see how to use this with Python’s statsmodels)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81" name="Google Shape;581;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2" name="Google Shape;582;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88" name="Google Shape;588;p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you’ve determined your data is not stationary (either visually or mathematically), you will then need to transform it to be stationary in order to evaluate it and what type of ARIMA terms you will use.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89" name="Google Shape;589;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0" name="Google Shape;590;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96" name="Google Shape;596;p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simple way to do this is through “differencing”.</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idea behind differencing is quite simple, let’s see an example...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97" name="Google Shape;597;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8" name="Google Shape;598;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604" name="Google Shape;604;p77"/>
          <p:cNvSpPr txBox="1"/>
          <p:nvPr>
            <p:ph idx="1" type="body"/>
          </p:nvPr>
        </p:nvSpPr>
        <p:spPr>
          <a:xfrm>
            <a:off x="311700" y="1152475"/>
            <a:ext cx="2844900" cy="722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3000">
                <a:solidFill>
                  <a:srgbClr val="434343"/>
                </a:solidFill>
                <a:latin typeface="Montserrat"/>
                <a:ea typeface="Montserrat"/>
                <a:cs typeface="Montserrat"/>
                <a:sym typeface="Montserrat"/>
              </a:rPr>
              <a:t>Original Data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605" name="Google Shape;605;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6" name="Google Shape;606;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07" name="Google Shape;607;p77"/>
          <p:cNvGraphicFramePr/>
          <p:nvPr/>
        </p:nvGraphicFramePr>
        <p:xfrm>
          <a:off x="895800" y="1874580"/>
          <a:ext cx="3000000" cy="3000000"/>
        </p:xfrm>
        <a:graphic>
          <a:graphicData uri="http://schemas.openxmlformats.org/drawingml/2006/table">
            <a:tbl>
              <a:tblPr>
                <a:noFill/>
                <a:tableStyleId>{48201B24-BB66-4CF2-9A55-C8C4DC1A86BC}</a:tableStyleId>
              </a:tblPr>
              <a:tblGrid>
                <a:gridCol w="689750"/>
                <a:gridCol w="689750"/>
              </a:tblGrid>
              <a:tr h="402800">
                <a:tc>
                  <a:txBody>
                    <a:bodyPr/>
                    <a:lstStyle/>
                    <a:p>
                      <a:pPr indent="0" lvl="0" marL="0" rtl="0" algn="l">
                        <a:spcBef>
                          <a:spcPts val="0"/>
                        </a:spcBef>
                        <a:spcAft>
                          <a:spcPts val="0"/>
                        </a:spcAft>
                        <a:buNone/>
                      </a:pPr>
                      <a:r>
                        <a:rPr lang="en"/>
                        <a:t>Time1</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lstStyle/>
                    <a:p>
                      <a:pPr indent="0" lvl="0" marL="0" rtl="0" algn="l">
                        <a:spcBef>
                          <a:spcPts val="0"/>
                        </a:spcBef>
                        <a:spcAft>
                          <a:spcPts val="0"/>
                        </a:spcAft>
                        <a:buNone/>
                      </a:pPr>
                      <a:r>
                        <a:rPr lang="en"/>
                        <a:t>14</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bl>
          </a:graphicData>
        </a:graphic>
      </p:graphicFrame>
      <p:sp>
        <p:nvSpPr>
          <p:cNvPr id="608" name="Google Shape;608;p77"/>
          <p:cNvSpPr txBox="1"/>
          <p:nvPr>
            <p:ph idx="1" type="body"/>
          </p:nvPr>
        </p:nvSpPr>
        <p:spPr>
          <a:xfrm>
            <a:off x="3025900" y="895900"/>
            <a:ext cx="2889300" cy="7221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3000">
                <a:solidFill>
                  <a:srgbClr val="434343"/>
                </a:solidFill>
                <a:latin typeface="Montserrat"/>
                <a:ea typeface="Montserrat"/>
                <a:cs typeface="Montserrat"/>
                <a:sym typeface="Montserrat"/>
              </a:rPr>
              <a:t>First Difference</a:t>
            </a:r>
            <a:endParaRPr sz="3000">
              <a:solidFill>
                <a:srgbClr val="434343"/>
              </a:solidFill>
              <a:latin typeface="Montserrat"/>
              <a:ea typeface="Montserrat"/>
              <a:cs typeface="Montserrat"/>
              <a:sym typeface="Montserrat"/>
            </a:endParaRPr>
          </a:p>
        </p:txBody>
      </p:sp>
      <p:sp>
        <p:nvSpPr>
          <p:cNvPr id="609" name="Google Shape;609;p77"/>
          <p:cNvSpPr txBox="1"/>
          <p:nvPr>
            <p:ph idx="1" type="body"/>
          </p:nvPr>
        </p:nvSpPr>
        <p:spPr>
          <a:xfrm>
            <a:off x="6054350" y="895900"/>
            <a:ext cx="2889300" cy="7221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3000">
                <a:solidFill>
                  <a:srgbClr val="434343"/>
                </a:solidFill>
                <a:latin typeface="Montserrat"/>
                <a:ea typeface="Montserrat"/>
                <a:cs typeface="Montserrat"/>
                <a:sym typeface="Montserrat"/>
              </a:rPr>
              <a:t>Second</a:t>
            </a:r>
            <a:r>
              <a:rPr lang="en" sz="3000">
                <a:solidFill>
                  <a:srgbClr val="434343"/>
                </a:solidFill>
                <a:latin typeface="Montserrat"/>
                <a:ea typeface="Montserrat"/>
                <a:cs typeface="Montserrat"/>
                <a:sym typeface="Montserrat"/>
              </a:rPr>
              <a:t> Difference</a:t>
            </a:r>
            <a:endParaRPr sz="3000">
              <a:solidFill>
                <a:srgbClr val="434343"/>
              </a:solidFill>
              <a:latin typeface="Montserrat"/>
              <a:ea typeface="Montserrat"/>
              <a:cs typeface="Montserrat"/>
              <a:sym typeface="Montserrat"/>
            </a:endParaRPr>
          </a:p>
        </p:txBody>
      </p:sp>
      <p:graphicFrame>
        <p:nvGraphicFramePr>
          <p:cNvPr id="610" name="Google Shape;610;p77"/>
          <p:cNvGraphicFramePr/>
          <p:nvPr/>
        </p:nvGraphicFramePr>
        <p:xfrm>
          <a:off x="3780800" y="2009080"/>
          <a:ext cx="3000000" cy="3000000"/>
        </p:xfrm>
        <a:graphic>
          <a:graphicData uri="http://schemas.openxmlformats.org/drawingml/2006/table">
            <a:tbl>
              <a:tblPr>
                <a:noFill/>
                <a:tableStyleId>{48201B24-BB66-4CF2-9A55-C8C4DC1A86BC}</a:tableStyleId>
              </a:tblPr>
              <a:tblGrid>
                <a:gridCol w="689750"/>
                <a:gridCol w="689750"/>
              </a:tblGrid>
              <a:tr h="402800">
                <a:tc>
                  <a:txBody>
                    <a:bodyPr/>
                    <a:lstStyle/>
                    <a:p>
                      <a:pPr indent="0" lvl="0" marL="0" rtl="0" algn="l">
                        <a:spcBef>
                          <a:spcPts val="0"/>
                        </a:spcBef>
                        <a:spcAft>
                          <a:spcPts val="0"/>
                        </a:spcAft>
                        <a:buNone/>
                      </a:pPr>
                      <a:r>
                        <a:rPr lang="en"/>
                        <a:t>Time1</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bl>
          </a:graphicData>
        </a:graphic>
      </p:graphicFrame>
      <p:graphicFrame>
        <p:nvGraphicFramePr>
          <p:cNvPr id="611" name="Google Shape;611;p77"/>
          <p:cNvGraphicFramePr/>
          <p:nvPr/>
        </p:nvGraphicFramePr>
        <p:xfrm>
          <a:off x="6809250" y="2009080"/>
          <a:ext cx="3000000" cy="3000000"/>
        </p:xfrm>
        <a:graphic>
          <a:graphicData uri="http://schemas.openxmlformats.org/drawingml/2006/table">
            <a:tbl>
              <a:tblPr>
                <a:noFill/>
                <a:tableStyleId>{48201B24-BB66-4CF2-9A55-C8C4DC1A86BC}</a:tableStyleId>
              </a:tblPr>
              <a:tblGrid>
                <a:gridCol w="689750"/>
                <a:gridCol w="689750"/>
              </a:tblGrid>
              <a:tr h="402800">
                <a:tc>
                  <a:txBody>
                    <a:bodyPr/>
                    <a:lstStyle/>
                    <a:p>
                      <a:pPr indent="0" lvl="0" marL="0" rtl="0" algn="l">
                        <a:spcBef>
                          <a:spcPts val="0"/>
                        </a:spcBef>
                        <a:spcAft>
                          <a:spcPts val="0"/>
                        </a:spcAft>
                        <a:buNone/>
                      </a:pPr>
                      <a:r>
                        <a:rPr lang="en"/>
                        <a:t>Time1</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617" name="Google Shape;617;p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can continue differencing until you reach stationarity (which you can check visually and mathematically)</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differencing step comes at the cost of losing a row of data.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618" name="Google Shape;618;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9" name="Google Shape;619;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625" name="Google Shape;625;p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seasonal data, you can also difference by a season.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if you had monthly data with yearly seasonality, you could difference by a time unit of 12, instead of just 1.</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626" name="Google Shape;626;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7" name="Google Shape;627;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633" name="Google Shape;633;p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Another common technique with seasonal ARIMA models is to combine both methods, taking the seasonal difference of the first difference.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634" name="Google Shape;634;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5" name="Google Shape;635;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641" name="Google Shape;641;p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your data now stationary it is time to go back and discuss the p,d,q terms and how you choose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big part of this are AutoCorrelation Plots and Partial AutoCorrelation Plots.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move on to discuss them!</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642" name="Google Shape;642;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43" name="Google Shape;643;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this section we will discuss: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Series Basics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Python Library</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Models and Decomposition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Models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Models</a:t>
            </a:r>
            <a:endParaRPr sz="3000">
              <a:solidFill>
                <a:srgbClr val="434343"/>
              </a:solidFill>
              <a:latin typeface="Montserrat"/>
              <a:ea typeface="Montserrat"/>
              <a:cs typeface="Montserrat"/>
              <a:sym typeface="Montserrat"/>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8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AutoCorrelation Plots</a:t>
            </a:r>
            <a:endParaRPr b="1">
              <a:latin typeface="Montserrat"/>
              <a:ea typeface="Montserrat"/>
              <a:cs typeface="Montserrat"/>
              <a:sym typeface="Montserrat"/>
            </a:endParaRPr>
          </a:p>
        </p:txBody>
      </p:sp>
      <p:sp>
        <p:nvSpPr>
          <p:cNvPr id="649" name="Google Shape;649;p8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650" name="Google Shape;650;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1" name="Google Shape;651;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657" name="Google Shape;657;p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autocorrelation plot (also known as a Correlogram ) shows the correlation of the series with itself, lagged by x time units.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the y axis is the correlation and the x axis is the number of time units of lag.</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658" name="Google Shape;658;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9" name="Google Shape;659;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665" name="Google Shape;665;p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explain this idea of correlation with a simple example.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start off by trying to imagine how to calculate the plot value for x=1</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666" name="Google Shape;666;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7" name="Google Shape;667;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673" name="Google Shape;673;p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Imagine taking your time series of length T, copying it, and deleting the first observation of copy #1 and the last observation of copy #2. </a:t>
            </a:r>
            <a:endParaRPr sz="3000">
              <a:solidFill>
                <a:srgbClr val="434343"/>
              </a:solidFill>
              <a:latin typeface="Montserrat"/>
              <a:ea typeface="Montserrat"/>
              <a:cs typeface="Montserrat"/>
              <a:sym typeface="Montserrat"/>
            </a:endParaRPr>
          </a:p>
        </p:txBody>
      </p:sp>
      <p:pic>
        <p:nvPicPr>
          <p:cNvPr descr="watermark.jpg" id="674" name="Google Shape;674;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75" name="Google Shape;675;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681" name="Google Shape;681;p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you have two series of length T−1 for which you calculate a correlation coefficient.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the value of the vertical axis at x=1 in your plots. </a:t>
            </a:r>
            <a:endParaRPr sz="3000">
              <a:solidFill>
                <a:srgbClr val="434343"/>
              </a:solidFill>
              <a:latin typeface="Montserrat"/>
              <a:ea typeface="Montserrat"/>
              <a:cs typeface="Montserrat"/>
              <a:sym typeface="Montserrat"/>
            </a:endParaRPr>
          </a:p>
        </p:txBody>
      </p:sp>
      <p:pic>
        <p:nvPicPr>
          <p:cNvPr descr="watermark.jpg" id="682" name="Google Shape;682;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3" name="Google Shape;683;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689" name="Google Shape;689;p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represents the correlation of the series lagged by one time unit.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go on and do this for all possible time lags x and this defines the plot.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see some typical examples!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690" name="Google Shape;690;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1" name="Google Shape;691;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697" name="Google Shape;697;p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Gradual Decline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698" name="Google Shape;698;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9" name="Google Shape;699;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700" name="Google Shape;700;p88"/>
          <p:cNvPicPr preferRelativeResize="0"/>
          <p:nvPr/>
        </p:nvPicPr>
        <p:blipFill>
          <a:blip r:embed="rId4">
            <a:alphaModFix/>
          </a:blip>
          <a:stretch>
            <a:fillRect/>
          </a:stretch>
        </p:blipFill>
        <p:spPr>
          <a:xfrm>
            <a:off x="2767075" y="1982750"/>
            <a:ext cx="3657600" cy="251460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706" name="Google Shape;706;p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Sharp Drop-off</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707" name="Google Shape;707;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08" name="Google Shape;708;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709" name="Google Shape;709;p89"/>
          <p:cNvPicPr preferRelativeResize="0"/>
          <p:nvPr/>
        </p:nvPicPr>
        <p:blipFill>
          <a:blip r:embed="rId4">
            <a:alphaModFix/>
          </a:blip>
          <a:stretch>
            <a:fillRect/>
          </a:stretch>
        </p:blipFill>
        <p:spPr>
          <a:xfrm>
            <a:off x="2733675" y="2054275"/>
            <a:ext cx="3676650" cy="251460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715" name="Google Shape;715;p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actual interpretation and how it relates to ARIMA models can get a bit complicated, but there are some basic common methods we can use for the ARIMA model. </a:t>
            </a:r>
            <a:endParaRPr sz="3000">
              <a:solidFill>
                <a:srgbClr val="434343"/>
              </a:solidFill>
              <a:latin typeface="Montserrat"/>
              <a:ea typeface="Montserrat"/>
              <a:cs typeface="Montserrat"/>
              <a:sym typeface="Montserrat"/>
            </a:endParaRPr>
          </a:p>
        </p:txBody>
      </p:sp>
      <p:pic>
        <p:nvPicPr>
          <p:cNvPr descr="watermark.jpg" id="716" name="Google Shape;716;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17" name="Google Shape;717;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723" name="Google Shape;723;p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main priority here is to try to figure out whether we will use the AR or MA components for the ARIMA model (or both!) as well as how many lags we should use. </a:t>
            </a:r>
            <a:endParaRPr sz="3000">
              <a:solidFill>
                <a:srgbClr val="434343"/>
              </a:solidFill>
              <a:latin typeface="Montserrat"/>
              <a:ea typeface="Montserrat"/>
              <a:cs typeface="Montserrat"/>
              <a:sym typeface="Montserrat"/>
            </a:endParaRPr>
          </a:p>
        </p:txBody>
      </p:sp>
      <p:pic>
        <p:nvPicPr>
          <p:cNvPr descr="watermark.jpg" id="724" name="Google Shape;724;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5" name="Google Shape;725;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Time Series Basics</a:t>
            </a:r>
            <a:endParaRPr b="1">
              <a:latin typeface="Montserrat"/>
              <a:ea typeface="Montserrat"/>
              <a:cs typeface="Montserrat"/>
              <a:sym typeface="Montserrat"/>
            </a:endParaRPr>
          </a:p>
        </p:txBody>
      </p:sp>
      <p:sp>
        <p:nvSpPr>
          <p:cNvPr id="111" name="Google Shape;111;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731" name="Google Shape;731;p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general you would use either AR or MA, using both is less common.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actually applying the AR and MA terms, you will set values of p or q.</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732" name="Google Shape;732;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3" name="Google Shape;733;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739" name="Google Shape;739;p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 autocorrelation plot shows positive autocorrelation at the first lag (lag-1), then it suggests to use the AR terms in relation to the lag</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740" name="Google Shape;740;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41" name="Google Shape;741;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747" name="Google Shape;747;p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 autocorrelation plot shows negative autocorrelation at the first lag, then it suggests using MA terms.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will allow you to decide what actual values of p,d, and q to provide your ARIMA model.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748" name="Google Shape;748;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49" name="Google Shape;749;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755" name="Google Shape;755;p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 The number of lag observations included in the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 The number of times that the raw observations are differenced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 The size of the moving average window, also called the order of moving average.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756" name="Google Shape;756;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7" name="Google Shape;757;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763" name="Google Shape;763;p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also partial autocorrelation plots!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These are a little more complicated than autocorrelation plots, but let’s show you the basics.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764" name="Google Shape;764;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5" name="Google Shape;765;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771" name="Google Shape;771;p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general, a partial correlation is a conditional correlation.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the correlation between two variables under the assumption that we know and take into account the values of some other set of variables.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772" name="Google Shape;772;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73" name="Google Shape;773;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779" name="Google Shape;779;p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instance, consider a regression context in which y = response variable and x1, x2, and x3 are predictor variables. </a:t>
            </a:r>
            <a:endParaRPr sz="3000">
              <a:solidFill>
                <a:srgbClr val="434343"/>
              </a:solidFill>
              <a:latin typeface="Montserrat"/>
              <a:ea typeface="Montserrat"/>
              <a:cs typeface="Montserrat"/>
              <a:sym typeface="Montserrat"/>
            </a:endParaRPr>
          </a:p>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partial correlation between y and x3 is the correlation between the variables determined taking into account how both y and x3 are related to x1 and x2.</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780" name="Google Shape;780;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1" name="Google Shape;781;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787" name="Google Shape;787;p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see an example of what the plot can look like: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788" name="Google Shape;788;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9" name="Google Shape;789;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790" name="Google Shape;790;p99"/>
          <p:cNvPicPr preferRelativeResize="0"/>
          <p:nvPr/>
        </p:nvPicPr>
        <p:blipFill>
          <a:blip r:embed="rId4">
            <a:alphaModFix/>
          </a:blip>
          <a:stretch>
            <a:fillRect/>
          </a:stretch>
        </p:blipFill>
        <p:spPr>
          <a:xfrm>
            <a:off x="2703850" y="2286775"/>
            <a:ext cx="3676650" cy="251460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796" name="Google Shape;796;p1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Typically a sharp drop after lag "k" suggests an AR-k model should be used.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there is a gradual decline, it suggests an MA model.</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797" name="Google Shape;797;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8" name="Google Shape;798;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804" name="Google Shape;804;p1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Identification of an AR model is often best done with the PACF.</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Identification of an MA model is often best done with the ACF rather than the PACF.</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View the notebook and resource links for more details.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805" name="Google Shape;805;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6" name="Google Shape;806;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19" name="Google Shape;11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discussing some important Time series concepts.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series data has particular properties, let’s take a look at some plots and discuss some important terms!</a:t>
            </a:r>
            <a:endParaRPr sz="3000">
              <a:solidFill>
                <a:srgbClr val="434343"/>
              </a:solidFill>
              <a:latin typeface="Montserrat"/>
              <a:ea typeface="Montserrat"/>
              <a:cs typeface="Montserrat"/>
              <a:sym typeface="Montserrat"/>
            </a:endParaRPr>
          </a:p>
        </p:txBody>
      </p:sp>
      <p:pic>
        <p:nvPicPr>
          <p:cNvPr descr="watermark.jpg" id="120" name="Google Shape;120;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 name="Google Shape;121;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812" name="Google Shape;812;p1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Finally once you’ve analyzed your data using ACF and PACF you are ready to begin to apply ARIMA or Seasonal ARIMA, depending on your original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will provide the p,d, and q terms for the model.</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813" name="Google Shape;813;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4" name="Google Shape;814;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820" name="Google Shape;820;p1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ARIMA will then take three terms p,d, and q. (We’ll see this in the coding example)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seasonal ARIMA there will be an additional set of P,D,Q terms that we will see.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821" name="Google Shape;821;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2" name="Google Shape;822;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828" name="Google Shape;828;p1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Alright, now it is time to see all of this in action with Python and statsmodels!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get started!</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829" name="Google Shape;829;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0" name="Google Shape;830;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10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ARIMA Code Along</a:t>
            </a:r>
            <a:endParaRPr b="1">
              <a:latin typeface="Montserrat"/>
              <a:ea typeface="Montserrat"/>
              <a:cs typeface="Montserrat"/>
              <a:sym typeface="Montserrat"/>
            </a:endParaRPr>
          </a:p>
        </p:txBody>
      </p:sp>
      <p:sp>
        <p:nvSpPr>
          <p:cNvPr id="836" name="Google Shape;836;p10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Four</a:t>
            </a:r>
            <a:endParaRPr/>
          </a:p>
        </p:txBody>
      </p:sp>
      <p:pic>
        <p:nvPicPr>
          <p:cNvPr descr="watermark.jpg" id="837" name="Google Shape;837;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8" name="Google Shape;838;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