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376" r:id="rId2"/>
    <p:sldId id="277" r:id="rId3"/>
    <p:sldId id="278" r:id="rId4"/>
    <p:sldId id="659" r:id="rId5"/>
    <p:sldId id="660" r:id="rId6"/>
    <p:sldId id="661" r:id="rId7"/>
    <p:sldId id="723" r:id="rId8"/>
    <p:sldId id="725" r:id="rId9"/>
    <p:sldId id="730" r:id="rId10"/>
    <p:sldId id="732" r:id="rId11"/>
    <p:sldId id="726" r:id="rId12"/>
    <p:sldId id="727" r:id="rId13"/>
    <p:sldId id="729" r:id="rId14"/>
    <p:sldId id="728" r:id="rId15"/>
    <p:sldId id="731" r:id="rId16"/>
    <p:sldId id="734" r:id="rId17"/>
    <p:sldId id="735" r:id="rId18"/>
    <p:sldId id="733" r:id="rId19"/>
    <p:sldId id="672" r:id="rId20"/>
    <p:sldId id="737" r:id="rId21"/>
    <p:sldId id="741" r:id="rId22"/>
    <p:sldId id="739" r:id="rId23"/>
    <p:sldId id="740" r:id="rId24"/>
    <p:sldId id="738" r:id="rId25"/>
    <p:sldId id="742" r:id="rId26"/>
    <p:sldId id="743" r:id="rId27"/>
    <p:sldId id="744" r:id="rId28"/>
    <p:sldId id="745" r:id="rId29"/>
    <p:sldId id="746" r:id="rId30"/>
    <p:sldId id="751" r:id="rId31"/>
    <p:sldId id="747" r:id="rId32"/>
    <p:sldId id="749" r:id="rId33"/>
    <p:sldId id="750" r:id="rId34"/>
    <p:sldId id="748" r:id="rId35"/>
    <p:sldId id="752" r:id="rId36"/>
    <p:sldId id="753" r:id="rId37"/>
    <p:sldId id="754" r:id="rId38"/>
    <p:sldId id="755" r:id="rId39"/>
    <p:sldId id="756" r:id="rId40"/>
    <p:sldId id="757" r:id="rId41"/>
    <p:sldId id="758" r:id="rId42"/>
    <p:sldId id="760" r:id="rId43"/>
    <p:sldId id="761" r:id="rId44"/>
    <p:sldId id="762" r:id="rId45"/>
    <p:sldId id="763" r:id="rId46"/>
    <p:sldId id="765" r:id="rId47"/>
    <p:sldId id="766" r:id="rId48"/>
    <p:sldId id="767" r:id="rId49"/>
    <p:sldId id="768" r:id="rId50"/>
    <p:sldId id="769" r:id="rId51"/>
    <p:sldId id="770" r:id="rId52"/>
    <p:sldId id="771" r:id="rId53"/>
    <p:sldId id="772" r:id="rId54"/>
    <p:sldId id="773" r:id="rId55"/>
    <p:sldId id="783" r:id="rId56"/>
    <p:sldId id="784" r:id="rId57"/>
    <p:sldId id="774" r:id="rId58"/>
    <p:sldId id="776" r:id="rId59"/>
    <p:sldId id="777" r:id="rId60"/>
    <p:sldId id="778" r:id="rId61"/>
    <p:sldId id="779" r:id="rId62"/>
    <p:sldId id="780" r:id="rId63"/>
    <p:sldId id="781" r:id="rId64"/>
    <p:sldId id="782" r:id="rId65"/>
    <p:sldId id="785" r:id="rId66"/>
    <p:sldId id="786" r:id="rId67"/>
    <p:sldId id="787" r:id="rId68"/>
    <p:sldId id="798" r:id="rId69"/>
    <p:sldId id="789" r:id="rId70"/>
    <p:sldId id="790" r:id="rId71"/>
    <p:sldId id="791" r:id="rId72"/>
    <p:sldId id="792" r:id="rId73"/>
    <p:sldId id="797" r:id="rId74"/>
    <p:sldId id="793" r:id="rId75"/>
    <p:sldId id="794" r:id="rId76"/>
    <p:sldId id="795" r:id="rId77"/>
    <p:sldId id="796" r:id="rId78"/>
    <p:sldId id="788" r:id="rId79"/>
    <p:sldId id="799" r:id="rId80"/>
    <p:sldId id="800" r:id="rId81"/>
    <p:sldId id="801" r:id="rId82"/>
    <p:sldId id="802" r:id="rId83"/>
    <p:sldId id="803" r:id="rId84"/>
    <p:sldId id="804" r:id="rId85"/>
    <p:sldId id="615" r:id="rId86"/>
    <p:sldId id="806" r:id="rId87"/>
    <p:sldId id="807" r:id="rId88"/>
    <p:sldId id="808" r:id="rId89"/>
    <p:sldId id="809" r:id="rId90"/>
    <p:sldId id="810" r:id="rId91"/>
    <p:sldId id="811" r:id="rId92"/>
    <p:sldId id="812" r:id="rId93"/>
    <p:sldId id="813" r:id="rId94"/>
    <p:sldId id="814" r:id="rId95"/>
    <p:sldId id="815" r:id="rId96"/>
    <p:sldId id="816" r:id="rId97"/>
    <p:sldId id="817" r:id="rId98"/>
    <p:sldId id="818" r:id="rId99"/>
    <p:sldId id="819" r:id="rId100"/>
    <p:sldId id="820" r:id="rId101"/>
    <p:sldId id="821" r:id="rId102"/>
    <p:sldId id="822" r:id="rId103"/>
    <p:sldId id="823" r:id="rId104"/>
    <p:sldId id="824" r:id="rId105"/>
    <p:sldId id="825" r:id="rId106"/>
    <p:sldId id="826" r:id="rId107"/>
    <p:sldId id="827" r:id="rId108"/>
    <p:sldId id="830" r:id="rId109"/>
    <p:sldId id="829" r:id="rId110"/>
    <p:sldId id="831" r:id="rId111"/>
    <p:sldId id="832" r:id="rId112"/>
    <p:sldId id="833" r:id="rId113"/>
    <p:sldId id="849" r:id="rId114"/>
    <p:sldId id="847" r:id="rId115"/>
    <p:sldId id="848" r:id="rId116"/>
    <p:sldId id="835" r:id="rId117"/>
    <p:sldId id="845" r:id="rId118"/>
    <p:sldId id="846" r:id="rId119"/>
    <p:sldId id="838" r:id="rId120"/>
    <p:sldId id="839" r:id="rId121"/>
    <p:sldId id="840" r:id="rId122"/>
    <p:sldId id="843" r:id="rId123"/>
    <p:sldId id="841" r:id="rId124"/>
    <p:sldId id="842" r:id="rId125"/>
    <p:sldId id="844" r:id="rId126"/>
    <p:sldId id="850" r:id="rId127"/>
    <p:sldId id="851" r:id="rId128"/>
    <p:sldId id="852" r:id="rId129"/>
    <p:sldId id="853" r:id="rId130"/>
    <p:sldId id="854" r:id="rId131"/>
    <p:sldId id="855" r:id="rId132"/>
    <p:sldId id="856" r:id="rId133"/>
    <p:sldId id="858" r:id="rId134"/>
    <p:sldId id="859" r:id="rId135"/>
    <p:sldId id="860" r:id="rId136"/>
    <p:sldId id="874" r:id="rId137"/>
    <p:sldId id="891" r:id="rId138"/>
    <p:sldId id="892" r:id="rId139"/>
    <p:sldId id="893" r:id="rId140"/>
    <p:sldId id="894" r:id="rId141"/>
    <p:sldId id="875" r:id="rId142"/>
    <p:sldId id="876" r:id="rId143"/>
    <p:sldId id="877" r:id="rId144"/>
    <p:sldId id="878" r:id="rId145"/>
    <p:sldId id="879" r:id="rId146"/>
    <p:sldId id="880" r:id="rId147"/>
    <p:sldId id="881" r:id="rId148"/>
    <p:sldId id="882" r:id="rId149"/>
    <p:sldId id="883" r:id="rId150"/>
    <p:sldId id="884" r:id="rId151"/>
    <p:sldId id="885" r:id="rId152"/>
    <p:sldId id="886" r:id="rId153"/>
    <p:sldId id="887" r:id="rId154"/>
    <p:sldId id="888" r:id="rId155"/>
    <p:sldId id="889" r:id="rId156"/>
    <p:sldId id="890" r:id="rId157"/>
    <p:sldId id="862" r:id="rId158"/>
    <p:sldId id="861" r:id="rId159"/>
    <p:sldId id="864" r:id="rId160"/>
    <p:sldId id="865" r:id="rId161"/>
    <p:sldId id="866" r:id="rId162"/>
    <p:sldId id="867" r:id="rId163"/>
    <p:sldId id="868" r:id="rId164"/>
    <p:sldId id="869" r:id="rId165"/>
    <p:sldId id="870" r:id="rId166"/>
    <p:sldId id="872" r:id="rId167"/>
    <p:sldId id="873" r:id="rId168"/>
    <p:sldId id="895" r:id="rId169"/>
    <p:sldId id="896" r:id="rId170"/>
    <p:sldId id="897" r:id="rId171"/>
    <p:sldId id="898" r:id="rId172"/>
    <p:sldId id="899" r:id="rId173"/>
    <p:sldId id="900" r:id="rId174"/>
    <p:sldId id="901" r:id="rId175"/>
    <p:sldId id="902" r:id="rId176"/>
    <p:sldId id="904" r:id="rId177"/>
    <p:sldId id="905" r:id="rId178"/>
    <p:sldId id="907" r:id="rId179"/>
    <p:sldId id="908" r:id="rId180"/>
    <p:sldId id="909" r:id="rId181"/>
    <p:sldId id="916" r:id="rId182"/>
    <p:sldId id="911" r:id="rId183"/>
    <p:sldId id="912" r:id="rId184"/>
    <p:sldId id="913" r:id="rId185"/>
    <p:sldId id="914" r:id="rId186"/>
    <p:sldId id="915" r:id="rId187"/>
    <p:sldId id="917" r:id="rId188"/>
    <p:sldId id="918" r:id="rId189"/>
    <p:sldId id="919" r:id="rId190"/>
    <p:sldId id="920" r:id="rId191"/>
    <p:sldId id="921" r:id="rId192"/>
    <p:sldId id="922" r:id="rId193"/>
    <p:sldId id="923" r:id="rId194"/>
    <p:sldId id="924" r:id="rId195"/>
    <p:sldId id="925" r:id="rId196"/>
    <p:sldId id="926" r:id="rId197"/>
    <p:sldId id="927" r:id="rId198"/>
    <p:sldId id="928" r:id="rId199"/>
    <p:sldId id="929" r:id="rId200"/>
    <p:sldId id="930" r:id="rId201"/>
    <p:sldId id="931" r:id="rId202"/>
    <p:sldId id="932" r:id="rId203"/>
    <p:sldId id="933" r:id="rId204"/>
    <p:sldId id="934" r:id="rId205"/>
    <p:sldId id="935" r:id="rId206"/>
    <p:sldId id="936" r:id="rId207"/>
    <p:sldId id="937" r:id="rId208"/>
    <p:sldId id="939" r:id="rId209"/>
    <p:sldId id="291" r:id="rId210"/>
    <p:sldId id="940" r:id="rId211"/>
    <p:sldId id="295" r:id="rId2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6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DA8"/>
    <a:srgbClr val="FF9999"/>
    <a:srgbClr val="D7FBE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theme" Target="theme/theme1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viewProps" Target="view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8BE7-3FB1-4C49-9A49-051CE7FC4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4539B-BA79-4A3F-B6B2-DA6951FBB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B363-E11A-4CFD-B317-6E8341E5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CAC2-CD69-4A1E-95A7-30E854EE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6A4FA-B026-405A-B59B-FF0C56C0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827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1D5A-AEDD-4258-A30B-3EE80014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A5821-FB33-43E2-9DA2-0A2DE674E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B232-6170-4F27-9BFE-D8E163ED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CCC3A-8688-480D-A1E2-A6443D04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22D2-6BDA-4701-9913-34C56A76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520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11797-F9DE-4D68-8D42-3D2DBD68C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4724C-188C-4583-B40F-9C5390D5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363D-6ED0-4B84-8252-AF5C2150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B0ECF-8416-492F-9EAF-5D269FB1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6043-F9C8-4D23-95B8-23EF607E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51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D4F4-2956-4B85-92C4-58DDF97F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F82C-702A-435C-999F-0EB89F054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578CE-996E-4212-85E5-31CF1361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E64BF-964E-47BC-AA10-FAE80241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DC28-C0D3-436D-A1A4-638BC744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57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5C37-2A73-4E53-8E07-3D355BC5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7AF76-E380-4B5D-8C3E-1E4E0C5F3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91133-E67F-4A79-9988-3502616F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5C6B-9B32-42C9-B84A-5C65F2D2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03C99-E27F-46D1-A698-42C3FC2C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702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5AF9-AB12-4B32-81FF-33773299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96619-A1C2-41D2-AD4D-D6A7A5B39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401B1-F3D4-4ED1-8722-3D4FE39B8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8B13A-ED6F-4328-A5D5-87A18706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53832-0561-4DD5-9AF6-0F2F6875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079D1-9482-4363-8AFB-4D2C9E2C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14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B811-3C37-49C4-BE31-DC2FEB77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C53D4-2EBF-4861-B3EF-300264FB1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DC6B0-A205-4DF0-95E7-C3AEC5524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953CF-7132-4C9E-962F-AD6874E0A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BD589-0111-4144-AF84-BE354EC6E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4D581-334D-47A0-B595-A3C7C233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2021. 06. 04.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3F00B-B404-4505-8289-74E5BA70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C39EB-7684-4EC0-AABF-D0BEFC3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67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4915-58FA-4E94-B9FF-4CF39958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9D86C-E9EA-4982-84BB-F55CF862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2021. 06. 04.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8EBCF-6606-401C-BE8E-A8D582D3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E4552-D279-400A-8592-B1DBAA24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445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B53E1-F248-4B0F-88F8-9C372BA6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2021. 06. 04.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0F82E-FF5B-4B92-A22A-02594301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6E6AC-55BD-4912-99F0-B048BF2C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188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3AEB-63D4-4B90-9F0D-357E2107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EE73-573C-4C45-A461-2B0036EC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755CD-852F-4EC1-B168-D18B5AA02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04757-CF8C-4AD4-8FED-18E46B44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703F0-3B8C-42E7-84B4-F72C2FAF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06BD0-2D28-4CBB-AFAA-CF479955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923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331E-7562-4B3E-8B6F-9D3820EC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5D344-3743-487C-9035-0C3AC9625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9884C-76F3-45CF-8091-F1DCF536F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4910F-B06C-4129-B5B0-C6338A91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0D307-37CE-48AE-862F-F006EAD3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064D9-7A95-4AED-808E-5AF39BE4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42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DB6A2-F76E-4FF2-BB75-56779E57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CF5B1-F5FB-4070-BD32-88986D6B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6622-91EE-48B8-86C0-239601568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2021. 06. 04.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7984-466D-4075-9D7B-1C39F7543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DDEE-AB6B-42CE-9044-E3861737C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539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Algorithmic Trading 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&amp; Time Series Analyis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(with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Python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Programming)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DC063-748F-486A-A7AC-999263CFE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8" y="1690688"/>
            <a:ext cx="7393923" cy="367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279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Relative Strength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B344AD-F772-4BE4-AC3E-05E178839824}"/>
              </a:ext>
            </a:extLst>
          </p:cNvPr>
          <p:cNvSpPr/>
          <p:nvPr/>
        </p:nvSpPr>
        <p:spPr>
          <a:xfrm>
            <a:off x="3454400" y="2235200"/>
            <a:ext cx="12700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E3C1A-6522-4855-BFBA-FA46EF9B9B55}"/>
              </a:ext>
            </a:extLst>
          </p:cNvPr>
          <p:cNvSpPr/>
          <p:nvPr/>
        </p:nvSpPr>
        <p:spPr>
          <a:xfrm>
            <a:off x="3454400" y="2600960"/>
            <a:ext cx="12700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2B135-FF91-495C-8F3A-721EBF393340}"/>
              </a:ext>
            </a:extLst>
          </p:cNvPr>
          <p:cNvSpPr/>
          <p:nvPr/>
        </p:nvSpPr>
        <p:spPr>
          <a:xfrm>
            <a:off x="3454400" y="2956561"/>
            <a:ext cx="12700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433A0C-4484-4113-9BAF-1A62D6B89947}"/>
              </a:ext>
            </a:extLst>
          </p:cNvPr>
          <p:cNvSpPr/>
          <p:nvPr/>
        </p:nvSpPr>
        <p:spPr>
          <a:xfrm>
            <a:off x="3454400" y="3322321"/>
            <a:ext cx="12700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7ED1-8618-42DA-9C06-366DDAEFA5B7}"/>
              </a:ext>
            </a:extLst>
          </p:cNvPr>
          <p:cNvSpPr/>
          <p:nvPr/>
        </p:nvSpPr>
        <p:spPr>
          <a:xfrm>
            <a:off x="3454400" y="3667760"/>
            <a:ext cx="12700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3BCC3-87E3-4808-B5B0-A1D1E0D3A7B9}"/>
              </a:ext>
            </a:extLst>
          </p:cNvPr>
          <p:cNvSpPr/>
          <p:nvPr/>
        </p:nvSpPr>
        <p:spPr>
          <a:xfrm>
            <a:off x="3454400" y="4033520"/>
            <a:ext cx="12700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86425-CE83-409A-8B5C-276FC10C35ED}"/>
              </a:ext>
            </a:extLst>
          </p:cNvPr>
          <p:cNvSpPr/>
          <p:nvPr/>
        </p:nvSpPr>
        <p:spPr>
          <a:xfrm>
            <a:off x="3454400" y="4389121"/>
            <a:ext cx="12700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42E9B-C5CE-4086-AA9F-412A815491E4}"/>
              </a:ext>
            </a:extLst>
          </p:cNvPr>
          <p:cNvSpPr/>
          <p:nvPr/>
        </p:nvSpPr>
        <p:spPr>
          <a:xfrm>
            <a:off x="3454400" y="4754881"/>
            <a:ext cx="12700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4316E-AC8A-4531-83B8-3BD51DA33128}"/>
              </a:ext>
            </a:extLst>
          </p:cNvPr>
          <p:cNvSpPr/>
          <p:nvPr/>
        </p:nvSpPr>
        <p:spPr>
          <a:xfrm>
            <a:off x="3454400" y="5120641"/>
            <a:ext cx="12700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65644A-5956-4E2A-B53E-9FFCE2D99A4D}"/>
              </a:ext>
            </a:extLst>
          </p:cNvPr>
          <p:cNvSpPr/>
          <p:nvPr/>
        </p:nvSpPr>
        <p:spPr>
          <a:xfrm>
            <a:off x="3454400" y="5486401"/>
            <a:ext cx="12700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78DFF2B-0132-4811-8E29-7418C042CB35}"/>
              </a:ext>
            </a:extLst>
          </p:cNvPr>
          <p:cNvSpPr/>
          <p:nvPr/>
        </p:nvSpPr>
        <p:spPr>
          <a:xfrm>
            <a:off x="5252720" y="2641599"/>
            <a:ext cx="843280" cy="2783841"/>
          </a:xfrm>
          <a:prstGeom prst="righ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9C163-D374-4C57-83C3-13EC4BE2DF89}"/>
              </a:ext>
            </a:extLst>
          </p:cNvPr>
          <p:cNvSpPr txBox="1"/>
          <p:nvPr/>
        </p:nvSpPr>
        <p:spPr>
          <a:xfrm>
            <a:off x="6700625" y="2448469"/>
            <a:ext cx="394685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relative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strength indicator 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(RSI)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common technical analysis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index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1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HELPS TO IDENTIFY BULLISH AND</a:t>
            </a:r>
            <a:br>
              <a:rPr lang="hu-HU" alt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alt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BEARISH PRICE MOMENTUM !!!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1" i="1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detect these support levels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kumimoji="0" lang="hu-HU" altLang="en-US" sz="200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ith short as well as with fast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period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moving averages</a:t>
            </a: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59500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Relative Strength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B344AD-F772-4BE4-AC3E-05E178839824}"/>
              </a:ext>
            </a:extLst>
          </p:cNvPr>
          <p:cNvSpPr/>
          <p:nvPr/>
        </p:nvSpPr>
        <p:spPr>
          <a:xfrm>
            <a:off x="3454400" y="2235200"/>
            <a:ext cx="12700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E3C1A-6522-4855-BFBA-FA46EF9B9B55}"/>
              </a:ext>
            </a:extLst>
          </p:cNvPr>
          <p:cNvSpPr/>
          <p:nvPr/>
        </p:nvSpPr>
        <p:spPr>
          <a:xfrm>
            <a:off x="3454400" y="2600960"/>
            <a:ext cx="12700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2B135-FF91-495C-8F3A-721EBF393340}"/>
              </a:ext>
            </a:extLst>
          </p:cNvPr>
          <p:cNvSpPr/>
          <p:nvPr/>
        </p:nvSpPr>
        <p:spPr>
          <a:xfrm>
            <a:off x="3454400" y="2956561"/>
            <a:ext cx="12700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433A0C-4484-4113-9BAF-1A62D6B89947}"/>
              </a:ext>
            </a:extLst>
          </p:cNvPr>
          <p:cNvSpPr/>
          <p:nvPr/>
        </p:nvSpPr>
        <p:spPr>
          <a:xfrm>
            <a:off x="3454400" y="3322321"/>
            <a:ext cx="12700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7ED1-8618-42DA-9C06-366DDAEFA5B7}"/>
              </a:ext>
            </a:extLst>
          </p:cNvPr>
          <p:cNvSpPr/>
          <p:nvPr/>
        </p:nvSpPr>
        <p:spPr>
          <a:xfrm>
            <a:off x="3454400" y="3667760"/>
            <a:ext cx="12700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3BCC3-87E3-4808-B5B0-A1D1E0D3A7B9}"/>
              </a:ext>
            </a:extLst>
          </p:cNvPr>
          <p:cNvSpPr/>
          <p:nvPr/>
        </p:nvSpPr>
        <p:spPr>
          <a:xfrm>
            <a:off x="3454400" y="4033520"/>
            <a:ext cx="12700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86425-CE83-409A-8B5C-276FC10C35ED}"/>
              </a:ext>
            </a:extLst>
          </p:cNvPr>
          <p:cNvSpPr/>
          <p:nvPr/>
        </p:nvSpPr>
        <p:spPr>
          <a:xfrm>
            <a:off x="3454400" y="4389121"/>
            <a:ext cx="12700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42E9B-C5CE-4086-AA9F-412A815491E4}"/>
              </a:ext>
            </a:extLst>
          </p:cNvPr>
          <p:cNvSpPr/>
          <p:nvPr/>
        </p:nvSpPr>
        <p:spPr>
          <a:xfrm>
            <a:off x="3454400" y="4754881"/>
            <a:ext cx="127000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4316E-AC8A-4531-83B8-3BD51DA33128}"/>
              </a:ext>
            </a:extLst>
          </p:cNvPr>
          <p:cNvSpPr/>
          <p:nvPr/>
        </p:nvSpPr>
        <p:spPr>
          <a:xfrm>
            <a:off x="3454400" y="5120641"/>
            <a:ext cx="127000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65644A-5956-4E2A-B53E-9FFCE2D99A4D}"/>
              </a:ext>
            </a:extLst>
          </p:cNvPr>
          <p:cNvSpPr/>
          <p:nvPr/>
        </p:nvSpPr>
        <p:spPr>
          <a:xfrm>
            <a:off x="3454400" y="5486401"/>
            <a:ext cx="127000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78DFF2B-0132-4811-8E29-7418C042CB35}"/>
              </a:ext>
            </a:extLst>
          </p:cNvPr>
          <p:cNvSpPr/>
          <p:nvPr/>
        </p:nvSpPr>
        <p:spPr>
          <a:xfrm>
            <a:off x="5252720" y="2641599"/>
            <a:ext cx="843280" cy="2783841"/>
          </a:xfrm>
          <a:prstGeom prst="righ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9C163-D374-4C57-83C3-13EC4BE2DF89}"/>
              </a:ext>
            </a:extLst>
          </p:cNvPr>
          <p:cNvSpPr txBox="1"/>
          <p:nvPr/>
        </p:nvSpPr>
        <p:spPr>
          <a:xfrm>
            <a:off x="6515206" y="2600960"/>
            <a:ext cx="40128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relative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strength indicator 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(RSI)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common technical analysis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index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1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HELPS TO IDENTIFY BULLISH AND</a:t>
            </a:r>
            <a:br>
              <a:rPr lang="hu-HU" alt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alt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BEARISH PRICE MOMENTUM !!!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1" i="1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asset is considered to be oversold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</a:t>
            </a:r>
            <a:r>
              <a:rPr kumimoji="0" lang="hu-HU" altLang="en-US" sz="200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 </a:t>
            </a: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RSI</a:t>
            </a:r>
            <a:r>
              <a:rPr kumimoji="0" lang="hu-HU" altLang="en-US" sz="200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is below</a:t>
            </a: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30%</a:t>
            </a: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49658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Relative Strength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B344AD-F772-4BE4-AC3E-05E178839824}"/>
              </a:ext>
            </a:extLst>
          </p:cNvPr>
          <p:cNvSpPr/>
          <p:nvPr/>
        </p:nvSpPr>
        <p:spPr>
          <a:xfrm>
            <a:off x="3454400" y="2235200"/>
            <a:ext cx="12700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E3C1A-6522-4855-BFBA-FA46EF9B9B55}"/>
              </a:ext>
            </a:extLst>
          </p:cNvPr>
          <p:cNvSpPr/>
          <p:nvPr/>
        </p:nvSpPr>
        <p:spPr>
          <a:xfrm>
            <a:off x="3454400" y="2600960"/>
            <a:ext cx="12700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2B135-FF91-495C-8F3A-721EBF393340}"/>
              </a:ext>
            </a:extLst>
          </p:cNvPr>
          <p:cNvSpPr/>
          <p:nvPr/>
        </p:nvSpPr>
        <p:spPr>
          <a:xfrm>
            <a:off x="3454400" y="2956561"/>
            <a:ext cx="12700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433A0C-4484-4113-9BAF-1A62D6B89947}"/>
              </a:ext>
            </a:extLst>
          </p:cNvPr>
          <p:cNvSpPr/>
          <p:nvPr/>
        </p:nvSpPr>
        <p:spPr>
          <a:xfrm>
            <a:off x="3454400" y="3322321"/>
            <a:ext cx="127000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7ED1-8618-42DA-9C06-366DDAEFA5B7}"/>
              </a:ext>
            </a:extLst>
          </p:cNvPr>
          <p:cNvSpPr/>
          <p:nvPr/>
        </p:nvSpPr>
        <p:spPr>
          <a:xfrm>
            <a:off x="3454400" y="3667760"/>
            <a:ext cx="127000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3BCC3-87E3-4808-B5B0-A1D1E0D3A7B9}"/>
              </a:ext>
            </a:extLst>
          </p:cNvPr>
          <p:cNvSpPr/>
          <p:nvPr/>
        </p:nvSpPr>
        <p:spPr>
          <a:xfrm>
            <a:off x="3454400" y="4033520"/>
            <a:ext cx="127000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86425-CE83-409A-8B5C-276FC10C35ED}"/>
              </a:ext>
            </a:extLst>
          </p:cNvPr>
          <p:cNvSpPr/>
          <p:nvPr/>
        </p:nvSpPr>
        <p:spPr>
          <a:xfrm>
            <a:off x="3454400" y="4389121"/>
            <a:ext cx="127000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42E9B-C5CE-4086-AA9F-412A815491E4}"/>
              </a:ext>
            </a:extLst>
          </p:cNvPr>
          <p:cNvSpPr/>
          <p:nvPr/>
        </p:nvSpPr>
        <p:spPr>
          <a:xfrm>
            <a:off x="3454400" y="4754881"/>
            <a:ext cx="127000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4316E-AC8A-4531-83B8-3BD51DA33128}"/>
              </a:ext>
            </a:extLst>
          </p:cNvPr>
          <p:cNvSpPr/>
          <p:nvPr/>
        </p:nvSpPr>
        <p:spPr>
          <a:xfrm>
            <a:off x="3454400" y="5120641"/>
            <a:ext cx="127000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65644A-5956-4E2A-B53E-9FFCE2D99A4D}"/>
              </a:ext>
            </a:extLst>
          </p:cNvPr>
          <p:cNvSpPr/>
          <p:nvPr/>
        </p:nvSpPr>
        <p:spPr>
          <a:xfrm>
            <a:off x="3454400" y="5486401"/>
            <a:ext cx="127000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78DFF2B-0132-4811-8E29-7418C042CB35}"/>
              </a:ext>
            </a:extLst>
          </p:cNvPr>
          <p:cNvSpPr/>
          <p:nvPr/>
        </p:nvSpPr>
        <p:spPr>
          <a:xfrm>
            <a:off x="5252720" y="2641599"/>
            <a:ext cx="843280" cy="2783841"/>
          </a:xfrm>
          <a:prstGeom prst="righ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9C163-D374-4C57-83C3-13EC4BE2DF89}"/>
              </a:ext>
            </a:extLst>
          </p:cNvPr>
          <p:cNvSpPr txBox="1"/>
          <p:nvPr/>
        </p:nvSpPr>
        <p:spPr>
          <a:xfrm>
            <a:off x="6355355" y="2600960"/>
            <a:ext cx="43325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relative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strength indicator 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(RSI)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common technical analysis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index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1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HELPS TO IDENTIFY BULLISH AND</a:t>
            </a:r>
            <a:br>
              <a:rPr lang="hu-HU" alt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alt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BEARISH PRICE MOMENTUM !!!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1" i="1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asset is considered to be overbought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</a:t>
            </a:r>
            <a:r>
              <a:rPr kumimoji="0" lang="hu-HU" altLang="en-US" sz="200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 </a:t>
            </a: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RSI</a:t>
            </a:r>
            <a:r>
              <a:rPr kumimoji="0" lang="hu-HU" altLang="en-US" sz="200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is above</a:t>
            </a: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0%</a:t>
            </a: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83477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Relative Strength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D947DF-C310-4174-89C1-8F1B49B9C5C7}"/>
              </a:ext>
            </a:extLst>
          </p:cNvPr>
          <p:cNvSpPr txBox="1"/>
          <p:nvPr/>
        </p:nvSpPr>
        <p:spPr>
          <a:xfrm>
            <a:off x="3242238" y="4358640"/>
            <a:ext cx="570752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standard is to use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 day period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calculate the average gain and average loss values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1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HELPS TO IDENTIFY BULLISH AND</a:t>
            </a:r>
            <a:br>
              <a:rPr lang="hu-HU" alt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alt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BEARISH PRICE MOMENTUM !!!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04415A-045D-4E16-AAB0-27CDA8C4C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228" y="1996740"/>
            <a:ext cx="5587542" cy="20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951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Arithmetic &amp; Logarithmic Returns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05010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Returns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finance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 is a profit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a given investment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the loss can be defined as a negative return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sually we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convert each return into a return over a period of time of a standard length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to be able to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compare different returns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of different investments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999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Returns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4D471C-123A-476C-9771-5513FF36AD79}"/>
              </a:ext>
            </a:extLst>
          </p:cNvPr>
          <p:cNvCxnSpPr>
            <a:cxnSpLocks/>
          </p:cNvCxnSpPr>
          <p:nvPr/>
        </p:nvCxnSpPr>
        <p:spPr>
          <a:xfrm flipH="1" flipV="1">
            <a:off x="1984184" y="2500421"/>
            <a:ext cx="8878" cy="253652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ACAA8B-3255-41D5-AFBE-79EF94DB1858}"/>
              </a:ext>
            </a:extLst>
          </p:cNvPr>
          <p:cNvCxnSpPr/>
          <p:nvPr/>
        </p:nvCxnSpPr>
        <p:spPr>
          <a:xfrm>
            <a:off x="1803592" y="4860819"/>
            <a:ext cx="4003588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53F6F8-84B5-49BE-B444-69EC55FCC09B}"/>
              </a:ext>
            </a:extLst>
          </p:cNvPr>
          <p:cNvSpPr txBox="1"/>
          <p:nvPr/>
        </p:nvSpPr>
        <p:spPr>
          <a:xfrm>
            <a:off x="1725138" y="209530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7B47-D118-4846-8698-EA80F6FD1BCF}"/>
              </a:ext>
            </a:extLst>
          </p:cNvPr>
          <p:cNvSpPr txBox="1"/>
          <p:nvPr/>
        </p:nvSpPr>
        <p:spPr>
          <a:xfrm>
            <a:off x="5831184" y="466727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8ED78FD4-C2C3-42AC-B5CF-F808555A75E7}"/>
              </a:ext>
            </a:extLst>
          </p:cNvPr>
          <p:cNvSpPr/>
          <p:nvPr/>
        </p:nvSpPr>
        <p:spPr>
          <a:xfrm>
            <a:off x="2245155" y="2838298"/>
            <a:ext cx="3402227" cy="1828977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09B70-52BE-4D8F-BE9E-E2C3499D3B95}"/>
              </a:ext>
            </a:extLst>
          </p:cNvPr>
          <p:cNvSpPr txBox="1"/>
          <p:nvPr/>
        </p:nvSpPr>
        <p:spPr>
          <a:xfrm>
            <a:off x="6740060" y="1512716"/>
            <a:ext cx="463774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return can be calculated over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single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period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(day, month or year)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how we can calculate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daily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returns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for given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S(t)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stock prices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BB04DCF-BF0C-4266-93DF-CCE00DCBFC6E}"/>
                  </a:ext>
                </a:extLst>
              </p:cNvPr>
              <p:cNvSpPr/>
              <p:nvPr/>
            </p:nvSpPr>
            <p:spPr>
              <a:xfrm>
                <a:off x="7021407" y="2838298"/>
                <a:ext cx="4075050" cy="152553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32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</a:t>
                </a:r>
                <a:r>
                  <a:rPr lang="hu-HU" sz="3200" b="1" i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</a:t>
                </a:r>
                <a:r>
                  <a:rPr lang="hu-HU" sz="32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d>
                          <m:dPr>
                            <m:ctrlPr>
                              <a:rPr lang="hu-HU" sz="32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32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hu-HU" sz="32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sz="32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BB04DCF-BF0C-4266-93DF-CCE00DCBF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407" y="2838298"/>
                <a:ext cx="4075050" cy="152553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56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Returns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4D471C-123A-476C-9771-5513FF36AD79}"/>
              </a:ext>
            </a:extLst>
          </p:cNvPr>
          <p:cNvCxnSpPr>
            <a:cxnSpLocks/>
          </p:cNvCxnSpPr>
          <p:nvPr/>
        </p:nvCxnSpPr>
        <p:spPr>
          <a:xfrm flipH="1" flipV="1">
            <a:off x="1984184" y="2500421"/>
            <a:ext cx="8878" cy="253652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ACAA8B-3255-41D5-AFBE-79EF94DB1858}"/>
              </a:ext>
            </a:extLst>
          </p:cNvPr>
          <p:cNvCxnSpPr/>
          <p:nvPr/>
        </p:nvCxnSpPr>
        <p:spPr>
          <a:xfrm>
            <a:off x="1803592" y="4860819"/>
            <a:ext cx="4003588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53F6F8-84B5-49BE-B444-69EC55FCC09B}"/>
              </a:ext>
            </a:extLst>
          </p:cNvPr>
          <p:cNvSpPr txBox="1"/>
          <p:nvPr/>
        </p:nvSpPr>
        <p:spPr>
          <a:xfrm>
            <a:off x="1725138" y="209530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7B47-D118-4846-8698-EA80F6FD1BCF}"/>
              </a:ext>
            </a:extLst>
          </p:cNvPr>
          <p:cNvSpPr txBox="1"/>
          <p:nvPr/>
        </p:nvSpPr>
        <p:spPr>
          <a:xfrm>
            <a:off x="5831184" y="466727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8ED78FD4-C2C3-42AC-B5CF-F808555A75E7}"/>
              </a:ext>
            </a:extLst>
          </p:cNvPr>
          <p:cNvSpPr/>
          <p:nvPr/>
        </p:nvSpPr>
        <p:spPr>
          <a:xfrm>
            <a:off x="2245155" y="2838298"/>
            <a:ext cx="3402227" cy="1828977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09B70-52BE-4D8F-BE9E-E2C3499D3B95}"/>
              </a:ext>
            </a:extLst>
          </p:cNvPr>
          <p:cNvSpPr txBox="1"/>
          <p:nvPr/>
        </p:nvSpPr>
        <p:spPr>
          <a:xfrm>
            <a:off x="6668214" y="1512716"/>
            <a:ext cx="478143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return can be calculated over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single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period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(day, month or year)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how we can calculate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log daily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returns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for given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S(t)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stock prices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BB04DCF-BF0C-4266-93DF-CCE00DCBFC6E}"/>
                  </a:ext>
                </a:extLst>
              </p:cNvPr>
              <p:cNvSpPr/>
              <p:nvPr/>
            </p:nvSpPr>
            <p:spPr>
              <a:xfrm>
                <a:off x="7021407" y="2838298"/>
                <a:ext cx="4075050" cy="152553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</a:t>
                </a:r>
                <a:r>
                  <a:rPr lang="hu-HU" sz="32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</a:t>
                </a:r>
                <a:r>
                  <a:rPr lang="hu-HU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log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d>
                          <m:dPr>
                            <m:ctrlPr>
                              <a:rPr lang="hu-HU" sz="32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32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hu-HU" sz="32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sz="32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)</a:t>
                </a:r>
                <a:endParaRPr lang="en-GB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BB04DCF-BF0C-4266-93DF-CCE00DCBF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407" y="2838298"/>
                <a:ext cx="4075050" cy="152553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68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DC9DCA1-82AB-4AB8-BD52-FAF7D96C8438}"/>
              </a:ext>
            </a:extLst>
          </p:cNvPr>
          <p:cNvSpPr/>
          <p:nvPr/>
        </p:nvSpPr>
        <p:spPr>
          <a:xfrm>
            <a:off x="2466662" y="2340365"/>
            <a:ext cx="7784553" cy="25001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73B23C-D311-4DC6-A7B2-AC8F5BC2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Returns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8970C5-A61F-45D4-BFE4-D0C41132A458}"/>
              </a:ext>
            </a:extLst>
          </p:cNvPr>
          <p:cNvSpPr txBox="1"/>
          <p:nvPr/>
        </p:nvSpPr>
        <p:spPr>
          <a:xfrm>
            <a:off x="4044249" y="1202539"/>
            <a:ext cx="43245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calculate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next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periods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how we can calculate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daily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returns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for given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S(t)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stock prices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0FCF2D-9C2A-4B29-B7A9-C4B8599C08D4}"/>
                  </a:ext>
                </a:extLst>
              </p:cNvPr>
              <p:cNvSpPr txBox="1"/>
              <p:nvPr/>
            </p:nvSpPr>
            <p:spPr>
              <a:xfrm>
                <a:off x="3159504" y="2800599"/>
                <a:ext cx="6094070" cy="789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d>
                          <m:dPr>
                            <m:ctrlPr>
                              <a:rPr lang="hu-HU" sz="28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1" i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</m:e>
                        </m:d>
                      </m:num>
                      <m:den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d>
                          <m:dPr>
                            <m:ctrlPr>
                              <a:rPr lang="hu-HU" sz="28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</m:e>
                        </m:d>
                      </m:num>
                      <m:den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8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d>
                          <m:dPr>
                            <m:ctrlPr>
                              <a:rPr lang="hu-HU" sz="28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1" i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hu-HU" sz="28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x ... x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8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d>
                          <m:dPr>
                            <m:ctrlPr>
                              <a:rPr lang="hu-HU" sz="28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1" i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hu-HU" sz="28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hu-HU" sz="28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sz="28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0FCF2D-9C2A-4B29-B7A9-C4B8599C0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504" y="2800599"/>
                <a:ext cx="6094070" cy="789832"/>
              </a:xfrm>
              <a:prstGeom prst="rect">
                <a:avLst/>
              </a:prstGeom>
              <a:blipFill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6331E52-FD54-4ADF-9869-03180D2DC2CC}"/>
              </a:ext>
            </a:extLst>
          </p:cNvPr>
          <p:cNvSpPr txBox="1"/>
          <p:nvPr/>
        </p:nvSpPr>
        <p:spPr>
          <a:xfrm>
            <a:off x="3311904" y="3780234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(1+R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x (1+R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t-1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x ... x (1+R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t-n+1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8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DC9DCA1-82AB-4AB8-BD52-FAF7D96C8438}"/>
              </a:ext>
            </a:extLst>
          </p:cNvPr>
          <p:cNvSpPr/>
          <p:nvPr/>
        </p:nvSpPr>
        <p:spPr>
          <a:xfrm>
            <a:off x="2314262" y="2340365"/>
            <a:ext cx="7784553" cy="25001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73B23C-D311-4DC6-A7B2-AC8F5BC2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Returns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8970C5-A61F-45D4-BFE4-D0C41132A458}"/>
              </a:ext>
            </a:extLst>
          </p:cNvPr>
          <p:cNvSpPr txBox="1"/>
          <p:nvPr/>
        </p:nvSpPr>
        <p:spPr>
          <a:xfrm>
            <a:off x="3815822" y="1202539"/>
            <a:ext cx="478143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calculate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next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periods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how we can calculate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log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daily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returns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for given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S(t)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stock prices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331E52-FD54-4ADF-9869-03180D2DC2CC}"/>
              </a:ext>
            </a:extLst>
          </p:cNvPr>
          <p:cNvSpPr txBox="1"/>
          <p:nvPr/>
        </p:nvSpPr>
        <p:spPr>
          <a:xfrm>
            <a:off x="3048965" y="3785597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r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t-1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... + r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t-n+1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A33FF-9AF9-4354-BE31-9B7FB5A3C798}"/>
              </a:ext>
            </a:extLst>
          </p:cNvPr>
          <p:cNvSpPr txBox="1"/>
          <p:nvPr/>
        </p:nvSpPr>
        <p:spPr>
          <a:xfrm>
            <a:off x="3048965" y="2937539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 [(1+R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x (1+R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t-1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x ... x (1+R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t-n+1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)]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25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77451-C6A0-4611-A8C0-9A6915DD1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16" y="2405910"/>
            <a:ext cx="1837753" cy="1913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94B1FD-E68F-4EE1-8BD0-5D7D3814B0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25" y="1607232"/>
            <a:ext cx="669504" cy="983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DD2C0D-77A2-4F5B-ACE2-01C0BF011B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034" y="2880803"/>
            <a:ext cx="883167" cy="1438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798F2D-9901-43F0-8C1A-F5EC61CA08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65" y="2550802"/>
            <a:ext cx="1180837" cy="22438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399C0B-3CFC-4DCF-8A08-DF0D80D31365}"/>
              </a:ext>
            </a:extLst>
          </p:cNvPr>
          <p:cNvSpPr txBox="1"/>
          <p:nvPr/>
        </p:nvSpPr>
        <p:spPr>
          <a:xfrm>
            <a:off x="8966721" y="5108822"/>
            <a:ext cx="2844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companies that want 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grow their businesses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want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raise capital 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BA3F1-3F5F-4F67-AD12-05D94473D30A}"/>
              </a:ext>
            </a:extLst>
          </p:cNvPr>
          <p:cNvSpPr txBox="1"/>
          <p:nvPr/>
        </p:nvSpPr>
        <p:spPr>
          <a:xfrm>
            <a:off x="4854787" y="786277"/>
            <a:ext cx="38398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EXCHANGE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 of all the companies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want to raise capital 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(brings together buyers and sellers)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C43515-C6AD-47C7-A1D8-01F36F8284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2" y="3865267"/>
            <a:ext cx="495783" cy="9365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AE77F5-EB98-4FF9-9DB3-500B5DB1D3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41" y="4521478"/>
            <a:ext cx="495783" cy="9365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258EB6-A1E0-4D2A-9294-8827040991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34" y="4895586"/>
            <a:ext cx="495783" cy="9365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A078E4-21D1-4A35-B14A-38D8825E08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85" y="5804857"/>
            <a:ext cx="495783" cy="9365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3D7AC9-667D-4A3C-931E-B47B15E074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0" y="5422778"/>
            <a:ext cx="495783" cy="9365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F1CE5C-6AE9-4750-99BD-EDFDE3A9272D}"/>
              </a:ext>
            </a:extLst>
          </p:cNvPr>
          <p:cNvSpPr txBox="1"/>
          <p:nvPr/>
        </p:nvSpPr>
        <p:spPr>
          <a:xfrm>
            <a:off x="3015594" y="5435307"/>
            <a:ext cx="2898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who want to find the right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company to invest in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AF27FF3-1CA4-4E24-9A8A-3496612A56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68" y="2880803"/>
            <a:ext cx="1164641" cy="11110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B0A27C-0A64-4287-85F8-0A8F5DA8DDFA}"/>
              </a:ext>
            </a:extLst>
          </p:cNvPr>
          <p:cNvSpPr txBox="1"/>
          <p:nvPr/>
        </p:nvSpPr>
        <p:spPr>
          <a:xfrm>
            <a:off x="643652" y="1776130"/>
            <a:ext cx="31779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use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BROKER FIRMS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have the ability 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buy and sell shares 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925AFF9C-2B2A-403E-9972-0C94CE39EACF}"/>
              </a:ext>
            </a:extLst>
          </p:cNvPr>
          <p:cNvSpPr/>
          <p:nvPr/>
        </p:nvSpPr>
        <p:spPr>
          <a:xfrm>
            <a:off x="4628842" y="3162236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24882C12-98DA-481C-AB57-95D79AF7AB13}"/>
              </a:ext>
            </a:extLst>
          </p:cNvPr>
          <p:cNvSpPr/>
          <p:nvPr/>
        </p:nvSpPr>
        <p:spPr>
          <a:xfrm>
            <a:off x="7883968" y="3162236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54CA98FF-6A51-41FB-ABE1-BC41250E5E42}"/>
              </a:ext>
            </a:extLst>
          </p:cNvPr>
          <p:cNvSpPr/>
          <p:nvPr/>
        </p:nvSpPr>
        <p:spPr>
          <a:xfrm rot="19336823">
            <a:off x="1991249" y="4007448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BF1568-1447-4203-A01E-15D17383CB47}"/>
              </a:ext>
            </a:extLst>
          </p:cNvPr>
          <p:cNvSpPr/>
          <p:nvPr/>
        </p:nvSpPr>
        <p:spPr>
          <a:xfrm>
            <a:off x="8822091" y="1468944"/>
            <a:ext cx="2984527" cy="3728621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8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Returns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 fontScale="85000" lnSpcReduction="20000"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dealing with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arithmetic daily returns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some period then we have to multiply the returns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rgbClr val="FF9999"/>
                </a:solidFill>
              </a:rPr>
              <a:t>THE PRODUCT OF NORMALLY DISTRIBUTED </a:t>
            </a:r>
          </a:p>
          <a:p>
            <a:pPr marL="0" indent="0" algn="ctr">
              <a:buNone/>
            </a:pPr>
            <a:r>
              <a:rPr lang="hu-HU" b="1" dirty="0">
                <a:solidFill>
                  <a:srgbClr val="FF9999"/>
                </a:solidFill>
              </a:rPr>
              <a:t>VARIABLES IS NOT NORMAL !!!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using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logarithmic daily returns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some period then we have to multiply the returns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because of the logarithmic function properties we have to sum up the logarithmic returns</a:t>
            </a:r>
          </a:p>
          <a:p>
            <a:pPr marL="0" indent="0" algn="ctr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SUM OF NORMALLY DISTRIBUTED </a:t>
            </a: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VARIABLES IS NORMAL !!!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8708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Returns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log daily returns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normalize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dataset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we can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trends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(differencing operator) so we end up with a stationary series that is more convenient to analyze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93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Sharpe Ratio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776453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Sharpe Ratio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1242F-E686-4A71-891F-DBE0A605F682}"/>
              </a:ext>
            </a:extLst>
          </p:cNvPr>
          <p:cNvSpPr txBox="1"/>
          <p:nvPr/>
        </p:nvSpPr>
        <p:spPr>
          <a:xfrm>
            <a:off x="1951242" y="1444565"/>
            <a:ext cx="82895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one of the most important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 and return measures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in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quantitative finance – it was first used by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William Sharpe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describes how much excess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return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you are receiving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extra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volatility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that you endure holding a riskier asset (stock)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97FDA8-3276-4491-B1AC-CC2F0A6461AC}"/>
              </a:ext>
            </a:extLst>
          </p:cNvPr>
          <p:cNvSpPr txBox="1"/>
          <p:nvPr/>
        </p:nvSpPr>
        <p:spPr>
          <a:xfrm>
            <a:off x="3654583" y="5371669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89294B-E19F-419C-BDC4-76552BC3DA1F}"/>
              </a:ext>
            </a:extLst>
          </p:cNvPr>
          <p:cNvSpPr txBox="1"/>
          <p:nvPr/>
        </p:nvSpPr>
        <p:spPr>
          <a:xfrm>
            <a:off x="4198682" y="5371670"/>
            <a:ext cx="4907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rate of return of investment 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8F7879-8D0E-42E6-B360-CD70CD04BDB5}"/>
              </a:ext>
            </a:extLst>
          </p:cNvPr>
          <p:cNvSpPr txBox="1"/>
          <p:nvPr/>
        </p:nvSpPr>
        <p:spPr>
          <a:xfrm>
            <a:off x="3654583" y="5854981"/>
            <a:ext cx="643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630E9D-0A9F-4197-BCE2-C3AA2D2B0ACF}"/>
              </a:ext>
            </a:extLst>
          </p:cNvPr>
          <p:cNvSpPr txBox="1"/>
          <p:nvPr/>
        </p:nvSpPr>
        <p:spPr>
          <a:xfrm>
            <a:off x="4198682" y="5867497"/>
            <a:ext cx="435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rate of return of risk-free security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C3A4D5-2F18-4DE0-A426-377733AAC726}"/>
              </a:ext>
            </a:extLst>
          </p:cNvPr>
          <p:cNvSpPr txBox="1"/>
          <p:nvPr/>
        </p:nvSpPr>
        <p:spPr>
          <a:xfrm>
            <a:off x="8196002" y="4019315"/>
            <a:ext cx="2786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Sharpe-ratio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S(x) &gt; 1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considered to be good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D17D8-462B-4488-A58E-984FBA56F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23" y="3668162"/>
            <a:ext cx="3796154" cy="135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2058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Risks in Finance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068467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Risks in Finance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holding just a single stock is quite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should hold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portfolio of stocks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reduce risk – this is what we can optimize with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Markowitz-model</a:t>
            </a: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033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Risks in Finance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holding just a single stock is quite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should hold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portfolio of stocks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reduce risk – this is what we can optimize with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Markowitz-model</a:t>
            </a: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rgbClr val="FF9999"/>
                </a:solidFill>
              </a:rPr>
              <a:t>BUT UNFORTUNATELY WE CAN NOT GET RID OF </a:t>
            </a:r>
          </a:p>
          <a:p>
            <a:pPr marL="0" indent="0" algn="ctr">
              <a:buNone/>
            </a:pPr>
            <a:r>
              <a:rPr lang="hu-HU" b="1" dirty="0">
                <a:solidFill>
                  <a:srgbClr val="FF9999"/>
                </a:solidFill>
              </a:rPr>
              <a:t>ALL THE RISK WHEN BUYING MULTIPLE STOCKS !!!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0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Risks in Finance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D03CB2-591A-4BE2-BC38-0007A6B7A402}"/>
              </a:ext>
            </a:extLst>
          </p:cNvPr>
          <p:cNvSpPr/>
          <p:nvPr/>
        </p:nvSpPr>
        <p:spPr>
          <a:xfrm>
            <a:off x="1805384" y="2011680"/>
            <a:ext cx="8581232" cy="19887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UNSYSTEMATIC (SPECIFIC) RISK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risk specific to individual stocks. It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diverzified away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holding multiple stocks in a portfolio. Unsystematic risk is the component of a stock’s return that is not correlated with market moves.</a:t>
            </a:r>
          </a:p>
        </p:txBody>
      </p:sp>
    </p:spTree>
    <p:extLst>
      <p:ext uri="{BB962C8B-B14F-4D97-AF65-F5344CB8AC3E}">
        <p14:creationId xmlns:p14="http://schemas.microsoft.com/office/powerpoint/2010/main" val="13538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Risks in Finance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D03CB2-591A-4BE2-BC38-0007A6B7A402}"/>
              </a:ext>
            </a:extLst>
          </p:cNvPr>
          <p:cNvSpPr/>
          <p:nvPr/>
        </p:nvSpPr>
        <p:spPr>
          <a:xfrm>
            <a:off x="1805384" y="2011680"/>
            <a:ext cx="8581232" cy="19887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UNSYSTEMATIC (SPECIFIC) RISK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risk specific to individual stocks. It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diverzified away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holding multiple stocks in a portfolio. Unsystematic risk is the component of a stock’s return that is not correlated with market moves.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290BCE-DDD5-48D8-A54A-257AAD623641}"/>
              </a:ext>
            </a:extLst>
          </p:cNvPr>
          <p:cNvSpPr/>
          <p:nvPr/>
        </p:nvSpPr>
        <p:spPr>
          <a:xfrm>
            <a:off x="1805384" y="4229123"/>
            <a:ext cx="8581232" cy="19887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SYSTEMATIC (MARKET) RISK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risk can not be diverzified away. This is the risk because of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 changes, recession or war.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CAPM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 measures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risk with the </a:t>
            </a:r>
            <a:r>
              <a:rPr lang="el-G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parameter.</a:t>
            </a:r>
          </a:p>
        </p:txBody>
      </p:sp>
    </p:spTree>
    <p:extLst>
      <p:ext uri="{BB962C8B-B14F-4D97-AF65-F5344CB8AC3E}">
        <p14:creationId xmlns:p14="http://schemas.microsoft.com/office/powerpoint/2010/main" val="254014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Risks in Finance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01C5A-8355-4A7B-86F5-EDF89AC891C8}"/>
              </a:ext>
            </a:extLst>
          </p:cNvPr>
          <p:cNvSpPr txBox="1"/>
          <p:nvPr/>
        </p:nvSpPr>
        <p:spPr>
          <a:xfrm>
            <a:off x="2135675" y="2930931"/>
            <a:ext cx="84566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if your portfolio has no risk then your expected return is the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risk-free return (you can lend your money to a bank or bonds)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your portfolio is more risky than the market: your return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will be higher of course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your portfolio less risky than the market: less return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8563F-4F75-4004-BA0E-4D66928E0CED}"/>
              </a:ext>
            </a:extLst>
          </p:cNvPr>
          <p:cNvSpPr txBox="1"/>
          <p:nvPr/>
        </p:nvSpPr>
        <p:spPr>
          <a:xfrm>
            <a:off x="2697824" y="5432494"/>
            <a:ext cx="80309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>
                <a:solidFill>
                  <a:srgbClr val="FFC000"/>
                </a:solidFill>
              </a:rPr>
              <a:t>β</a:t>
            </a:r>
            <a:r>
              <a:rPr lang="hu-HU" sz="2000" b="1" dirty="0">
                <a:solidFill>
                  <a:srgbClr val="FFC000"/>
                </a:solidFill>
              </a:rPr>
              <a:t> = 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moving exactly with the market has beta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r>
              <a:rPr lang="el-GR" sz="2000" b="1" dirty="0">
                <a:solidFill>
                  <a:srgbClr val="FFC000"/>
                </a:solidFill>
              </a:rPr>
              <a:t>β</a:t>
            </a:r>
            <a:r>
              <a:rPr lang="hu-HU" sz="2000" b="1" dirty="0">
                <a:solidFill>
                  <a:srgbClr val="FFC000"/>
                </a:solidFill>
              </a:rPr>
              <a:t> &gt; 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stock is more volatile than the market (more expected return)</a:t>
            </a:r>
          </a:p>
          <a:p>
            <a:r>
              <a:rPr lang="el-GR" sz="2000" b="1" dirty="0">
                <a:solidFill>
                  <a:srgbClr val="FFC000"/>
                </a:solidFill>
              </a:rPr>
              <a:t>β</a:t>
            </a:r>
            <a:r>
              <a:rPr lang="hu-HU" sz="2000" b="1" dirty="0">
                <a:solidFill>
                  <a:srgbClr val="FFC000"/>
                </a:solidFill>
              </a:rPr>
              <a:t> &lt; </a:t>
            </a:r>
            <a:r>
              <a:rPr lang="hu-HU" sz="2000" dirty="0">
                <a:solidFill>
                  <a:srgbClr val="FFC000"/>
                </a:solidFill>
              </a:rPr>
              <a:t>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given stock is less volatile than the market (less expected return)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71619-34D2-4622-98CF-B2F021321398}"/>
              </a:ext>
            </a:extLst>
          </p:cNvPr>
          <p:cNvSpPr txBox="1"/>
          <p:nvPr/>
        </p:nvSpPr>
        <p:spPr>
          <a:xfrm>
            <a:off x="7219878" y="1768195"/>
            <a:ext cx="3949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parameter defines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risky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portfolio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relative to the market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0CFDA8-B5C5-4950-B840-6C8962DAD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88" b="69871"/>
          <a:stretch/>
        </p:blipFill>
        <p:spPr>
          <a:xfrm>
            <a:off x="4458325" y="1499458"/>
            <a:ext cx="2567508" cy="126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7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77451-C6A0-4611-A8C0-9A6915DD1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16" y="2405910"/>
            <a:ext cx="1837753" cy="1913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94B1FD-E68F-4EE1-8BD0-5D7D3814B0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25" y="1607232"/>
            <a:ext cx="669504" cy="983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DD2C0D-77A2-4F5B-ACE2-01C0BF011B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034" y="2880803"/>
            <a:ext cx="883167" cy="1438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798F2D-9901-43F0-8C1A-F5EC61CA08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65" y="2550802"/>
            <a:ext cx="1180837" cy="22438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399C0B-3CFC-4DCF-8A08-DF0D80D31365}"/>
              </a:ext>
            </a:extLst>
          </p:cNvPr>
          <p:cNvSpPr txBox="1"/>
          <p:nvPr/>
        </p:nvSpPr>
        <p:spPr>
          <a:xfrm>
            <a:off x="8966721" y="5108822"/>
            <a:ext cx="2844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companies that want 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grow their businesses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want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raise capital 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BA3F1-3F5F-4F67-AD12-05D94473D30A}"/>
              </a:ext>
            </a:extLst>
          </p:cNvPr>
          <p:cNvSpPr txBox="1"/>
          <p:nvPr/>
        </p:nvSpPr>
        <p:spPr>
          <a:xfrm>
            <a:off x="4854787" y="786277"/>
            <a:ext cx="38398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EXCHANGE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 of all the companies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want to raise capital 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(brings together buyers and sellers)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C43515-C6AD-47C7-A1D8-01F36F8284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2" y="3865267"/>
            <a:ext cx="495783" cy="9365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AE77F5-EB98-4FF9-9DB3-500B5DB1D3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41" y="4521478"/>
            <a:ext cx="495783" cy="9365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258EB6-A1E0-4D2A-9294-8827040991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34" y="4895586"/>
            <a:ext cx="495783" cy="9365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A078E4-21D1-4A35-B14A-38D8825E08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85" y="5804857"/>
            <a:ext cx="495783" cy="9365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3D7AC9-667D-4A3C-931E-B47B15E074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0" y="5422778"/>
            <a:ext cx="495783" cy="9365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F1CE5C-6AE9-4750-99BD-EDFDE3A9272D}"/>
              </a:ext>
            </a:extLst>
          </p:cNvPr>
          <p:cNvSpPr txBox="1"/>
          <p:nvPr/>
        </p:nvSpPr>
        <p:spPr>
          <a:xfrm>
            <a:off x="3015594" y="5435307"/>
            <a:ext cx="2898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who want to find the right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company to invest in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AF27FF3-1CA4-4E24-9A8A-3496612A56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68" y="2880803"/>
            <a:ext cx="1164641" cy="11110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B0A27C-0A64-4287-85F8-0A8F5DA8DDFA}"/>
              </a:ext>
            </a:extLst>
          </p:cNvPr>
          <p:cNvSpPr txBox="1"/>
          <p:nvPr/>
        </p:nvSpPr>
        <p:spPr>
          <a:xfrm>
            <a:off x="643652" y="1776130"/>
            <a:ext cx="31779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use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BROKER FIRMS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have the ability 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buy and sell shares 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925AFF9C-2B2A-403E-9972-0C94CE39EACF}"/>
              </a:ext>
            </a:extLst>
          </p:cNvPr>
          <p:cNvSpPr/>
          <p:nvPr/>
        </p:nvSpPr>
        <p:spPr>
          <a:xfrm>
            <a:off x="4628842" y="3162236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24882C12-98DA-481C-AB57-95D79AF7AB13}"/>
              </a:ext>
            </a:extLst>
          </p:cNvPr>
          <p:cNvSpPr/>
          <p:nvPr/>
        </p:nvSpPr>
        <p:spPr>
          <a:xfrm>
            <a:off x="7883968" y="3162236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54CA98FF-6A51-41FB-ABE1-BC41250E5E42}"/>
              </a:ext>
            </a:extLst>
          </p:cNvPr>
          <p:cNvSpPr/>
          <p:nvPr/>
        </p:nvSpPr>
        <p:spPr>
          <a:xfrm rot="19336823">
            <a:off x="1991249" y="4007448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4304BF-B424-4852-972A-428EFA1CC2B0}"/>
              </a:ext>
            </a:extLst>
          </p:cNvPr>
          <p:cNvSpPr/>
          <p:nvPr/>
        </p:nvSpPr>
        <p:spPr>
          <a:xfrm>
            <a:off x="5508849" y="2331363"/>
            <a:ext cx="2531709" cy="224383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56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Hedging the Market Risk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527645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Hedging the Market Risk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Capital Asset Pricing Model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(CAPM) shows us the relationship between risk and return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not eliminate all the risks in finance</a:t>
            </a: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29C7F6-3BEA-4E30-985A-B7A5367D8EE8}"/>
              </a:ext>
            </a:extLst>
          </p:cNvPr>
          <p:cNvSpPr/>
          <p:nvPr/>
        </p:nvSpPr>
        <p:spPr>
          <a:xfrm>
            <a:off x="1302629" y="3841749"/>
            <a:ext cx="9586741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„If you want to make some money, you have to take risks”</a:t>
            </a:r>
          </a:p>
        </p:txBody>
      </p:sp>
    </p:spTree>
    <p:extLst>
      <p:ext uri="{BB962C8B-B14F-4D97-AF65-F5344CB8AC3E}">
        <p14:creationId xmlns:p14="http://schemas.microsoft.com/office/powerpoint/2010/main" val="94911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Hedging the Market Risk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there are some strategies that have managed to reduce and eliminate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risk</a:t>
            </a: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7EF243-6B44-4C56-8F9C-2EB55178CF37}"/>
              </a:ext>
            </a:extLst>
          </p:cNvPr>
          <p:cNvSpPr/>
          <p:nvPr/>
        </p:nvSpPr>
        <p:spPr>
          <a:xfrm>
            <a:off x="3596823" y="3183037"/>
            <a:ext cx="4998353" cy="11585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BLACK-SCHOLES MODEL</a:t>
            </a:r>
          </a:p>
        </p:txBody>
      </p:sp>
    </p:spTree>
    <p:extLst>
      <p:ext uri="{BB962C8B-B14F-4D97-AF65-F5344CB8AC3E}">
        <p14:creationId xmlns:p14="http://schemas.microsoft.com/office/powerpoint/2010/main" val="7744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Hedging the Market Risk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there are some strategies that have managed to reduce and eliminate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risk</a:t>
            </a: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7EF243-6B44-4C56-8F9C-2EB55178CF37}"/>
              </a:ext>
            </a:extLst>
          </p:cNvPr>
          <p:cNvSpPr/>
          <p:nvPr/>
        </p:nvSpPr>
        <p:spPr>
          <a:xfrm>
            <a:off x="3596823" y="3183037"/>
            <a:ext cx="4998353" cy="11585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BLACK-SCHOLES MODEL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A5C3CF1-6F40-4401-8074-D2EDD02A6C71}"/>
              </a:ext>
            </a:extLst>
          </p:cNvPr>
          <p:cNvSpPr/>
          <p:nvPr/>
        </p:nvSpPr>
        <p:spPr>
          <a:xfrm>
            <a:off x="3596822" y="4629088"/>
            <a:ext cx="4998353" cy="11585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PAIRS-TRADING STRATEGY</a:t>
            </a:r>
          </a:p>
        </p:txBody>
      </p:sp>
    </p:spTree>
    <p:extLst>
      <p:ext uri="{BB962C8B-B14F-4D97-AF65-F5344CB8AC3E}">
        <p14:creationId xmlns:p14="http://schemas.microsoft.com/office/powerpoint/2010/main" val="19880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Black-Scholes Model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AAC8C3-1863-4EE3-B34C-4257FB9D78C5}"/>
              </a:ext>
            </a:extLst>
          </p:cNvPr>
          <p:cNvSpPr txBox="1"/>
          <p:nvPr/>
        </p:nvSpPr>
        <p:spPr>
          <a:xfrm>
            <a:off x="2894514" y="4120575"/>
            <a:ext cx="64029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the famous 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Black-Scholes formula</a:t>
            </a:r>
          </a:p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deals with a portfolio a derivative (option) and</a:t>
            </a:r>
          </a:p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underlying stock</a:t>
            </a:r>
          </a:p>
          <a:p>
            <a:pPr algn="ctr"/>
            <a:endParaRPr lang="hu-HU" sz="22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RISKY POSITIONS TAKEN TOGETHER CAN EFFECTIVELY</a:t>
            </a:r>
            <a:b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ELIMINATE RISK ITSELF !!!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62FAB4E-A537-4451-B8F3-F8E866EA5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43"/>
          <a:stretch/>
        </p:blipFill>
        <p:spPr>
          <a:xfrm>
            <a:off x="2825282" y="1756614"/>
            <a:ext cx="6541434" cy="19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2005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Pairs-Trading Strategy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4600BD-337E-45BB-B153-71AC48663A3F}"/>
              </a:ext>
            </a:extLst>
          </p:cNvPr>
          <p:cNvSpPr txBox="1"/>
          <p:nvPr/>
        </p:nvSpPr>
        <p:spPr>
          <a:xfrm>
            <a:off x="1713745" y="1536233"/>
            <a:ext cx="82268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Pairs-trading strategy is about combining long and short positions in a pair of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highly correlated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financial instruments (such as stocks)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form of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statistical-arbitrage strategy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developed in the 1980s at Morgan-Stanley company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E7685B-4333-4976-BA2F-D9C2B302BA08}"/>
              </a:ext>
            </a:extLst>
          </p:cNvPr>
          <p:cNvCxnSpPr/>
          <p:nvPr/>
        </p:nvCxnSpPr>
        <p:spPr>
          <a:xfrm flipV="1">
            <a:off x="997606" y="3339691"/>
            <a:ext cx="0" cy="3072712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5D53C6-4F50-496D-AFA4-0FB4AEF650D2}"/>
              </a:ext>
            </a:extLst>
          </p:cNvPr>
          <p:cNvCxnSpPr/>
          <p:nvPr/>
        </p:nvCxnSpPr>
        <p:spPr>
          <a:xfrm flipV="1">
            <a:off x="808136" y="6203023"/>
            <a:ext cx="4246673" cy="19909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E83ED0-FBAE-48D5-96A3-28A44714DDE3}"/>
              </a:ext>
            </a:extLst>
          </p:cNvPr>
          <p:cNvSpPr txBox="1"/>
          <p:nvPr/>
        </p:nvSpPr>
        <p:spPr>
          <a:xfrm>
            <a:off x="728752" y="29655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8B50A26A-DBE4-4FEE-9FEB-E696715221F3}"/>
              </a:ext>
            </a:extLst>
          </p:cNvPr>
          <p:cNvSpPr/>
          <p:nvPr/>
        </p:nvSpPr>
        <p:spPr>
          <a:xfrm>
            <a:off x="1240621" y="4035787"/>
            <a:ext cx="3295135" cy="1680519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60294B7A-0ED0-40A9-BF8C-61BF08D4FF6D}"/>
              </a:ext>
            </a:extLst>
          </p:cNvPr>
          <p:cNvSpPr/>
          <p:nvPr/>
        </p:nvSpPr>
        <p:spPr>
          <a:xfrm>
            <a:off x="1088221" y="3771831"/>
            <a:ext cx="3575221" cy="2108887"/>
          </a:xfrm>
          <a:custGeom>
            <a:avLst/>
            <a:gdLst>
              <a:gd name="connsiteX0" fmla="*/ 0 w 3575221"/>
              <a:gd name="connsiteY0" fmla="*/ 2108887 h 2108887"/>
              <a:gd name="connsiteX1" fmla="*/ 280086 w 3575221"/>
              <a:gd name="connsiteY1" fmla="*/ 1614617 h 2108887"/>
              <a:gd name="connsiteX2" fmla="*/ 321275 w 3575221"/>
              <a:gd name="connsiteY2" fmla="*/ 1754660 h 2108887"/>
              <a:gd name="connsiteX3" fmla="*/ 510746 w 3575221"/>
              <a:gd name="connsiteY3" fmla="*/ 1581665 h 2108887"/>
              <a:gd name="connsiteX4" fmla="*/ 584886 w 3575221"/>
              <a:gd name="connsiteY4" fmla="*/ 1276865 h 2108887"/>
              <a:gd name="connsiteX5" fmla="*/ 864973 w 3575221"/>
              <a:gd name="connsiteY5" fmla="*/ 1425146 h 2108887"/>
              <a:gd name="connsiteX6" fmla="*/ 988540 w 3575221"/>
              <a:gd name="connsiteY6" fmla="*/ 1227438 h 2108887"/>
              <a:gd name="connsiteX7" fmla="*/ 1202724 w 3575221"/>
              <a:gd name="connsiteY7" fmla="*/ 922638 h 2108887"/>
              <a:gd name="connsiteX8" fmla="*/ 1326292 w 3575221"/>
              <a:gd name="connsiteY8" fmla="*/ 1029730 h 2108887"/>
              <a:gd name="connsiteX9" fmla="*/ 1342767 w 3575221"/>
              <a:gd name="connsiteY9" fmla="*/ 1227438 h 2108887"/>
              <a:gd name="connsiteX10" fmla="*/ 1416908 w 3575221"/>
              <a:gd name="connsiteY10" fmla="*/ 1112108 h 2108887"/>
              <a:gd name="connsiteX11" fmla="*/ 1614616 w 3575221"/>
              <a:gd name="connsiteY11" fmla="*/ 609600 h 2108887"/>
              <a:gd name="connsiteX12" fmla="*/ 2010032 w 3575221"/>
              <a:gd name="connsiteY12" fmla="*/ 255373 h 2108887"/>
              <a:gd name="connsiteX13" fmla="*/ 2183027 w 3575221"/>
              <a:gd name="connsiteY13" fmla="*/ 0 h 2108887"/>
              <a:gd name="connsiteX14" fmla="*/ 2224216 w 3575221"/>
              <a:gd name="connsiteY14" fmla="*/ 230660 h 2108887"/>
              <a:gd name="connsiteX15" fmla="*/ 2314832 w 3575221"/>
              <a:gd name="connsiteY15" fmla="*/ 527222 h 2108887"/>
              <a:gd name="connsiteX16" fmla="*/ 2413686 w 3575221"/>
              <a:gd name="connsiteY16" fmla="*/ 453081 h 2108887"/>
              <a:gd name="connsiteX17" fmla="*/ 2471351 w 3575221"/>
              <a:gd name="connsiteY17" fmla="*/ 716692 h 2108887"/>
              <a:gd name="connsiteX18" fmla="*/ 2660821 w 3575221"/>
              <a:gd name="connsiteY18" fmla="*/ 708454 h 2108887"/>
              <a:gd name="connsiteX19" fmla="*/ 2710248 w 3575221"/>
              <a:gd name="connsiteY19" fmla="*/ 881449 h 2108887"/>
              <a:gd name="connsiteX20" fmla="*/ 2726724 w 3575221"/>
              <a:gd name="connsiteY20" fmla="*/ 1128584 h 2108887"/>
              <a:gd name="connsiteX21" fmla="*/ 2883243 w 3575221"/>
              <a:gd name="connsiteY21" fmla="*/ 897925 h 2108887"/>
              <a:gd name="connsiteX22" fmla="*/ 2965621 w 3575221"/>
              <a:gd name="connsiteY22" fmla="*/ 1103871 h 2108887"/>
              <a:gd name="connsiteX23" fmla="*/ 3031524 w 3575221"/>
              <a:gd name="connsiteY23" fmla="*/ 1095633 h 2108887"/>
              <a:gd name="connsiteX24" fmla="*/ 3188043 w 3575221"/>
              <a:gd name="connsiteY24" fmla="*/ 1301579 h 2108887"/>
              <a:gd name="connsiteX25" fmla="*/ 3253946 w 3575221"/>
              <a:gd name="connsiteY25" fmla="*/ 1235676 h 2108887"/>
              <a:gd name="connsiteX26" fmla="*/ 3344562 w 3575221"/>
              <a:gd name="connsiteY26" fmla="*/ 1103871 h 2108887"/>
              <a:gd name="connsiteX27" fmla="*/ 3385751 w 3575221"/>
              <a:gd name="connsiteY27" fmla="*/ 1351006 h 2108887"/>
              <a:gd name="connsiteX28" fmla="*/ 3451654 w 3575221"/>
              <a:gd name="connsiteY28" fmla="*/ 1664044 h 2108887"/>
              <a:gd name="connsiteX29" fmla="*/ 3517557 w 3575221"/>
              <a:gd name="connsiteY29" fmla="*/ 1589903 h 2108887"/>
              <a:gd name="connsiteX30" fmla="*/ 3575221 w 3575221"/>
              <a:gd name="connsiteY30" fmla="*/ 1911179 h 210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75221" h="2108887">
                <a:moveTo>
                  <a:pt x="0" y="2108887"/>
                </a:moveTo>
                <a:lnTo>
                  <a:pt x="280086" y="1614617"/>
                </a:lnTo>
                <a:lnTo>
                  <a:pt x="321275" y="1754660"/>
                </a:lnTo>
                <a:lnTo>
                  <a:pt x="510746" y="1581665"/>
                </a:lnTo>
                <a:lnTo>
                  <a:pt x="584886" y="1276865"/>
                </a:lnTo>
                <a:lnTo>
                  <a:pt x="864973" y="1425146"/>
                </a:lnTo>
                <a:lnTo>
                  <a:pt x="988540" y="1227438"/>
                </a:lnTo>
                <a:lnTo>
                  <a:pt x="1202724" y="922638"/>
                </a:lnTo>
                <a:lnTo>
                  <a:pt x="1326292" y="1029730"/>
                </a:lnTo>
                <a:lnTo>
                  <a:pt x="1342767" y="1227438"/>
                </a:lnTo>
                <a:lnTo>
                  <a:pt x="1416908" y="1112108"/>
                </a:lnTo>
                <a:lnTo>
                  <a:pt x="1614616" y="609600"/>
                </a:lnTo>
                <a:lnTo>
                  <a:pt x="2010032" y="255373"/>
                </a:lnTo>
                <a:lnTo>
                  <a:pt x="2183027" y="0"/>
                </a:lnTo>
                <a:lnTo>
                  <a:pt x="2224216" y="230660"/>
                </a:lnTo>
                <a:lnTo>
                  <a:pt x="2314832" y="527222"/>
                </a:lnTo>
                <a:lnTo>
                  <a:pt x="2413686" y="453081"/>
                </a:lnTo>
                <a:lnTo>
                  <a:pt x="2471351" y="716692"/>
                </a:lnTo>
                <a:lnTo>
                  <a:pt x="2660821" y="708454"/>
                </a:lnTo>
                <a:lnTo>
                  <a:pt x="2710248" y="881449"/>
                </a:lnTo>
                <a:lnTo>
                  <a:pt x="2726724" y="1128584"/>
                </a:lnTo>
                <a:lnTo>
                  <a:pt x="2883243" y="897925"/>
                </a:lnTo>
                <a:lnTo>
                  <a:pt x="2965621" y="1103871"/>
                </a:lnTo>
                <a:lnTo>
                  <a:pt x="3031524" y="1095633"/>
                </a:lnTo>
                <a:lnTo>
                  <a:pt x="3188043" y="1301579"/>
                </a:lnTo>
                <a:lnTo>
                  <a:pt x="3253946" y="1235676"/>
                </a:lnTo>
                <a:lnTo>
                  <a:pt x="3344562" y="1103871"/>
                </a:lnTo>
                <a:lnTo>
                  <a:pt x="3385751" y="1351006"/>
                </a:lnTo>
                <a:lnTo>
                  <a:pt x="3451654" y="1664044"/>
                </a:lnTo>
                <a:lnTo>
                  <a:pt x="3517557" y="1589903"/>
                </a:lnTo>
                <a:lnTo>
                  <a:pt x="3575221" y="1911179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CC5B36-5393-4258-895A-472C2352BDA1}"/>
              </a:ext>
            </a:extLst>
          </p:cNvPr>
          <p:cNvSpPr/>
          <p:nvPr/>
        </p:nvSpPr>
        <p:spPr>
          <a:xfrm>
            <a:off x="2459192" y="5444056"/>
            <a:ext cx="205946" cy="2059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3D67A2-E858-436A-9EAF-A32A01AE86C9}"/>
              </a:ext>
            </a:extLst>
          </p:cNvPr>
          <p:cNvSpPr/>
          <p:nvPr/>
        </p:nvSpPr>
        <p:spPr>
          <a:xfrm>
            <a:off x="2459192" y="5873458"/>
            <a:ext cx="205946" cy="20594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629FEF-2EAA-45FA-9404-0D1465462125}"/>
              </a:ext>
            </a:extLst>
          </p:cNvPr>
          <p:cNvSpPr txBox="1"/>
          <p:nvPr/>
        </p:nvSpPr>
        <p:spPr>
          <a:xfrm>
            <a:off x="2781340" y="5377752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Coca-Cola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88BDBC-E9BD-44A0-941C-0C77EDA67835}"/>
              </a:ext>
            </a:extLst>
          </p:cNvPr>
          <p:cNvSpPr txBox="1"/>
          <p:nvPr/>
        </p:nvSpPr>
        <p:spPr>
          <a:xfrm>
            <a:off x="2781340" y="5807154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Pepsi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A9623C-3E50-49C7-BEA1-9CEFE5160C7F}"/>
              </a:ext>
            </a:extLst>
          </p:cNvPr>
          <p:cNvSpPr txBox="1"/>
          <p:nvPr/>
        </p:nvSpPr>
        <p:spPr>
          <a:xfrm>
            <a:off x="5356386" y="3555596"/>
            <a:ext cx="63969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Pepsi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(PEP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and CocaCola (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are companies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similar products – they are historically correlated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goes up a significant amount while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stays the same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pairs trader should buy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and sell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TRADERS ASSUME THE COMPANIES WOULD</a:t>
            </a:r>
            <a:b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TO THEIR HISTORICAL BALANCE POINT !!!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EA10AC-F774-48BA-AE9D-A6BBF94FF132}"/>
              </a:ext>
            </a:extLst>
          </p:cNvPr>
          <p:cNvSpPr txBox="1"/>
          <p:nvPr/>
        </p:nvSpPr>
        <p:spPr>
          <a:xfrm>
            <a:off x="5091570" y="601183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772836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Stochastic Processes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113812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Stochastic Processes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5FA09-9A28-4426-BB02-B68E07C0D1A7}"/>
              </a:ext>
            </a:extLst>
          </p:cNvPr>
          <p:cNvSpPr txBox="1"/>
          <p:nvPr/>
        </p:nvSpPr>
        <p:spPr>
          <a:xfrm>
            <a:off x="838200" y="1370741"/>
            <a:ext cx="2461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WIENER-PROCESS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EABF81-984B-4DAA-B909-E24D81EF045C}"/>
              </a:ext>
            </a:extLst>
          </p:cNvPr>
          <p:cNvCxnSpPr/>
          <p:nvPr/>
        </p:nvCxnSpPr>
        <p:spPr>
          <a:xfrm flipV="1">
            <a:off x="1260391" y="2883244"/>
            <a:ext cx="0" cy="3072712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E4EB14-F19A-4ACC-BF1E-51BBBC117731}"/>
              </a:ext>
            </a:extLst>
          </p:cNvPr>
          <p:cNvCxnSpPr/>
          <p:nvPr/>
        </p:nvCxnSpPr>
        <p:spPr>
          <a:xfrm>
            <a:off x="1070921" y="5766485"/>
            <a:ext cx="3970635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65975D0-7335-4B20-ABB2-7F1076267564}"/>
              </a:ext>
            </a:extLst>
          </p:cNvPr>
          <p:cNvSpPr/>
          <p:nvPr/>
        </p:nvSpPr>
        <p:spPr>
          <a:xfrm>
            <a:off x="2059460" y="4698311"/>
            <a:ext cx="115330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E39FAE-9B3B-459D-89D1-CEF889409508}"/>
              </a:ext>
            </a:extLst>
          </p:cNvPr>
          <p:cNvSpPr/>
          <p:nvPr/>
        </p:nvSpPr>
        <p:spPr>
          <a:xfrm>
            <a:off x="2846174" y="4267200"/>
            <a:ext cx="115330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C76F50-5248-4361-BF99-6CA070C95B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52758" y="3988194"/>
            <a:ext cx="1895285" cy="70845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67B2D38-3F26-4F40-B30F-ECCF617A2FCE}"/>
              </a:ext>
            </a:extLst>
          </p:cNvPr>
          <p:cNvSpPr txBox="1"/>
          <p:nvPr/>
        </p:nvSpPr>
        <p:spPr>
          <a:xfrm>
            <a:off x="5041556" y="556191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7E2D81-2209-4BD9-8883-1F1E31339E5B}"/>
              </a:ext>
            </a:extLst>
          </p:cNvPr>
          <p:cNvSpPr txBox="1"/>
          <p:nvPr/>
        </p:nvSpPr>
        <p:spPr>
          <a:xfrm>
            <a:off x="991537" y="250910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F6D7F-9E51-4118-A803-464579B9F114}"/>
              </a:ext>
            </a:extLst>
          </p:cNvPr>
          <p:cNvSpPr txBox="1"/>
          <p:nvPr/>
        </p:nvSpPr>
        <p:spPr>
          <a:xfrm>
            <a:off x="1576008" y="4848939"/>
            <a:ext cx="1129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asset today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346EFA-79AB-41A4-8575-945E7C566E7E}"/>
              </a:ext>
            </a:extLst>
          </p:cNvPr>
          <p:cNvSpPr txBox="1"/>
          <p:nvPr/>
        </p:nvSpPr>
        <p:spPr>
          <a:xfrm>
            <a:off x="2084980" y="3664776"/>
            <a:ext cx="1029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asset 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tomorrow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F40E65-891A-4AAC-84BC-68270414F709}"/>
              </a:ext>
            </a:extLst>
          </p:cNvPr>
          <p:cNvCxnSpPr/>
          <p:nvPr/>
        </p:nvCxnSpPr>
        <p:spPr>
          <a:xfrm flipV="1">
            <a:off x="2149662" y="4358898"/>
            <a:ext cx="696512" cy="372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5281FA-619A-4248-BC94-6D0FA994F95A}"/>
              </a:ext>
            </a:extLst>
          </p:cNvPr>
          <p:cNvSpPr txBox="1"/>
          <p:nvPr/>
        </p:nvSpPr>
        <p:spPr>
          <a:xfrm>
            <a:off x="3595267" y="1931550"/>
            <a:ext cx="75782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W(t)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has independent increments: future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W(t+dt) – W(t)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increments are independent of past values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W(t)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has Gaussian increments: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W(t+dt)-W(t)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normally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distributed with mean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0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variance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W(t+dt) – W(t) ~ N(0,dt)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85E7C4-0B80-4D5D-89EE-A51720319B1F}"/>
              </a:ext>
            </a:extLst>
          </p:cNvPr>
          <p:cNvSpPr txBox="1"/>
          <p:nvPr/>
        </p:nvSpPr>
        <p:spPr>
          <a:xfrm>
            <a:off x="5043907" y="4873777"/>
            <a:ext cx="588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Wiener-process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W(t)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continuous paths !!!</a:t>
            </a:r>
          </a:p>
        </p:txBody>
      </p:sp>
    </p:spTree>
    <p:extLst>
      <p:ext uri="{BB962C8B-B14F-4D97-AF65-F5344CB8AC3E}">
        <p14:creationId xmlns:p14="http://schemas.microsoft.com/office/powerpoint/2010/main" val="192337735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Stochastic Processes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5FA09-9A28-4426-BB02-B68E07C0D1A7}"/>
              </a:ext>
            </a:extLst>
          </p:cNvPr>
          <p:cNvSpPr txBox="1"/>
          <p:nvPr/>
        </p:nvSpPr>
        <p:spPr>
          <a:xfrm>
            <a:off x="838200" y="1370741"/>
            <a:ext cx="4334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ORNSTEIN-UHLENBECK PROCESS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7B7C85-2F57-46F6-AB0F-A0CADA7AF3E1}"/>
              </a:ext>
            </a:extLst>
          </p:cNvPr>
          <p:cNvSpPr/>
          <p:nvPr/>
        </p:nvSpPr>
        <p:spPr>
          <a:xfrm>
            <a:off x="3584293" y="2426539"/>
            <a:ext cx="5023413" cy="11343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l-G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θ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l-G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μ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)dt + </a:t>
            </a:r>
            <a:r>
              <a:rPr lang="el-G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σ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dW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F71AB5-CFAF-4FC9-B401-62A6E019AEE4}"/>
              </a:ext>
            </a:extLst>
          </p:cNvPr>
          <p:cNvSpPr txBox="1"/>
          <p:nvPr/>
        </p:nvSpPr>
        <p:spPr>
          <a:xfrm>
            <a:off x="2611419" y="4180344"/>
            <a:ext cx="80125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process forms the basis of the model for interest rates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(such as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Vasicek model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or currency exchange rates</a:t>
            </a:r>
          </a:p>
          <a:p>
            <a:pPr lvl="1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(this process is stationary while brownian motion is not)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one application of this process is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pairs trading strategy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4337315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Stochastic Processes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5FA09-9A28-4426-BB02-B68E07C0D1A7}"/>
              </a:ext>
            </a:extLst>
          </p:cNvPr>
          <p:cNvSpPr txBox="1"/>
          <p:nvPr/>
        </p:nvSpPr>
        <p:spPr>
          <a:xfrm>
            <a:off x="838200" y="1370741"/>
            <a:ext cx="4334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ORNSTEIN-UHLENBECK PROCESS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7B7C85-2F57-46F6-AB0F-A0CADA7AF3E1}"/>
              </a:ext>
            </a:extLst>
          </p:cNvPr>
          <p:cNvSpPr/>
          <p:nvPr/>
        </p:nvSpPr>
        <p:spPr>
          <a:xfrm>
            <a:off x="3653741" y="3250710"/>
            <a:ext cx="5023413" cy="11343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l-G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θ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l-G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μ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)dt + </a:t>
            </a:r>
            <a:r>
              <a:rPr lang="el-G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σ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dW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94F6134-C6A5-4E82-80EF-3B1D834EFECF}"/>
              </a:ext>
            </a:extLst>
          </p:cNvPr>
          <p:cNvSpPr/>
          <p:nvPr/>
        </p:nvSpPr>
        <p:spPr>
          <a:xfrm rot="5400000">
            <a:off x="5694744" y="4182472"/>
            <a:ext cx="405114" cy="1138464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BEF68-A798-472D-BA4D-34260553D90C}"/>
              </a:ext>
            </a:extLst>
          </p:cNvPr>
          <p:cNvSpPr txBox="1"/>
          <p:nvPr/>
        </p:nvSpPr>
        <p:spPr>
          <a:xfrm>
            <a:off x="3206505" y="5118379"/>
            <a:ext cx="5381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μ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equilibrium or the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 value and </a:t>
            </a:r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l-G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rate by which the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 reverts towards the mean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3F03CA9-3C2B-4ED6-BCC5-49948FB81253}"/>
              </a:ext>
            </a:extLst>
          </p:cNvPr>
          <p:cNvSpPr/>
          <p:nvPr/>
        </p:nvSpPr>
        <p:spPr>
          <a:xfrm rot="16200000">
            <a:off x="7131934" y="2312748"/>
            <a:ext cx="405114" cy="1138464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0AEDD-7C69-4A23-8E3D-F3B21BB3B564}"/>
              </a:ext>
            </a:extLst>
          </p:cNvPr>
          <p:cNvSpPr txBox="1"/>
          <p:nvPr/>
        </p:nvSpPr>
        <p:spPr>
          <a:xfrm>
            <a:off x="5586929" y="1658737"/>
            <a:ext cx="3495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σ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degree of volatility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around the </a:t>
            </a:r>
            <a:r>
              <a:rPr lang="el-G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μ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362345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77451-C6A0-4611-A8C0-9A6915DD1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16" y="2405910"/>
            <a:ext cx="1837753" cy="1913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94B1FD-E68F-4EE1-8BD0-5D7D3814B0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25" y="1607232"/>
            <a:ext cx="669504" cy="983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DD2C0D-77A2-4F5B-ACE2-01C0BF011B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034" y="2880803"/>
            <a:ext cx="883167" cy="1438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798F2D-9901-43F0-8C1A-F5EC61CA08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65" y="2550802"/>
            <a:ext cx="1180837" cy="22438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399C0B-3CFC-4DCF-8A08-DF0D80D31365}"/>
              </a:ext>
            </a:extLst>
          </p:cNvPr>
          <p:cNvSpPr txBox="1"/>
          <p:nvPr/>
        </p:nvSpPr>
        <p:spPr>
          <a:xfrm>
            <a:off x="8966721" y="5108822"/>
            <a:ext cx="2844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companies that want 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grow their businesses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want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raise capital 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BA3F1-3F5F-4F67-AD12-05D94473D30A}"/>
              </a:ext>
            </a:extLst>
          </p:cNvPr>
          <p:cNvSpPr txBox="1"/>
          <p:nvPr/>
        </p:nvSpPr>
        <p:spPr>
          <a:xfrm>
            <a:off x="4854787" y="786277"/>
            <a:ext cx="38398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EXCHANGE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 of all the companies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want to raise capital 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(brings together buyers and sellers)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C43515-C6AD-47C7-A1D8-01F36F8284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2" y="3865267"/>
            <a:ext cx="495783" cy="9365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AE77F5-EB98-4FF9-9DB3-500B5DB1D3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41" y="4521478"/>
            <a:ext cx="495783" cy="9365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258EB6-A1E0-4D2A-9294-8827040991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34" y="4895586"/>
            <a:ext cx="495783" cy="9365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A078E4-21D1-4A35-B14A-38D8825E08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85" y="5804857"/>
            <a:ext cx="495783" cy="9365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3D7AC9-667D-4A3C-931E-B47B15E074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0" y="5422778"/>
            <a:ext cx="495783" cy="9365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F1CE5C-6AE9-4750-99BD-EDFDE3A9272D}"/>
              </a:ext>
            </a:extLst>
          </p:cNvPr>
          <p:cNvSpPr txBox="1"/>
          <p:nvPr/>
        </p:nvSpPr>
        <p:spPr>
          <a:xfrm>
            <a:off x="3015594" y="5435307"/>
            <a:ext cx="2898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who want to find the right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company to invest in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AF27FF3-1CA4-4E24-9A8A-3496612A56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68" y="2880803"/>
            <a:ext cx="1164641" cy="11110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B0A27C-0A64-4287-85F8-0A8F5DA8DDFA}"/>
              </a:ext>
            </a:extLst>
          </p:cNvPr>
          <p:cNvSpPr txBox="1"/>
          <p:nvPr/>
        </p:nvSpPr>
        <p:spPr>
          <a:xfrm>
            <a:off x="643652" y="1776130"/>
            <a:ext cx="31779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use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BROKER FIRMS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have the ability 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buy and sell shares 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925AFF9C-2B2A-403E-9972-0C94CE39EACF}"/>
              </a:ext>
            </a:extLst>
          </p:cNvPr>
          <p:cNvSpPr/>
          <p:nvPr/>
        </p:nvSpPr>
        <p:spPr>
          <a:xfrm>
            <a:off x="4628842" y="3162236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24882C12-98DA-481C-AB57-95D79AF7AB13}"/>
              </a:ext>
            </a:extLst>
          </p:cNvPr>
          <p:cNvSpPr/>
          <p:nvPr/>
        </p:nvSpPr>
        <p:spPr>
          <a:xfrm>
            <a:off x="7883968" y="3162236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54CA98FF-6A51-41FB-ABE1-BC41250E5E42}"/>
              </a:ext>
            </a:extLst>
          </p:cNvPr>
          <p:cNvSpPr/>
          <p:nvPr/>
        </p:nvSpPr>
        <p:spPr>
          <a:xfrm rot="19336823">
            <a:off x="1991249" y="4007448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D292D7F-9A43-41CB-835D-C976CF277D3C}"/>
              </a:ext>
            </a:extLst>
          </p:cNvPr>
          <p:cNvSpPr/>
          <p:nvPr/>
        </p:nvSpPr>
        <p:spPr>
          <a:xfrm>
            <a:off x="113284" y="3855619"/>
            <a:ext cx="2715578" cy="2742751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21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Stochastic Processes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5FA09-9A28-4426-BB02-B68E07C0D1A7}"/>
              </a:ext>
            </a:extLst>
          </p:cNvPr>
          <p:cNvSpPr txBox="1"/>
          <p:nvPr/>
        </p:nvSpPr>
        <p:spPr>
          <a:xfrm>
            <a:off x="838200" y="1370741"/>
            <a:ext cx="4334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ORNSTEIN-UHLENBECK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C3F82-4F34-448C-A072-63D32DEB35FE}"/>
              </a:ext>
            </a:extLst>
          </p:cNvPr>
          <p:cNvSpPr txBox="1"/>
          <p:nvPr/>
        </p:nvSpPr>
        <p:spPr>
          <a:xfrm>
            <a:off x="1995550" y="1903206"/>
            <a:ext cx="82008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pairs-trading strategy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 something to do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 reversion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open long or short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positions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the given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series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far away from the mean under the expectation that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x(t)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revert towards the mean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835560" y="3629059"/>
            <a:ext cx="0" cy="3072712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/>
          <p:nvPr/>
        </p:nvCxnSpPr>
        <p:spPr>
          <a:xfrm flipV="1">
            <a:off x="646090" y="6492391"/>
            <a:ext cx="4246673" cy="19909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566706" y="325492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1078575" y="4325155"/>
            <a:ext cx="3295135" cy="1680519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00B570B5-DCD0-4804-BCE4-61DD62B45B3C}"/>
              </a:ext>
            </a:extLst>
          </p:cNvPr>
          <p:cNvSpPr/>
          <p:nvPr/>
        </p:nvSpPr>
        <p:spPr>
          <a:xfrm>
            <a:off x="926175" y="4061199"/>
            <a:ext cx="3575221" cy="2108887"/>
          </a:xfrm>
          <a:custGeom>
            <a:avLst/>
            <a:gdLst>
              <a:gd name="connsiteX0" fmla="*/ 0 w 3575221"/>
              <a:gd name="connsiteY0" fmla="*/ 2108887 h 2108887"/>
              <a:gd name="connsiteX1" fmla="*/ 280086 w 3575221"/>
              <a:gd name="connsiteY1" fmla="*/ 1614617 h 2108887"/>
              <a:gd name="connsiteX2" fmla="*/ 321275 w 3575221"/>
              <a:gd name="connsiteY2" fmla="*/ 1754660 h 2108887"/>
              <a:gd name="connsiteX3" fmla="*/ 510746 w 3575221"/>
              <a:gd name="connsiteY3" fmla="*/ 1581665 h 2108887"/>
              <a:gd name="connsiteX4" fmla="*/ 584886 w 3575221"/>
              <a:gd name="connsiteY4" fmla="*/ 1276865 h 2108887"/>
              <a:gd name="connsiteX5" fmla="*/ 864973 w 3575221"/>
              <a:gd name="connsiteY5" fmla="*/ 1425146 h 2108887"/>
              <a:gd name="connsiteX6" fmla="*/ 988540 w 3575221"/>
              <a:gd name="connsiteY6" fmla="*/ 1227438 h 2108887"/>
              <a:gd name="connsiteX7" fmla="*/ 1202724 w 3575221"/>
              <a:gd name="connsiteY7" fmla="*/ 922638 h 2108887"/>
              <a:gd name="connsiteX8" fmla="*/ 1326292 w 3575221"/>
              <a:gd name="connsiteY8" fmla="*/ 1029730 h 2108887"/>
              <a:gd name="connsiteX9" fmla="*/ 1342767 w 3575221"/>
              <a:gd name="connsiteY9" fmla="*/ 1227438 h 2108887"/>
              <a:gd name="connsiteX10" fmla="*/ 1416908 w 3575221"/>
              <a:gd name="connsiteY10" fmla="*/ 1112108 h 2108887"/>
              <a:gd name="connsiteX11" fmla="*/ 1614616 w 3575221"/>
              <a:gd name="connsiteY11" fmla="*/ 609600 h 2108887"/>
              <a:gd name="connsiteX12" fmla="*/ 2010032 w 3575221"/>
              <a:gd name="connsiteY12" fmla="*/ 255373 h 2108887"/>
              <a:gd name="connsiteX13" fmla="*/ 2183027 w 3575221"/>
              <a:gd name="connsiteY13" fmla="*/ 0 h 2108887"/>
              <a:gd name="connsiteX14" fmla="*/ 2224216 w 3575221"/>
              <a:gd name="connsiteY14" fmla="*/ 230660 h 2108887"/>
              <a:gd name="connsiteX15" fmla="*/ 2314832 w 3575221"/>
              <a:gd name="connsiteY15" fmla="*/ 527222 h 2108887"/>
              <a:gd name="connsiteX16" fmla="*/ 2413686 w 3575221"/>
              <a:gd name="connsiteY16" fmla="*/ 453081 h 2108887"/>
              <a:gd name="connsiteX17" fmla="*/ 2471351 w 3575221"/>
              <a:gd name="connsiteY17" fmla="*/ 716692 h 2108887"/>
              <a:gd name="connsiteX18" fmla="*/ 2660821 w 3575221"/>
              <a:gd name="connsiteY18" fmla="*/ 708454 h 2108887"/>
              <a:gd name="connsiteX19" fmla="*/ 2710248 w 3575221"/>
              <a:gd name="connsiteY19" fmla="*/ 881449 h 2108887"/>
              <a:gd name="connsiteX20" fmla="*/ 2726724 w 3575221"/>
              <a:gd name="connsiteY20" fmla="*/ 1128584 h 2108887"/>
              <a:gd name="connsiteX21" fmla="*/ 2883243 w 3575221"/>
              <a:gd name="connsiteY21" fmla="*/ 897925 h 2108887"/>
              <a:gd name="connsiteX22" fmla="*/ 2965621 w 3575221"/>
              <a:gd name="connsiteY22" fmla="*/ 1103871 h 2108887"/>
              <a:gd name="connsiteX23" fmla="*/ 3031524 w 3575221"/>
              <a:gd name="connsiteY23" fmla="*/ 1095633 h 2108887"/>
              <a:gd name="connsiteX24" fmla="*/ 3188043 w 3575221"/>
              <a:gd name="connsiteY24" fmla="*/ 1301579 h 2108887"/>
              <a:gd name="connsiteX25" fmla="*/ 3253946 w 3575221"/>
              <a:gd name="connsiteY25" fmla="*/ 1235676 h 2108887"/>
              <a:gd name="connsiteX26" fmla="*/ 3344562 w 3575221"/>
              <a:gd name="connsiteY26" fmla="*/ 1103871 h 2108887"/>
              <a:gd name="connsiteX27" fmla="*/ 3385751 w 3575221"/>
              <a:gd name="connsiteY27" fmla="*/ 1351006 h 2108887"/>
              <a:gd name="connsiteX28" fmla="*/ 3451654 w 3575221"/>
              <a:gd name="connsiteY28" fmla="*/ 1664044 h 2108887"/>
              <a:gd name="connsiteX29" fmla="*/ 3517557 w 3575221"/>
              <a:gd name="connsiteY29" fmla="*/ 1589903 h 2108887"/>
              <a:gd name="connsiteX30" fmla="*/ 3575221 w 3575221"/>
              <a:gd name="connsiteY30" fmla="*/ 1911179 h 210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75221" h="2108887">
                <a:moveTo>
                  <a:pt x="0" y="2108887"/>
                </a:moveTo>
                <a:lnTo>
                  <a:pt x="280086" y="1614617"/>
                </a:lnTo>
                <a:lnTo>
                  <a:pt x="321275" y="1754660"/>
                </a:lnTo>
                <a:lnTo>
                  <a:pt x="510746" y="1581665"/>
                </a:lnTo>
                <a:lnTo>
                  <a:pt x="584886" y="1276865"/>
                </a:lnTo>
                <a:lnTo>
                  <a:pt x="864973" y="1425146"/>
                </a:lnTo>
                <a:lnTo>
                  <a:pt x="988540" y="1227438"/>
                </a:lnTo>
                <a:lnTo>
                  <a:pt x="1202724" y="922638"/>
                </a:lnTo>
                <a:lnTo>
                  <a:pt x="1326292" y="1029730"/>
                </a:lnTo>
                <a:lnTo>
                  <a:pt x="1342767" y="1227438"/>
                </a:lnTo>
                <a:lnTo>
                  <a:pt x="1416908" y="1112108"/>
                </a:lnTo>
                <a:lnTo>
                  <a:pt x="1614616" y="609600"/>
                </a:lnTo>
                <a:lnTo>
                  <a:pt x="2010032" y="255373"/>
                </a:lnTo>
                <a:lnTo>
                  <a:pt x="2183027" y="0"/>
                </a:lnTo>
                <a:lnTo>
                  <a:pt x="2224216" y="230660"/>
                </a:lnTo>
                <a:lnTo>
                  <a:pt x="2314832" y="527222"/>
                </a:lnTo>
                <a:lnTo>
                  <a:pt x="2413686" y="453081"/>
                </a:lnTo>
                <a:lnTo>
                  <a:pt x="2471351" y="716692"/>
                </a:lnTo>
                <a:lnTo>
                  <a:pt x="2660821" y="708454"/>
                </a:lnTo>
                <a:lnTo>
                  <a:pt x="2710248" y="881449"/>
                </a:lnTo>
                <a:lnTo>
                  <a:pt x="2726724" y="1128584"/>
                </a:lnTo>
                <a:lnTo>
                  <a:pt x="2883243" y="897925"/>
                </a:lnTo>
                <a:lnTo>
                  <a:pt x="2965621" y="1103871"/>
                </a:lnTo>
                <a:lnTo>
                  <a:pt x="3031524" y="1095633"/>
                </a:lnTo>
                <a:lnTo>
                  <a:pt x="3188043" y="1301579"/>
                </a:lnTo>
                <a:lnTo>
                  <a:pt x="3253946" y="1235676"/>
                </a:lnTo>
                <a:lnTo>
                  <a:pt x="3344562" y="1103871"/>
                </a:lnTo>
                <a:lnTo>
                  <a:pt x="3385751" y="1351006"/>
                </a:lnTo>
                <a:lnTo>
                  <a:pt x="3451654" y="1664044"/>
                </a:lnTo>
                <a:lnTo>
                  <a:pt x="3517557" y="1589903"/>
                </a:lnTo>
                <a:lnTo>
                  <a:pt x="3575221" y="1911179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52DF46-DCC4-49BC-A711-2990F66A1B4F}"/>
              </a:ext>
            </a:extLst>
          </p:cNvPr>
          <p:cNvSpPr/>
          <p:nvPr/>
        </p:nvSpPr>
        <p:spPr>
          <a:xfrm>
            <a:off x="2297146" y="5733424"/>
            <a:ext cx="205946" cy="2059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A5AE19-3059-439A-BC3D-F93B52F7F43F}"/>
              </a:ext>
            </a:extLst>
          </p:cNvPr>
          <p:cNvSpPr/>
          <p:nvPr/>
        </p:nvSpPr>
        <p:spPr>
          <a:xfrm>
            <a:off x="2297146" y="6162826"/>
            <a:ext cx="205946" cy="20594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4563BE-14E0-49F9-B9C9-0FD2C3CB7B9D}"/>
              </a:ext>
            </a:extLst>
          </p:cNvPr>
          <p:cNvSpPr txBox="1"/>
          <p:nvPr/>
        </p:nvSpPr>
        <p:spPr>
          <a:xfrm>
            <a:off x="2619294" y="5667120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Coca-Cola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44F504-05C9-45E7-B246-836A6A9FE73B}"/>
              </a:ext>
            </a:extLst>
          </p:cNvPr>
          <p:cNvSpPr txBox="1"/>
          <p:nvPr/>
        </p:nvSpPr>
        <p:spPr>
          <a:xfrm>
            <a:off x="2619294" y="6096522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Pepsi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4929524" y="630120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5EAF10-4858-4EC2-BA74-16DFC4C0BE12}"/>
              </a:ext>
            </a:extLst>
          </p:cNvPr>
          <p:cNvSpPr txBox="1"/>
          <p:nvPr/>
        </p:nvSpPr>
        <p:spPr>
          <a:xfrm>
            <a:off x="4316970" y="3780361"/>
            <a:ext cx="76212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PEP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goes up a significant amount while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stays the same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pairs trader should buy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and sell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PEP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TRADERS ASSUME THE COMPANIES WOULD</a:t>
            </a:r>
            <a:b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TO THEIR HISTORICAL BALANCE POINT !!!</a:t>
            </a:r>
          </a:p>
        </p:txBody>
      </p:sp>
    </p:spTree>
    <p:extLst>
      <p:ext uri="{BB962C8B-B14F-4D97-AF65-F5344CB8AC3E}">
        <p14:creationId xmlns:p14="http://schemas.microsoft.com/office/powerpoint/2010/main" val="280480247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Cointegration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421789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Cointegration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1737220" y="2390568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/>
          <p:nvPr/>
        </p:nvCxnSpPr>
        <p:spPr>
          <a:xfrm flipV="1">
            <a:off x="1547750" y="5253900"/>
            <a:ext cx="4246673" cy="199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1468366" y="1981707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1980235" y="3086664"/>
            <a:ext cx="3295135" cy="1680519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00B570B5-DCD0-4804-BCE4-61DD62B45B3C}"/>
              </a:ext>
            </a:extLst>
          </p:cNvPr>
          <p:cNvSpPr/>
          <p:nvPr/>
        </p:nvSpPr>
        <p:spPr>
          <a:xfrm>
            <a:off x="1827835" y="2822708"/>
            <a:ext cx="3575221" cy="2108887"/>
          </a:xfrm>
          <a:custGeom>
            <a:avLst/>
            <a:gdLst>
              <a:gd name="connsiteX0" fmla="*/ 0 w 3575221"/>
              <a:gd name="connsiteY0" fmla="*/ 2108887 h 2108887"/>
              <a:gd name="connsiteX1" fmla="*/ 280086 w 3575221"/>
              <a:gd name="connsiteY1" fmla="*/ 1614617 h 2108887"/>
              <a:gd name="connsiteX2" fmla="*/ 321275 w 3575221"/>
              <a:gd name="connsiteY2" fmla="*/ 1754660 h 2108887"/>
              <a:gd name="connsiteX3" fmla="*/ 510746 w 3575221"/>
              <a:gd name="connsiteY3" fmla="*/ 1581665 h 2108887"/>
              <a:gd name="connsiteX4" fmla="*/ 584886 w 3575221"/>
              <a:gd name="connsiteY4" fmla="*/ 1276865 h 2108887"/>
              <a:gd name="connsiteX5" fmla="*/ 864973 w 3575221"/>
              <a:gd name="connsiteY5" fmla="*/ 1425146 h 2108887"/>
              <a:gd name="connsiteX6" fmla="*/ 988540 w 3575221"/>
              <a:gd name="connsiteY6" fmla="*/ 1227438 h 2108887"/>
              <a:gd name="connsiteX7" fmla="*/ 1202724 w 3575221"/>
              <a:gd name="connsiteY7" fmla="*/ 922638 h 2108887"/>
              <a:gd name="connsiteX8" fmla="*/ 1326292 w 3575221"/>
              <a:gd name="connsiteY8" fmla="*/ 1029730 h 2108887"/>
              <a:gd name="connsiteX9" fmla="*/ 1342767 w 3575221"/>
              <a:gd name="connsiteY9" fmla="*/ 1227438 h 2108887"/>
              <a:gd name="connsiteX10" fmla="*/ 1416908 w 3575221"/>
              <a:gd name="connsiteY10" fmla="*/ 1112108 h 2108887"/>
              <a:gd name="connsiteX11" fmla="*/ 1614616 w 3575221"/>
              <a:gd name="connsiteY11" fmla="*/ 609600 h 2108887"/>
              <a:gd name="connsiteX12" fmla="*/ 2010032 w 3575221"/>
              <a:gd name="connsiteY12" fmla="*/ 255373 h 2108887"/>
              <a:gd name="connsiteX13" fmla="*/ 2183027 w 3575221"/>
              <a:gd name="connsiteY13" fmla="*/ 0 h 2108887"/>
              <a:gd name="connsiteX14" fmla="*/ 2224216 w 3575221"/>
              <a:gd name="connsiteY14" fmla="*/ 230660 h 2108887"/>
              <a:gd name="connsiteX15" fmla="*/ 2314832 w 3575221"/>
              <a:gd name="connsiteY15" fmla="*/ 527222 h 2108887"/>
              <a:gd name="connsiteX16" fmla="*/ 2413686 w 3575221"/>
              <a:gd name="connsiteY16" fmla="*/ 453081 h 2108887"/>
              <a:gd name="connsiteX17" fmla="*/ 2471351 w 3575221"/>
              <a:gd name="connsiteY17" fmla="*/ 716692 h 2108887"/>
              <a:gd name="connsiteX18" fmla="*/ 2660821 w 3575221"/>
              <a:gd name="connsiteY18" fmla="*/ 708454 h 2108887"/>
              <a:gd name="connsiteX19" fmla="*/ 2710248 w 3575221"/>
              <a:gd name="connsiteY19" fmla="*/ 881449 h 2108887"/>
              <a:gd name="connsiteX20" fmla="*/ 2726724 w 3575221"/>
              <a:gd name="connsiteY20" fmla="*/ 1128584 h 2108887"/>
              <a:gd name="connsiteX21" fmla="*/ 2883243 w 3575221"/>
              <a:gd name="connsiteY21" fmla="*/ 897925 h 2108887"/>
              <a:gd name="connsiteX22" fmla="*/ 2965621 w 3575221"/>
              <a:gd name="connsiteY22" fmla="*/ 1103871 h 2108887"/>
              <a:gd name="connsiteX23" fmla="*/ 3031524 w 3575221"/>
              <a:gd name="connsiteY23" fmla="*/ 1095633 h 2108887"/>
              <a:gd name="connsiteX24" fmla="*/ 3188043 w 3575221"/>
              <a:gd name="connsiteY24" fmla="*/ 1301579 h 2108887"/>
              <a:gd name="connsiteX25" fmla="*/ 3253946 w 3575221"/>
              <a:gd name="connsiteY25" fmla="*/ 1235676 h 2108887"/>
              <a:gd name="connsiteX26" fmla="*/ 3344562 w 3575221"/>
              <a:gd name="connsiteY26" fmla="*/ 1103871 h 2108887"/>
              <a:gd name="connsiteX27" fmla="*/ 3385751 w 3575221"/>
              <a:gd name="connsiteY27" fmla="*/ 1351006 h 2108887"/>
              <a:gd name="connsiteX28" fmla="*/ 3451654 w 3575221"/>
              <a:gd name="connsiteY28" fmla="*/ 1664044 h 2108887"/>
              <a:gd name="connsiteX29" fmla="*/ 3517557 w 3575221"/>
              <a:gd name="connsiteY29" fmla="*/ 1589903 h 2108887"/>
              <a:gd name="connsiteX30" fmla="*/ 3575221 w 3575221"/>
              <a:gd name="connsiteY30" fmla="*/ 1911179 h 210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75221" h="2108887">
                <a:moveTo>
                  <a:pt x="0" y="2108887"/>
                </a:moveTo>
                <a:lnTo>
                  <a:pt x="280086" y="1614617"/>
                </a:lnTo>
                <a:lnTo>
                  <a:pt x="321275" y="1754660"/>
                </a:lnTo>
                <a:lnTo>
                  <a:pt x="510746" y="1581665"/>
                </a:lnTo>
                <a:lnTo>
                  <a:pt x="584886" y="1276865"/>
                </a:lnTo>
                <a:lnTo>
                  <a:pt x="864973" y="1425146"/>
                </a:lnTo>
                <a:lnTo>
                  <a:pt x="988540" y="1227438"/>
                </a:lnTo>
                <a:lnTo>
                  <a:pt x="1202724" y="922638"/>
                </a:lnTo>
                <a:lnTo>
                  <a:pt x="1326292" y="1029730"/>
                </a:lnTo>
                <a:lnTo>
                  <a:pt x="1342767" y="1227438"/>
                </a:lnTo>
                <a:lnTo>
                  <a:pt x="1416908" y="1112108"/>
                </a:lnTo>
                <a:lnTo>
                  <a:pt x="1614616" y="609600"/>
                </a:lnTo>
                <a:lnTo>
                  <a:pt x="2010032" y="255373"/>
                </a:lnTo>
                <a:lnTo>
                  <a:pt x="2183027" y="0"/>
                </a:lnTo>
                <a:lnTo>
                  <a:pt x="2224216" y="230660"/>
                </a:lnTo>
                <a:lnTo>
                  <a:pt x="2314832" y="527222"/>
                </a:lnTo>
                <a:lnTo>
                  <a:pt x="2413686" y="453081"/>
                </a:lnTo>
                <a:lnTo>
                  <a:pt x="2471351" y="716692"/>
                </a:lnTo>
                <a:lnTo>
                  <a:pt x="2660821" y="708454"/>
                </a:lnTo>
                <a:lnTo>
                  <a:pt x="2710248" y="881449"/>
                </a:lnTo>
                <a:lnTo>
                  <a:pt x="2726724" y="1128584"/>
                </a:lnTo>
                <a:lnTo>
                  <a:pt x="2883243" y="897925"/>
                </a:lnTo>
                <a:lnTo>
                  <a:pt x="2965621" y="1103871"/>
                </a:lnTo>
                <a:lnTo>
                  <a:pt x="3031524" y="1095633"/>
                </a:lnTo>
                <a:lnTo>
                  <a:pt x="3188043" y="1301579"/>
                </a:lnTo>
                <a:lnTo>
                  <a:pt x="3253946" y="1235676"/>
                </a:lnTo>
                <a:lnTo>
                  <a:pt x="3344562" y="1103871"/>
                </a:lnTo>
                <a:lnTo>
                  <a:pt x="3385751" y="1351006"/>
                </a:lnTo>
                <a:lnTo>
                  <a:pt x="3451654" y="1664044"/>
                </a:lnTo>
                <a:lnTo>
                  <a:pt x="3517557" y="1589903"/>
                </a:lnTo>
                <a:lnTo>
                  <a:pt x="3575221" y="1911179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5831184" y="5051137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76B0-B85F-4003-A912-D80C532C61F1}"/>
              </a:ext>
            </a:extLst>
          </p:cNvPr>
          <p:cNvSpPr txBox="1"/>
          <p:nvPr/>
        </p:nvSpPr>
        <p:spPr>
          <a:xfrm>
            <a:off x="4142570" y="2564304"/>
            <a:ext cx="551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x(t)</a:t>
            </a:r>
            <a:endParaRPr lang="en-GB" sz="2000" b="1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E3869-1C85-4EB3-8592-694609ABE213}"/>
              </a:ext>
            </a:extLst>
          </p:cNvPr>
          <p:cNvSpPr txBox="1"/>
          <p:nvPr/>
        </p:nvSpPr>
        <p:spPr>
          <a:xfrm>
            <a:off x="4225522" y="4328171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y(t)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9F8A39-F182-45FB-B0B5-62B0A621272E}"/>
              </a:ext>
            </a:extLst>
          </p:cNvPr>
          <p:cNvSpPr txBox="1"/>
          <p:nvPr/>
        </p:nvSpPr>
        <p:spPr>
          <a:xfrm>
            <a:off x="6243506" y="1764935"/>
            <a:ext cx="501271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do not like non-stationary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series because there may be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spurious relationships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rgbClr val="FF9999"/>
                </a:solidFill>
              </a:rPr>
              <a:t>VARIABLES ARE ASSOCIATED BUT NOT</a:t>
            </a:r>
            <a:br>
              <a:rPr lang="hu-HU" sz="2400" b="1" i="1" dirty="0">
                <a:solidFill>
                  <a:srgbClr val="FF9999"/>
                </a:solidFill>
              </a:rPr>
            </a:br>
            <a:r>
              <a:rPr lang="hu-HU" sz="2400" b="1" i="1" dirty="0">
                <a:solidFill>
                  <a:srgbClr val="FF9999"/>
                </a:solidFill>
              </a:rPr>
              <a:t>CASUALLY RELATED !!! </a:t>
            </a:r>
          </a:p>
          <a:p>
            <a:pPr algn="ctr"/>
            <a:endParaRPr lang="hu-HU" sz="2400" b="1" i="1" dirty="0">
              <a:solidFill>
                <a:srgbClr val="FF9999"/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could use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estimate the strength of relatinship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y(t)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56219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Cointegration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1737220" y="2390568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/>
          <p:nvPr/>
        </p:nvCxnSpPr>
        <p:spPr>
          <a:xfrm flipV="1">
            <a:off x="1547750" y="5253900"/>
            <a:ext cx="4246673" cy="199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5809849" y="5040987"/>
            <a:ext cx="551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9F8A39-F182-45FB-B0B5-62B0A621272E}"/>
              </a:ext>
            </a:extLst>
          </p:cNvPr>
          <p:cNvSpPr txBox="1"/>
          <p:nvPr/>
        </p:nvSpPr>
        <p:spPr>
          <a:xfrm>
            <a:off x="6243506" y="1764935"/>
            <a:ext cx="501271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do not like non-stationary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series because there may be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spurious relationships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rgbClr val="FF9999"/>
                </a:solidFill>
              </a:rPr>
              <a:t>VARIABLES ARE ASSOCIATED BUT NOT</a:t>
            </a:r>
            <a:br>
              <a:rPr lang="hu-HU" sz="2400" b="1" i="1" dirty="0">
                <a:solidFill>
                  <a:srgbClr val="FF9999"/>
                </a:solidFill>
              </a:rPr>
            </a:br>
            <a:r>
              <a:rPr lang="hu-HU" sz="2400" b="1" i="1" dirty="0">
                <a:solidFill>
                  <a:srgbClr val="FF9999"/>
                </a:solidFill>
              </a:rPr>
              <a:t>CASUALLY RELATED !!! </a:t>
            </a:r>
          </a:p>
          <a:p>
            <a:pPr algn="ctr"/>
            <a:endParaRPr lang="hu-HU" sz="2400" b="1" i="1" dirty="0">
              <a:solidFill>
                <a:srgbClr val="FF9999"/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could use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estimate the strength of relatinship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y(t)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00C8C3-63F8-4211-9528-EE3C28407FE3}"/>
              </a:ext>
            </a:extLst>
          </p:cNvPr>
          <p:cNvSpPr/>
          <p:nvPr/>
        </p:nvSpPr>
        <p:spPr>
          <a:xfrm>
            <a:off x="2205619" y="4205617"/>
            <a:ext cx="166218" cy="1662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1337B0-BD46-418D-9913-9BDF1DF65998}"/>
              </a:ext>
            </a:extLst>
          </p:cNvPr>
          <p:cNvSpPr/>
          <p:nvPr/>
        </p:nvSpPr>
        <p:spPr>
          <a:xfrm>
            <a:off x="2895055" y="4361603"/>
            <a:ext cx="166218" cy="1662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56EF44-5262-44A0-88F1-F08AC7C3CD13}"/>
              </a:ext>
            </a:extLst>
          </p:cNvPr>
          <p:cNvSpPr/>
          <p:nvPr/>
        </p:nvSpPr>
        <p:spPr>
          <a:xfrm>
            <a:off x="2978164" y="3469306"/>
            <a:ext cx="166218" cy="1662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373F0D-2140-4ECD-AEBC-713EAF4D9BB7}"/>
              </a:ext>
            </a:extLst>
          </p:cNvPr>
          <p:cNvSpPr/>
          <p:nvPr/>
        </p:nvSpPr>
        <p:spPr>
          <a:xfrm>
            <a:off x="3130116" y="3975141"/>
            <a:ext cx="166218" cy="1662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87F15D-0604-42C1-8CBA-031B05B8F783}"/>
              </a:ext>
            </a:extLst>
          </p:cNvPr>
          <p:cNvSpPr/>
          <p:nvPr/>
        </p:nvSpPr>
        <p:spPr>
          <a:xfrm>
            <a:off x="3660468" y="4014680"/>
            <a:ext cx="166218" cy="1662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0BB56D-3E27-4CFD-8D2C-3F5E66283A51}"/>
              </a:ext>
            </a:extLst>
          </p:cNvPr>
          <p:cNvSpPr/>
          <p:nvPr/>
        </p:nvSpPr>
        <p:spPr>
          <a:xfrm>
            <a:off x="3743577" y="3122383"/>
            <a:ext cx="166218" cy="1662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ACC41D-EA69-47AA-8AE1-D53615DB2FDD}"/>
              </a:ext>
            </a:extLst>
          </p:cNvPr>
          <p:cNvSpPr/>
          <p:nvPr/>
        </p:nvSpPr>
        <p:spPr>
          <a:xfrm>
            <a:off x="3524425" y="3489769"/>
            <a:ext cx="166218" cy="1662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C623C8-D330-4851-867B-9B7D95B33B51}"/>
              </a:ext>
            </a:extLst>
          </p:cNvPr>
          <p:cNvSpPr/>
          <p:nvPr/>
        </p:nvSpPr>
        <p:spPr>
          <a:xfrm>
            <a:off x="4054777" y="3529308"/>
            <a:ext cx="166218" cy="1662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DEAE4A-CA25-490C-961E-D0D3CB1175A4}"/>
              </a:ext>
            </a:extLst>
          </p:cNvPr>
          <p:cNvSpPr/>
          <p:nvPr/>
        </p:nvSpPr>
        <p:spPr>
          <a:xfrm>
            <a:off x="4325735" y="2659494"/>
            <a:ext cx="166218" cy="1662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AA72F6-272A-4924-AD3A-7DF5D9478404}"/>
              </a:ext>
            </a:extLst>
          </p:cNvPr>
          <p:cNvSpPr/>
          <p:nvPr/>
        </p:nvSpPr>
        <p:spPr>
          <a:xfrm>
            <a:off x="4273928" y="3142846"/>
            <a:ext cx="166218" cy="1662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01F54F9-DA9F-4810-A82E-074A51E77E14}"/>
              </a:ext>
            </a:extLst>
          </p:cNvPr>
          <p:cNvSpPr/>
          <p:nvPr/>
        </p:nvSpPr>
        <p:spPr>
          <a:xfrm>
            <a:off x="4729922" y="2859927"/>
            <a:ext cx="166218" cy="1662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EE3516-7A1B-4B33-B60D-FFF0C1A3994C}"/>
              </a:ext>
            </a:extLst>
          </p:cNvPr>
          <p:cNvSpPr/>
          <p:nvPr/>
        </p:nvSpPr>
        <p:spPr>
          <a:xfrm>
            <a:off x="4887389" y="2290088"/>
            <a:ext cx="166218" cy="1662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43CF79-17DD-46D0-8C0C-59A192B6C2F9}"/>
              </a:ext>
            </a:extLst>
          </p:cNvPr>
          <p:cNvSpPr/>
          <p:nvPr/>
        </p:nvSpPr>
        <p:spPr>
          <a:xfrm>
            <a:off x="2116029" y="4756178"/>
            <a:ext cx="166218" cy="1662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63E8AF3-76B2-45B3-8248-EB8519723313}"/>
              </a:ext>
            </a:extLst>
          </p:cNvPr>
          <p:cNvSpPr/>
          <p:nvPr/>
        </p:nvSpPr>
        <p:spPr>
          <a:xfrm>
            <a:off x="2574181" y="4620408"/>
            <a:ext cx="166218" cy="1662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BB889D-A26A-4D15-A20C-05B4F4EB60FC}"/>
              </a:ext>
            </a:extLst>
          </p:cNvPr>
          <p:cNvSpPr/>
          <p:nvPr/>
        </p:nvSpPr>
        <p:spPr>
          <a:xfrm>
            <a:off x="2729490" y="3903420"/>
            <a:ext cx="166218" cy="1662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AC114F4-DE50-4C84-8F65-57C62AD3ECB2}"/>
              </a:ext>
            </a:extLst>
          </p:cNvPr>
          <p:cNvSpPr/>
          <p:nvPr/>
        </p:nvSpPr>
        <p:spPr>
          <a:xfrm>
            <a:off x="3614381" y="2351133"/>
            <a:ext cx="166218" cy="1662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A0AFAB3-520E-41CF-9382-AD91F0600B8A}"/>
              </a:ext>
            </a:extLst>
          </p:cNvPr>
          <p:cNvSpPr/>
          <p:nvPr/>
        </p:nvSpPr>
        <p:spPr>
          <a:xfrm>
            <a:off x="4255417" y="4058250"/>
            <a:ext cx="166218" cy="1662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E0CB9D-4241-418E-9FB0-6C23B04E0CA6}"/>
              </a:ext>
            </a:extLst>
          </p:cNvPr>
          <p:cNvCxnSpPr/>
          <p:nvPr/>
        </p:nvCxnSpPr>
        <p:spPr>
          <a:xfrm flipV="1">
            <a:off x="1973541" y="2157962"/>
            <a:ext cx="3281680" cy="286937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5FAEE1-9892-4491-8633-A0DA567A1036}"/>
              </a:ext>
            </a:extLst>
          </p:cNvPr>
          <p:cNvSpPr txBox="1"/>
          <p:nvPr/>
        </p:nvSpPr>
        <p:spPr>
          <a:xfrm>
            <a:off x="4044478" y="1607370"/>
            <a:ext cx="13708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= </a:t>
            </a:r>
            <a:r>
              <a:rPr lang="el-G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α</a:t>
            </a:r>
            <a:r>
              <a:rPr lang="hu-H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</a:t>
            </a:r>
            <a:r>
              <a:rPr lang="el-G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  <a:endParaRPr lang="en-GB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77AC29-D4FE-4F00-9350-AEE3E21CC034}"/>
              </a:ext>
            </a:extLst>
          </p:cNvPr>
          <p:cNvSpPr txBox="1"/>
          <p:nvPr/>
        </p:nvSpPr>
        <p:spPr>
          <a:xfrm>
            <a:off x="1476424" y="196558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y(t)</a:t>
            </a:r>
          </a:p>
        </p:txBody>
      </p:sp>
    </p:spTree>
    <p:extLst>
      <p:ext uri="{BB962C8B-B14F-4D97-AF65-F5344CB8AC3E}">
        <p14:creationId xmlns:p14="http://schemas.microsoft.com/office/powerpoint/2010/main" val="12559385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Cointegration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usually we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avoid handling non-stationary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series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now we have no other option but to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non-stationary time series –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prices of stocks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we need to consider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cointegration</a:t>
            </a: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130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Cointegration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1737220" y="2390568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/>
          <p:nvPr/>
        </p:nvCxnSpPr>
        <p:spPr>
          <a:xfrm flipV="1">
            <a:off x="1547750" y="5253900"/>
            <a:ext cx="4246673" cy="199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1468366" y="1981707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1980235" y="2304344"/>
            <a:ext cx="3295135" cy="1680519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5831184" y="5051137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76B0-B85F-4003-A912-D80C532C61F1}"/>
              </a:ext>
            </a:extLst>
          </p:cNvPr>
          <p:cNvSpPr txBox="1"/>
          <p:nvPr/>
        </p:nvSpPr>
        <p:spPr>
          <a:xfrm>
            <a:off x="4859900" y="2992234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/>
                </a:solidFill>
              </a:rPr>
              <a:t>y(t)</a:t>
            </a:r>
            <a:endParaRPr lang="en-GB" sz="2000" b="1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E3869-1C85-4EB3-8592-694609ABE213}"/>
              </a:ext>
            </a:extLst>
          </p:cNvPr>
          <p:cNvSpPr txBox="1"/>
          <p:nvPr/>
        </p:nvSpPr>
        <p:spPr>
          <a:xfrm>
            <a:off x="4859900" y="419314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>
                <a:solidFill>
                  <a:srgbClr val="FFC000"/>
                </a:solidFill>
              </a:rPr>
              <a:t>β</a:t>
            </a:r>
            <a:r>
              <a:rPr lang="hu-HU" sz="2000" b="1" dirty="0">
                <a:solidFill>
                  <a:srgbClr val="FFC000"/>
                </a:solidFill>
              </a:rPr>
              <a:t> x(t)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9F8A39-F182-45FB-B0B5-62B0A621272E}"/>
              </a:ext>
            </a:extLst>
          </p:cNvPr>
          <p:cNvSpPr txBox="1"/>
          <p:nvPr/>
        </p:nvSpPr>
        <p:spPr>
          <a:xfrm>
            <a:off x="6037437" y="1583402"/>
            <a:ext cx="55789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find a </a:t>
            </a:r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constant value such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I(0)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stationary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 (such as white noise)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WITH THIS TRANSFORMATION WE 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END UP WITH A STTATIONARY PROCESS !!!</a:t>
            </a:r>
          </a:p>
          <a:p>
            <a:pPr algn="ctr"/>
            <a:endParaRPr lang="hu-HU" sz="2400" b="1" i="1" dirty="0">
              <a:solidFill>
                <a:srgbClr val="FF9999"/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can find a </a:t>
            </a:r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 then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y(t)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cointegrated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there may be a true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 term 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relationship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between these variables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8EDE70BD-C2AD-49B2-A923-F6EE1FCC3472}"/>
              </a:ext>
            </a:extLst>
          </p:cNvPr>
          <p:cNvSpPr/>
          <p:nvPr/>
        </p:nvSpPr>
        <p:spPr>
          <a:xfrm>
            <a:off x="1980235" y="3429000"/>
            <a:ext cx="3295135" cy="1680519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979A10-25C3-491D-9C5A-D775BDA89A78}"/>
              </a:ext>
            </a:extLst>
          </p:cNvPr>
          <p:cNvCxnSpPr/>
          <p:nvPr/>
        </p:nvCxnSpPr>
        <p:spPr>
          <a:xfrm flipV="1">
            <a:off x="2326640" y="3200400"/>
            <a:ext cx="0" cy="41656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FBDB81-9527-4306-A499-66FBA94BFD64}"/>
              </a:ext>
            </a:extLst>
          </p:cNvPr>
          <p:cNvCxnSpPr/>
          <p:nvPr/>
        </p:nvCxnSpPr>
        <p:spPr>
          <a:xfrm flipV="1">
            <a:off x="2844800" y="2783954"/>
            <a:ext cx="0" cy="41656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65A9BE-3935-4975-A5CE-3B0731CE3650}"/>
              </a:ext>
            </a:extLst>
          </p:cNvPr>
          <p:cNvCxnSpPr/>
          <p:nvPr/>
        </p:nvCxnSpPr>
        <p:spPr>
          <a:xfrm flipV="1">
            <a:off x="3434080" y="3220720"/>
            <a:ext cx="0" cy="41656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35500F-8D3A-412E-B68E-FE4FE1519BB6}"/>
              </a:ext>
            </a:extLst>
          </p:cNvPr>
          <p:cNvCxnSpPr/>
          <p:nvPr/>
        </p:nvCxnSpPr>
        <p:spPr>
          <a:xfrm flipV="1">
            <a:off x="3891280" y="3568303"/>
            <a:ext cx="0" cy="41656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78BC82-C2F0-4B45-A8C5-07BB41ED20CD}"/>
              </a:ext>
            </a:extLst>
          </p:cNvPr>
          <p:cNvCxnSpPr/>
          <p:nvPr/>
        </p:nvCxnSpPr>
        <p:spPr>
          <a:xfrm flipV="1">
            <a:off x="4439920" y="3637280"/>
            <a:ext cx="0" cy="41656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3369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727793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GB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acktrader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a Python library that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helps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in strategy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development and testing for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algorithmic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traders of the financial markets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is an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open-source framework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that allows for strategy testing on historical data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need to implement the strategies and indicators from scratch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9232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9BCF22-2026-493C-ADAA-9695B543F154}"/>
              </a:ext>
            </a:extLst>
          </p:cNvPr>
          <p:cNvSpPr/>
          <p:nvPr/>
        </p:nvSpPr>
        <p:spPr>
          <a:xfrm>
            <a:off x="3505200" y="1930400"/>
            <a:ext cx="4988560" cy="33832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BDF7C-27CC-4F93-8477-896F38C5489F}"/>
              </a:ext>
            </a:extLst>
          </p:cNvPr>
          <p:cNvSpPr txBox="1"/>
          <p:nvPr/>
        </p:nvSpPr>
        <p:spPr>
          <a:xfrm>
            <a:off x="4559021" y="2153920"/>
            <a:ext cx="288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i="1" kern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  E  R  E  B  R  O</a:t>
            </a:r>
            <a:endParaRPr lang="en-GB" sz="3200" b="1" i="1" kern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44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9BCF22-2026-493C-ADAA-9695B543F154}"/>
              </a:ext>
            </a:extLst>
          </p:cNvPr>
          <p:cNvSpPr/>
          <p:nvPr/>
        </p:nvSpPr>
        <p:spPr>
          <a:xfrm>
            <a:off x="3505200" y="1930400"/>
            <a:ext cx="4988560" cy="33832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BDF7C-27CC-4F93-8477-896F38C5489F}"/>
              </a:ext>
            </a:extLst>
          </p:cNvPr>
          <p:cNvSpPr txBox="1"/>
          <p:nvPr/>
        </p:nvSpPr>
        <p:spPr>
          <a:xfrm>
            <a:off x="4559021" y="2153920"/>
            <a:ext cx="288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i="1" kern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  E  R  E  B  R  O</a:t>
            </a:r>
            <a:endParaRPr lang="en-GB" sz="3200" b="1" i="1" kern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EBC892-DB5E-4757-A6F8-987DC5A83C0C}"/>
              </a:ext>
            </a:extLst>
          </p:cNvPr>
          <p:cNvSpPr/>
          <p:nvPr/>
        </p:nvSpPr>
        <p:spPr>
          <a:xfrm>
            <a:off x="4696457" y="3004246"/>
            <a:ext cx="2606041" cy="802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 T R A T E G Y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37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77451-C6A0-4611-A8C0-9A6915DD1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16" y="2405910"/>
            <a:ext cx="1837753" cy="1913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94B1FD-E68F-4EE1-8BD0-5D7D3814B0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25" y="1607232"/>
            <a:ext cx="669504" cy="983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DD2C0D-77A2-4F5B-ACE2-01C0BF011B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034" y="2880803"/>
            <a:ext cx="883167" cy="1438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798F2D-9901-43F0-8C1A-F5EC61CA08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65" y="2550802"/>
            <a:ext cx="1180837" cy="22438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399C0B-3CFC-4DCF-8A08-DF0D80D31365}"/>
              </a:ext>
            </a:extLst>
          </p:cNvPr>
          <p:cNvSpPr txBox="1"/>
          <p:nvPr/>
        </p:nvSpPr>
        <p:spPr>
          <a:xfrm>
            <a:off x="8966721" y="5108822"/>
            <a:ext cx="2844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companies that want 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grow their businesses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want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raise capital 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BA3F1-3F5F-4F67-AD12-05D94473D30A}"/>
              </a:ext>
            </a:extLst>
          </p:cNvPr>
          <p:cNvSpPr txBox="1"/>
          <p:nvPr/>
        </p:nvSpPr>
        <p:spPr>
          <a:xfrm>
            <a:off x="4854787" y="786277"/>
            <a:ext cx="38398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EXCHANGE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 of all the companies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want to raise capital 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(brings together buyers and sellers)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C43515-C6AD-47C7-A1D8-01F36F8284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2" y="3865267"/>
            <a:ext cx="495783" cy="9365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AE77F5-EB98-4FF9-9DB3-500B5DB1D3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41" y="4521478"/>
            <a:ext cx="495783" cy="9365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258EB6-A1E0-4D2A-9294-8827040991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34" y="4895586"/>
            <a:ext cx="495783" cy="9365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A078E4-21D1-4A35-B14A-38D8825E08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85" y="5804857"/>
            <a:ext cx="495783" cy="9365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3D7AC9-667D-4A3C-931E-B47B15E074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0" y="5422778"/>
            <a:ext cx="495783" cy="9365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F1CE5C-6AE9-4750-99BD-EDFDE3A9272D}"/>
              </a:ext>
            </a:extLst>
          </p:cNvPr>
          <p:cNvSpPr txBox="1"/>
          <p:nvPr/>
        </p:nvSpPr>
        <p:spPr>
          <a:xfrm>
            <a:off x="3015594" y="5435307"/>
            <a:ext cx="2898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who want to find the right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company to invest in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AF27FF3-1CA4-4E24-9A8A-3496612A56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68" y="2880803"/>
            <a:ext cx="1164641" cy="11110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B0A27C-0A64-4287-85F8-0A8F5DA8DDFA}"/>
              </a:ext>
            </a:extLst>
          </p:cNvPr>
          <p:cNvSpPr txBox="1"/>
          <p:nvPr/>
        </p:nvSpPr>
        <p:spPr>
          <a:xfrm>
            <a:off x="643652" y="1776130"/>
            <a:ext cx="31779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use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BROKER FIRMS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have the ability 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buy and sell shares 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925AFF9C-2B2A-403E-9972-0C94CE39EACF}"/>
              </a:ext>
            </a:extLst>
          </p:cNvPr>
          <p:cNvSpPr/>
          <p:nvPr/>
        </p:nvSpPr>
        <p:spPr>
          <a:xfrm>
            <a:off x="4628842" y="3162236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24882C12-98DA-481C-AB57-95D79AF7AB13}"/>
              </a:ext>
            </a:extLst>
          </p:cNvPr>
          <p:cNvSpPr/>
          <p:nvPr/>
        </p:nvSpPr>
        <p:spPr>
          <a:xfrm>
            <a:off x="7883968" y="3162236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54CA98FF-6A51-41FB-ABE1-BC41250E5E42}"/>
              </a:ext>
            </a:extLst>
          </p:cNvPr>
          <p:cNvSpPr/>
          <p:nvPr/>
        </p:nvSpPr>
        <p:spPr>
          <a:xfrm rot="19336823">
            <a:off x="1991249" y="4007448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79A0B06-FBCB-4A27-A6AD-3E88EB8AD9DA}"/>
              </a:ext>
            </a:extLst>
          </p:cNvPr>
          <p:cNvSpPr/>
          <p:nvPr/>
        </p:nvSpPr>
        <p:spPr>
          <a:xfrm>
            <a:off x="2709551" y="2520589"/>
            <a:ext cx="1853192" cy="183199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73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9BCF22-2026-493C-ADAA-9695B543F154}"/>
              </a:ext>
            </a:extLst>
          </p:cNvPr>
          <p:cNvSpPr/>
          <p:nvPr/>
        </p:nvSpPr>
        <p:spPr>
          <a:xfrm>
            <a:off x="3505200" y="1930400"/>
            <a:ext cx="4988560" cy="33832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BDF7C-27CC-4F93-8477-896F38C5489F}"/>
              </a:ext>
            </a:extLst>
          </p:cNvPr>
          <p:cNvSpPr txBox="1"/>
          <p:nvPr/>
        </p:nvSpPr>
        <p:spPr>
          <a:xfrm>
            <a:off x="4559021" y="2153920"/>
            <a:ext cx="288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i="1" kern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  E  R  E  B  R  O</a:t>
            </a:r>
            <a:endParaRPr lang="en-GB" sz="3200" b="1" i="1" kern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EBC892-DB5E-4757-A6F8-987DC5A83C0C}"/>
              </a:ext>
            </a:extLst>
          </p:cNvPr>
          <p:cNvSpPr/>
          <p:nvPr/>
        </p:nvSpPr>
        <p:spPr>
          <a:xfrm>
            <a:off x="4696457" y="3004246"/>
            <a:ext cx="2606041" cy="802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 T R A T E G Y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BD41EC-974F-4D73-9084-802D93C107AB}"/>
              </a:ext>
            </a:extLst>
          </p:cNvPr>
          <p:cNvSpPr/>
          <p:nvPr/>
        </p:nvSpPr>
        <p:spPr>
          <a:xfrm>
            <a:off x="4696457" y="3971003"/>
            <a:ext cx="2606041" cy="802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 A T 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2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3323595" y="2099549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134125" y="4960173"/>
            <a:ext cx="539087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3054741" y="169068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3704629" y="2379752"/>
            <a:ext cx="4413207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8524999" y="4760118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76B0-B85F-4003-A912-D80C532C61F1}"/>
              </a:ext>
            </a:extLst>
          </p:cNvPr>
          <p:cNvSpPr txBox="1"/>
          <p:nvPr/>
        </p:nvSpPr>
        <p:spPr>
          <a:xfrm>
            <a:off x="7393320" y="292045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y(t)</a:t>
            </a:r>
            <a:endParaRPr lang="en-GB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7663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3323595" y="2099549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134125" y="4960173"/>
            <a:ext cx="539087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3054741" y="169068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3704629" y="2379752"/>
            <a:ext cx="4413207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8524999" y="4760118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76B0-B85F-4003-A912-D80C532C61F1}"/>
              </a:ext>
            </a:extLst>
          </p:cNvPr>
          <p:cNvSpPr txBox="1"/>
          <p:nvPr/>
        </p:nvSpPr>
        <p:spPr>
          <a:xfrm>
            <a:off x="7393320" y="292045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y(t)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4164A2-28C9-4AE3-B705-5DF35929612B}"/>
              </a:ext>
            </a:extLst>
          </p:cNvPr>
          <p:cNvSpPr/>
          <p:nvPr/>
        </p:nvSpPr>
        <p:spPr>
          <a:xfrm>
            <a:off x="3704629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50308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3323595" y="2099549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134125" y="4960173"/>
            <a:ext cx="539087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3054741" y="169068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3704629" y="2379752"/>
            <a:ext cx="4413207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8524999" y="4760118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76B0-B85F-4003-A912-D80C532C61F1}"/>
              </a:ext>
            </a:extLst>
          </p:cNvPr>
          <p:cNvSpPr txBox="1"/>
          <p:nvPr/>
        </p:nvSpPr>
        <p:spPr>
          <a:xfrm>
            <a:off x="7393320" y="292045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y(t)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4164A2-28C9-4AE3-B705-5DF35929612B}"/>
              </a:ext>
            </a:extLst>
          </p:cNvPr>
          <p:cNvSpPr/>
          <p:nvPr/>
        </p:nvSpPr>
        <p:spPr>
          <a:xfrm>
            <a:off x="3704629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89D656-6C04-4BD7-A809-C8003E1D1828}"/>
              </a:ext>
            </a:extLst>
          </p:cNvPr>
          <p:cNvSpPr/>
          <p:nvPr/>
        </p:nvSpPr>
        <p:spPr>
          <a:xfrm>
            <a:off x="4143293" y="512562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9604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3323595" y="2099549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134125" y="4960173"/>
            <a:ext cx="539087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3054741" y="169068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3704629" y="2379752"/>
            <a:ext cx="4413207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8524999" y="4760118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76B0-B85F-4003-A912-D80C532C61F1}"/>
              </a:ext>
            </a:extLst>
          </p:cNvPr>
          <p:cNvSpPr txBox="1"/>
          <p:nvPr/>
        </p:nvSpPr>
        <p:spPr>
          <a:xfrm>
            <a:off x="7393320" y="292045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y(t)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4164A2-28C9-4AE3-B705-5DF35929612B}"/>
              </a:ext>
            </a:extLst>
          </p:cNvPr>
          <p:cNvSpPr/>
          <p:nvPr/>
        </p:nvSpPr>
        <p:spPr>
          <a:xfrm>
            <a:off x="3704629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89D656-6C04-4BD7-A809-C8003E1D1828}"/>
              </a:ext>
            </a:extLst>
          </p:cNvPr>
          <p:cNvSpPr/>
          <p:nvPr/>
        </p:nvSpPr>
        <p:spPr>
          <a:xfrm>
            <a:off x="4143293" y="512562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9E7144-7419-4720-BBB3-387EFD1E2CF4}"/>
              </a:ext>
            </a:extLst>
          </p:cNvPr>
          <p:cNvSpPr/>
          <p:nvPr/>
        </p:nvSpPr>
        <p:spPr>
          <a:xfrm>
            <a:off x="4577608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9687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3323595" y="2099549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134125" y="4960173"/>
            <a:ext cx="539087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3054741" y="169068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3704629" y="2379752"/>
            <a:ext cx="4413207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8524999" y="4760118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76B0-B85F-4003-A912-D80C532C61F1}"/>
              </a:ext>
            </a:extLst>
          </p:cNvPr>
          <p:cNvSpPr txBox="1"/>
          <p:nvPr/>
        </p:nvSpPr>
        <p:spPr>
          <a:xfrm>
            <a:off x="7393320" y="292045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y(t)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4164A2-28C9-4AE3-B705-5DF35929612B}"/>
              </a:ext>
            </a:extLst>
          </p:cNvPr>
          <p:cNvSpPr/>
          <p:nvPr/>
        </p:nvSpPr>
        <p:spPr>
          <a:xfrm>
            <a:off x="3704629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89D656-6C04-4BD7-A809-C8003E1D1828}"/>
              </a:ext>
            </a:extLst>
          </p:cNvPr>
          <p:cNvSpPr/>
          <p:nvPr/>
        </p:nvSpPr>
        <p:spPr>
          <a:xfrm>
            <a:off x="4143293" y="512562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9E7144-7419-4720-BBB3-387EFD1E2CF4}"/>
              </a:ext>
            </a:extLst>
          </p:cNvPr>
          <p:cNvSpPr/>
          <p:nvPr/>
        </p:nvSpPr>
        <p:spPr>
          <a:xfrm>
            <a:off x="4577608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873965B-8E2C-4AD6-9D90-DF44D46F290A}"/>
              </a:ext>
            </a:extLst>
          </p:cNvPr>
          <p:cNvSpPr/>
          <p:nvPr/>
        </p:nvSpPr>
        <p:spPr>
          <a:xfrm>
            <a:off x="5016272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05635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3323595" y="2099549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134125" y="4960173"/>
            <a:ext cx="539087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3054741" y="169068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3704629" y="2379752"/>
            <a:ext cx="4413207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8524999" y="4760118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76B0-B85F-4003-A912-D80C532C61F1}"/>
              </a:ext>
            </a:extLst>
          </p:cNvPr>
          <p:cNvSpPr txBox="1"/>
          <p:nvPr/>
        </p:nvSpPr>
        <p:spPr>
          <a:xfrm>
            <a:off x="7393320" y="292045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y(t)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4164A2-28C9-4AE3-B705-5DF35929612B}"/>
              </a:ext>
            </a:extLst>
          </p:cNvPr>
          <p:cNvSpPr/>
          <p:nvPr/>
        </p:nvSpPr>
        <p:spPr>
          <a:xfrm>
            <a:off x="3704629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89D656-6C04-4BD7-A809-C8003E1D1828}"/>
              </a:ext>
            </a:extLst>
          </p:cNvPr>
          <p:cNvSpPr/>
          <p:nvPr/>
        </p:nvSpPr>
        <p:spPr>
          <a:xfrm>
            <a:off x="4143293" y="512562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9E7144-7419-4720-BBB3-387EFD1E2CF4}"/>
              </a:ext>
            </a:extLst>
          </p:cNvPr>
          <p:cNvSpPr/>
          <p:nvPr/>
        </p:nvSpPr>
        <p:spPr>
          <a:xfrm>
            <a:off x="4577608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873965B-8E2C-4AD6-9D90-DF44D46F290A}"/>
              </a:ext>
            </a:extLst>
          </p:cNvPr>
          <p:cNvSpPr/>
          <p:nvPr/>
        </p:nvSpPr>
        <p:spPr>
          <a:xfrm>
            <a:off x="5016272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58B6C9-6E46-433A-BFB2-3F3998728E4E}"/>
              </a:ext>
            </a:extLst>
          </p:cNvPr>
          <p:cNvSpPr/>
          <p:nvPr/>
        </p:nvSpPr>
        <p:spPr>
          <a:xfrm>
            <a:off x="5451905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092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3323595" y="2099549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134125" y="4960173"/>
            <a:ext cx="539087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3054741" y="169068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3704629" y="2379752"/>
            <a:ext cx="4413207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8524999" y="4760118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76B0-B85F-4003-A912-D80C532C61F1}"/>
              </a:ext>
            </a:extLst>
          </p:cNvPr>
          <p:cNvSpPr txBox="1"/>
          <p:nvPr/>
        </p:nvSpPr>
        <p:spPr>
          <a:xfrm>
            <a:off x="7393320" y="292045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y(t)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4164A2-28C9-4AE3-B705-5DF35929612B}"/>
              </a:ext>
            </a:extLst>
          </p:cNvPr>
          <p:cNvSpPr/>
          <p:nvPr/>
        </p:nvSpPr>
        <p:spPr>
          <a:xfrm>
            <a:off x="3704629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89D656-6C04-4BD7-A809-C8003E1D1828}"/>
              </a:ext>
            </a:extLst>
          </p:cNvPr>
          <p:cNvSpPr/>
          <p:nvPr/>
        </p:nvSpPr>
        <p:spPr>
          <a:xfrm>
            <a:off x="4143293" y="512562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9E7144-7419-4720-BBB3-387EFD1E2CF4}"/>
              </a:ext>
            </a:extLst>
          </p:cNvPr>
          <p:cNvSpPr/>
          <p:nvPr/>
        </p:nvSpPr>
        <p:spPr>
          <a:xfrm>
            <a:off x="4577608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873965B-8E2C-4AD6-9D90-DF44D46F290A}"/>
              </a:ext>
            </a:extLst>
          </p:cNvPr>
          <p:cNvSpPr/>
          <p:nvPr/>
        </p:nvSpPr>
        <p:spPr>
          <a:xfrm>
            <a:off x="5016272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58B6C9-6E46-433A-BFB2-3F3998728E4E}"/>
              </a:ext>
            </a:extLst>
          </p:cNvPr>
          <p:cNvSpPr/>
          <p:nvPr/>
        </p:nvSpPr>
        <p:spPr>
          <a:xfrm>
            <a:off x="5451905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E521DBC-E5C4-458B-A536-223249C27EF4}"/>
              </a:ext>
            </a:extLst>
          </p:cNvPr>
          <p:cNvSpPr/>
          <p:nvPr/>
        </p:nvSpPr>
        <p:spPr>
          <a:xfrm>
            <a:off x="5890569" y="512562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1035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3323595" y="2099549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134125" y="4960173"/>
            <a:ext cx="539087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3054741" y="169068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3704629" y="2379752"/>
            <a:ext cx="4413207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8524999" y="4760118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76B0-B85F-4003-A912-D80C532C61F1}"/>
              </a:ext>
            </a:extLst>
          </p:cNvPr>
          <p:cNvSpPr txBox="1"/>
          <p:nvPr/>
        </p:nvSpPr>
        <p:spPr>
          <a:xfrm>
            <a:off x="7393320" y="292045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y(t)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4164A2-28C9-4AE3-B705-5DF35929612B}"/>
              </a:ext>
            </a:extLst>
          </p:cNvPr>
          <p:cNvSpPr/>
          <p:nvPr/>
        </p:nvSpPr>
        <p:spPr>
          <a:xfrm>
            <a:off x="3704629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89D656-6C04-4BD7-A809-C8003E1D1828}"/>
              </a:ext>
            </a:extLst>
          </p:cNvPr>
          <p:cNvSpPr/>
          <p:nvPr/>
        </p:nvSpPr>
        <p:spPr>
          <a:xfrm>
            <a:off x="4143293" y="512562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9E7144-7419-4720-BBB3-387EFD1E2CF4}"/>
              </a:ext>
            </a:extLst>
          </p:cNvPr>
          <p:cNvSpPr/>
          <p:nvPr/>
        </p:nvSpPr>
        <p:spPr>
          <a:xfrm>
            <a:off x="4577608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873965B-8E2C-4AD6-9D90-DF44D46F290A}"/>
              </a:ext>
            </a:extLst>
          </p:cNvPr>
          <p:cNvSpPr/>
          <p:nvPr/>
        </p:nvSpPr>
        <p:spPr>
          <a:xfrm>
            <a:off x="5016272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58B6C9-6E46-433A-BFB2-3F3998728E4E}"/>
              </a:ext>
            </a:extLst>
          </p:cNvPr>
          <p:cNvSpPr/>
          <p:nvPr/>
        </p:nvSpPr>
        <p:spPr>
          <a:xfrm>
            <a:off x="5451905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E521DBC-E5C4-458B-A536-223249C27EF4}"/>
              </a:ext>
            </a:extLst>
          </p:cNvPr>
          <p:cNvSpPr/>
          <p:nvPr/>
        </p:nvSpPr>
        <p:spPr>
          <a:xfrm>
            <a:off x="5890569" y="512562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049273E-F450-4457-A990-08E3E2841985}"/>
              </a:ext>
            </a:extLst>
          </p:cNvPr>
          <p:cNvSpPr/>
          <p:nvPr/>
        </p:nvSpPr>
        <p:spPr>
          <a:xfrm>
            <a:off x="6324884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7769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3323595" y="2099549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134125" y="4960173"/>
            <a:ext cx="539087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3054741" y="169068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3704629" y="2379752"/>
            <a:ext cx="4413207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8524999" y="4760118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76B0-B85F-4003-A912-D80C532C61F1}"/>
              </a:ext>
            </a:extLst>
          </p:cNvPr>
          <p:cNvSpPr txBox="1"/>
          <p:nvPr/>
        </p:nvSpPr>
        <p:spPr>
          <a:xfrm>
            <a:off x="7393320" y="292045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y(t)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4164A2-28C9-4AE3-B705-5DF35929612B}"/>
              </a:ext>
            </a:extLst>
          </p:cNvPr>
          <p:cNvSpPr/>
          <p:nvPr/>
        </p:nvSpPr>
        <p:spPr>
          <a:xfrm>
            <a:off x="3704629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89D656-6C04-4BD7-A809-C8003E1D1828}"/>
              </a:ext>
            </a:extLst>
          </p:cNvPr>
          <p:cNvSpPr/>
          <p:nvPr/>
        </p:nvSpPr>
        <p:spPr>
          <a:xfrm>
            <a:off x="4143293" y="512562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9E7144-7419-4720-BBB3-387EFD1E2CF4}"/>
              </a:ext>
            </a:extLst>
          </p:cNvPr>
          <p:cNvSpPr/>
          <p:nvPr/>
        </p:nvSpPr>
        <p:spPr>
          <a:xfrm>
            <a:off x="4577608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873965B-8E2C-4AD6-9D90-DF44D46F290A}"/>
              </a:ext>
            </a:extLst>
          </p:cNvPr>
          <p:cNvSpPr/>
          <p:nvPr/>
        </p:nvSpPr>
        <p:spPr>
          <a:xfrm>
            <a:off x="5016272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58B6C9-6E46-433A-BFB2-3F3998728E4E}"/>
              </a:ext>
            </a:extLst>
          </p:cNvPr>
          <p:cNvSpPr/>
          <p:nvPr/>
        </p:nvSpPr>
        <p:spPr>
          <a:xfrm>
            <a:off x="5451905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E521DBC-E5C4-458B-A536-223249C27EF4}"/>
              </a:ext>
            </a:extLst>
          </p:cNvPr>
          <p:cNvSpPr/>
          <p:nvPr/>
        </p:nvSpPr>
        <p:spPr>
          <a:xfrm>
            <a:off x="5890569" y="512562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049273E-F450-4457-A990-08E3E2841985}"/>
              </a:ext>
            </a:extLst>
          </p:cNvPr>
          <p:cNvSpPr/>
          <p:nvPr/>
        </p:nvSpPr>
        <p:spPr>
          <a:xfrm>
            <a:off x="6324884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1689B3C-F53B-4226-BBC2-A9737744FA37}"/>
              </a:ext>
            </a:extLst>
          </p:cNvPr>
          <p:cNvSpPr/>
          <p:nvPr/>
        </p:nvSpPr>
        <p:spPr>
          <a:xfrm>
            <a:off x="6763548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6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88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A6CDA-6AFE-4C35-AE4A-9FCB9BB81CA3}"/>
              </a:ext>
            </a:extLst>
          </p:cNvPr>
          <p:cNvSpPr txBox="1"/>
          <p:nvPr/>
        </p:nvSpPr>
        <p:spPr>
          <a:xfrm>
            <a:off x="-64303" y="1451007"/>
            <a:ext cx="570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rgbClr val="FFC000"/>
                </a:solidFill>
              </a:rPr>
              <a:t>WHY DO STOCK PRICES FLUCTUATE?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8B6287-15CF-4FBE-AFF2-E680B4ECC874}"/>
              </a:ext>
            </a:extLst>
          </p:cNvPr>
          <p:cNvCxnSpPr/>
          <p:nvPr/>
        </p:nvCxnSpPr>
        <p:spPr>
          <a:xfrm flipV="1">
            <a:off x="2155474" y="2974891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2AB732-60DA-47B0-AD5B-9776CC9F21FD}"/>
              </a:ext>
            </a:extLst>
          </p:cNvPr>
          <p:cNvCxnSpPr>
            <a:cxnSpLocks/>
          </p:cNvCxnSpPr>
          <p:nvPr/>
        </p:nvCxnSpPr>
        <p:spPr>
          <a:xfrm>
            <a:off x="1966004" y="4910782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D4442F-2846-4487-B447-3BE3E7D4DEF7}"/>
              </a:ext>
            </a:extLst>
          </p:cNvPr>
          <p:cNvSpPr txBox="1"/>
          <p:nvPr/>
        </p:nvSpPr>
        <p:spPr>
          <a:xfrm>
            <a:off x="1905306" y="25678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D0DF8-1C40-4E15-BCD8-44AEB72F1FEA}"/>
              </a:ext>
            </a:extLst>
          </p:cNvPr>
          <p:cNvSpPr txBox="1"/>
          <p:nvPr/>
        </p:nvSpPr>
        <p:spPr>
          <a:xfrm>
            <a:off x="5526007" y="472627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4781753-B08C-45D3-A886-7A2C9BBA36E5}"/>
              </a:ext>
            </a:extLst>
          </p:cNvPr>
          <p:cNvSpPr/>
          <p:nvPr/>
        </p:nvSpPr>
        <p:spPr>
          <a:xfrm>
            <a:off x="2451955" y="3432776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2AB6E6-8B4F-4641-A90C-787A8410C4BC}"/>
              </a:ext>
            </a:extLst>
          </p:cNvPr>
          <p:cNvSpPr txBox="1"/>
          <p:nvPr/>
        </p:nvSpPr>
        <p:spPr>
          <a:xfrm>
            <a:off x="6401178" y="2272129"/>
            <a:ext cx="4478918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see that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prices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are usually very similar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random walk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STOCK PRICES RISE AND FALL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DUE TO THE FLUCTUATION OF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SUPPLY AND DEMAND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more people want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buy a given stock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then its market price will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increase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0670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3323595" y="2099549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134125" y="4960173"/>
            <a:ext cx="539087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3054741" y="169068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3704629" y="2379752"/>
            <a:ext cx="4413207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8524999" y="4760118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76B0-B85F-4003-A912-D80C532C61F1}"/>
              </a:ext>
            </a:extLst>
          </p:cNvPr>
          <p:cNvSpPr txBox="1"/>
          <p:nvPr/>
        </p:nvSpPr>
        <p:spPr>
          <a:xfrm>
            <a:off x="7393320" y="292045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y(t)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4164A2-28C9-4AE3-B705-5DF35929612B}"/>
              </a:ext>
            </a:extLst>
          </p:cNvPr>
          <p:cNvSpPr/>
          <p:nvPr/>
        </p:nvSpPr>
        <p:spPr>
          <a:xfrm>
            <a:off x="3704629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89D656-6C04-4BD7-A809-C8003E1D1828}"/>
              </a:ext>
            </a:extLst>
          </p:cNvPr>
          <p:cNvSpPr/>
          <p:nvPr/>
        </p:nvSpPr>
        <p:spPr>
          <a:xfrm>
            <a:off x="4143293" y="512562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9E7144-7419-4720-BBB3-387EFD1E2CF4}"/>
              </a:ext>
            </a:extLst>
          </p:cNvPr>
          <p:cNvSpPr/>
          <p:nvPr/>
        </p:nvSpPr>
        <p:spPr>
          <a:xfrm>
            <a:off x="4577608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873965B-8E2C-4AD6-9D90-DF44D46F290A}"/>
              </a:ext>
            </a:extLst>
          </p:cNvPr>
          <p:cNvSpPr/>
          <p:nvPr/>
        </p:nvSpPr>
        <p:spPr>
          <a:xfrm>
            <a:off x="5016272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58B6C9-6E46-433A-BFB2-3F3998728E4E}"/>
              </a:ext>
            </a:extLst>
          </p:cNvPr>
          <p:cNvSpPr/>
          <p:nvPr/>
        </p:nvSpPr>
        <p:spPr>
          <a:xfrm>
            <a:off x="5451905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E521DBC-E5C4-458B-A536-223249C27EF4}"/>
              </a:ext>
            </a:extLst>
          </p:cNvPr>
          <p:cNvSpPr/>
          <p:nvPr/>
        </p:nvSpPr>
        <p:spPr>
          <a:xfrm>
            <a:off x="5890569" y="512562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049273E-F450-4457-A990-08E3E2841985}"/>
              </a:ext>
            </a:extLst>
          </p:cNvPr>
          <p:cNvSpPr/>
          <p:nvPr/>
        </p:nvSpPr>
        <p:spPr>
          <a:xfrm>
            <a:off x="6324884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1689B3C-F53B-4226-BBC2-A9737744FA37}"/>
              </a:ext>
            </a:extLst>
          </p:cNvPr>
          <p:cNvSpPr/>
          <p:nvPr/>
        </p:nvSpPr>
        <p:spPr>
          <a:xfrm>
            <a:off x="6763548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94E9C8E-F0DC-4F46-823D-F42F8FB45B2D}"/>
              </a:ext>
            </a:extLst>
          </p:cNvPr>
          <p:cNvSpPr/>
          <p:nvPr/>
        </p:nvSpPr>
        <p:spPr>
          <a:xfrm>
            <a:off x="7203525" y="512562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6496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3323595" y="2099549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134125" y="4960173"/>
            <a:ext cx="539087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3054741" y="169068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3704629" y="2379752"/>
            <a:ext cx="4413207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8524999" y="4760118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76B0-B85F-4003-A912-D80C532C61F1}"/>
              </a:ext>
            </a:extLst>
          </p:cNvPr>
          <p:cNvSpPr txBox="1"/>
          <p:nvPr/>
        </p:nvSpPr>
        <p:spPr>
          <a:xfrm>
            <a:off x="7393320" y="292045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y(t)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4164A2-28C9-4AE3-B705-5DF35929612B}"/>
              </a:ext>
            </a:extLst>
          </p:cNvPr>
          <p:cNvSpPr/>
          <p:nvPr/>
        </p:nvSpPr>
        <p:spPr>
          <a:xfrm>
            <a:off x="3704629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0108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3323595" y="2099549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134125" y="4960173"/>
            <a:ext cx="539087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3054741" y="169068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3704629" y="2379752"/>
            <a:ext cx="4413207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8524999" y="4760118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76B0-B85F-4003-A912-D80C532C61F1}"/>
              </a:ext>
            </a:extLst>
          </p:cNvPr>
          <p:cNvSpPr txBox="1"/>
          <p:nvPr/>
        </p:nvSpPr>
        <p:spPr>
          <a:xfrm>
            <a:off x="7393320" y="292045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y(t)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4164A2-28C9-4AE3-B705-5DF35929612B}"/>
              </a:ext>
            </a:extLst>
          </p:cNvPr>
          <p:cNvSpPr/>
          <p:nvPr/>
        </p:nvSpPr>
        <p:spPr>
          <a:xfrm>
            <a:off x="3704629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89D656-6C04-4BD7-A809-C8003E1D1828}"/>
              </a:ext>
            </a:extLst>
          </p:cNvPr>
          <p:cNvSpPr/>
          <p:nvPr/>
        </p:nvSpPr>
        <p:spPr>
          <a:xfrm>
            <a:off x="4143293" y="512562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1521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3323595" y="2099549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134125" y="4960173"/>
            <a:ext cx="539087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3054741" y="169068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3704629" y="2379752"/>
            <a:ext cx="4413207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8524999" y="4760118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76B0-B85F-4003-A912-D80C532C61F1}"/>
              </a:ext>
            </a:extLst>
          </p:cNvPr>
          <p:cNvSpPr txBox="1"/>
          <p:nvPr/>
        </p:nvSpPr>
        <p:spPr>
          <a:xfrm>
            <a:off x="7393320" y="292045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y(t)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4164A2-28C9-4AE3-B705-5DF35929612B}"/>
              </a:ext>
            </a:extLst>
          </p:cNvPr>
          <p:cNvSpPr/>
          <p:nvPr/>
        </p:nvSpPr>
        <p:spPr>
          <a:xfrm>
            <a:off x="3704629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89D656-6C04-4BD7-A809-C8003E1D1828}"/>
              </a:ext>
            </a:extLst>
          </p:cNvPr>
          <p:cNvSpPr/>
          <p:nvPr/>
        </p:nvSpPr>
        <p:spPr>
          <a:xfrm>
            <a:off x="4143293" y="512562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9E7144-7419-4720-BBB3-387EFD1E2CF4}"/>
              </a:ext>
            </a:extLst>
          </p:cNvPr>
          <p:cNvSpPr/>
          <p:nvPr/>
        </p:nvSpPr>
        <p:spPr>
          <a:xfrm>
            <a:off x="4577608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9439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3323595" y="2099549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134125" y="4960173"/>
            <a:ext cx="539087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3054741" y="169068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3704629" y="2379752"/>
            <a:ext cx="4413207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8524999" y="4760118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76B0-B85F-4003-A912-D80C532C61F1}"/>
              </a:ext>
            </a:extLst>
          </p:cNvPr>
          <p:cNvSpPr txBox="1"/>
          <p:nvPr/>
        </p:nvSpPr>
        <p:spPr>
          <a:xfrm>
            <a:off x="7393320" y="292045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y(t)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4164A2-28C9-4AE3-B705-5DF35929612B}"/>
              </a:ext>
            </a:extLst>
          </p:cNvPr>
          <p:cNvSpPr/>
          <p:nvPr/>
        </p:nvSpPr>
        <p:spPr>
          <a:xfrm>
            <a:off x="3704629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89D656-6C04-4BD7-A809-C8003E1D1828}"/>
              </a:ext>
            </a:extLst>
          </p:cNvPr>
          <p:cNvSpPr/>
          <p:nvPr/>
        </p:nvSpPr>
        <p:spPr>
          <a:xfrm>
            <a:off x="4143293" y="512562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9E7144-7419-4720-BBB3-387EFD1E2CF4}"/>
              </a:ext>
            </a:extLst>
          </p:cNvPr>
          <p:cNvSpPr/>
          <p:nvPr/>
        </p:nvSpPr>
        <p:spPr>
          <a:xfrm>
            <a:off x="4577608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FFB59D-0477-487B-A192-967895F1DB46}"/>
              </a:ext>
            </a:extLst>
          </p:cNvPr>
          <p:cNvSpPr/>
          <p:nvPr/>
        </p:nvSpPr>
        <p:spPr>
          <a:xfrm>
            <a:off x="5011923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7604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3323595" y="2099549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134125" y="4960173"/>
            <a:ext cx="539087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3054741" y="169068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3704629" y="2379752"/>
            <a:ext cx="4413207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8524999" y="4760118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76B0-B85F-4003-A912-D80C532C61F1}"/>
              </a:ext>
            </a:extLst>
          </p:cNvPr>
          <p:cNvSpPr txBox="1"/>
          <p:nvPr/>
        </p:nvSpPr>
        <p:spPr>
          <a:xfrm>
            <a:off x="7393320" y="292045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y(t)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4164A2-28C9-4AE3-B705-5DF35929612B}"/>
              </a:ext>
            </a:extLst>
          </p:cNvPr>
          <p:cNvSpPr/>
          <p:nvPr/>
        </p:nvSpPr>
        <p:spPr>
          <a:xfrm>
            <a:off x="3704629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89D656-6C04-4BD7-A809-C8003E1D1828}"/>
              </a:ext>
            </a:extLst>
          </p:cNvPr>
          <p:cNvSpPr/>
          <p:nvPr/>
        </p:nvSpPr>
        <p:spPr>
          <a:xfrm>
            <a:off x="4143293" y="512562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9E7144-7419-4720-BBB3-387EFD1E2CF4}"/>
              </a:ext>
            </a:extLst>
          </p:cNvPr>
          <p:cNvSpPr/>
          <p:nvPr/>
        </p:nvSpPr>
        <p:spPr>
          <a:xfrm>
            <a:off x="4577608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FFB59D-0477-487B-A192-967895F1DB46}"/>
              </a:ext>
            </a:extLst>
          </p:cNvPr>
          <p:cNvSpPr/>
          <p:nvPr/>
        </p:nvSpPr>
        <p:spPr>
          <a:xfrm>
            <a:off x="5011923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EFE368D-486F-4395-94A4-E7C7533F5B6B}"/>
              </a:ext>
            </a:extLst>
          </p:cNvPr>
          <p:cNvSpPr/>
          <p:nvPr/>
        </p:nvSpPr>
        <p:spPr>
          <a:xfrm>
            <a:off x="5436078" y="5125619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7045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Backtrader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3323595" y="2099549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134125" y="4960173"/>
            <a:ext cx="539087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3054741" y="169068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3704629" y="2379752"/>
            <a:ext cx="4413207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8524999" y="4760118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76B0-B85F-4003-A912-D80C532C61F1}"/>
              </a:ext>
            </a:extLst>
          </p:cNvPr>
          <p:cNvSpPr txBox="1"/>
          <p:nvPr/>
        </p:nvSpPr>
        <p:spPr>
          <a:xfrm>
            <a:off x="7393320" y="292045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y(t)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4164A2-28C9-4AE3-B705-5DF35929612B}"/>
              </a:ext>
            </a:extLst>
          </p:cNvPr>
          <p:cNvSpPr/>
          <p:nvPr/>
        </p:nvSpPr>
        <p:spPr>
          <a:xfrm>
            <a:off x="3704629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89D656-6C04-4BD7-A809-C8003E1D1828}"/>
              </a:ext>
            </a:extLst>
          </p:cNvPr>
          <p:cNvSpPr/>
          <p:nvPr/>
        </p:nvSpPr>
        <p:spPr>
          <a:xfrm>
            <a:off x="4143293" y="512562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9E7144-7419-4720-BBB3-387EFD1E2CF4}"/>
              </a:ext>
            </a:extLst>
          </p:cNvPr>
          <p:cNvSpPr/>
          <p:nvPr/>
        </p:nvSpPr>
        <p:spPr>
          <a:xfrm>
            <a:off x="4577608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FFB59D-0477-487B-A192-967895F1DB46}"/>
              </a:ext>
            </a:extLst>
          </p:cNvPr>
          <p:cNvSpPr/>
          <p:nvPr/>
        </p:nvSpPr>
        <p:spPr>
          <a:xfrm>
            <a:off x="5011923" y="512562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EFE368D-486F-4395-94A4-E7C7533F5B6B}"/>
              </a:ext>
            </a:extLst>
          </p:cNvPr>
          <p:cNvSpPr/>
          <p:nvPr/>
        </p:nvSpPr>
        <p:spPr>
          <a:xfrm>
            <a:off x="5436078" y="5125619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036702-D451-4DCE-8F76-783F1412ED0B}"/>
              </a:ext>
            </a:extLst>
          </p:cNvPr>
          <p:cNvSpPr/>
          <p:nvPr/>
        </p:nvSpPr>
        <p:spPr>
          <a:xfrm>
            <a:off x="5860233" y="5125619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0850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Momentum Trading Strategy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640617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Momentum Trading Strategy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DF2B7-18EB-4E3C-8086-C02B9FDF1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22" y="2316479"/>
            <a:ext cx="3161488" cy="3899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25F1B9-4DCA-4C38-9588-90A5260CE15A}"/>
              </a:ext>
            </a:extLst>
          </p:cNvPr>
          <p:cNvSpPr txBox="1"/>
          <p:nvPr/>
        </p:nvSpPr>
        <p:spPr>
          <a:xfrm>
            <a:off x="5301070" y="2611904"/>
            <a:ext cx="57352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Andreas E. Clenow </a:t>
            </a:r>
          </a:p>
          <a:p>
            <a:pPr algn="ctr"/>
            <a:r>
              <a:rPr lang="hu-HU" sz="2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- Stocks on the Move -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interesting trading strategy with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combined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momentum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moving average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(SMA) indicators</a:t>
            </a:r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3187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strategy finds stocks with high momentum – which means that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expect the stock prices to increase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value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open long positions (and close these positions) during this specific trading strategy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size of the positions are calculated based on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True Range (ATR) indicator</a:t>
            </a:r>
            <a:endParaRPr lang="hu-HU" b="1" dirty="0">
              <a:solidFill>
                <a:srgbClr val="FF9999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Momentum Trading Strategy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378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9CCB11-BD47-4648-ADD6-8B24E79A5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637" y="4199138"/>
            <a:ext cx="6088725" cy="21076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A6CDA-6AFE-4C35-AE4A-9FCB9BB81CA3}"/>
              </a:ext>
            </a:extLst>
          </p:cNvPr>
          <p:cNvSpPr txBox="1"/>
          <p:nvPr/>
        </p:nvSpPr>
        <p:spPr>
          <a:xfrm>
            <a:off x="-64303" y="1451007"/>
            <a:ext cx="85885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rgbClr val="FFC000"/>
                </a:solidFill>
              </a:rPr>
              <a:t>WHY IS IT GOOD TO OWN A STOCK?</a:t>
            </a:r>
          </a:p>
          <a:p>
            <a:endParaRPr lang="hu-HU" sz="2400" b="1" dirty="0">
              <a:solidFill>
                <a:srgbClr val="FFC000"/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there may be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growth in the value of the stock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that can be realized if you sell the given stock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</a:t>
            </a:r>
            <a:r>
              <a:rPr lang="hu-HU" sz="2400" b="1" dirty="0">
                <a:solidFill>
                  <a:srgbClr val="FF9999"/>
                </a:solidFill>
                <a:sym typeface="Wingdings" panose="05000000000000000000" pitchFamily="2" charset="2"/>
              </a:rPr>
              <a:t>BUT STOCKS ARE CONSIDERED TO BE</a:t>
            </a:r>
          </a:p>
          <a:p>
            <a:r>
              <a:rPr lang="hu-HU" sz="2400" b="1" dirty="0">
                <a:solidFill>
                  <a:srgbClr val="FF9999"/>
                </a:solidFill>
                <a:sym typeface="Wingdings" panose="05000000000000000000" pitchFamily="2" charset="2"/>
              </a:rPr>
              <a:t>					 A RISKY INVESTMENT !!!</a:t>
            </a:r>
            <a:endParaRPr lang="hu-HU" sz="2400" b="1" dirty="0">
              <a:solidFill>
                <a:srgbClr val="FF9999"/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90519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Momentum Trading Strategy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835BA1-9E88-4186-9BFD-14751EF7F6E0}"/>
              </a:ext>
            </a:extLst>
          </p:cNvPr>
          <p:cNvSpPr/>
          <p:nvPr/>
        </p:nvSpPr>
        <p:spPr>
          <a:xfrm>
            <a:off x="3068320" y="1507808"/>
            <a:ext cx="6055360" cy="9542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trade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once in a week 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update the portfolio (if needed)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once in every second week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7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Momentum Trading Strategy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835BA1-9E88-4186-9BFD-14751EF7F6E0}"/>
              </a:ext>
            </a:extLst>
          </p:cNvPr>
          <p:cNvSpPr/>
          <p:nvPr/>
        </p:nvSpPr>
        <p:spPr>
          <a:xfrm>
            <a:off x="3068320" y="1507808"/>
            <a:ext cx="6055360" cy="9542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trade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once in a week 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update the portfolio (if needed)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once in every second week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601C07-54F8-4C16-AA04-9E5A526B62D0}"/>
              </a:ext>
            </a:extLst>
          </p:cNvPr>
          <p:cNvSpPr/>
          <p:nvPr/>
        </p:nvSpPr>
        <p:spPr>
          <a:xfrm>
            <a:off x="3068320" y="2523808"/>
            <a:ext cx="6055360" cy="9542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 trades when the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S&amp;P500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above it’s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SMA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8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Momentum Trading Strategy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835BA1-9E88-4186-9BFD-14751EF7F6E0}"/>
              </a:ext>
            </a:extLst>
          </p:cNvPr>
          <p:cNvSpPr/>
          <p:nvPr/>
        </p:nvSpPr>
        <p:spPr>
          <a:xfrm>
            <a:off x="3068320" y="1507808"/>
            <a:ext cx="6055360" cy="9542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trade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once in a week 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update the portfolio (if needed)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once in every second week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064035-09C8-4F28-A038-95099548C534}"/>
              </a:ext>
            </a:extLst>
          </p:cNvPr>
          <p:cNvSpPr/>
          <p:nvPr/>
        </p:nvSpPr>
        <p:spPr>
          <a:xfrm>
            <a:off x="3068320" y="3539808"/>
            <a:ext cx="6055360" cy="9542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 the stocks in the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S&amp;P500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index based on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mementum</a:t>
            </a:r>
          </a:p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(we can use regression based on the past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90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days)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601C07-54F8-4C16-AA04-9E5A526B62D0}"/>
              </a:ext>
            </a:extLst>
          </p:cNvPr>
          <p:cNvSpPr/>
          <p:nvPr/>
        </p:nvSpPr>
        <p:spPr>
          <a:xfrm>
            <a:off x="3068320" y="2523808"/>
            <a:ext cx="6055360" cy="9542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 trades when the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S&amp;P500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above it’s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SMA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8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Momentum Trading Strategy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835BA1-9E88-4186-9BFD-14751EF7F6E0}"/>
              </a:ext>
            </a:extLst>
          </p:cNvPr>
          <p:cNvSpPr/>
          <p:nvPr/>
        </p:nvSpPr>
        <p:spPr>
          <a:xfrm>
            <a:off x="3068320" y="1507808"/>
            <a:ext cx="6055360" cy="9542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trade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once in a week 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update the portfolio (if needed)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once in every second week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064035-09C8-4F28-A038-95099548C534}"/>
              </a:ext>
            </a:extLst>
          </p:cNvPr>
          <p:cNvSpPr/>
          <p:nvPr/>
        </p:nvSpPr>
        <p:spPr>
          <a:xfrm>
            <a:off x="3068320" y="3539808"/>
            <a:ext cx="6055360" cy="9542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 the stocks in the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S&amp;P500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index based on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mementum</a:t>
            </a:r>
          </a:p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(we can use regression based on the past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90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days)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601C07-54F8-4C16-AA04-9E5A526B62D0}"/>
              </a:ext>
            </a:extLst>
          </p:cNvPr>
          <p:cNvSpPr/>
          <p:nvPr/>
        </p:nvSpPr>
        <p:spPr>
          <a:xfrm>
            <a:off x="3068320" y="2523808"/>
            <a:ext cx="6055360" cy="9542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 trades when the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S&amp;P500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above it’s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SMA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8B64F0-AE9B-4301-9017-13EED41E1D09}"/>
              </a:ext>
            </a:extLst>
          </p:cNvPr>
          <p:cNvSpPr/>
          <p:nvPr/>
        </p:nvSpPr>
        <p:spPr>
          <a:xfrm>
            <a:off x="3068320" y="4555808"/>
            <a:ext cx="6055360" cy="954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buy stocks that are in the top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20% 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momentum range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64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Momentum Trading Strategy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835BA1-9E88-4186-9BFD-14751EF7F6E0}"/>
              </a:ext>
            </a:extLst>
          </p:cNvPr>
          <p:cNvSpPr/>
          <p:nvPr/>
        </p:nvSpPr>
        <p:spPr>
          <a:xfrm>
            <a:off x="3068320" y="1507808"/>
            <a:ext cx="6055360" cy="9542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trade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once in a week 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update the portfolio (if needed)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once in every second week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064035-09C8-4F28-A038-95099548C534}"/>
              </a:ext>
            </a:extLst>
          </p:cNvPr>
          <p:cNvSpPr/>
          <p:nvPr/>
        </p:nvSpPr>
        <p:spPr>
          <a:xfrm>
            <a:off x="3068320" y="3539808"/>
            <a:ext cx="6055360" cy="9542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 the stocks in the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S&amp;P500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index based on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mementum</a:t>
            </a:r>
          </a:p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(we can use regression based on the past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90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days)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601C07-54F8-4C16-AA04-9E5A526B62D0}"/>
              </a:ext>
            </a:extLst>
          </p:cNvPr>
          <p:cNvSpPr/>
          <p:nvPr/>
        </p:nvSpPr>
        <p:spPr>
          <a:xfrm>
            <a:off x="3068320" y="2523808"/>
            <a:ext cx="6055360" cy="9542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 trades when the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S&amp;P500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above it’s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SMA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8B64F0-AE9B-4301-9017-13EED41E1D09}"/>
              </a:ext>
            </a:extLst>
          </p:cNvPr>
          <p:cNvSpPr/>
          <p:nvPr/>
        </p:nvSpPr>
        <p:spPr>
          <a:xfrm>
            <a:off x="3068320" y="4555808"/>
            <a:ext cx="6055360" cy="954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buy stocks that are in the top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20% 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momentum range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DA70A-548F-437E-8AF6-47CB81372733}"/>
              </a:ext>
            </a:extLst>
          </p:cNvPr>
          <p:cNvSpPr/>
          <p:nvPr/>
        </p:nvSpPr>
        <p:spPr>
          <a:xfrm>
            <a:off x="3068320" y="5578550"/>
            <a:ext cx="6055360" cy="954245"/>
          </a:xfrm>
          <a:prstGeom prst="roundRect">
            <a:avLst/>
          </a:prstGeom>
          <a:solidFill>
            <a:srgbClr val="D7FBE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sell stocks that are not in the top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20%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momentum range</a:t>
            </a:r>
          </a:p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their prices have fallen below their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8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Average True Range (ATR)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35C5D9-23E8-4761-BB5C-6CC73A47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indicator was first used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J. Welles Wilder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measure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volatility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measuring the entire range of an asset price for a given period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E63ED7-063A-439A-B271-DDE18353E2C4}"/>
              </a:ext>
            </a:extLst>
          </p:cNvPr>
          <p:cNvSpPr/>
          <p:nvPr/>
        </p:nvSpPr>
        <p:spPr>
          <a:xfrm>
            <a:off x="3616960" y="3657600"/>
            <a:ext cx="4958080" cy="965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 = max{H-L, abs(H-C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abs(L-C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)}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C3C001-FF2F-4F58-9B07-5D83B24635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66"/>
          <a:stretch/>
        </p:blipFill>
        <p:spPr>
          <a:xfrm>
            <a:off x="3465589" y="4829138"/>
            <a:ext cx="5260822" cy="1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9368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Average True Range (ATR)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1748795" y="2587337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/>
          <p:nvPr/>
        </p:nvCxnSpPr>
        <p:spPr>
          <a:xfrm flipV="1">
            <a:off x="1559325" y="5450669"/>
            <a:ext cx="4246673" cy="199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1479941" y="217847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2034901" y="2442025"/>
            <a:ext cx="3295135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5842759" y="5247906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76B0-B85F-4003-A912-D80C532C61F1}"/>
              </a:ext>
            </a:extLst>
          </p:cNvPr>
          <p:cNvSpPr txBox="1"/>
          <p:nvPr/>
        </p:nvSpPr>
        <p:spPr>
          <a:xfrm>
            <a:off x="4871475" y="3189003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/>
                </a:solidFill>
              </a:rPr>
              <a:t>y(t)</a:t>
            </a:r>
            <a:endParaRPr lang="en-GB" sz="2000" b="1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E3869-1C85-4EB3-8592-694609ABE213}"/>
              </a:ext>
            </a:extLst>
          </p:cNvPr>
          <p:cNvSpPr txBox="1"/>
          <p:nvPr/>
        </p:nvSpPr>
        <p:spPr>
          <a:xfrm>
            <a:off x="4822501" y="4622609"/>
            <a:ext cx="551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x(t)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9F8A39-F182-45FB-B0B5-62B0A621272E}"/>
              </a:ext>
            </a:extLst>
          </p:cNvPr>
          <p:cNvSpPr txBox="1"/>
          <p:nvPr/>
        </p:nvSpPr>
        <p:spPr>
          <a:xfrm>
            <a:off x="6349383" y="2138271"/>
            <a:ext cx="466140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true range (ATR)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indicator can measure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volatility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given asset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HIGHER THE ATR INDICATOR VALUE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MORE VOLATILE THE ASSET !!!</a:t>
            </a:r>
          </a:p>
          <a:p>
            <a:pPr algn="ctr"/>
            <a:endParaRPr lang="hu-HU" sz="2400" b="1" i="1" dirty="0">
              <a:solidFill>
                <a:srgbClr val="FF9999"/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example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y(t)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is more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volatile than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8EDE70BD-C2AD-49B2-A923-F6EE1FCC3472}"/>
              </a:ext>
            </a:extLst>
          </p:cNvPr>
          <p:cNvSpPr/>
          <p:nvPr/>
        </p:nvSpPr>
        <p:spPr>
          <a:xfrm>
            <a:off x="1991810" y="4750789"/>
            <a:ext cx="3295135" cy="555499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659598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Average True Range (ATR)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1403355" y="2631391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/>
          <p:nvPr/>
        </p:nvCxnSpPr>
        <p:spPr>
          <a:xfrm flipV="1">
            <a:off x="1213885" y="5494723"/>
            <a:ext cx="4246673" cy="199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1134501" y="2222530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1689461" y="2486079"/>
            <a:ext cx="3295135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5497319" y="5291960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76B0-B85F-4003-A912-D80C532C61F1}"/>
              </a:ext>
            </a:extLst>
          </p:cNvPr>
          <p:cNvSpPr txBox="1"/>
          <p:nvPr/>
        </p:nvSpPr>
        <p:spPr>
          <a:xfrm>
            <a:off x="4526035" y="3233057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/>
                </a:solidFill>
              </a:rPr>
              <a:t>y(t)</a:t>
            </a:r>
            <a:endParaRPr lang="en-GB" sz="2000" b="1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E3869-1C85-4EB3-8592-694609ABE213}"/>
              </a:ext>
            </a:extLst>
          </p:cNvPr>
          <p:cNvSpPr txBox="1"/>
          <p:nvPr/>
        </p:nvSpPr>
        <p:spPr>
          <a:xfrm>
            <a:off x="4477061" y="4666663"/>
            <a:ext cx="551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x(t)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9F8A39-F182-45FB-B0B5-62B0A621272E}"/>
              </a:ext>
            </a:extLst>
          </p:cNvPr>
          <p:cNvSpPr txBox="1"/>
          <p:nvPr/>
        </p:nvSpPr>
        <p:spPr>
          <a:xfrm>
            <a:off x="5617713" y="1488031"/>
            <a:ext cx="612475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true range (ATR)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indicator can measure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volatility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given asset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TRADING STRATEGY WE WANT TO 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AVOID INCLUDING HIGHLY VOLATILE ASSETS !!!</a:t>
            </a:r>
          </a:p>
          <a:p>
            <a:pPr algn="ctr"/>
            <a:endParaRPr lang="hu-HU" sz="2400" b="1" i="1" dirty="0">
              <a:solidFill>
                <a:srgbClr val="FF9999"/>
              </a:solidFill>
            </a:endParaRPr>
          </a:p>
          <a:p>
            <a:pPr algn="ctr"/>
            <a:endParaRPr lang="hu-HU" sz="2400" b="1" i="1" dirty="0">
              <a:solidFill>
                <a:srgbClr val="FF9999"/>
              </a:solidFill>
            </a:endParaRPr>
          </a:p>
          <a:p>
            <a:pPr algn="ctr"/>
            <a:endParaRPr lang="hu-HU" sz="2400" b="1" i="1" dirty="0">
              <a:solidFill>
                <a:srgbClr val="FF9999"/>
              </a:solidFill>
            </a:endParaRPr>
          </a:p>
          <a:p>
            <a:pPr algn="ctr"/>
            <a:endParaRPr lang="hu-HU" sz="2400" b="1" i="1" dirty="0">
              <a:solidFill>
                <a:srgbClr val="FF9999"/>
              </a:solidFill>
            </a:endParaRPr>
          </a:p>
          <a:p>
            <a:pPr algn="ctr"/>
            <a:endParaRPr lang="hu-HU" sz="2400" b="1" i="1" dirty="0">
              <a:solidFill>
                <a:srgbClr val="FF9999"/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how we can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avoid stocks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high volatility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8EDE70BD-C2AD-49B2-A923-F6EE1FCC3472}"/>
              </a:ext>
            </a:extLst>
          </p:cNvPr>
          <p:cNvSpPr/>
          <p:nvPr/>
        </p:nvSpPr>
        <p:spPr>
          <a:xfrm>
            <a:off x="1646370" y="4794843"/>
            <a:ext cx="3295135" cy="555499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68B9F-33AA-4788-94DB-9ADA6F2DF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25"/>
          <a:stretch/>
        </p:blipFill>
        <p:spPr>
          <a:xfrm>
            <a:off x="6151386" y="4119520"/>
            <a:ext cx="5064745" cy="104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4076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Regression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4D471C-123A-476C-9771-5513FF36AD79}"/>
              </a:ext>
            </a:extLst>
          </p:cNvPr>
          <p:cNvCxnSpPr>
            <a:cxnSpLocks/>
          </p:cNvCxnSpPr>
          <p:nvPr/>
        </p:nvCxnSpPr>
        <p:spPr>
          <a:xfrm flipH="1" flipV="1">
            <a:off x="1683242" y="2620750"/>
            <a:ext cx="8878" cy="253652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ACAA8B-3255-41D5-AFBE-79EF94DB1858}"/>
              </a:ext>
            </a:extLst>
          </p:cNvPr>
          <p:cNvCxnSpPr/>
          <p:nvPr/>
        </p:nvCxnSpPr>
        <p:spPr>
          <a:xfrm>
            <a:off x="1502650" y="4981148"/>
            <a:ext cx="400358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53F6F8-84B5-49BE-B444-69EC55FCC09B}"/>
              </a:ext>
            </a:extLst>
          </p:cNvPr>
          <p:cNvSpPr txBox="1"/>
          <p:nvPr/>
        </p:nvSpPr>
        <p:spPr>
          <a:xfrm>
            <a:off x="1424196" y="221563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7B47-D118-4846-8698-EA80F6FD1BCF}"/>
              </a:ext>
            </a:extLst>
          </p:cNvPr>
          <p:cNvSpPr txBox="1"/>
          <p:nvPr/>
        </p:nvSpPr>
        <p:spPr>
          <a:xfrm>
            <a:off x="5530242" y="47876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8ED78FD4-C2C3-42AC-B5CF-F808555A75E7}"/>
              </a:ext>
            </a:extLst>
          </p:cNvPr>
          <p:cNvSpPr/>
          <p:nvPr/>
        </p:nvSpPr>
        <p:spPr>
          <a:xfrm>
            <a:off x="1968217" y="2777319"/>
            <a:ext cx="3402227" cy="1828977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09B70-52BE-4D8F-BE9E-E2C3499D3B95}"/>
              </a:ext>
            </a:extLst>
          </p:cNvPr>
          <p:cNvSpPr txBox="1"/>
          <p:nvPr/>
        </p:nvSpPr>
        <p:spPr>
          <a:xfrm>
            <a:off x="6096000" y="1959756"/>
            <a:ext cx="555895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apply standard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then we get the </a:t>
            </a:r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β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coefficient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el-GR" sz="24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β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SLOPE TELLS HOW HOW MUCH THE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LINE SHOULD GO UP OR DOWN FOR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EACH SUCCESSIVE DATA POINT !!!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the slope tells us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direction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momentum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the given stock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BFBE74-9D3D-46E9-A688-51A0F5919AAA}"/>
              </a:ext>
            </a:extLst>
          </p:cNvPr>
          <p:cNvCxnSpPr>
            <a:cxnSpLocks/>
          </p:cNvCxnSpPr>
          <p:nvPr/>
        </p:nvCxnSpPr>
        <p:spPr>
          <a:xfrm flipV="1">
            <a:off x="2027424" y="2513542"/>
            <a:ext cx="3283811" cy="228018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5441C6-52A6-4429-A728-CBA512A7D338}"/>
              </a:ext>
            </a:extLst>
          </p:cNvPr>
          <p:cNvSpPr txBox="1"/>
          <p:nvPr/>
        </p:nvSpPr>
        <p:spPr>
          <a:xfrm>
            <a:off x="3504444" y="2147380"/>
            <a:ext cx="16129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 = </a:t>
            </a:r>
            <a:r>
              <a:rPr lang="el-G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α</a:t>
            </a:r>
            <a:r>
              <a:rPr lang="hu-H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</a:t>
            </a:r>
            <a:r>
              <a:rPr lang="el-G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</a:t>
            </a:r>
            <a:endParaRPr lang="en-GB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0709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Regression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4D471C-123A-476C-9771-5513FF36AD79}"/>
              </a:ext>
            </a:extLst>
          </p:cNvPr>
          <p:cNvCxnSpPr>
            <a:cxnSpLocks/>
          </p:cNvCxnSpPr>
          <p:nvPr/>
        </p:nvCxnSpPr>
        <p:spPr>
          <a:xfrm flipH="1" flipV="1">
            <a:off x="1683242" y="2620750"/>
            <a:ext cx="8878" cy="253652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ACAA8B-3255-41D5-AFBE-79EF94DB1858}"/>
              </a:ext>
            </a:extLst>
          </p:cNvPr>
          <p:cNvCxnSpPr/>
          <p:nvPr/>
        </p:nvCxnSpPr>
        <p:spPr>
          <a:xfrm>
            <a:off x="1502650" y="4981148"/>
            <a:ext cx="400358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53F6F8-84B5-49BE-B444-69EC55FCC09B}"/>
              </a:ext>
            </a:extLst>
          </p:cNvPr>
          <p:cNvSpPr txBox="1"/>
          <p:nvPr/>
        </p:nvSpPr>
        <p:spPr>
          <a:xfrm>
            <a:off x="1424196" y="221563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7B47-D118-4846-8698-EA80F6FD1BCF}"/>
              </a:ext>
            </a:extLst>
          </p:cNvPr>
          <p:cNvSpPr txBox="1"/>
          <p:nvPr/>
        </p:nvSpPr>
        <p:spPr>
          <a:xfrm>
            <a:off x="5530242" y="47876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8ED78FD4-C2C3-42AC-B5CF-F808555A75E7}"/>
              </a:ext>
            </a:extLst>
          </p:cNvPr>
          <p:cNvSpPr/>
          <p:nvPr/>
        </p:nvSpPr>
        <p:spPr>
          <a:xfrm>
            <a:off x="1968217" y="2777319"/>
            <a:ext cx="3402227" cy="1828977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09B70-52BE-4D8F-BE9E-E2C3499D3B95}"/>
              </a:ext>
            </a:extLst>
          </p:cNvPr>
          <p:cNvSpPr txBox="1"/>
          <p:nvPr/>
        </p:nvSpPr>
        <p:spPr>
          <a:xfrm>
            <a:off x="6359970" y="1888636"/>
            <a:ext cx="510979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apply standard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then we get the </a:t>
            </a:r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β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coefficient</a:t>
            </a:r>
          </a:p>
          <a:p>
            <a:pPr algn="ctr"/>
            <a:endParaRPr lang="hu-HU" sz="2400" i="1" dirty="0">
              <a:solidFill>
                <a:srgbClr val="FF9999"/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b="1" i="1" dirty="0">
                <a:solidFill>
                  <a:srgbClr val="FF9999"/>
                </a:solidFill>
                <a:sym typeface="Wingdings" panose="05000000000000000000" pitchFamily="2" charset="2"/>
              </a:rPr>
              <a:t>THE PROBLEM IS THAT THE </a:t>
            </a:r>
            <a:r>
              <a:rPr lang="el-GR" sz="2400" b="1" dirty="0">
                <a:solidFill>
                  <a:srgbClr val="FF9999"/>
                </a:solidFill>
                <a:sym typeface="Wingdings" panose="05000000000000000000" pitchFamily="2" charset="2"/>
              </a:rPr>
              <a:t>β</a:t>
            </a:r>
            <a:r>
              <a:rPr lang="hu-HU" sz="2400" b="1" dirty="0">
                <a:solidFill>
                  <a:srgbClr val="FF9999"/>
                </a:solidFill>
                <a:sym typeface="Wingdings" panose="05000000000000000000" pitchFamily="2" charset="2"/>
              </a:rPr>
              <a:t> </a:t>
            </a:r>
            <a:r>
              <a:rPr lang="hu-HU" sz="2400" b="1" i="1" dirty="0">
                <a:solidFill>
                  <a:srgbClr val="FF9999"/>
                </a:solidFill>
                <a:sym typeface="Wingdings" panose="05000000000000000000" pitchFamily="2" charset="2"/>
              </a:rPr>
              <a:t>SLOPE IS </a:t>
            </a:r>
          </a:p>
          <a:p>
            <a:pPr algn="ctr"/>
            <a:r>
              <a:rPr lang="hu-HU" sz="2400" b="1" i="1" dirty="0">
                <a:solidFill>
                  <a:srgbClr val="FF9999"/>
                </a:solidFill>
                <a:sym typeface="Wingdings" panose="05000000000000000000" pitchFamily="2" charset="2"/>
              </a:rPr>
              <a:t>EXPRESSED IN DOLLARDS </a:t>
            </a:r>
          </a:p>
          <a:p>
            <a:pPr algn="ctr"/>
            <a:r>
              <a:rPr lang="hu-HU" sz="2400" b="1" i="1" dirty="0">
                <a:solidFill>
                  <a:srgbClr val="FF9999"/>
                </a:solidFill>
                <a:sym typeface="Wingdings" panose="05000000000000000000" pitchFamily="2" charset="2"/>
              </a:rPr>
              <a:t>(INSTEAD OF %) !!!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a stock that is priced at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$20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moves up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by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$1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more significant than the same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movement with another stock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priced at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$100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BFBE74-9D3D-46E9-A688-51A0F5919AAA}"/>
              </a:ext>
            </a:extLst>
          </p:cNvPr>
          <p:cNvCxnSpPr>
            <a:cxnSpLocks/>
          </p:cNvCxnSpPr>
          <p:nvPr/>
        </p:nvCxnSpPr>
        <p:spPr>
          <a:xfrm flipV="1">
            <a:off x="2027424" y="2513542"/>
            <a:ext cx="3283811" cy="228018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5441C6-52A6-4429-A728-CBA512A7D338}"/>
              </a:ext>
            </a:extLst>
          </p:cNvPr>
          <p:cNvSpPr txBox="1"/>
          <p:nvPr/>
        </p:nvSpPr>
        <p:spPr>
          <a:xfrm>
            <a:off x="3504444" y="2147380"/>
            <a:ext cx="16129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 = </a:t>
            </a:r>
            <a:r>
              <a:rPr lang="el-G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α</a:t>
            </a:r>
            <a:r>
              <a:rPr lang="hu-H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</a:t>
            </a:r>
            <a:r>
              <a:rPr lang="el-G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</a:t>
            </a:r>
            <a:endParaRPr lang="en-GB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830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A6CDA-6AFE-4C35-AE4A-9FCB9BB81CA3}"/>
              </a:ext>
            </a:extLst>
          </p:cNvPr>
          <p:cNvSpPr txBox="1"/>
          <p:nvPr/>
        </p:nvSpPr>
        <p:spPr>
          <a:xfrm>
            <a:off x="-64303" y="1451007"/>
            <a:ext cx="1016605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rgbClr val="FFC000"/>
                </a:solidFill>
              </a:rPr>
              <a:t>WHY IS IT GOOD TO OWN A STOCK?</a:t>
            </a:r>
          </a:p>
          <a:p>
            <a:endParaRPr lang="hu-HU" sz="2400" b="1" dirty="0">
              <a:solidFill>
                <a:srgbClr val="FFC000"/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there may be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growth in the value of the stock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that can be realized if you sell the given stock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</a:t>
            </a:r>
            <a:r>
              <a:rPr lang="hu-HU" sz="2400" b="1" dirty="0">
                <a:solidFill>
                  <a:srgbClr val="FF9999"/>
                </a:solidFill>
                <a:sym typeface="Wingdings" panose="05000000000000000000" pitchFamily="2" charset="2"/>
              </a:rPr>
              <a:t>BUT STOCKS ARE CONSIDERED TO BE</a:t>
            </a:r>
          </a:p>
          <a:p>
            <a:r>
              <a:rPr lang="hu-HU" sz="2400" b="1" dirty="0">
                <a:solidFill>
                  <a:srgbClr val="FF9999"/>
                </a:solidFill>
                <a:sym typeface="Wingdings" panose="05000000000000000000" pitchFamily="2" charset="2"/>
              </a:rPr>
              <a:t>					 A RISKY INVESTMENT !!!</a:t>
            </a:r>
            <a:endParaRPr lang="hu-HU" sz="2400" b="1" dirty="0">
              <a:solidFill>
                <a:srgbClr val="FF9999"/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there are so-called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dividends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. These are payments paid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out every quarter or every six months to the shareholders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 the amount of dividend usually depends on the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profitability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the given company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5003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Exponential Regression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4D471C-123A-476C-9771-5513FF36AD79}"/>
              </a:ext>
            </a:extLst>
          </p:cNvPr>
          <p:cNvCxnSpPr>
            <a:cxnSpLocks/>
          </p:cNvCxnSpPr>
          <p:nvPr/>
        </p:nvCxnSpPr>
        <p:spPr>
          <a:xfrm flipH="1" flipV="1">
            <a:off x="1683242" y="2620750"/>
            <a:ext cx="8878" cy="253652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ACAA8B-3255-41D5-AFBE-79EF94DB1858}"/>
              </a:ext>
            </a:extLst>
          </p:cNvPr>
          <p:cNvCxnSpPr/>
          <p:nvPr/>
        </p:nvCxnSpPr>
        <p:spPr>
          <a:xfrm>
            <a:off x="1502650" y="4981148"/>
            <a:ext cx="400358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53F6F8-84B5-49BE-B444-69EC55FCC09B}"/>
              </a:ext>
            </a:extLst>
          </p:cNvPr>
          <p:cNvSpPr txBox="1"/>
          <p:nvPr/>
        </p:nvSpPr>
        <p:spPr>
          <a:xfrm>
            <a:off x="1424196" y="221563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7B47-D118-4846-8698-EA80F6FD1BCF}"/>
              </a:ext>
            </a:extLst>
          </p:cNvPr>
          <p:cNvSpPr txBox="1"/>
          <p:nvPr/>
        </p:nvSpPr>
        <p:spPr>
          <a:xfrm>
            <a:off x="5530242" y="47876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8ED78FD4-C2C3-42AC-B5CF-F808555A75E7}"/>
              </a:ext>
            </a:extLst>
          </p:cNvPr>
          <p:cNvSpPr/>
          <p:nvPr/>
        </p:nvSpPr>
        <p:spPr>
          <a:xfrm>
            <a:off x="1968217" y="2777319"/>
            <a:ext cx="3402227" cy="1828977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09B70-52BE-4D8F-BE9E-E2C3499D3B95}"/>
              </a:ext>
            </a:extLst>
          </p:cNvPr>
          <p:cNvSpPr txBox="1"/>
          <p:nvPr/>
        </p:nvSpPr>
        <p:spPr>
          <a:xfrm>
            <a:off x="6199081" y="2091836"/>
            <a:ext cx="553318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apply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exponential regression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have to use the logarithm function</a:t>
            </a:r>
          </a:p>
          <a:p>
            <a:pPr algn="ctr"/>
            <a:endParaRPr lang="hu-HU" sz="2400" i="1" dirty="0">
              <a:solidFill>
                <a:srgbClr val="FF9999"/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THE EXPONENTIAL REGRESSION 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LINE IS EXPRESSED IN PERCENT !!!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this case the slope yields the 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average percentage move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per day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21DF899F-FBF8-42F9-AC15-AB9F5DD59FB2}"/>
              </a:ext>
            </a:extLst>
          </p:cNvPr>
          <p:cNvSpPr/>
          <p:nvPr/>
        </p:nvSpPr>
        <p:spPr>
          <a:xfrm rot="19106054">
            <a:off x="-1717327" y="3865589"/>
            <a:ext cx="11901542" cy="6576746"/>
          </a:xfrm>
          <a:prstGeom prst="arc">
            <a:avLst>
              <a:gd name="adj1" fmla="val 16200000"/>
              <a:gd name="adj2" fmla="val 19526531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824D3-F919-4F0B-853B-96B2C90DAF8D}"/>
              </a:ext>
            </a:extLst>
          </p:cNvPr>
          <p:cNvSpPr txBox="1"/>
          <p:nvPr/>
        </p:nvSpPr>
        <p:spPr>
          <a:xfrm>
            <a:off x="3960196" y="2154077"/>
            <a:ext cx="1245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 = </a:t>
            </a:r>
            <a:r>
              <a:rPr lang="el-G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α</a:t>
            </a:r>
            <a:r>
              <a:rPr lang="hu-H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l-G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endParaRPr lang="en-GB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6BF41-79C8-41A3-9FAC-2675C94967D8}"/>
              </a:ext>
            </a:extLst>
          </p:cNvPr>
          <p:cNvSpPr txBox="1"/>
          <p:nvPr/>
        </p:nvSpPr>
        <p:spPr>
          <a:xfrm>
            <a:off x="5035663" y="2006885"/>
            <a:ext cx="2824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8817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Exponential Regression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4D471C-123A-476C-9771-5513FF36AD79}"/>
              </a:ext>
            </a:extLst>
          </p:cNvPr>
          <p:cNvCxnSpPr>
            <a:cxnSpLocks/>
          </p:cNvCxnSpPr>
          <p:nvPr/>
        </p:nvCxnSpPr>
        <p:spPr>
          <a:xfrm flipH="1" flipV="1">
            <a:off x="1683242" y="2620750"/>
            <a:ext cx="8878" cy="253652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ACAA8B-3255-41D5-AFBE-79EF94DB1858}"/>
              </a:ext>
            </a:extLst>
          </p:cNvPr>
          <p:cNvCxnSpPr/>
          <p:nvPr/>
        </p:nvCxnSpPr>
        <p:spPr>
          <a:xfrm>
            <a:off x="1502650" y="4981148"/>
            <a:ext cx="400358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53F6F8-84B5-49BE-B444-69EC55FCC09B}"/>
              </a:ext>
            </a:extLst>
          </p:cNvPr>
          <p:cNvSpPr txBox="1"/>
          <p:nvPr/>
        </p:nvSpPr>
        <p:spPr>
          <a:xfrm>
            <a:off x="1424196" y="221563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7B47-D118-4846-8698-EA80F6FD1BCF}"/>
              </a:ext>
            </a:extLst>
          </p:cNvPr>
          <p:cNvSpPr txBox="1"/>
          <p:nvPr/>
        </p:nvSpPr>
        <p:spPr>
          <a:xfrm>
            <a:off x="5530242" y="47876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8ED78FD4-C2C3-42AC-B5CF-F808555A75E7}"/>
              </a:ext>
            </a:extLst>
          </p:cNvPr>
          <p:cNvSpPr/>
          <p:nvPr/>
        </p:nvSpPr>
        <p:spPr>
          <a:xfrm>
            <a:off x="1968217" y="2777319"/>
            <a:ext cx="3402227" cy="1828977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09B70-52BE-4D8F-BE9E-E2C3499D3B95}"/>
              </a:ext>
            </a:extLst>
          </p:cNvPr>
          <p:cNvSpPr txBox="1"/>
          <p:nvPr/>
        </p:nvSpPr>
        <p:spPr>
          <a:xfrm>
            <a:off x="6199081" y="2091836"/>
            <a:ext cx="553318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apply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exponential regression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have to use the logarithm function</a:t>
            </a:r>
          </a:p>
          <a:p>
            <a:pPr algn="ctr"/>
            <a:endParaRPr lang="hu-HU" sz="2400" i="1" dirty="0">
              <a:solidFill>
                <a:srgbClr val="FF9999"/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THE EXPONENTIAL REGRESSION 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LINE IS EXPRESSED IN PERCENT !!!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this case the slope yields the 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average percentage move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per day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21DF899F-FBF8-42F9-AC15-AB9F5DD59FB2}"/>
              </a:ext>
            </a:extLst>
          </p:cNvPr>
          <p:cNvSpPr/>
          <p:nvPr/>
        </p:nvSpPr>
        <p:spPr>
          <a:xfrm rot="19106054">
            <a:off x="-1717327" y="3865589"/>
            <a:ext cx="11901542" cy="6576746"/>
          </a:xfrm>
          <a:prstGeom prst="arc">
            <a:avLst>
              <a:gd name="adj1" fmla="val 16200000"/>
              <a:gd name="adj2" fmla="val 19526531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824D3-F919-4F0B-853B-96B2C90DAF8D}"/>
              </a:ext>
            </a:extLst>
          </p:cNvPr>
          <p:cNvSpPr txBox="1"/>
          <p:nvPr/>
        </p:nvSpPr>
        <p:spPr>
          <a:xfrm>
            <a:off x="3016055" y="2098716"/>
            <a:ext cx="27687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ln S(t) = ( ln </a:t>
            </a:r>
            <a:r>
              <a:rPr lang="el-G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α</a:t>
            </a:r>
            <a:r>
              <a:rPr lang="hu-H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ln </a:t>
            </a:r>
            <a:r>
              <a:rPr lang="el-G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 t</a:t>
            </a:r>
            <a:endParaRPr lang="en-GB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3178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Regression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5CEB4-E86F-4E9F-AD34-37D51AB7CCC2}"/>
              </a:ext>
            </a:extLst>
          </p:cNvPr>
          <p:cNvSpPr txBox="1"/>
          <p:nvPr/>
        </p:nvSpPr>
        <p:spPr>
          <a:xfrm>
            <a:off x="1610315" y="1302818"/>
            <a:ext cx="353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</a:t>
            </a:r>
            <a:r>
              <a:rPr lang="hu-HU" b="1" dirty="0"/>
              <a:t>R</a:t>
            </a:r>
            <a:r>
              <a:rPr lang="hu-HU" dirty="0"/>
              <a:t>  statistic is defined as follows: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316ED8-F274-479A-9766-ADC3DA916B19}"/>
              </a:ext>
            </a:extLst>
          </p:cNvPr>
          <p:cNvSpPr txBox="1"/>
          <p:nvPr/>
        </p:nvSpPr>
        <p:spPr>
          <a:xfrm>
            <a:off x="2136297" y="1250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10E953-473D-4B62-8196-14CBD2E508A9}"/>
              </a:ext>
            </a:extLst>
          </p:cNvPr>
          <p:cNvSpPr txBox="1"/>
          <p:nvPr/>
        </p:nvSpPr>
        <p:spPr>
          <a:xfrm>
            <a:off x="4050983" y="197445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   =  1  -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4824EE-29A1-4052-922A-A2B9D9E43B69}"/>
                  </a:ext>
                </a:extLst>
              </p:cNvPr>
              <p:cNvSpPr txBox="1"/>
              <p:nvPr/>
            </p:nvSpPr>
            <p:spPr>
              <a:xfrm>
                <a:off x="5035732" y="1874647"/>
                <a:ext cx="45365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𝐑𝐒𝐒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𝐓𝐒𝐒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4824EE-29A1-4052-922A-A2B9D9E43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732" y="1874647"/>
                <a:ext cx="453650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5A6AD9E-8EF1-4C71-AA98-AD14ECF89C75}"/>
              </a:ext>
            </a:extLst>
          </p:cNvPr>
          <p:cNvSpPr txBox="1"/>
          <p:nvPr/>
        </p:nvSpPr>
        <p:spPr>
          <a:xfrm>
            <a:off x="4179106" y="19539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124132-ED14-4AA4-A850-0E711AEFFC7C}"/>
              </a:ext>
            </a:extLst>
          </p:cNvPr>
          <p:cNvSpPr txBox="1"/>
          <p:nvPr/>
        </p:nvSpPr>
        <p:spPr>
          <a:xfrm>
            <a:off x="1493448" y="2590737"/>
            <a:ext cx="75382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measures the accuracy of the regression models</a:t>
            </a:r>
          </a:p>
          <a:p>
            <a:r>
              <a:rPr lang="hu-HU" dirty="0">
                <a:sym typeface="Wingdings" panose="05000000000000000000" pitchFamily="2" charset="2"/>
              </a:rPr>
              <a:t>	It is the square of the correlation coefficient</a:t>
            </a:r>
            <a:r>
              <a:rPr lang="hu-HU" b="1" dirty="0">
                <a:sym typeface="Wingdings" panose="05000000000000000000" pitchFamily="2" charset="2"/>
              </a:rPr>
              <a:t> r</a:t>
            </a:r>
          </a:p>
          <a:p>
            <a:r>
              <a:rPr lang="hu-HU" b="1" dirty="0">
                <a:sym typeface="Wingdings" panose="05000000000000000000" pitchFamily="2" charset="2"/>
              </a:rPr>
              <a:t>		~ </a:t>
            </a:r>
            <a:r>
              <a:rPr lang="hu-HU" dirty="0">
                <a:sym typeface="Wingdings" panose="05000000000000000000" pitchFamily="2" charset="2"/>
              </a:rPr>
              <a:t>so it measures how strong of a linear relationship is</a:t>
            </a:r>
          </a:p>
          <a:p>
            <a:r>
              <a:rPr lang="hu-HU" dirty="0">
                <a:sym typeface="Wingdings" panose="05000000000000000000" pitchFamily="2" charset="2"/>
              </a:rPr>
              <a:t>			between two variables !!!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/>
              <a:t>RSS</a:t>
            </a:r>
            <a:r>
              <a:rPr lang="hu-HU" dirty="0"/>
              <a:t> - „residual sum of squares”</a:t>
            </a:r>
          </a:p>
          <a:p>
            <a:r>
              <a:rPr lang="hu-HU" dirty="0"/>
              <a:t>          Measures the variability left unexplained after performing the regression</a:t>
            </a:r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/>
              <a:t>TSS</a:t>
            </a:r>
            <a:r>
              <a:rPr lang="hu-HU" dirty="0"/>
              <a:t> - „total sum of squares”</a:t>
            </a:r>
          </a:p>
          <a:p>
            <a:pPr lvl="1"/>
            <a:r>
              <a:rPr lang="hu-HU" dirty="0"/>
              <a:t>It measure the total variance in </a:t>
            </a:r>
            <a:r>
              <a:rPr lang="hu-HU" b="1" u="sng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B203A6-BD55-42FB-AD02-2F4AA18ADD0F}"/>
                  </a:ext>
                </a:extLst>
              </p:cNvPr>
              <p:cNvSpPr txBox="1"/>
              <p:nvPr/>
            </p:nvSpPr>
            <p:spPr>
              <a:xfrm>
                <a:off x="3863828" y="5453059"/>
                <a:ext cx="1156983" cy="7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1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𝛍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sz="16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B203A6-BD55-42FB-AD02-2F4AA18AD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28" y="5453059"/>
                <a:ext cx="1156983" cy="762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55EB9860-5AC9-42F5-A15D-B84D7DA1175D}"/>
              </a:ext>
            </a:extLst>
          </p:cNvPr>
          <p:cNvSpPr txBox="1"/>
          <p:nvPr/>
        </p:nvSpPr>
        <p:spPr>
          <a:xfrm>
            <a:off x="4813401" y="560613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FFC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F41CB5-1F19-4435-BFAF-942F9B36D71A}"/>
                  </a:ext>
                </a:extLst>
              </p:cNvPr>
              <p:cNvSpPr txBox="1"/>
              <p:nvPr/>
            </p:nvSpPr>
            <p:spPr>
              <a:xfrm>
                <a:off x="9031665" y="4027386"/>
                <a:ext cx="1461554" cy="7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1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hu-HU" sz="16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F41CB5-1F19-4435-BFAF-942F9B36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665" y="4027386"/>
                <a:ext cx="1461554" cy="762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87D54A8-4059-487A-B8CB-4DF3A5B2C4C5}"/>
              </a:ext>
            </a:extLst>
          </p:cNvPr>
          <p:cNvSpPr txBox="1"/>
          <p:nvPr/>
        </p:nvSpPr>
        <p:spPr>
          <a:xfrm>
            <a:off x="10296826" y="418045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FFC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DD5D40-EB6D-40DE-B63E-A84FFB41BAA9}"/>
                  </a:ext>
                </a:extLst>
              </p:cNvPr>
              <p:cNvSpPr txBox="1"/>
              <p:nvPr/>
            </p:nvSpPr>
            <p:spPr>
              <a:xfrm>
                <a:off x="3660349" y="5512834"/>
                <a:ext cx="38023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DD5D40-EB6D-40DE-B63E-A84FFB41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349" y="5512834"/>
                <a:ext cx="38023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8038FE3-070E-4410-B7CA-9389DBE6C0E1}"/>
              </a:ext>
            </a:extLst>
          </p:cNvPr>
          <p:cNvSpPr txBox="1"/>
          <p:nvPr/>
        </p:nvSpPr>
        <p:spPr>
          <a:xfrm>
            <a:off x="5974233" y="1946778"/>
            <a:ext cx="457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// the higher the better the model fits the data</a:t>
            </a:r>
          </a:p>
        </p:txBody>
      </p:sp>
    </p:spTree>
    <p:extLst>
      <p:ext uri="{BB962C8B-B14F-4D97-AF65-F5344CB8AC3E}">
        <p14:creationId xmlns:p14="http://schemas.microsoft.com/office/powerpoint/2010/main" val="73244778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81846A0-9D77-4787-BEF5-3BAB51A42E67}"/>
              </a:ext>
            </a:extLst>
          </p:cNvPr>
          <p:cNvSpPr/>
          <p:nvPr/>
        </p:nvSpPr>
        <p:spPr>
          <a:xfrm>
            <a:off x="7286923" y="2927862"/>
            <a:ext cx="2169876" cy="9527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2CA56C-8A56-41BB-BEE6-3D44ACB64D74}"/>
              </a:ext>
            </a:extLst>
          </p:cNvPr>
          <p:cNvSpPr/>
          <p:nvPr/>
        </p:nvSpPr>
        <p:spPr>
          <a:xfrm>
            <a:off x="2277374" y="5176893"/>
            <a:ext cx="2169876" cy="9527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Regression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FB5D399-89BB-49DB-BFA7-3052227B16B0}"/>
              </a:ext>
            </a:extLst>
          </p:cNvPr>
          <p:cNvSpPr/>
          <p:nvPr/>
        </p:nvSpPr>
        <p:spPr>
          <a:xfrm>
            <a:off x="2134489" y="3057954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5E2703-2E87-479A-B878-23E18B5068A1}"/>
              </a:ext>
            </a:extLst>
          </p:cNvPr>
          <p:cNvCxnSpPr/>
          <p:nvPr/>
        </p:nvCxnSpPr>
        <p:spPr>
          <a:xfrm flipV="1">
            <a:off x="1712577" y="2391210"/>
            <a:ext cx="0" cy="25991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E40686-5A36-49B7-9AB0-8E6611A287DE}"/>
              </a:ext>
            </a:extLst>
          </p:cNvPr>
          <p:cNvCxnSpPr/>
          <p:nvPr/>
        </p:nvCxnSpPr>
        <p:spPr>
          <a:xfrm>
            <a:off x="1534156" y="4800807"/>
            <a:ext cx="351363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6098D29-2A66-45A5-AEC0-A846BF563702}"/>
              </a:ext>
            </a:extLst>
          </p:cNvPr>
          <p:cNvSpPr/>
          <p:nvPr/>
        </p:nvSpPr>
        <p:spPr>
          <a:xfrm>
            <a:off x="3231573" y="2890006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B8D6D6-E180-4BB8-A163-40C01515903A}"/>
              </a:ext>
            </a:extLst>
          </p:cNvPr>
          <p:cNvSpPr/>
          <p:nvPr/>
        </p:nvSpPr>
        <p:spPr>
          <a:xfrm>
            <a:off x="2237683" y="4265397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2AFD8E-9383-44E8-B2C4-25384E822410}"/>
              </a:ext>
            </a:extLst>
          </p:cNvPr>
          <p:cNvSpPr/>
          <p:nvPr/>
        </p:nvSpPr>
        <p:spPr>
          <a:xfrm>
            <a:off x="3172174" y="3967985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C1EDF8-F19A-44D8-B77E-90196E2679AF}"/>
              </a:ext>
            </a:extLst>
          </p:cNvPr>
          <p:cNvSpPr/>
          <p:nvPr/>
        </p:nvSpPr>
        <p:spPr>
          <a:xfrm>
            <a:off x="2815336" y="3631394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AECB77-BE16-4C87-A1F4-417EAE0EEF6C}"/>
              </a:ext>
            </a:extLst>
          </p:cNvPr>
          <p:cNvSpPr/>
          <p:nvPr/>
        </p:nvSpPr>
        <p:spPr>
          <a:xfrm>
            <a:off x="4053926" y="3405064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282574-9340-4F51-B1F3-A5D9FEFC5A5D}"/>
              </a:ext>
            </a:extLst>
          </p:cNvPr>
          <p:cNvSpPr/>
          <p:nvPr/>
        </p:nvSpPr>
        <p:spPr>
          <a:xfrm>
            <a:off x="3626877" y="3351948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BDF40C-9DC8-4B6C-B860-8F21737E0B19}"/>
              </a:ext>
            </a:extLst>
          </p:cNvPr>
          <p:cNvSpPr/>
          <p:nvPr/>
        </p:nvSpPr>
        <p:spPr>
          <a:xfrm>
            <a:off x="4384571" y="2708296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9B587A-41C8-4126-8B2C-8570AF8BB84D}"/>
              </a:ext>
            </a:extLst>
          </p:cNvPr>
          <p:cNvSpPr/>
          <p:nvPr/>
        </p:nvSpPr>
        <p:spPr>
          <a:xfrm>
            <a:off x="4185566" y="2390844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C58AFC-958B-4BBD-A8B8-FFD99795831F}"/>
              </a:ext>
            </a:extLst>
          </p:cNvPr>
          <p:cNvCxnSpPr/>
          <p:nvPr/>
        </p:nvCxnSpPr>
        <p:spPr>
          <a:xfrm flipV="1">
            <a:off x="2005185" y="2446483"/>
            <a:ext cx="2688096" cy="168929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59D1DF6-DB29-465D-B8CD-8FBCD5310FC8}"/>
              </a:ext>
            </a:extLst>
          </p:cNvPr>
          <p:cNvSpPr txBox="1"/>
          <p:nvPr/>
        </p:nvSpPr>
        <p:spPr>
          <a:xfrm>
            <a:off x="884918" y="1392896"/>
            <a:ext cx="310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MEAN SQUARED ERROR (MSE)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D55134-B76D-42EE-8A7F-8B41D7F00312}"/>
              </a:ext>
            </a:extLst>
          </p:cNvPr>
          <p:cNvSpPr txBox="1"/>
          <p:nvPr/>
        </p:nvSpPr>
        <p:spPr>
          <a:xfrm>
            <a:off x="5425959" y="1861863"/>
            <a:ext cx="5927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the difference between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actual values present in the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(supervised learning) and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predicted by the model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895E76-02F0-4E36-8150-5FC59A4DB35F}"/>
              </a:ext>
            </a:extLst>
          </p:cNvPr>
          <p:cNvSpPr txBox="1"/>
          <p:nvPr/>
        </p:nvSpPr>
        <p:spPr>
          <a:xfrm>
            <a:off x="7636869" y="3165008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H(x) – y 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A2952A-C996-4E87-B276-5506465DC230}"/>
              </a:ext>
            </a:extLst>
          </p:cNvPr>
          <p:cNvSpPr txBox="1"/>
          <p:nvPr/>
        </p:nvSpPr>
        <p:spPr>
          <a:xfrm>
            <a:off x="8948604" y="3034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949FF0-23B0-4B84-8806-C26668755036}"/>
              </a:ext>
            </a:extLst>
          </p:cNvPr>
          <p:cNvSpPr txBox="1"/>
          <p:nvPr/>
        </p:nvSpPr>
        <p:spPr>
          <a:xfrm>
            <a:off x="5711033" y="4020190"/>
            <a:ext cx="5541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this term is small (small error): it means the model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predictions are very close to the actual values  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GOOD</a:t>
            </a:r>
          </a:p>
          <a:p>
            <a:pPr lvl="1"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3DA186-2A40-4A7A-8F3D-78E73FA0FE49}"/>
              </a:ext>
            </a:extLst>
          </p:cNvPr>
          <p:cNvSpPr txBox="1"/>
          <p:nvPr/>
        </p:nvSpPr>
        <p:spPr>
          <a:xfrm>
            <a:off x="5784778" y="4933103"/>
            <a:ext cx="5153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this term is big (huge error): it means the model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predictions differ from the actual values </a:t>
            </a:r>
            <a:r>
              <a:rPr lang="hu-HU" b="1" dirty="0">
                <a:solidFill>
                  <a:srgbClr val="FF9999"/>
                </a:solidFill>
                <a:sym typeface="Wingdings" panose="05000000000000000000" pitchFamily="2" charset="2"/>
              </a:rPr>
              <a:t>BAD</a:t>
            </a:r>
          </a:p>
          <a:p>
            <a:pPr lvl="1"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185473-3D2A-42FD-999E-80B12F4D58D4}"/>
              </a:ext>
            </a:extLst>
          </p:cNvPr>
          <p:cNvCxnSpPr/>
          <p:nvPr/>
        </p:nvCxnSpPr>
        <p:spPr>
          <a:xfrm>
            <a:off x="2194700" y="3184069"/>
            <a:ext cx="1793" cy="80863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C2288F-EB58-4D92-A391-9162BA694675}"/>
              </a:ext>
            </a:extLst>
          </p:cNvPr>
          <p:cNvCxnSpPr/>
          <p:nvPr/>
        </p:nvCxnSpPr>
        <p:spPr>
          <a:xfrm>
            <a:off x="2299465" y="3953066"/>
            <a:ext cx="0" cy="307365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3380D2-2B07-42D0-A899-28AF543E6E78}"/>
              </a:ext>
            </a:extLst>
          </p:cNvPr>
          <p:cNvCxnSpPr/>
          <p:nvPr/>
        </p:nvCxnSpPr>
        <p:spPr>
          <a:xfrm>
            <a:off x="2865340" y="3596005"/>
            <a:ext cx="0" cy="35389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530DAB-6778-4720-886F-0F92E0C98813}"/>
              </a:ext>
            </a:extLst>
          </p:cNvPr>
          <p:cNvCxnSpPr/>
          <p:nvPr/>
        </p:nvCxnSpPr>
        <p:spPr>
          <a:xfrm>
            <a:off x="3226086" y="3379311"/>
            <a:ext cx="0" cy="585252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155447-1E9E-4A69-87FE-15FF88BBABD2}"/>
              </a:ext>
            </a:extLst>
          </p:cNvPr>
          <p:cNvCxnSpPr/>
          <p:nvPr/>
        </p:nvCxnSpPr>
        <p:spPr>
          <a:xfrm>
            <a:off x="3297520" y="3011186"/>
            <a:ext cx="0" cy="303832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184CFD-6D5F-4C65-A62F-E50EAEBCC07E}"/>
              </a:ext>
            </a:extLst>
          </p:cNvPr>
          <p:cNvCxnSpPr/>
          <p:nvPr/>
        </p:nvCxnSpPr>
        <p:spPr>
          <a:xfrm>
            <a:off x="3683283" y="3084036"/>
            <a:ext cx="0" cy="267912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31404E-7F06-4C84-9DDB-3B1E96B80187}"/>
              </a:ext>
            </a:extLst>
          </p:cNvPr>
          <p:cNvCxnSpPr/>
          <p:nvPr/>
        </p:nvCxnSpPr>
        <p:spPr>
          <a:xfrm>
            <a:off x="4107146" y="2810193"/>
            <a:ext cx="0" cy="594871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A6FC10-7492-4672-8988-D59DE5EBFE13}"/>
              </a:ext>
            </a:extLst>
          </p:cNvPr>
          <p:cNvCxnSpPr/>
          <p:nvPr/>
        </p:nvCxnSpPr>
        <p:spPr>
          <a:xfrm>
            <a:off x="4249534" y="2512757"/>
            <a:ext cx="0" cy="220505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240651D-3F98-4C20-B3F3-376A625623C4}"/>
              </a:ext>
            </a:extLst>
          </p:cNvPr>
          <p:cNvCxnSpPr/>
          <p:nvPr/>
        </p:nvCxnSpPr>
        <p:spPr>
          <a:xfrm>
            <a:off x="4435306" y="2609785"/>
            <a:ext cx="0" cy="98511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E007861-AB2D-42BA-B917-55AEC08AF4B9}"/>
              </a:ext>
            </a:extLst>
          </p:cNvPr>
          <p:cNvSpPr txBox="1"/>
          <p:nvPr/>
        </p:nvSpPr>
        <p:spPr>
          <a:xfrm>
            <a:off x="2159806" y="32878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F03722-2F9B-41D9-B940-179E69266877}"/>
              </a:ext>
            </a:extLst>
          </p:cNvPr>
          <p:cNvSpPr txBox="1"/>
          <p:nvPr/>
        </p:nvSpPr>
        <p:spPr>
          <a:xfrm>
            <a:off x="2251929" y="34461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EFE1A5-E8B9-49DE-BF3F-57C04EF43677}"/>
              </a:ext>
            </a:extLst>
          </p:cNvPr>
          <p:cNvSpPr txBox="1"/>
          <p:nvPr/>
        </p:nvSpPr>
        <p:spPr>
          <a:xfrm>
            <a:off x="2283697" y="38946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EDE596-39CD-4FE0-A4EF-6AC31052928C}"/>
              </a:ext>
            </a:extLst>
          </p:cNvPr>
          <p:cNvSpPr txBox="1"/>
          <p:nvPr/>
        </p:nvSpPr>
        <p:spPr>
          <a:xfrm>
            <a:off x="2375820" y="40529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335D84-84C5-460F-8696-E2FC0721E012}"/>
              </a:ext>
            </a:extLst>
          </p:cNvPr>
          <p:cNvSpPr txBox="1"/>
          <p:nvPr/>
        </p:nvSpPr>
        <p:spPr>
          <a:xfrm>
            <a:off x="2871123" y="34079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615EF9-B790-4406-B780-6B15BE951D35}"/>
              </a:ext>
            </a:extLst>
          </p:cNvPr>
          <p:cNvSpPr txBox="1"/>
          <p:nvPr/>
        </p:nvSpPr>
        <p:spPr>
          <a:xfrm>
            <a:off x="2963246" y="35662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49BD88-7BB3-424B-BFD2-7F4CDEE4E508}"/>
              </a:ext>
            </a:extLst>
          </p:cNvPr>
          <p:cNvSpPr txBox="1"/>
          <p:nvPr/>
        </p:nvSpPr>
        <p:spPr>
          <a:xfrm>
            <a:off x="3290973" y="274366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F2B6B0-D7A2-4CDA-BDEA-94B44AE9A71A}"/>
              </a:ext>
            </a:extLst>
          </p:cNvPr>
          <p:cNvSpPr txBox="1"/>
          <p:nvPr/>
        </p:nvSpPr>
        <p:spPr>
          <a:xfrm>
            <a:off x="3383096" y="29019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084487-30BF-43F2-98C9-D0711D853BDE}"/>
              </a:ext>
            </a:extLst>
          </p:cNvPr>
          <p:cNvSpPr txBox="1"/>
          <p:nvPr/>
        </p:nvSpPr>
        <p:spPr>
          <a:xfrm>
            <a:off x="3640837" y="300036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54BE85-8045-446B-A83F-D59A942B58E1}"/>
              </a:ext>
            </a:extLst>
          </p:cNvPr>
          <p:cNvSpPr txBox="1"/>
          <p:nvPr/>
        </p:nvSpPr>
        <p:spPr>
          <a:xfrm>
            <a:off x="3732960" y="31586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E1BF5C-DBEB-4925-9355-E21CA02ECC79}"/>
              </a:ext>
            </a:extLst>
          </p:cNvPr>
          <p:cNvSpPr txBox="1"/>
          <p:nvPr/>
        </p:nvSpPr>
        <p:spPr>
          <a:xfrm>
            <a:off x="4091913" y="29218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0C5BF7F-54AE-45AF-982D-0F0982BEB702}"/>
              </a:ext>
            </a:extLst>
          </p:cNvPr>
          <p:cNvSpPr txBox="1"/>
          <p:nvPr/>
        </p:nvSpPr>
        <p:spPr>
          <a:xfrm>
            <a:off x="4184036" y="30801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A6D8DF-CEC3-4C1D-BAFB-0F1FCC7823DA}"/>
              </a:ext>
            </a:extLst>
          </p:cNvPr>
          <p:cNvSpPr txBox="1"/>
          <p:nvPr/>
        </p:nvSpPr>
        <p:spPr>
          <a:xfrm>
            <a:off x="4252404" y="21544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7B1393-2DDD-42CD-80D0-CC88BFF7276B}"/>
              </a:ext>
            </a:extLst>
          </p:cNvPr>
          <p:cNvSpPr txBox="1"/>
          <p:nvPr/>
        </p:nvSpPr>
        <p:spPr>
          <a:xfrm>
            <a:off x="4344527" y="23127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DD8FE3-1121-4024-AC26-4203B01BD3FC}"/>
              </a:ext>
            </a:extLst>
          </p:cNvPr>
          <p:cNvSpPr txBox="1"/>
          <p:nvPr/>
        </p:nvSpPr>
        <p:spPr>
          <a:xfrm>
            <a:off x="4460155" y="24772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DE02F9-0133-458D-B8B0-1D2D4FA8CCD2}"/>
              </a:ext>
            </a:extLst>
          </p:cNvPr>
          <p:cNvSpPr txBox="1"/>
          <p:nvPr/>
        </p:nvSpPr>
        <p:spPr>
          <a:xfrm>
            <a:off x="4552278" y="26355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4A6783-C4E4-48F8-B68D-41EACA8B31A0}"/>
              </a:ext>
            </a:extLst>
          </p:cNvPr>
          <p:cNvSpPr txBox="1"/>
          <p:nvPr/>
        </p:nvSpPr>
        <p:spPr>
          <a:xfrm>
            <a:off x="2551413" y="54144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MSE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40CFD58-B2CE-47C2-9280-E5C19E86A4C5}"/>
                  </a:ext>
                </a:extLst>
              </p:cNvPr>
              <p:cNvSpPr txBox="1"/>
              <p:nvPr/>
            </p:nvSpPr>
            <p:spPr>
              <a:xfrm>
                <a:off x="3189827" y="5098212"/>
                <a:ext cx="753411" cy="983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0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  <m:sup/>
                        <m:e>
                          <m:r>
                            <a:rPr lang="el-GR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𝛆</m:t>
                          </m:r>
                        </m:e>
                      </m:nary>
                    </m:oMath>
                  </m:oMathPara>
                </a14:m>
                <a:endParaRPr lang="hu-HU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40CFD58-B2CE-47C2-9280-E5C19E86A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827" y="5098212"/>
                <a:ext cx="753411" cy="983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AEDEDF27-BA0C-4ED6-8E8A-C2B9E9666D17}"/>
              </a:ext>
            </a:extLst>
          </p:cNvPr>
          <p:cNvSpPr txBox="1"/>
          <p:nvPr/>
        </p:nvSpPr>
        <p:spPr>
          <a:xfrm>
            <a:off x="3736284" y="559791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38C4D6-5630-4FDC-B7C9-AA425BE2BD95}"/>
              </a:ext>
            </a:extLst>
          </p:cNvPr>
          <p:cNvSpPr txBox="1"/>
          <p:nvPr/>
        </p:nvSpPr>
        <p:spPr>
          <a:xfrm>
            <a:off x="3732430" y="54018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D7EEB1-CC75-48EE-AAD7-C37DB535B7F7}"/>
              </a:ext>
            </a:extLst>
          </p:cNvPr>
          <p:cNvSpPr txBox="1"/>
          <p:nvPr/>
        </p:nvSpPr>
        <p:spPr>
          <a:xfrm>
            <a:off x="9657178" y="3226681"/>
            <a:ext cx="16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„cost-function”</a:t>
            </a:r>
          </a:p>
        </p:txBody>
      </p:sp>
    </p:spTree>
    <p:extLst>
      <p:ext uri="{BB962C8B-B14F-4D97-AF65-F5344CB8AC3E}">
        <p14:creationId xmlns:p14="http://schemas.microsoft.com/office/powerpoint/2010/main" val="121920325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Regression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5CEB4-E86F-4E9F-AD34-37D51AB7CCC2}"/>
              </a:ext>
            </a:extLst>
          </p:cNvPr>
          <p:cNvSpPr txBox="1"/>
          <p:nvPr/>
        </p:nvSpPr>
        <p:spPr>
          <a:xfrm>
            <a:off x="1610315" y="1394258"/>
            <a:ext cx="353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statistic is defined as follows: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316ED8-F274-479A-9766-ADC3DA916B19}"/>
              </a:ext>
            </a:extLst>
          </p:cNvPr>
          <p:cNvSpPr txBox="1"/>
          <p:nvPr/>
        </p:nvSpPr>
        <p:spPr>
          <a:xfrm>
            <a:off x="2136297" y="13419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10E953-473D-4B62-8196-14CBD2E508A9}"/>
              </a:ext>
            </a:extLst>
          </p:cNvPr>
          <p:cNvSpPr txBox="1"/>
          <p:nvPr/>
        </p:nvSpPr>
        <p:spPr>
          <a:xfrm>
            <a:off x="4050983" y="204557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   =  1  -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4824EE-29A1-4052-922A-A2B9D9E43B69}"/>
                  </a:ext>
                </a:extLst>
              </p:cNvPr>
              <p:cNvSpPr txBox="1"/>
              <p:nvPr/>
            </p:nvSpPr>
            <p:spPr>
              <a:xfrm>
                <a:off x="5035732" y="1945767"/>
                <a:ext cx="45365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𝐑𝐒𝐒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𝐓𝐒𝐒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4824EE-29A1-4052-922A-A2B9D9E43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732" y="1945767"/>
                <a:ext cx="453650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5A6AD9E-8EF1-4C71-AA98-AD14ECF89C75}"/>
              </a:ext>
            </a:extLst>
          </p:cNvPr>
          <p:cNvSpPr txBox="1"/>
          <p:nvPr/>
        </p:nvSpPr>
        <p:spPr>
          <a:xfrm>
            <a:off x="4179106" y="20250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124132-ED14-4AA4-A850-0E711AEFFC7C}"/>
              </a:ext>
            </a:extLst>
          </p:cNvPr>
          <p:cNvSpPr txBox="1"/>
          <p:nvPr/>
        </p:nvSpPr>
        <p:spPr>
          <a:xfrm>
            <a:off x="1493448" y="2682177"/>
            <a:ext cx="75382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measures the accuracy of the regression models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It is the square of the correlation coefficient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~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it measures how strong of a linear relationship is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between two variables !!!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RSS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„residual sum of squares”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Measures the variability left unexplained after performing the regression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TSS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„total sum of squares”</a:t>
            </a: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measure the total variance in </a:t>
            </a:r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B203A6-BD55-42FB-AD02-2F4AA18ADD0F}"/>
                  </a:ext>
                </a:extLst>
              </p:cNvPr>
              <p:cNvSpPr txBox="1"/>
              <p:nvPr/>
            </p:nvSpPr>
            <p:spPr>
              <a:xfrm>
                <a:off x="3863828" y="5544499"/>
                <a:ext cx="1156983" cy="7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1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𝛍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sz="16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B203A6-BD55-42FB-AD02-2F4AA18AD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28" y="5544499"/>
                <a:ext cx="1156983" cy="762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55EB9860-5AC9-42F5-A15D-B84D7DA1175D}"/>
              </a:ext>
            </a:extLst>
          </p:cNvPr>
          <p:cNvSpPr txBox="1"/>
          <p:nvPr/>
        </p:nvSpPr>
        <p:spPr>
          <a:xfrm>
            <a:off x="4813401" y="569757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FFC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F41CB5-1F19-4435-BFAF-942F9B36D71A}"/>
                  </a:ext>
                </a:extLst>
              </p:cNvPr>
              <p:cNvSpPr txBox="1"/>
              <p:nvPr/>
            </p:nvSpPr>
            <p:spPr>
              <a:xfrm>
                <a:off x="9031665" y="4118826"/>
                <a:ext cx="1461554" cy="7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1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hu-HU" sz="16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F41CB5-1F19-4435-BFAF-942F9B36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665" y="4118826"/>
                <a:ext cx="1461554" cy="762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87D54A8-4059-487A-B8CB-4DF3A5B2C4C5}"/>
              </a:ext>
            </a:extLst>
          </p:cNvPr>
          <p:cNvSpPr txBox="1"/>
          <p:nvPr/>
        </p:nvSpPr>
        <p:spPr>
          <a:xfrm>
            <a:off x="10296826" y="427189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FFC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DD5D40-EB6D-40DE-B63E-A84FFB41BAA9}"/>
                  </a:ext>
                </a:extLst>
              </p:cNvPr>
              <p:cNvSpPr txBox="1"/>
              <p:nvPr/>
            </p:nvSpPr>
            <p:spPr>
              <a:xfrm>
                <a:off x="3660349" y="5604274"/>
                <a:ext cx="38023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DD5D40-EB6D-40DE-B63E-A84FFB41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349" y="5604274"/>
                <a:ext cx="38023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8038FE3-070E-4410-B7CA-9389DBE6C0E1}"/>
              </a:ext>
            </a:extLst>
          </p:cNvPr>
          <p:cNvSpPr txBox="1"/>
          <p:nvPr/>
        </p:nvSpPr>
        <p:spPr>
          <a:xfrm>
            <a:off x="6380633" y="1966087"/>
            <a:ext cx="257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 the better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fits the data</a:t>
            </a:r>
          </a:p>
        </p:txBody>
      </p:sp>
    </p:spTree>
    <p:extLst>
      <p:ext uri="{BB962C8B-B14F-4D97-AF65-F5344CB8AC3E}">
        <p14:creationId xmlns:p14="http://schemas.microsoft.com/office/powerpoint/2010/main" val="14700442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Bollinger Bands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504751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Bollinger Bands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35C5D9-23E8-4761-BB5C-6CC73A47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technical analysis approach was first used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John A. Bollinger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 in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1980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approach can be used in mean reversion strategies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detect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overbought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oversold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levels as well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0068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Bollinger Bands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4384DF-47D6-42CD-9F2B-33EFBB106097}"/>
              </a:ext>
            </a:extLst>
          </p:cNvPr>
          <p:cNvCxnSpPr/>
          <p:nvPr/>
        </p:nvCxnSpPr>
        <p:spPr>
          <a:xfrm flipV="1">
            <a:off x="1775428" y="2579012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D79AE3-03EB-497B-80E0-0723A62B5472}"/>
              </a:ext>
            </a:extLst>
          </p:cNvPr>
          <p:cNvCxnSpPr>
            <a:cxnSpLocks/>
          </p:cNvCxnSpPr>
          <p:nvPr/>
        </p:nvCxnSpPr>
        <p:spPr>
          <a:xfrm flipV="1">
            <a:off x="1585958" y="5440596"/>
            <a:ext cx="4619533" cy="2165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496BC-CFFB-4717-8240-2F43EBE98556}"/>
              </a:ext>
            </a:extLst>
          </p:cNvPr>
          <p:cNvSpPr txBox="1"/>
          <p:nvPr/>
        </p:nvSpPr>
        <p:spPr>
          <a:xfrm>
            <a:off x="1506574" y="2170151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E30A8-DDF3-4404-AC88-146ADD393DA7}"/>
              </a:ext>
            </a:extLst>
          </p:cNvPr>
          <p:cNvSpPr txBox="1"/>
          <p:nvPr/>
        </p:nvSpPr>
        <p:spPr>
          <a:xfrm>
            <a:off x="6246144" y="5237694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AD6C5D-E33B-4A3A-9C79-AEE69B32C0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8" t="13146" r="14937" b="21724"/>
          <a:stretch/>
        </p:blipFill>
        <p:spPr>
          <a:xfrm>
            <a:off x="2062959" y="2370206"/>
            <a:ext cx="3705898" cy="285861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D76B58D-E5A4-4A97-A597-5CDA1C0379F7}"/>
              </a:ext>
            </a:extLst>
          </p:cNvPr>
          <p:cNvSpPr/>
          <p:nvPr/>
        </p:nvSpPr>
        <p:spPr>
          <a:xfrm>
            <a:off x="1982655" y="2158426"/>
            <a:ext cx="761177" cy="1155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C9CC5F-AC5E-4890-9405-18ADF1D89478}"/>
              </a:ext>
            </a:extLst>
          </p:cNvPr>
          <p:cNvSpPr txBox="1"/>
          <p:nvPr/>
        </p:nvSpPr>
        <p:spPr>
          <a:xfrm>
            <a:off x="6581418" y="1537353"/>
            <a:ext cx="48881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MA(20)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indicator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period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days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MOVING AVERAGE REPRESENTS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MEAN OF THE TIME SERIES !!!</a:t>
            </a:r>
          </a:p>
          <a:p>
            <a:pPr algn="ctr"/>
            <a:endParaRPr lang="hu-HU" sz="2400" b="1" i="1" dirty="0">
              <a:solidFill>
                <a:srgbClr val="FF9999"/>
              </a:solidFill>
            </a:endParaRP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MA(20) + 2</a:t>
            </a:r>
            <a:r>
              <a:rPr lang="el-G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σ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upper Bollinger band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MA(20) - 2</a:t>
            </a:r>
            <a:r>
              <a:rPr lang="el-G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σ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lower Bollinger band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61454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Bollinger Bands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35C5D9-23E8-4761-BB5C-6CC73A47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detect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overbought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oversold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conditions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price of the asset falls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below the lower band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this is a typical indicator that the asset if oversold 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ASSET PRICE IS LIKELY TO INCREASE (SUPPORT LEVEL) !!!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price of the asset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breaks above the upper band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this is a typical indicator that the asset is overbought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ASSET PRICE IS LIKELY TO FALL (RESISTANCE LEVEL) !!!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8308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Bollinger Bands Mean Reversion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35C5D9-23E8-4761-BB5C-6CC73A47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Bollinger bands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 reversion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trading strategies</a:t>
            </a:r>
          </a:p>
          <a:p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if the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stock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price deviates substantially from the mean or average it eventually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reverts back to the mean</a:t>
            </a:r>
            <a:endParaRPr lang="hu-HU" b="1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rgbClr val="FF9999"/>
                </a:solidFill>
              </a:rPr>
              <a:t>IT IS NOT WORKING FINE IN TRENDS </a:t>
            </a:r>
          </a:p>
          <a:p>
            <a:pPr marL="0" indent="0" algn="ctr">
              <a:buNone/>
            </a:pPr>
            <a:r>
              <a:rPr lang="hu-HU" b="1" dirty="0">
                <a:solidFill>
                  <a:srgbClr val="FF9999"/>
                </a:solidFill>
              </a:rPr>
              <a:t>(BULLISH OR BEARISH TRENDS) !!!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or example in a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bullish trend 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it is not advisable to open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short positions 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when the price breaks the upper band (but we can close long positions)</a:t>
            </a:r>
          </a:p>
          <a:p>
            <a:pPr marL="0" indent="0">
              <a:buNone/>
            </a:pPr>
            <a:endParaRPr lang="hu-HU" b="1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4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546EC-130D-4EE2-B048-4F6BB116BE2C}"/>
              </a:ext>
            </a:extLst>
          </p:cNvPr>
          <p:cNvSpPr txBox="1"/>
          <p:nvPr/>
        </p:nvSpPr>
        <p:spPr>
          <a:xfrm>
            <a:off x="-88777" y="1423439"/>
            <a:ext cx="1172006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	</a:t>
            </a:r>
            <a:r>
              <a:rPr lang="hu-HU" sz="2400" b="1" dirty="0">
                <a:solidFill>
                  <a:srgbClr val="FFC000"/>
                </a:solidFill>
              </a:rPr>
              <a:t>MEASURING THE RISK OF STOCK - VOLATILITY</a:t>
            </a:r>
          </a:p>
          <a:p>
            <a:r>
              <a:rPr lang="hu-HU" sz="2400" dirty="0"/>
              <a:t>		</a:t>
            </a:r>
          </a:p>
          <a:p>
            <a:r>
              <a:rPr lang="hu-HU" sz="2400" dirty="0">
                <a:sym typeface="Wingdings" panose="05000000000000000000" pitchFamily="2" charset="2"/>
              </a:rPr>
              <a:t>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statistical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measure of the dispersion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returns for a given security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  which is the amount of uncertainty (or risk) about the size of changes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in the value of a given security (stock, bond etc.)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 we can measure volatility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standard deviation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or variance between returns of the same security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     	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HIGHER THE VOLATILITY THE RISKIER THE SECURITY !!!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we can use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Capital Asset Pricing Model (CAPM)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with the </a:t>
            </a:r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β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value to approximate volatiliy</a:t>
            </a:r>
            <a:endParaRPr lang="hu-HU" sz="2400" dirty="0">
              <a:sym typeface="Wingdings" panose="05000000000000000000" pitchFamily="2" charset="2"/>
            </a:endParaRPr>
          </a:p>
          <a:p>
            <a:endParaRPr lang="hu-HU" sz="2400" dirty="0"/>
          </a:p>
          <a:p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0944745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Cross-Sectional Mean Reversion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88243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Cross-Sectional Mean Reversion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35C5D9-23E8-4761-BB5C-6CC73A47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basically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portfolio optimization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 invest our capital into several stocks (with given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</a:t>
            </a:r>
            <a:r>
              <a:rPr lang="hu-HU" b="1" i="0" baseline="-25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weights)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trading algorithm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rebalances the portfolio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daily </a:t>
            </a:r>
            <a:endParaRPr lang="hu-HU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>
              <a:buNone/>
            </a:pPr>
            <a:endParaRPr lang="hu-HU" b="1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22267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Cross-Sectional Mean Reversion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835BA1-9E88-4186-9BFD-14751EF7F6E0}"/>
              </a:ext>
            </a:extLst>
          </p:cNvPr>
          <p:cNvSpPr/>
          <p:nvPr/>
        </p:nvSpPr>
        <p:spPr>
          <a:xfrm>
            <a:off x="2970666" y="1628544"/>
            <a:ext cx="6055360" cy="9542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trading startegy assumes that the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single stock prices</a:t>
            </a:r>
          </a:p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revert to the mean 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the population (universe)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12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Cross-Sectional Mean Reversion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835BA1-9E88-4186-9BFD-14751EF7F6E0}"/>
              </a:ext>
            </a:extLst>
          </p:cNvPr>
          <p:cNvSpPr/>
          <p:nvPr/>
        </p:nvSpPr>
        <p:spPr>
          <a:xfrm>
            <a:off x="2970666" y="1628544"/>
            <a:ext cx="6055360" cy="9542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trading startegy assumes that the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single stock prices</a:t>
            </a:r>
          </a:p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revert to the mean 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the population (universe)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601C07-54F8-4C16-AA04-9E5A526B62D0}"/>
              </a:ext>
            </a:extLst>
          </p:cNvPr>
          <p:cNvSpPr/>
          <p:nvPr/>
        </p:nvSpPr>
        <p:spPr>
          <a:xfrm>
            <a:off x="2970666" y="2907406"/>
            <a:ext cx="6055360" cy="9542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universe can be the stocks in the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S&amp;P500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2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Cross-Sectional Mean Reversion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835BA1-9E88-4186-9BFD-14751EF7F6E0}"/>
              </a:ext>
            </a:extLst>
          </p:cNvPr>
          <p:cNvSpPr/>
          <p:nvPr/>
        </p:nvSpPr>
        <p:spPr>
          <a:xfrm>
            <a:off x="2970666" y="1628544"/>
            <a:ext cx="6055360" cy="9542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trading startegy assumes that the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single stock prices</a:t>
            </a:r>
          </a:p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revert to the mean 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the population (universe)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064035-09C8-4F28-A038-95099548C534}"/>
              </a:ext>
            </a:extLst>
          </p:cNvPr>
          <p:cNvSpPr/>
          <p:nvPr/>
        </p:nvSpPr>
        <p:spPr>
          <a:xfrm>
            <a:off x="3041687" y="4186269"/>
            <a:ext cx="6055360" cy="9542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short stocks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positive daily returns and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long stocks</a:t>
            </a:r>
          </a:p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that have negative daily returns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601C07-54F8-4C16-AA04-9E5A526B62D0}"/>
              </a:ext>
            </a:extLst>
          </p:cNvPr>
          <p:cNvSpPr/>
          <p:nvPr/>
        </p:nvSpPr>
        <p:spPr>
          <a:xfrm>
            <a:off x="2970666" y="2907406"/>
            <a:ext cx="6055360" cy="9542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universe can be the stocks in the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S&amp;P500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4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Cross-Sectional Mean Reversion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835BA1-9E88-4186-9BFD-14751EF7F6E0}"/>
              </a:ext>
            </a:extLst>
          </p:cNvPr>
          <p:cNvSpPr/>
          <p:nvPr/>
        </p:nvSpPr>
        <p:spPr>
          <a:xfrm>
            <a:off x="2970666" y="1628544"/>
            <a:ext cx="6055360" cy="9542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trading startegy assumes that the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single stock prices</a:t>
            </a:r>
          </a:p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revert to the mean 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the population (universe)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064035-09C8-4F28-A038-95099548C534}"/>
              </a:ext>
            </a:extLst>
          </p:cNvPr>
          <p:cNvSpPr/>
          <p:nvPr/>
        </p:nvSpPr>
        <p:spPr>
          <a:xfrm>
            <a:off x="3041687" y="4186269"/>
            <a:ext cx="6055360" cy="9542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short stocks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positive daily returns and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long stocks</a:t>
            </a:r>
          </a:p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that have negative daily returns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601C07-54F8-4C16-AA04-9E5A526B62D0}"/>
              </a:ext>
            </a:extLst>
          </p:cNvPr>
          <p:cNvSpPr/>
          <p:nvPr/>
        </p:nvSpPr>
        <p:spPr>
          <a:xfrm>
            <a:off x="2970666" y="2907406"/>
            <a:ext cx="6055360" cy="9542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universe can be the stocks in the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S&amp;P500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8B64F0-AE9B-4301-9017-13EED41E1D09}"/>
              </a:ext>
            </a:extLst>
          </p:cNvPr>
          <p:cNvSpPr/>
          <p:nvPr/>
        </p:nvSpPr>
        <p:spPr>
          <a:xfrm>
            <a:off x="3048000" y="5465131"/>
            <a:ext cx="6055360" cy="954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assign a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weigth to every stock in the universe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Cross-Sectional Mean Reversion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3E1073-E00B-404C-8141-4CD10954E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" t="819" r="10196" b="54996"/>
          <a:stretch/>
        </p:blipFill>
        <p:spPr>
          <a:xfrm>
            <a:off x="3822356" y="2471149"/>
            <a:ext cx="4425368" cy="27409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59A639-0E0D-4582-A132-DC83898EF0FA}"/>
              </a:ext>
            </a:extLst>
          </p:cNvPr>
          <p:cNvSpPr txBox="1"/>
          <p:nvPr/>
        </p:nvSpPr>
        <p:spPr>
          <a:xfrm>
            <a:off x="614552" y="2256565"/>
            <a:ext cx="278634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weight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the stock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weights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define how much money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invest into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given stocks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 &gt; 0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long position (buy)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 &lt; 0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short position (sell)</a:t>
            </a:r>
            <a:endParaRPr lang="hu-HU" sz="2000" i="1" dirty="0">
              <a:solidFill>
                <a:srgbClr val="FF9999"/>
              </a:solidFill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086537-1026-4766-9D81-0AB6ED53364E}"/>
              </a:ext>
            </a:extLst>
          </p:cNvPr>
          <p:cNvSpPr txBox="1"/>
          <p:nvPr/>
        </p:nvSpPr>
        <p:spPr>
          <a:xfrm>
            <a:off x="7064484" y="5411972"/>
            <a:ext cx="3386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normalization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factor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(the sum of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values is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  <a:endParaRPr lang="hu-HU" sz="2000" i="1" dirty="0">
              <a:solidFill>
                <a:srgbClr val="FF9999"/>
              </a:solidFill>
              <a:sym typeface="Wingdings" panose="05000000000000000000" pitchFamily="2" charset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E30F8-5E53-4756-9114-1A9CFF358742}"/>
              </a:ext>
            </a:extLst>
          </p:cNvPr>
          <p:cNvSpPr txBox="1"/>
          <p:nvPr/>
        </p:nvSpPr>
        <p:spPr>
          <a:xfrm>
            <a:off x="6696603" y="1649228"/>
            <a:ext cx="3384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the return of the universe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S&amp;P500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example)</a:t>
            </a:r>
            <a:endParaRPr lang="hu-HU" sz="2000" i="1" dirty="0">
              <a:solidFill>
                <a:srgbClr val="FF9999"/>
              </a:solidFill>
              <a:sym typeface="Wingdings" panose="05000000000000000000" pitchFamily="2" charset="2"/>
            </a:endParaRP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A0BB21-BA83-428F-B76D-79EA118C6546}"/>
              </a:ext>
            </a:extLst>
          </p:cNvPr>
          <p:cNvSpPr txBox="1"/>
          <p:nvPr/>
        </p:nvSpPr>
        <p:spPr>
          <a:xfrm>
            <a:off x="8408835" y="2945660"/>
            <a:ext cx="33445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THE FURTHER AWAY THE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STOCK’S RETURN FROM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THE MEAN, THE LARGER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THE w</a:t>
            </a:r>
            <a:r>
              <a:rPr lang="hu-HU" sz="2400" b="1" i="1" baseline="-25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WEIGHT !!!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55826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Machine Learning Algorithms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502538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Machine 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C016DE-92B1-4A99-AC9B-957688D13F5E}"/>
              </a:ext>
            </a:extLst>
          </p:cNvPr>
          <p:cNvCxnSpPr/>
          <p:nvPr/>
        </p:nvCxnSpPr>
        <p:spPr>
          <a:xfrm flipV="1">
            <a:off x="1748795" y="2526377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C263D-6A0D-4181-8D9E-68A0E82A838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559325" y="5387001"/>
            <a:ext cx="444599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9E1DE9-65BF-44E3-A287-A73C626F1FCA}"/>
              </a:ext>
            </a:extLst>
          </p:cNvPr>
          <p:cNvSpPr txBox="1"/>
          <p:nvPr/>
        </p:nvSpPr>
        <p:spPr>
          <a:xfrm>
            <a:off x="1479941" y="211751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8A6C1556-43CF-453C-AFCE-D7900EB65DC1}"/>
              </a:ext>
            </a:extLst>
          </p:cNvPr>
          <p:cNvSpPr/>
          <p:nvPr/>
        </p:nvSpPr>
        <p:spPr>
          <a:xfrm>
            <a:off x="2034901" y="2817945"/>
            <a:ext cx="3735103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9360E-616C-4BC1-A9A9-4A5D0FCAB043}"/>
              </a:ext>
            </a:extLst>
          </p:cNvPr>
          <p:cNvSpPr txBox="1"/>
          <p:nvPr/>
        </p:nvSpPr>
        <p:spPr>
          <a:xfrm>
            <a:off x="6005319" y="5186946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8A05B6-AB55-4384-AF0A-110EEDD2D1F3}"/>
              </a:ext>
            </a:extLst>
          </p:cNvPr>
          <p:cNvSpPr/>
          <p:nvPr/>
        </p:nvSpPr>
        <p:spPr>
          <a:xfrm>
            <a:off x="1904034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515D5F-1304-482D-B3C9-7B3F85F76C9F}"/>
              </a:ext>
            </a:extLst>
          </p:cNvPr>
          <p:cNvSpPr/>
          <p:nvPr/>
        </p:nvSpPr>
        <p:spPr>
          <a:xfrm>
            <a:off x="2342698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BD9199-CD9F-4D13-9DC6-06E14D811CD0}"/>
              </a:ext>
            </a:extLst>
          </p:cNvPr>
          <p:cNvSpPr/>
          <p:nvPr/>
        </p:nvSpPr>
        <p:spPr>
          <a:xfrm>
            <a:off x="2777013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4579DB-7D23-45BA-90B6-AC95D3EED709}"/>
              </a:ext>
            </a:extLst>
          </p:cNvPr>
          <p:cNvSpPr/>
          <p:nvPr/>
        </p:nvSpPr>
        <p:spPr>
          <a:xfrm>
            <a:off x="3215677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95FCFF-EB95-4140-A1DB-DB1A0A2D8227}"/>
              </a:ext>
            </a:extLst>
          </p:cNvPr>
          <p:cNvSpPr/>
          <p:nvPr/>
        </p:nvSpPr>
        <p:spPr>
          <a:xfrm>
            <a:off x="3651310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26EC23-90DD-4DC1-AEF6-4C263E76CBE8}"/>
              </a:ext>
            </a:extLst>
          </p:cNvPr>
          <p:cNvSpPr/>
          <p:nvPr/>
        </p:nvSpPr>
        <p:spPr>
          <a:xfrm>
            <a:off x="4089974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6A5452-0F5B-490C-8928-F7B51D5E563A}"/>
              </a:ext>
            </a:extLst>
          </p:cNvPr>
          <p:cNvSpPr/>
          <p:nvPr/>
        </p:nvSpPr>
        <p:spPr>
          <a:xfrm>
            <a:off x="4524289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9F4D82-1569-4763-8469-6C3B34AF3171}"/>
              </a:ext>
            </a:extLst>
          </p:cNvPr>
          <p:cNvSpPr/>
          <p:nvPr/>
        </p:nvSpPr>
        <p:spPr>
          <a:xfrm>
            <a:off x="4962953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E69F4D-54B6-43FC-9657-88104E9AC328}"/>
              </a:ext>
            </a:extLst>
          </p:cNvPr>
          <p:cNvSpPr/>
          <p:nvPr/>
        </p:nvSpPr>
        <p:spPr>
          <a:xfrm>
            <a:off x="5402930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F9AF2D-B254-4E05-BD88-02A74285EA82}"/>
              </a:ext>
            </a:extLst>
          </p:cNvPr>
          <p:cNvSpPr txBox="1"/>
          <p:nvPr/>
        </p:nvSpPr>
        <p:spPr>
          <a:xfrm>
            <a:off x="6247884" y="2256872"/>
            <a:ext cx="53636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use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 learn patterns in the past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rgbClr val="FF9999"/>
              </a:solidFill>
              <a:sym typeface="Wingdings" panose="05000000000000000000" pitchFamily="2" charset="2"/>
            </a:endParaRPr>
          </a:p>
          <a:p>
            <a:pPr algn="ctr"/>
            <a: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WE ASSUME THE SAME PATTERNS</a:t>
            </a:r>
            <a:b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WILL OCCUR IN THE FUTURE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!!!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past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obeservations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(lags) are crucial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836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Machine 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C016DE-92B1-4A99-AC9B-957688D13F5E}"/>
              </a:ext>
            </a:extLst>
          </p:cNvPr>
          <p:cNvCxnSpPr/>
          <p:nvPr/>
        </p:nvCxnSpPr>
        <p:spPr>
          <a:xfrm flipV="1">
            <a:off x="1748795" y="2526377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C263D-6A0D-4181-8D9E-68A0E82A838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559325" y="5387001"/>
            <a:ext cx="444599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9E1DE9-65BF-44E3-A287-A73C626F1FCA}"/>
              </a:ext>
            </a:extLst>
          </p:cNvPr>
          <p:cNvSpPr txBox="1"/>
          <p:nvPr/>
        </p:nvSpPr>
        <p:spPr>
          <a:xfrm>
            <a:off x="1479941" y="211751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8A6C1556-43CF-453C-AFCE-D7900EB65DC1}"/>
              </a:ext>
            </a:extLst>
          </p:cNvPr>
          <p:cNvSpPr/>
          <p:nvPr/>
        </p:nvSpPr>
        <p:spPr>
          <a:xfrm>
            <a:off x="2034901" y="2817945"/>
            <a:ext cx="3735103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9360E-616C-4BC1-A9A9-4A5D0FCAB043}"/>
              </a:ext>
            </a:extLst>
          </p:cNvPr>
          <p:cNvSpPr txBox="1"/>
          <p:nvPr/>
        </p:nvSpPr>
        <p:spPr>
          <a:xfrm>
            <a:off x="6005319" y="5186946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8A05B6-AB55-4384-AF0A-110EEDD2D1F3}"/>
              </a:ext>
            </a:extLst>
          </p:cNvPr>
          <p:cNvSpPr/>
          <p:nvPr/>
        </p:nvSpPr>
        <p:spPr>
          <a:xfrm>
            <a:off x="1904034" y="5505776"/>
            <a:ext cx="387403" cy="3874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515D5F-1304-482D-B3C9-7B3F85F76C9F}"/>
              </a:ext>
            </a:extLst>
          </p:cNvPr>
          <p:cNvSpPr/>
          <p:nvPr/>
        </p:nvSpPr>
        <p:spPr>
          <a:xfrm>
            <a:off x="2342698" y="5505777"/>
            <a:ext cx="387403" cy="3874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BD9199-CD9F-4D13-9DC6-06E14D811CD0}"/>
              </a:ext>
            </a:extLst>
          </p:cNvPr>
          <p:cNvSpPr/>
          <p:nvPr/>
        </p:nvSpPr>
        <p:spPr>
          <a:xfrm>
            <a:off x="2777013" y="5505776"/>
            <a:ext cx="387403" cy="3874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4579DB-7D23-45BA-90B6-AC95D3EED709}"/>
              </a:ext>
            </a:extLst>
          </p:cNvPr>
          <p:cNvSpPr/>
          <p:nvPr/>
        </p:nvSpPr>
        <p:spPr>
          <a:xfrm>
            <a:off x="3215677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95FCFF-EB95-4140-A1DB-DB1A0A2D8227}"/>
              </a:ext>
            </a:extLst>
          </p:cNvPr>
          <p:cNvSpPr/>
          <p:nvPr/>
        </p:nvSpPr>
        <p:spPr>
          <a:xfrm>
            <a:off x="3651310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26EC23-90DD-4DC1-AEF6-4C263E76CBE8}"/>
              </a:ext>
            </a:extLst>
          </p:cNvPr>
          <p:cNvSpPr/>
          <p:nvPr/>
        </p:nvSpPr>
        <p:spPr>
          <a:xfrm>
            <a:off x="4089974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6A5452-0F5B-490C-8928-F7B51D5E563A}"/>
              </a:ext>
            </a:extLst>
          </p:cNvPr>
          <p:cNvSpPr/>
          <p:nvPr/>
        </p:nvSpPr>
        <p:spPr>
          <a:xfrm>
            <a:off x="4524289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9F4D82-1569-4763-8469-6C3B34AF3171}"/>
              </a:ext>
            </a:extLst>
          </p:cNvPr>
          <p:cNvSpPr/>
          <p:nvPr/>
        </p:nvSpPr>
        <p:spPr>
          <a:xfrm>
            <a:off x="4962953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E69F4D-54B6-43FC-9657-88104E9AC328}"/>
              </a:ext>
            </a:extLst>
          </p:cNvPr>
          <p:cNvSpPr/>
          <p:nvPr/>
        </p:nvSpPr>
        <p:spPr>
          <a:xfrm>
            <a:off x="5402930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F9AF2D-B254-4E05-BD88-02A74285EA82}"/>
              </a:ext>
            </a:extLst>
          </p:cNvPr>
          <p:cNvSpPr txBox="1"/>
          <p:nvPr/>
        </p:nvSpPr>
        <p:spPr>
          <a:xfrm>
            <a:off x="6247884" y="2256872"/>
            <a:ext cx="53636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use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 learn patterns in the past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rgbClr val="FF9999"/>
              </a:solidFill>
              <a:sym typeface="Wingdings" panose="05000000000000000000" pitchFamily="2" charset="2"/>
            </a:endParaRPr>
          </a:p>
          <a:p>
            <a:pPr algn="ctr"/>
            <a: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WE ASSUME THE SAME PATTERNS</a:t>
            </a:r>
            <a:b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WILL OCCUR IN THE FUTURE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!!!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past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obeservations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(lags) are crucial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57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Commodities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71121894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Machine 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C016DE-92B1-4A99-AC9B-957688D13F5E}"/>
              </a:ext>
            </a:extLst>
          </p:cNvPr>
          <p:cNvCxnSpPr/>
          <p:nvPr/>
        </p:nvCxnSpPr>
        <p:spPr>
          <a:xfrm flipV="1">
            <a:off x="1748795" y="2526377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C263D-6A0D-4181-8D9E-68A0E82A838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559325" y="5387001"/>
            <a:ext cx="444599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9E1DE9-65BF-44E3-A287-A73C626F1FCA}"/>
              </a:ext>
            </a:extLst>
          </p:cNvPr>
          <p:cNvSpPr txBox="1"/>
          <p:nvPr/>
        </p:nvSpPr>
        <p:spPr>
          <a:xfrm>
            <a:off x="1479941" y="211751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8A6C1556-43CF-453C-AFCE-D7900EB65DC1}"/>
              </a:ext>
            </a:extLst>
          </p:cNvPr>
          <p:cNvSpPr/>
          <p:nvPr/>
        </p:nvSpPr>
        <p:spPr>
          <a:xfrm>
            <a:off x="2034901" y="2817945"/>
            <a:ext cx="3735103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9360E-616C-4BC1-A9A9-4A5D0FCAB043}"/>
              </a:ext>
            </a:extLst>
          </p:cNvPr>
          <p:cNvSpPr txBox="1"/>
          <p:nvPr/>
        </p:nvSpPr>
        <p:spPr>
          <a:xfrm>
            <a:off x="6005319" y="5186946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8A05B6-AB55-4384-AF0A-110EEDD2D1F3}"/>
              </a:ext>
            </a:extLst>
          </p:cNvPr>
          <p:cNvSpPr/>
          <p:nvPr/>
        </p:nvSpPr>
        <p:spPr>
          <a:xfrm>
            <a:off x="1904034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515D5F-1304-482D-B3C9-7B3F85F76C9F}"/>
              </a:ext>
            </a:extLst>
          </p:cNvPr>
          <p:cNvSpPr/>
          <p:nvPr/>
        </p:nvSpPr>
        <p:spPr>
          <a:xfrm>
            <a:off x="2342698" y="5505777"/>
            <a:ext cx="387403" cy="3874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BD9199-CD9F-4D13-9DC6-06E14D811CD0}"/>
              </a:ext>
            </a:extLst>
          </p:cNvPr>
          <p:cNvSpPr/>
          <p:nvPr/>
        </p:nvSpPr>
        <p:spPr>
          <a:xfrm>
            <a:off x="2777013" y="5505776"/>
            <a:ext cx="387403" cy="3874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4579DB-7D23-45BA-90B6-AC95D3EED709}"/>
              </a:ext>
            </a:extLst>
          </p:cNvPr>
          <p:cNvSpPr/>
          <p:nvPr/>
        </p:nvSpPr>
        <p:spPr>
          <a:xfrm>
            <a:off x="3215677" y="5505776"/>
            <a:ext cx="387403" cy="3874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95FCFF-EB95-4140-A1DB-DB1A0A2D8227}"/>
              </a:ext>
            </a:extLst>
          </p:cNvPr>
          <p:cNvSpPr/>
          <p:nvPr/>
        </p:nvSpPr>
        <p:spPr>
          <a:xfrm>
            <a:off x="3651310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26EC23-90DD-4DC1-AEF6-4C263E76CBE8}"/>
              </a:ext>
            </a:extLst>
          </p:cNvPr>
          <p:cNvSpPr/>
          <p:nvPr/>
        </p:nvSpPr>
        <p:spPr>
          <a:xfrm>
            <a:off x="4089974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6A5452-0F5B-490C-8928-F7B51D5E563A}"/>
              </a:ext>
            </a:extLst>
          </p:cNvPr>
          <p:cNvSpPr/>
          <p:nvPr/>
        </p:nvSpPr>
        <p:spPr>
          <a:xfrm>
            <a:off x="4524289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9F4D82-1569-4763-8469-6C3B34AF3171}"/>
              </a:ext>
            </a:extLst>
          </p:cNvPr>
          <p:cNvSpPr/>
          <p:nvPr/>
        </p:nvSpPr>
        <p:spPr>
          <a:xfrm>
            <a:off x="4962953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E69F4D-54B6-43FC-9657-88104E9AC328}"/>
              </a:ext>
            </a:extLst>
          </p:cNvPr>
          <p:cNvSpPr/>
          <p:nvPr/>
        </p:nvSpPr>
        <p:spPr>
          <a:xfrm>
            <a:off x="5402930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F9AF2D-B254-4E05-BD88-02A74285EA82}"/>
              </a:ext>
            </a:extLst>
          </p:cNvPr>
          <p:cNvSpPr txBox="1"/>
          <p:nvPr/>
        </p:nvSpPr>
        <p:spPr>
          <a:xfrm>
            <a:off x="6247884" y="2256872"/>
            <a:ext cx="53636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use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 learn patterns in the past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rgbClr val="FF9999"/>
              </a:solidFill>
              <a:sym typeface="Wingdings" panose="05000000000000000000" pitchFamily="2" charset="2"/>
            </a:endParaRPr>
          </a:p>
          <a:p>
            <a:pPr algn="ctr"/>
            <a: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WE ASSUME THE SAME PATTERNS</a:t>
            </a:r>
            <a:b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WILL OCCUR IN THE FUTURE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!!!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past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obeservations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(lags) are crucial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8331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Machine 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C016DE-92B1-4A99-AC9B-957688D13F5E}"/>
              </a:ext>
            </a:extLst>
          </p:cNvPr>
          <p:cNvCxnSpPr/>
          <p:nvPr/>
        </p:nvCxnSpPr>
        <p:spPr>
          <a:xfrm flipV="1">
            <a:off x="1748795" y="2526377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C263D-6A0D-4181-8D9E-68A0E82A838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559325" y="5387001"/>
            <a:ext cx="444599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9E1DE9-65BF-44E3-A287-A73C626F1FCA}"/>
              </a:ext>
            </a:extLst>
          </p:cNvPr>
          <p:cNvSpPr txBox="1"/>
          <p:nvPr/>
        </p:nvSpPr>
        <p:spPr>
          <a:xfrm>
            <a:off x="1479941" y="211751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8A6C1556-43CF-453C-AFCE-D7900EB65DC1}"/>
              </a:ext>
            </a:extLst>
          </p:cNvPr>
          <p:cNvSpPr/>
          <p:nvPr/>
        </p:nvSpPr>
        <p:spPr>
          <a:xfrm>
            <a:off x="2034901" y="2817945"/>
            <a:ext cx="3735103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9360E-616C-4BC1-A9A9-4A5D0FCAB043}"/>
              </a:ext>
            </a:extLst>
          </p:cNvPr>
          <p:cNvSpPr txBox="1"/>
          <p:nvPr/>
        </p:nvSpPr>
        <p:spPr>
          <a:xfrm>
            <a:off x="6005319" y="5186946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8A05B6-AB55-4384-AF0A-110EEDD2D1F3}"/>
              </a:ext>
            </a:extLst>
          </p:cNvPr>
          <p:cNvSpPr/>
          <p:nvPr/>
        </p:nvSpPr>
        <p:spPr>
          <a:xfrm>
            <a:off x="1904034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515D5F-1304-482D-B3C9-7B3F85F76C9F}"/>
              </a:ext>
            </a:extLst>
          </p:cNvPr>
          <p:cNvSpPr/>
          <p:nvPr/>
        </p:nvSpPr>
        <p:spPr>
          <a:xfrm>
            <a:off x="2342698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BD9199-CD9F-4D13-9DC6-06E14D811CD0}"/>
              </a:ext>
            </a:extLst>
          </p:cNvPr>
          <p:cNvSpPr/>
          <p:nvPr/>
        </p:nvSpPr>
        <p:spPr>
          <a:xfrm>
            <a:off x="2777013" y="5505776"/>
            <a:ext cx="387403" cy="3874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4579DB-7D23-45BA-90B6-AC95D3EED709}"/>
              </a:ext>
            </a:extLst>
          </p:cNvPr>
          <p:cNvSpPr/>
          <p:nvPr/>
        </p:nvSpPr>
        <p:spPr>
          <a:xfrm>
            <a:off x="3215677" y="5505776"/>
            <a:ext cx="387403" cy="3874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95FCFF-EB95-4140-A1DB-DB1A0A2D8227}"/>
              </a:ext>
            </a:extLst>
          </p:cNvPr>
          <p:cNvSpPr/>
          <p:nvPr/>
        </p:nvSpPr>
        <p:spPr>
          <a:xfrm>
            <a:off x="3651310" y="5505776"/>
            <a:ext cx="387403" cy="3874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26EC23-90DD-4DC1-AEF6-4C263E76CBE8}"/>
              </a:ext>
            </a:extLst>
          </p:cNvPr>
          <p:cNvSpPr/>
          <p:nvPr/>
        </p:nvSpPr>
        <p:spPr>
          <a:xfrm>
            <a:off x="4089974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6A5452-0F5B-490C-8928-F7B51D5E563A}"/>
              </a:ext>
            </a:extLst>
          </p:cNvPr>
          <p:cNvSpPr/>
          <p:nvPr/>
        </p:nvSpPr>
        <p:spPr>
          <a:xfrm>
            <a:off x="4524289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9F4D82-1569-4763-8469-6C3B34AF3171}"/>
              </a:ext>
            </a:extLst>
          </p:cNvPr>
          <p:cNvSpPr/>
          <p:nvPr/>
        </p:nvSpPr>
        <p:spPr>
          <a:xfrm>
            <a:off x="4962953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E69F4D-54B6-43FC-9657-88104E9AC328}"/>
              </a:ext>
            </a:extLst>
          </p:cNvPr>
          <p:cNvSpPr/>
          <p:nvPr/>
        </p:nvSpPr>
        <p:spPr>
          <a:xfrm>
            <a:off x="5402930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F9AF2D-B254-4E05-BD88-02A74285EA82}"/>
              </a:ext>
            </a:extLst>
          </p:cNvPr>
          <p:cNvSpPr txBox="1"/>
          <p:nvPr/>
        </p:nvSpPr>
        <p:spPr>
          <a:xfrm>
            <a:off x="6247884" y="2256872"/>
            <a:ext cx="53636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use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 learn patterns in the past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rgbClr val="FF9999"/>
              </a:solidFill>
              <a:sym typeface="Wingdings" panose="05000000000000000000" pitchFamily="2" charset="2"/>
            </a:endParaRPr>
          </a:p>
          <a:p>
            <a:pPr algn="ctr"/>
            <a: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WE ASSUME THE SAME PATTERNS</a:t>
            </a:r>
            <a:b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WILL OCCUR IN THE FUTURE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!!!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past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obeservations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(lags) are crucial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8321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Machine 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C016DE-92B1-4A99-AC9B-957688D13F5E}"/>
              </a:ext>
            </a:extLst>
          </p:cNvPr>
          <p:cNvCxnSpPr/>
          <p:nvPr/>
        </p:nvCxnSpPr>
        <p:spPr>
          <a:xfrm flipV="1">
            <a:off x="1748795" y="2526377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C263D-6A0D-4181-8D9E-68A0E82A838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559325" y="5387001"/>
            <a:ext cx="444599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9E1DE9-65BF-44E3-A287-A73C626F1FCA}"/>
              </a:ext>
            </a:extLst>
          </p:cNvPr>
          <p:cNvSpPr txBox="1"/>
          <p:nvPr/>
        </p:nvSpPr>
        <p:spPr>
          <a:xfrm>
            <a:off x="1479941" y="211751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8A6C1556-43CF-453C-AFCE-D7900EB65DC1}"/>
              </a:ext>
            </a:extLst>
          </p:cNvPr>
          <p:cNvSpPr/>
          <p:nvPr/>
        </p:nvSpPr>
        <p:spPr>
          <a:xfrm>
            <a:off x="2034901" y="2817945"/>
            <a:ext cx="3735103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9360E-616C-4BC1-A9A9-4A5D0FCAB043}"/>
              </a:ext>
            </a:extLst>
          </p:cNvPr>
          <p:cNvSpPr txBox="1"/>
          <p:nvPr/>
        </p:nvSpPr>
        <p:spPr>
          <a:xfrm>
            <a:off x="6005319" y="5186946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8A05B6-AB55-4384-AF0A-110EEDD2D1F3}"/>
              </a:ext>
            </a:extLst>
          </p:cNvPr>
          <p:cNvSpPr/>
          <p:nvPr/>
        </p:nvSpPr>
        <p:spPr>
          <a:xfrm>
            <a:off x="1904034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515D5F-1304-482D-B3C9-7B3F85F76C9F}"/>
              </a:ext>
            </a:extLst>
          </p:cNvPr>
          <p:cNvSpPr/>
          <p:nvPr/>
        </p:nvSpPr>
        <p:spPr>
          <a:xfrm>
            <a:off x="2342698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BD9199-CD9F-4D13-9DC6-06E14D811CD0}"/>
              </a:ext>
            </a:extLst>
          </p:cNvPr>
          <p:cNvSpPr/>
          <p:nvPr/>
        </p:nvSpPr>
        <p:spPr>
          <a:xfrm>
            <a:off x="2777013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4579DB-7D23-45BA-90B6-AC95D3EED709}"/>
              </a:ext>
            </a:extLst>
          </p:cNvPr>
          <p:cNvSpPr/>
          <p:nvPr/>
        </p:nvSpPr>
        <p:spPr>
          <a:xfrm>
            <a:off x="3215677" y="5505776"/>
            <a:ext cx="387403" cy="3874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95FCFF-EB95-4140-A1DB-DB1A0A2D8227}"/>
              </a:ext>
            </a:extLst>
          </p:cNvPr>
          <p:cNvSpPr/>
          <p:nvPr/>
        </p:nvSpPr>
        <p:spPr>
          <a:xfrm>
            <a:off x="3651310" y="5505776"/>
            <a:ext cx="387403" cy="3874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26EC23-90DD-4DC1-AEF6-4C263E76CBE8}"/>
              </a:ext>
            </a:extLst>
          </p:cNvPr>
          <p:cNvSpPr/>
          <p:nvPr/>
        </p:nvSpPr>
        <p:spPr>
          <a:xfrm>
            <a:off x="4089974" y="5505777"/>
            <a:ext cx="387403" cy="3874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6A5452-0F5B-490C-8928-F7B51D5E563A}"/>
              </a:ext>
            </a:extLst>
          </p:cNvPr>
          <p:cNvSpPr/>
          <p:nvPr/>
        </p:nvSpPr>
        <p:spPr>
          <a:xfrm>
            <a:off x="4524289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9F4D82-1569-4763-8469-6C3B34AF3171}"/>
              </a:ext>
            </a:extLst>
          </p:cNvPr>
          <p:cNvSpPr/>
          <p:nvPr/>
        </p:nvSpPr>
        <p:spPr>
          <a:xfrm>
            <a:off x="4962953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E69F4D-54B6-43FC-9657-88104E9AC328}"/>
              </a:ext>
            </a:extLst>
          </p:cNvPr>
          <p:cNvSpPr/>
          <p:nvPr/>
        </p:nvSpPr>
        <p:spPr>
          <a:xfrm>
            <a:off x="5402930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F9AF2D-B254-4E05-BD88-02A74285EA82}"/>
              </a:ext>
            </a:extLst>
          </p:cNvPr>
          <p:cNvSpPr txBox="1"/>
          <p:nvPr/>
        </p:nvSpPr>
        <p:spPr>
          <a:xfrm>
            <a:off x="6247884" y="2256872"/>
            <a:ext cx="53636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use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 learn patterns in the past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rgbClr val="FF9999"/>
              </a:solidFill>
              <a:sym typeface="Wingdings" panose="05000000000000000000" pitchFamily="2" charset="2"/>
            </a:endParaRPr>
          </a:p>
          <a:p>
            <a:pPr algn="ctr"/>
            <a: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WE ASSUME THE SAME PATTERNS</a:t>
            </a:r>
            <a:b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WILL OCCUR IN THE FUTURE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!!!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past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obeservations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(lags) are crucial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52121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Machine 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C016DE-92B1-4A99-AC9B-957688D13F5E}"/>
              </a:ext>
            </a:extLst>
          </p:cNvPr>
          <p:cNvCxnSpPr/>
          <p:nvPr/>
        </p:nvCxnSpPr>
        <p:spPr>
          <a:xfrm flipV="1">
            <a:off x="1748795" y="2526377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C263D-6A0D-4181-8D9E-68A0E82A838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559325" y="5387001"/>
            <a:ext cx="444599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9E1DE9-65BF-44E3-A287-A73C626F1FCA}"/>
              </a:ext>
            </a:extLst>
          </p:cNvPr>
          <p:cNvSpPr txBox="1"/>
          <p:nvPr/>
        </p:nvSpPr>
        <p:spPr>
          <a:xfrm>
            <a:off x="1479941" y="211751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8A6C1556-43CF-453C-AFCE-D7900EB65DC1}"/>
              </a:ext>
            </a:extLst>
          </p:cNvPr>
          <p:cNvSpPr/>
          <p:nvPr/>
        </p:nvSpPr>
        <p:spPr>
          <a:xfrm>
            <a:off x="2034901" y="2817945"/>
            <a:ext cx="3735103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9360E-616C-4BC1-A9A9-4A5D0FCAB043}"/>
              </a:ext>
            </a:extLst>
          </p:cNvPr>
          <p:cNvSpPr txBox="1"/>
          <p:nvPr/>
        </p:nvSpPr>
        <p:spPr>
          <a:xfrm>
            <a:off x="6005319" y="5186946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8A05B6-AB55-4384-AF0A-110EEDD2D1F3}"/>
              </a:ext>
            </a:extLst>
          </p:cNvPr>
          <p:cNvSpPr/>
          <p:nvPr/>
        </p:nvSpPr>
        <p:spPr>
          <a:xfrm>
            <a:off x="1904034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515D5F-1304-482D-B3C9-7B3F85F76C9F}"/>
              </a:ext>
            </a:extLst>
          </p:cNvPr>
          <p:cNvSpPr/>
          <p:nvPr/>
        </p:nvSpPr>
        <p:spPr>
          <a:xfrm>
            <a:off x="2342698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BD9199-CD9F-4D13-9DC6-06E14D811CD0}"/>
              </a:ext>
            </a:extLst>
          </p:cNvPr>
          <p:cNvSpPr/>
          <p:nvPr/>
        </p:nvSpPr>
        <p:spPr>
          <a:xfrm>
            <a:off x="2777013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4579DB-7D23-45BA-90B6-AC95D3EED709}"/>
              </a:ext>
            </a:extLst>
          </p:cNvPr>
          <p:cNvSpPr/>
          <p:nvPr/>
        </p:nvSpPr>
        <p:spPr>
          <a:xfrm>
            <a:off x="3215677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95FCFF-EB95-4140-A1DB-DB1A0A2D8227}"/>
              </a:ext>
            </a:extLst>
          </p:cNvPr>
          <p:cNvSpPr/>
          <p:nvPr/>
        </p:nvSpPr>
        <p:spPr>
          <a:xfrm>
            <a:off x="3651310" y="5505776"/>
            <a:ext cx="387403" cy="3874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26EC23-90DD-4DC1-AEF6-4C263E76CBE8}"/>
              </a:ext>
            </a:extLst>
          </p:cNvPr>
          <p:cNvSpPr/>
          <p:nvPr/>
        </p:nvSpPr>
        <p:spPr>
          <a:xfrm>
            <a:off x="4089974" y="5505777"/>
            <a:ext cx="387403" cy="3874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6A5452-0F5B-490C-8928-F7B51D5E563A}"/>
              </a:ext>
            </a:extLst>
          </p:cNvPr>
          <p:cNvSpPr/>
          <p:nvPr/>
        </p:nvSpPr>
        <p:spPr>
          <a:xfrm>
            <a:off x="4524289" y="5505776"/>
            <a:ext cx="387403" cy="3874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9F4D82-1569-4763-8469-6C3B34AF3171}"/>
              </a:ext>
            </a:extLst>
          </p:cNvPr>
          <p:cNvSpPr/>
          <p:nvPr/>
        </p:nvSpPr>
        <p:spPr>
          <a:xfrm>
            <a:off x="4962953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E69F4D-54B6-43FC-9657-88104E9AC328}"/>
              </a:ext>
            </a:extLst>
          </p:cNvPr>
          <p:cNvSpPr/>
          <p:nvPr/>
        </p:nvSpPr>
        <p:spPr>
          <a:xfrm>
            <a:off x="5402930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F9AF2D-B254-4E05-BD88-02A74285EA82}"/>
              </a:ext>
            </a:extLst>
          </p:cNvPr>
          <p:cNvSpPr txBox="1"/>
          <p:nvPr/>
        </p:nvSpPr>
        <p:spPr>
          <a:xfrm>
            <a:off x="6247884" y="2256872"/>
            <a:ext cx="53636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use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 learn patterns in the past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rgbClr val="FF9999"/>
              </a:solidFill>
              <a:sym typeface="Wingdings" panose="05000000000000000000" pitchFamily="2" charset="2"/>
            </a:endParaRPr>
          </a:p>
          <a:p>
            <a:pPr algn="ctr"/>
            <a: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WE ASSUME THE SAME PATTERNS</a:t>
            </a:r>
            <a:b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WILL OCCUR IN THE FUTURE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!!!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past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obeservations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(lags) are crucial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4811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Machine 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C016DE-92B1-4A99-AC9B-957688D13F5E}"/>
              </a:ext>
            </a:extLst>
          </p:cNvPr>
          <p:cNvCxnSpPr/>
          <p:nvPr/>
        </p:nvCxnSpPr>
        <p:spPr>
          <a:xfrm flipV="1">
            <a:off x="1748795" y="2526377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C263D-6A0D-4181-8D9E-68A0E82A838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559325" y="5387001"/>
            <a:ext cx="444599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9E1DE9-65BF-44E3-A287-A73C626F1FCA}"/>
              </a:ext>
            </a:extLst>
          </p:cNvPr>
          <p:cNvSpPr txBox="1"/>
          <p:nvPr/>
        </p:nvSpPr>
        <p:spPr>
          <a:xfrm>
            <a:off x="1479941" y="211751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8A6C1556-43CF-453C-AFCE-D7900EB65DC1}"/>
              </a:ext>
            </a:extLst>
          </p:cNvPr>
          <p:cNvSpPr/>
          <p:nvPr/>
        </p:nvSpPr>
        <p:spPr>
          <a:xfrm>
            <a:off x="2034901" y="2817945"/>
            <a:ext cx="3735103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9360E-616C-4BC1-A9A9-4A5D0FCAB043}"/>
              </a:ext>
            </a:extLst>
          </p:cNvPr>
          <p:cNvSpPr txBox="1"/>
          <p:nvPr/>
        </p:nvSpPr>
        <p:spPr>
          <a:xfrm>
            <a:off x="6005319" y="5186946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8A05B6-AB55-4384-AF0A-110EEDD2D1F3}"/>
              </a:ext>
            </a:extLst>
          </p:cNvPr>
          <p:cNvSpPr/>
          <p:nvPr/>
        </p:nvSpPr>
        <p:spPr>
          <a:xfrm>
            <a:off x="1904034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515D5F-1304-482D-B3C9-7B3F85F76C9F}"/>
              </a:ext>
            </a:extLst>
          </p:cNvPr>
          <p:cNvSpPr/>
          <p:nvPr/>
        </p:nvSpPr>
        <p:spPr>
          <a:xfrm>
            <a:off x="2342698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BD9199-CD9F-4D13-9DC6-06E14D811CD0}"/>
              </a:ext>
            </a:extLst>
          </p:cNvPr>
          <p:cNvSpPr/>
          <p:nvPr/>
        </p:nvSpPr>
        <p:spPr>
          <a:xfrm>
            <a:off x="2777013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4579DB-7D23-45BA-90B6-AC95D3EED709}"/>
              </a:ext>
            </a:extLst>
          </p:cNvPr>
          <p:cNvSpPr/>
          <p:nvPr/>
        </p:nvSpPr>
        <p:spPr>
          <a:xfrm>
            <a:off x="3215677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95FCFF-EB95-4140-A1DB-DB1A0A2D8227}"/>
              </a:ext>
            </a:extLst>
          </p:cNvPr>
          <p:cNvSpPr/>
          <p:nvPr/>
        </p:nvSpPr>
        <p:spPr>
          <a:xfrm>
            <a:off x="3651310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26EC23-90DD-4DC1-AEF6-4C263E76CBE8}"/>
              </a:ext>
            </a:extLst>
          </p:cNvPr>
          <p:cNvSpPr/>
          <p:nvPr/>
        </p:nvSpPr>
        <p:spPr>
          <a:xfrm>
            <a:off x="4089974" y="5505777"/>
            <a:ext cx="387403" cy="3874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6A5452-0F5B-490C-8928-F7B51D5E563A}"/>
              </a:ext>
            </a:extLst>
          </p:cNvPr>
          <p:cNvSpPr/>
          <p:nvPr/>
        </p:nvSpPr>
        <p:spPr>
          <a:xfrm>
            <a:off x="4524289" y="5505776"/>
            <a:ext cx="387403" cy="3874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9F4D82-1569-4763-8469-6C3B34AF3171}"/>
              </a:ext>
            </a:extLst>
          </p:cNvPr>
          <p:cNvSpPr/>
          <p:nvPr/>
        </p:nvSpPr>
        <p:spPr>
          <a:xfrm>
            <a:off x="4962953" y="5505776"/>
            <a:ext cx="387403" cy="3874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E69F4D-54B6-43FC-9657-88104E9AC328}"/>
              </a:ext>
            </a:extLst>
          </p:cNvPr>
          <p:cNvSpPr/>
          <p:nvPr/>
        </p:nvSpPr>
        <p:spPr>
          <a:xfrm>
            <a:off x="5402930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F9AF2D-B254-4E05-BD88-02A74285EA82}"/>
              </a:ext>
            </a:extLst>
          </p:cNvPr>
          <p:cNvSpPr txBox="1"/>
          <p:nvPr/>
        </p:nvSpPr>
        <p:spPr>
          <a:xfrm>
            <a:off x="6247884" y="2256872"/>
            <a:ext cx="53636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use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 learn patterns in the past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rgbClr val="FF9999"/>
              </a:solidFill>
              <a:sym typeface="Wingdings" panose="05000000000000000000" pitchFamily="2" charset="2"/>
            </a:endParaRPr>
          </a:p>
          <a:p>
            <a:pPr algn="ctr"/>
            <a: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WE ASSUME THE SAME PATTERNS</a:t>
            </a:r>
            <a:b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WILL OCCUR IN THE FUTURE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!!!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past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obeservations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(lags) are crucial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91826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Machine 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C016DE-92B1-4A99-AC9B-957688D13F5E}"/>
              </a:ext>
            </a:extLst>
          </p:cNvPr>
          <p:cNvCxnSpPr/>
          <p:nvPr/>
        </p:nvCxnSpPr>
        <p:spPr>
          <a:xfrm flipV="1">
            <a:off x="1748795" y="2526377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C263D-6A0D-4181-8D9E-68A0E82A838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559325" y="5387001"/>
            <a:ext cx="444599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9E1DE9-65BF-44E3-A287-A73C626F1FCA}"/>
              </a:ext>
            </a:extLst>
          </p:cNvPr>
          <p:cNvSpPr txBox="1"/>
          <p:nvPr/>
        </p:nvSpPr>
        <p:spPr>
          <a:xfrm>
            <a:off x="1479941" y="211751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8A6C1556-43CF-453C-AFCE-D7900EB65DC1}"/>
              </a:ext>
            </a:extLst>
          </p:cNvPr>
          <p:cNvSpPr/>
          <p:nvPr/>
        </p:nvSpPr>
        <p:spPr>
          <a:xfrm>
            <a:off x="2034901" y="2817945"/>
            <a:ext cx="3735103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9360E-616C-4BC1-A9A9-4A5D0FCAB043}"/>
              </a:ext>
            </a:extLst>
          </p:cNvPr>
          <p:cNvSpPr txBox="1"/>
          <p:nvPr/>
        </p:nvSpPr>
        <p:spPr>
          <a:xfrm>
            <a:off x="6005319" y="5186946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8A05B6-AB55-4384-AF0A-110EEDD2D1F3}"/>
              </a:ext>
            </a:extLst>
          </p:cNvPr>
          <p:cNvSpPr/>
          <p:nvPr/>
        </p:nvSpPr>
        <p:spPr>
          <a:xfrm>
            <a:off x="1904034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515D5F-1304-482D-B3C9-7B3F85F76C9F}"/>
              </a:ext>
            </a:extLst>
          </p:cNvPr>
          <p:cNvSpPr/>
          <p:nvPr/>
        </p:nvSpPr>
        <p:spPr>
          <a:xfrm>
            <a:off x="2342698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BD9199-CD9F-4D13-9DC6-06E14D811CD0}"/>
              </a:ext>
            </a:extLst>
          </p:cNvPr>
          <p:cNvSpPr/>
          <p:nvPr/>
        </p:nvSpPr>
        <p:spPr>
          <a:xfrm>
            <a:off x="2777013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4579DB-7D23-45BA-90B6-AC95D3EED709}"/>
              </a:ext>
            </a:extLst>
          </p:cNvPr>
          <p:cNvSpPr/>
          <p:nvPr/>
        </p:nvSpPr>
        <p:spPr>
          <a:xfrm>
            <a:off x="3215677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95FCFF-EB95-4140-A1DB-DB1A0A2D8227}"/>
              </a:ext>
            </a:extLst>
          </p:cNvPr>
          <p:cNvSpPr/>
          <p:nvPr/>
        </p:nvSpPr>
        <p:spPr>
          <a:xfrm>
            <a:off x="3651310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26EC23-90DD-4DC1-AEF6-4C263E76CBE8}"/>
              </a:ext>
            </a:extLst>
          </p:cNvPr>
          <p:cNvSpPr/>
          <p:nvPr/>
        </p:nvSpPr>
        <p:spPr>
          <a:xfrm>
            <a:off x="4089974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6A5452-0F5B-490C-8928-F7B51D5E563A}"/>
              </a:ext>
            </a:extLst>
          </p:cNvPr>
          <p:cNvSpPr/>
          <p:nvPr/>
        </p:nvSpPr>
        <p:spPr>
          <a:xfrm>
            <a:off x="4524289" y="5505776"/>
            <a:ext cx="387403" cy="3874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9F4D82-1569-4763-8469-6C3B34AF3171}"/>
              </a:ext>
            </a:extLst>
          </p:cNvPr>
          <p:cNvSpPr/>
          <p:nvPr/>
        </p:nvSpPr>
        <p:spPr>
          <a:xfrm>
            <a:off x="4962953" y="5505776"/>
            <a:ext cx="387403" cy="3874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E69F4D-54B6-43FC-9657-88104E9AC328}"/>
              </a:ext>
            </a:extLst>
          </p:cNvPr>
          <p:cNvSpPr/>
          <p:nvPr/>
        </p:nvSpPr>
        <p:spPr>
          <a:xfrm>
            <a:off x="5402930" y="5505777"/>
            <a:ext cx="387403" cy="3874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F9AF2D-B254-4E05-BD88-02A74285EA82}"/>
              </a:ext>
            </a:extLst>
          </p:cNvPr>
          <p:cNvSpPr txBox="1"/>
          <p:nvPr/>
        </p:nvSpPr>
        <p:spPr>
          <a:xfrm>
            <a:off x="6247884" y="2256872"/>
            <a:ext cx="53636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can use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 learn patterns in the past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i="1" dirty="0">
              <a:solidFill>
                <a:srgbClr val="FF9999"/>
              </a:solidFill>
              <a:sym typeface="Wingdings" panose="05000000000000000000" pitchFamily="2" charset="2"/>
            </a:endParaRPr>
          </a:p>
          <a:p>
            <a:pPr algn="ctr"/>
            <a: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WE ASSUME THE SAME PATTERNS</a:t>
            </a:r>
            <a:b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WILL OCCUR IN THE FUTURE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!!!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past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obeservations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(lags) are crucial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06866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Machine 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C016DE-92B1-4A99-AC9B-957688D13F5E}"/>
              </a:ext>
            </a:extLst>
          </p:cNvPr>
          <p:cNvCxnSpPr/>
          <p:nvPr/>
        </p:nvCxnSpPr>
        <p:spPr>
          <a:xfrm flipV="1">
            <a:off x="1748795" y="2526377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C263D-6A0D-4181-8D9E-68A0E82A838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559325" y="5387001"/>
            <a:ext cx="444599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9E1DE9-65BF-44E3-A287-A73C626F1FCA}"/>
              </a:ext>
            </a:extLst>
          </p:cNvPr>
          <p:cNvSpPr txBox="1"/>
          <p:nvPr/>
        </p:nvSpPr>
        <p:spPr>
          <a:xfrm>
            <a:off x="1479941" y="211751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8A6C1556-43CF-453C-AFCE-D7900EB65DC1}"/>
              </a:ext>
            </a:extLst>
          </p:cNvPr>
          <p:cNvSpPr/>
          <p:nvPr/>
        </p:nvSpPr>
        <p:spPr>
          <a:xfrm>
            <a:off x="2034901" y="2817945"/>
            <a:ext cx="3735103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9360E-616C-4BC1-A9A9-4A5D0FCAB043}"/>
              </a:ext>
            </a:extLst>
          </p:cNvPr>
          <p:cNvSpPr txBox="1"/>
          <p:nvPr/>
        </p:nvSpPr>
        <p:spPr>
          <a:xfrm>
            <a:off x="6005319" y="5186946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8A05B6-AB55-4384-AF0A-110EEDD2D1F3}"/>
              </a:ext>
            </a:extLst>
          </p:cNvPr>
          <p:cNvSpPr/>
          <p:nvPr/>
        </p:nvSpPr>
        <p:spPr>
          <a:xfrm>
            <a:off x="1904034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515D5F-1304-482D-B3C9-7B3F85F76C9F}"/>
              </a:ext>
            </a:extLst>
          </p:cNvPr>
          <p:cNvSpPr/>
          <p:nvPr/>
        </p:nvSpPr>
        <p:spPr>
          <a:xfrm>
            <a:off x="2342698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BD9199-CD9F-4D13-9DC6-06E14D811CD0}"/>
              </a:ext>
            </a:extLst>
          </p:cNvPr>
          <p:cNvSpPr/>
          <p:nvPr/>
        </p:nvSpPr>
        <p:spPr>
          <a:xfrm>
            <a:off x="2777013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4579DB-7D23-45BA-90B6-AC95D3EED709}"/>
              </a:ext>
            </a:extLst>
          </p:cNvPr>
          <p:cNvSpPr/>
          <p:nvPr/>
        </p:nvSpPr>
        <p:spPr>
          <a:xfrm>
            <a:off x="3215677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95FCFF-EB95-4140-A1DB-DB1A0A2D8227}"/>
              </a:ext>
            </a:extLst>
          </p:cNvPr>
          <p:cNvSpPr/>
          <p:nvPr/>
        </p:nvSpPr>
        <p:spPr>
          <a:xfrm>
            <a:off x="3651310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26EC23-90DD-4DC1-AEF6-4C263E76CBE8}"/>
              </a:ext>
            </a:extLst>
          </p:cNvPr>
          <p:cNvSpPr/>
          <p:nvPr/>
        </p:nvSpPr>
        <p:spPr>
          <a:xfrm>
            <a:off x="4089974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6A5452-0F5B-490C-8928-F7B51D5E563A}"/>
              </a:ext>
            </a:extLst>
          </p:cNvPr>
          <p:cNvSpPr/>
          <p:nvPr/>
        </p:nvSpPr>
        <p:spPr>
          <a:xfrm>
            <a:off x="4524289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9F4D82-1569-4763-8469-6C3B34AF3171}"/>
              </a:ext>
            </a:extLst>
          </p:cNvPr>
          <p:cNvSpPr/>
          <p:nvPr/>
        </p:nvSpPr>
        <p:spPr>
          <a:xfrm>
            <a:off x="4962953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E69F4D-54B6-43FC-9657-88104E9AC328}"/>
              </a:ext>
            </a:extLst>
          </p:cNvPr>
          <p:cNvSpPr/>
          <p:nvPr/>
        </p:nvSpPr>
        <p:spPr>
          <a:xfrm>
            <a:off x="5402930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DBA0B6B-A908-4683-823B-2B29AE60D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84989"/>
              </p:ext>
            </p:extLst>
          </p:nvPr>
        </p:nvGraphicFramePr>
        <p:xfrm>
          <a:off x="6585617" y="1482474"/>
          <a:ext cx="4968236" cy="38930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42059">
                  <a:extLst>
                    <a:ext uri="{9D8B030D-6E8A-4147-A177-3AD203B41FA5}">
                      <a16:colId xmlns:a16="http://schemas.microsoft.com/office/drawing/2014/main" val="197464750"/>
                    </a:ext>
                  </a:extLst>
                </a:gridCol>
                <a:gridCol w="1242059">
                  <a:extLst>
                    <a:ext uri="{9D8B030D-6E8A-4147-A177-3AD203B41FA5}">
                      <a16:colId xmlns:a16="http://schemas.microsoft.com/office/drawing/2014/main" val="3056385602"/>
                    </a:ext>
                  </a:extLst>
                </a:gridCol>
                <a:gridCol w="1242059">
                  <a:extLst>
                    <a:ext uri="{9D8B030D-6E8A-4147-A177-3AD203B41FA5}">
                      <a16:colId xmlns:a16="http://schemas.microsoft.com/office/drawing/2014/main" val="444838913"/>
                    </a:ext>
                  </a:extLst>
                </a:gridCol>
                <a:gridCol w="1242059">
                  <a:extLst>
                    <a:ext uri="{9D8B030D-6E8A-4147-A177-3AD203B41FA5}">
                      <a16:colId xmlns:a16="http://schemas.microsoft.com/office/drawing/2014/main" val="2424795268"/>
                    </a:ext>
                  </a:extLst>
                </a:gridCol>
              </a:tblGrid>
              <a:tr h="648842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LAG #1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LAG #2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LAG #3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DIRECTION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358067"/>
                  </a:ext>
                </a:extLst>
              </a:tr>
              <a:tr h="648842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715318"/>
                  </a:ext>
                </a:extLst>
              </a:tr>
              <a:tr h="648842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933932"/>
                  </a:ext>
                </a:extLst>
              </a:tr>
              <a:tr h="648842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DOWN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40701"/>
                  </a:ext>
                </a:extLst>
              </a:tr>
              <a:tr h="648842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997249"/>
                  </a:ext>
                </a:extLst>
              </a:tr>
              <a:tr h="648842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DOWN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20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0957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Machine 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C016DE-92B1-4A99-AC9B-957688D13F5E}"/>
              </a:ext>
            </a:extLst>
          </p:cNvPr>
          <p:cNvCxnSpPr/>
          <p:nvPr/>
        </p:nvCxnSpPr>
        <p:spPr>
          <a:xfrm flipV="1">
            <a:off x="1748795" y="2526377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C263D-6A0D-4181-8D9E-68A0E82A838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559325" y="5387001"/>
            <a:ext cx="444599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9E1DE9-65BF-44E3-A287-A73C626F1FCA}"/>
              </a:ext>
            </a:extLst>
          </p:cNvPr>
          <p:cNvSpPr txBox="1"/>
          <p:nvPr/>
        </p:nvSpPr>
        <p:spPr>
          <a:xfrm>
            <a:off x="1479941" y="211751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8A6C1556-43CF-453C-AFCE-D7900EB65DC1}"/>
              </a:ext>
            </a:extLst>
          </p:cNvPr>
          <p:cNvSpPr/>
          <p:nvPr/>
        </p:nvSpPr>
        <p:spPr>
          <a:xfrm>
            <a:off x="2034901" y="2817945"/>
            <a:ext cx="3735103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9360E-616C-4BC1-A9A9-4A5D0FCAB043}"/>
              </a:ext>
            </a:extLst>
          </p:cNvPr>
          <p:cNvSpPr txBox="1"/>
          <p:nvPr/>
        </p:nvSpPr>
        <p:spPr>
          <a:xfrm>
            <a:off x="6005319" y="5186946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8A05B6-AB55-4384-AF0A-110EEDD2D1F3}"/>
              </a:ext>
            </a:extLst>
          </p:cNvPr>
          <p:cNvSpPr/>
          <p:nvPr/>
        </p:nvSpPr>
        <p:spPr>
          <a:xfrm>
            <a:off x="1904034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515D5F-1304-482D-B3C9-7B3F85F76C9F}"/>
              </a:ext>
            </a:extLst>
          </p:cNvPr>
          <p:cNvSpPr/>
          <p:nvPr/>
        </p:nvSpPr>
        <p:spPr>
          <a:xfrm>
            <a:off x="2342698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BD9199-CD9F-4D13-9DC6-06E14D811CD0}"/>
              </a:ext>
            </a:extLst>
          </p:cNvPr>
          <p:cNvSpPr/>
          <p:nvPr/>
        </p:nvSpPr>
        <p:spPr>
          <a:xfrm>
            <a:off x="2777013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4579DB-7D23-45BA-90B6-AC95D3EED709}"/>
              </a:ext>
            </a:extLst>
          </p:cNvPr>
          <p:cNvSpPr/>
          <p:nvPr/>
        </p:nvSpPr>
        <p:spPr>
          <a:xfrm>
            <a:off x="3215677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95FCFF-EB95-4140-A1DB-DB1A0A2D8227}"/>
              </a:ext>
            </a:extLst>
          </p:cNvPr>
          <p:cNvSpPr/>
          <p:nvPr/>
        </p:nvSpPr>
        <p:spPr>
          <a:xfrm>
            <a:off x="3651310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26EC23-90DD-4DC1-AEF6-4C263E76CBE8}"/>
              </a:ext>
            </a:extLst>
          </p:cNvPr>
          <p:cNvSpPr/>
          <p:nvPr/>
        </p:nvSpPr>
        <p:spPr>
          <a:xfrm>
            <a:off x="4089974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6A5452-0F5B-490C-8928-F7B51D5E563A}"/>
              </a:ext>
            </a:extLst>
          </p:cNvPr>
          <p:cNvSpPr/>
          <p:nvPr/>
        </p:nvSpPr>
        <p:spPr>
          <a:xfrm>
            <a:off x="4524289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9F4D82-1569-4763-8469-6C3B34AF3171}"/>
              </a:ext>
            </a:extLst>
          </p:cNvPr>
          <p:cNvSpPr/>
          <p:nvPr/>
        </p:nvSpPr>
        <p:spPr>
          <a:xfrm>
            <a:off x="4962953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E69F4D-54B6-43FC-9657-88104E9AC328}"/>
              </a:ext>
            </a:extLst>
          </p:cNvPr>
          <p:cNvSpPr/>
          <p:nvPr/>
        </p:nvSpPr>
        <p:spPr>
          <a:xfrm>
            <a:off x="5402930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DBA0B6B-A908-4683-823B-2B29AE60D54A}"/>
              </a:ext>
            </a:extLst>
          </p:cNvPr>
          <p:cNvGraphicFramePr>
            <a:graphicFrameLocks noGrp="1"/>
          </p:cNvGraphicFramePr>
          <p:nvPr/>
        </p:nvGraphicFramePr>
        <p:xfrm>
          <a:off x="6585617" y="1482474"/>
          <a:ext cx="4968236" cy="38930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42059">
                  <a:extLst>
                    <a:ext uri="{9D8B030D-6E8A-4147-A177-3AD203B41FA5}">
                      <a16:colId xmlns:a16="http://schemas.microsoft.com/office/drawing/2014/main" val="197464750"/>
                    </a:ext>
                  </a:extLst>
                </a:gridCol>
                <a:gridCol w="1242059">
                  <a:extLst>
                    <a:ext uri="{9D8B030D-6E8A-4147-A177-3AD203B41FA5}">
                      <a16:colId xmlns:a16="http://schemas.microsoft.com/office/drawing/2014/main" val="3056385602"/>
                    </a:ext>
                  </a:extLst>
                </a:gridCol>
                <a:gridCol w="1242059">
                  <a:extLst>
                    <a:ext uri="{9D8B030D-6E8A-4147-A177-3AD203B41FA5}">
                      <a16:colId xmlns:a16="http://schemas.microsoft.com/office/drawing/2014/main" val="444838913"/>
                    </a:ext>
                  </a:extLst>
                </a:gridCol>
                <a:gridCol w="1242059">
                  <a:extLst>
                    <a:ext uri="{9D8B030D-6E8A-4147-A177-3AD203B41FA5}">
                      <a16:colId xmlns:a16="http://schemas.microsoft.com/office/drawing/2014/main" val="2424795268"/>
                    </a:ext>
                  </a:extLst>
                </a:gridCol>
              </a:tblGrid>
              <a:tr h="648842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LAG #1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LAG #2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LAG #3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DIRECTION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358067"/>
                  </a:ext>
                </a:extLst>
              </a:tr>
              <a:tr h="648842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715318"/>
                  </a:ext>
                </a:extLst>
              </a:tr>
              <a:tr h="648842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933932"/>
                  </a:ext>
                </a:extLst>
              </a:tr>
              <a:tr h="648842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DOWN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40701"/>
                  </a:ext>
                </a:extLst>
              </a:tr>
              <a:tr h="648842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997249"/>
                  </a:ext>
                </a:extLst>
              </a:tr>
              <a:tr h="648842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DOWN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20846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BC5A5A0-1AB2-455C-B17C-260FE71965AD}"/>
              </a:ext>
            </a:extLst>
          </p:cNvPr>
          <p:cNvSpPr/>
          <p:nvPr/>
        </p:nvSpPr>
        <p:spPr>
          <a:xfrm>
            <a:off x="6619791" y="1758720"/>
            <a:ext cx="3650925" cy="4074160"/>
          </a:xfrm>
          <a:prstGeom prst="ellipse">
            <a:avLst/>
          </a:prstGeom>
          <a:noFill/>
          <a:ln w="984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37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Machine 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C016DE-92B1-4A99-AC9B-957688D13F5E}"/>
              </a:ext>
            </a:extLst>
          </p:cNvPr>
          <p:cNvCxnSpPr/>
          <p:nvPr/>
        </p:nvCxnSpPr>
        <p:spPr>
          <a:xfrm flipV="1">
            <a:off x="1748795" y="2526377"/>
            <a:ext cx="0" cy="30727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C263D-6A0D-4181-8D9E-68A0E82A838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559325" y="5387001"/>
            <a:ext cx="4445994" cy="226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9E1DE9-65BF-44E3-A287-A73C626F1FCA}"/>
              </a:ext>
            </a:extLst>
          </p:cNvPr>
          <p:cNvSpPr txBox="1"/>
          <p:nvPr/>
        </p:nvSpPr>
        <p:spPr>
          <a:xfrm>
            <a:off x="1479941" y="211751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8A6C1556-43CF-453C-AFCE-D7900EB65DC1}"/>
              </a:ext>
            </a:extLst>
          </p:cNvPr>
          <p:cNvSpPr/>
          <p:nvPr/>
        </p:nvSpPr>
        <p:spPr>
          <a:xfrm>
            <a:off x="2034901" y="2817945"/>
            <a:ext cx="3735103" cy="2294175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9360E-616C-4BC1-A9A9-4A5D0FCAB043}"/>
              </a:ext>
            </a:extLst>
          </p:cNvPr>
          <p:cNvSpPr txBox="1"/>
          <p:nvPr/>
        </p:nvSpPr>
        <p:spPr>
          <a:xfrm>
            <a:off x="6005319" y="5186946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8A05B6-AB55-4384-AF0A-110EEDD2D1F3}"/>
              </a:ext>
            </a:extLst>
          </p:cNvPr>
          <p:cNvSpPr/>
          <p:nvPr/>
        </p:nvSpPr>
        <p:spPr>
          <a:xfrm>
            <a:off x="1904034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515D5F-1304-482D-B3C9-7B3F85F76C9F}"/>
              </a:ext>
            </a:extLst>
          </p:cNvPr>
          <p:cNvSpPr/>
          <p:nvPr/>
        </p:nvSpPr>
        <p:spPr>
          <a:xfrm>
            <a:off x="2342698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BD9199-CD9F-4D13-9DC6-06E14D811CD0}"/>
              </a:ext>
            </a:extLst>
          </p:cNvPr>
          <p:cNvSpPr/>
          <p:nvPr/>
        </p:nvSpPr>
        <p:spPr>
          <a:xfrm>
            <a:off x="2777013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4579DB-7D23-45BA-90B6-AC95D3EED709}"/>
              </a:ext>
            </a:extLst>
          </p:cNvPr>
          <p:cNvSpPr/>
          <p:nvPr/>
        </p:nvSpPr>
        <p:spPr>
          <a:xfrm>
            <a:off x="3215677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95FCFF-EB95-4140-A1DB-DB1A0A2D8227}"/>
              </a:ext>
            </a:extLst>
          </p:cNvPr>
          <p:cNvSpPr/>
          <p:nvPr/>
        </p:nvSpPr>
        <p:spPr>
          <a:xfrm>
            <a:off x="3651310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26EC23-90DD-4DC1-AEF6-4C263E76CBE8}"/>
              </a:ext>
            </a:extLst>
          </p:cNvPr>
          <p:cNvSpPr/>
          <p:nvPr/>
        </p:nvSpPr>
        <p:spPr>
          <a:xfrm>
            <a:off x="4089974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6A5452-0F5B-490C-8928-F7B51D5E563A}"/>
              </a:ext>
            </a:extLst>
          </p:cNvPr>
          <p:cNvSpPr/>
          <p:nvPr/>
        </p:nvSpPr>
        <p:spPr>
          <a:xfrm>
            <a:off x="4524289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9F4D82-1569-4763-8469-6C3B34AF3171}"/>
              </a:ext>
            </a:extLst>
          </p:cNvPr>
          <p:cNvSpPr/>
          <p:nvPr/>
        </p:nvSpPr>
        <p:spPr>
          <a:xfrm>
            <a:off x="4962953" y="5505776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E69F4D-54B6-43FC-9657-88104E9AC328}"/>
              </a:ext>
            </a:extLst>
          </p:cNvPr>
          <p:cNvSpPr/>
          <p:nvPr/>
        </p:nvSpPr>
        <p:spPr>
          <a:xfrm>
            <a:off x="5402930" y="5505777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DBA0B6B-A908-4683-823B-2B29AE60D54A}"/>
              </a:ext>
            </a:extLst>
          </p:cNvPr>
          <p:cNvGraphicFramePr>
            <a:graphicFrameLocks noGrp="1"/>
          </p:cNvGraphicFramePr>
          <p:nvPr/>
        </p:nvGraphicFramePr>
        <p:xfrm>
          <a:off x="6585617" y="1482474"/>
          <a:ext cx="4968236" cy="38930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42059">
                  <a:extLst>
                    <a:ext uri="{9D8B030D-6E8A-4147-A177-3AD203B41FA5}">
                      <a16:colId xmlns:a16="http://schemas.microsoft.com/office/drawing/2014/main" val="197464750"/>
                    </a:ext>
                  </a:extLst>
                </a:gridCol>
                <a:gridCol w="1242059">
                  <a:extLst>
                    <a:ext uri="{9D8B030D-6E8A-4147-A177-3AD203B41FA5}">
                      <a16:colId xmlns:a16="http://schemas.microsoft.com/office/drawing/2014/main" val="3056385602"/>
                    </a:ext>
                  </a:extLst>
                </a:gridCol>
                <a:gridCol w="1242059">
                  <a:extLst>
                    <a:ext uri="{9D8B030D-6E8A-4147-A177-3AD203B41FA5}">
                      <a16:colId xmlns:a16="http://schemas.microsoft.com/office/drawing/2014/main" val="444838913"/>
                    </a:ext>
                  </a:extLst>
                </a:gridCol>
                <a:gridCol w="1242059">
                  <a:extLst>
                    <a:ext uri="{9D8B030D-6E8A-4147-A177-3AD203B41FA5}">
                      <a16:colId xmlns:a16="http://schemas.microsoft.com/office/drawing/2014/main" val="2424795268"/>
                    </a:ext>
                  </a:extLst>
                </a:gridCol>
              </a:tblGrid>
              <a:tr h="648842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LAG #1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LAG #2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LAG #3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DIRECTION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358067"/>
                  </a:ext>
                </a:extLst>
              </a:tr>
              <a:tr h="648842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715318"/>
                  </a:ext>
                </a:extLst>
              </a:tr>
              <a:tr h="648842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933932"/>
                  </a:ext>
                </a:extLst>
              </a:tr>
              <a:tr h="648842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DOWN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40701"/>
                  </a:ext>
                </a:extLst>
              </a:tr>
              <a:tr h="648842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997249"/>
                  </a:ext>
                </a:extLst>
              </a:tr>
              <a:tr h="648842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en-GB" b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DOWN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20846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BC5A5A0-1AB2-455C-B17C-260FE71965AD}"/>
              </a:ext>
            </a:extLst>
          </p:cNvPr>
          <p:cNvSpPr/>
          <p:nvPr/>
        </p:nvSpPr>
        <p:spPr>
          <a:xfrm>
            <a:off x="10019180" y="1944796"/>
            <a:ext cx="1887296" cy="3715364"/>
          </a:xfrm>
          <a:prstGeom prst="ellipse">
            <a:avLst/>
          </a:prstGeom>
          <a:noFill/>
          <a:ln w="984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3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Linear Regression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749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Python Programming Language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489" y="2169258"/>
            <a:ext cx="6135950" cy="4351338"/>
          </a:xfrm>
        </p:spPr>
        <p:txBody>
          <a:bodyPr>
            <a:norm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#1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language mainly because of scientific computing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a huge number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libraries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you can rely on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SciPy, SkLearn or Keras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science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artificial intelligence related applications rely extremely heavily on Python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scientific community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Python – physics simulations, complex networks etc.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603BA-3323-4E33-97D6-1C0B2BBFE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070" y="1318177"/>
            <a:ext cx="5368034" cy="46758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108999-B52D-43D6-99EA-B2856E572A14}"/>
              </a:ext>
            </a:extLst>
          </p:cNvPr>
          <p:cNvSpPr/>
          <p:nvPr/>
        </p:nvSpPr>
        <p:spPr>
          <a:xfrm>
            <a:off x="-1865109" y="1446892"/>
            <a:ext cx="6730073" cy="8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Commodities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commodities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are raw products such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gold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oil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natural gas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investin into commodities is not that simple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how to actually own a barrel of oil?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USUALLY COMMODITIES (SUCH AS OIL) ARE </a:t>
            </a: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EXTREMELY VOLATILE !!!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why 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future contracts 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062FD-C466-4E3E-BAB3-4C6B9FCE7C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434" y="5093633"/>
            <a:ext cx="1687296" cy="11772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C407C0-F4E7-4740-BC0A-D34752F943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312" y="3644414"/>
            <a:ext cx="1220183" cy="1725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2BDF0E-4418-4CD0-B4B6-CD4F18C0F5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097" y="5417864"/>
            <a:ext cx="1208795" cy="11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4061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A30900-30E5-4920-B773-1FFC578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Linear Regression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B74A9D-EFF3-45F4-9A9C-0231B4A5E060}"/>
              </a:ext>
            </a:extLst>
          </p:cNvPr>
          <p:cNvSpPr txBox="1"/>
          <p:nvPr/>
        </p:nvSpPr>
        <p:spPr>
          <a:xfrm>
            <a:off x="3474321" y="4344590"/>
            <a:ext cx="52433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WHY IS IT CALLED LINEAR REGRESSION?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because we use linear 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predictor functions</a:t>
            </a:r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AB4641-737E-4C7F-861F-994F29132FB9}"/>
              </a:ext>
            </a:extLst>
          </p:cNvPr>
          <p:cNvSpPr/>
          <p:nvPr/>
        </p:nvSpPr>
        <p:spPr>
          <a:xfrm>
            <a:off x="2621280" y="2145467"/>
            <a:ext cx="6949440" cy="17443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„It is an approach for modelling the relationship between scalar dependent variable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one or more explanatory variables </a:t>
            </a:r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66853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E624B-6A0D-44C7-A4A5-10343D3C5F1F}"/>
              </a:ext>
            </a:extLst>
          </p:cNvPr>
          <p:cNvSpPr/>
          <p:nvPr/>
        </p:nvSpPr>
        <p:spPr>
          <a:xfrm>
            <a:off x="2107355" y="1872912"/>
            <a:ext cx="3871027" cy="43450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A3113-7B92-44D7-8761-CA763DD1AB1F}"/>
              </a:ext>
            </a:extLst>
          </p:cNvPr>
          <p:cNvSpPr txBox="1"/>
          <p:nvPr/>
        </p:nvSpPr>
        <p:spPr>
          <a:xfrm>
            <a:off x="2398183" y="2125687"/>
            <a:ext cx="30953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 LINEAR</a:t>
            </a:r>
            <a:b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just a single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explanatory variable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we want to predict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house prices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based on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size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DBEC26-6C74-4B45-ABA7-721AF2E60545}"/>
              </a:ext>
            </a:extLst>
          </p:cNvPr>
          <p:cNvSpPr/>
          <p:nvPr/>
        </p:nvSpPr>
        <p:spPr>
          <a:xfrm>
            <a:off x="6229937" y="1872912"/>
            <a:ext cx="3871027" cy="4345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E0FDF-BB3E-46B9-93D6-353D08E34C33}"/>
              </a:ext>
            </a:extLst>
          </p:cNvPr>
          <p:cNvSpPr txBox="1"/>
          <p:nvPr/>
        </p:nvSpPr>
        <p:spPr>
          <a:xfrm>
            <a:off x="6520766" y="2137799"/>
            <a:ext cx="309539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LINEAR</a:t>
            </a:r>
            <a:b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</a:t>
            </a:r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explanatory variables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we want to predict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house prices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based on the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size, district, number of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bedrooms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73B23C-D311-4DC6-A7B2-AC8F5BC2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Linear Regression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0255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210A37E-70ED-438A-8742-B36574C494F2}"/>
              </a:ext>
            </a:extLst>
          </p:cNvPr>
          <p:cNvSpPr/>
          <p:nvPr/>
        </p:nvSpPr>
        <p:spPr>
          <a:xfrm>
            <a:off x="7813040" y="3866887"/>
            <a:ext cx="2936234" cy="703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73B23C-D311-4DC6-A7B2-AC8F5BC2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Linear Regression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6E182C-B6C7-490C-88C2-6D4FB548D224}"/>
              </a:ext>
            </a:extLst>
          </p:cNvPr>
          <p:cNvSpPr/>
          <p:nvPr/>
        </p:nvSpPr>
        <p:spPr>
          <a:xfrm>
            <a:off x="2153974" y="3792975"/>
            <a:ext cx="178420" cy="1784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2B1A18-DDA5-480C-9049-2D4AC78531DF}"/>
              </a:ext>
            </a:extLst>
          </p:cNvPr>
          <p:cNvCxnSpPr>
            <a:cxnSpLocks/>
          </p:cNvCxnSpPr>
          <p:nvPr/>
        </p:nvCxnSpPr>
        <p:spPr>
          <a:xfrm flipV="1">
            <a:off x="1138215" y="2585713"/>
            <a:ext cx="0" cy="364967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FDF848-560F-4749-9901-C233054D03E7}"/>
              </a:ext>
            </a:extLst>
          </p:cNvPr>
          <p:cNvCxnSpPr>
            <a:cxnSpLocks/>
          </p:cNvCxnSpPr>
          <p:nvPr/>
        </p:nvCxnSpPr>
        <p:spPr>
          <a:xfrm>
            <a:off x="959794" y="6045819"/>
            <a:ext cx="44351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01EC056-180D-4160-8275-B1F78C8BD42B}"/>
              </a:ext>
            </a:extLst>
          </p:cNvPr>
          <p:cNvSpPr/>
          <p:nvPr/>
        </p:nvSpPr>
        <p:spPr>
          <a:xfrm>
            <a:off x="3881414" y="3673107"/>
            <a:ext cx="178420" cy="1784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431FF9-2661-4CC5-BA6A-30D3334C01A3}"/>
              </a:ext>
            </a:extLst>
          </p:cNvPr>
          <p:cNvSpPr/>
          <p:nvPr/>
        </p:nvSpPr>
        <p:spPr>
          <a:xfrm>
            <a:off x="1663321" y="5450789"/>
            <a:ext cx="178420" cy="1784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12F0EC-63D7-4395-8E87-FF964ACF2025}"/>
              </a:ext>
            </a:extLst>
          </p:cNvPr>
          <p:cNvSpPr/>
          <p:nvPr/>
        </p:nvSpPr>
        <p:spPr>
          <a:xfrm>
            <a:off x="3075809" y="4943408"/>
            <a:ext cx="178420" cy="1784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D1BAB2-E4BE-481F-B28F-8C1F29E223DA}"/>
              </a:ext>
            </a:extLst>
          </p:cNvPr>
          <p:cNvSpPr/>
          <p:nvPr/>
        </p:nvSpPr>
        <p:spPr>
          <a:xfrm>
            <a:off x="2835604" y="4196434"/>
            <a:ext cx="178420" cy="1784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EDC4B9-A18A-4839-98BA-506F93BD843D}"/>
              </a:ext>
            </a:extLst>
          </p:cNvPr>
          <p:cNvSpPr/>
          <p:nvPr/>
        </p:nvSpPr>
        <p:spPr>
          <a:xfrm>
            <a:off x="4622202" y="4137346"/>
            <a:ext cx="178420" cy="1784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2C768E-FC2C-4895-A806-9467F20241EF}"/>
              </a:ext>
            </a:extLst>
          </p:cNvPr>
          <p:cNvSpPr/>
          <p:nvPr/>
        </p:nvSpPr>
        <p:spPr>
          <a:xfrm>
            <a:off x="4041258" y="2585713"/>
            <a:ext cx="178420" cy="1784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F275DE-379C-4FD3-935A-A0FB75C3A0D8}"/>
              </a:ext>
            </a:extLst>
          </p:cNvPr>
          <p:cNvSpPr/>
          <p:nvPr/>
        </p:nvSpPr>
        <p:spPr>
          <a:xfrm>
            <a:off x="4876360" y="2867620"/>
            <a:ext cx="178420" cy="1784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D9B857-4D46-4656-B204-F49DB4A9AC9D}"/>
              </a:ext>
            </a:extLst>
          </p:cNvPr>
          <p:cNvSpPr/>
          <p:nvPr/>
        </p:nvSpPr>
        <p:spPr>
          <a:xfrm>
            <a:off x="2195959" y="4691816"/>
            <a:ext cx="178420" cy="1784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6F19F7-E920-48CB-87CF-DDFB8B1044F5}"/>
              </a:ext>
            </a:extLst>
          </p:cNvPr>
          <p:cNvSpPr txBox="1"/>
          <p:nvPr/>
        </p:nvSpPr>
        <p:spPr>
          <a:xfrm>
            <a:off x="5474915" y="5711496"/>
            <a:ext cx="155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size of houses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[m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7148A0-EDA2-4E1D-874B-62F7C57AE070}"/>
              </a:ext>
            </a:extLst>
          </p:cNvPr>
          <p:cNvSpPr txBox="1"/>
          <p:nvPr/>
        </p:nvSpPr>
        <p:spPr>
          <a:xfrm>
            <a:off x="603453" y="205236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prices [$]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443965-E0F9-4C68-8320-524AF34138FF}"/>
              </a:ext>
            </a:extLst>
          </p:cNvPr>
          <p:cNvSpPr txBox="1"/>
          <p:nvPr/>
        </p:nvSpPr>
        <p:spPr>
          <a:xfrm>
            <a:off x="6697217" y="1153013"/>
            <a:ext cx="47670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FFC000"/>
                </a:solidFill>
              </a:rPr>
              <a:t>WHAT IS THE AIM OF LINEAR REGRESSION</a:t>
            </a:r>
            <a:r>
              <a:rPr lang="hu-HU" sz="2000" b="1" i="1" dirty="0">
                <a:solidFill>
                  <a:srgbClr val="FFC000"/>
                </a:solidFill>
              </a:rPr>
              <a:t>?</a:t>
            </a:r>
          </a:p>
          <a:p>
            <a:pPr algn="ctr"/>
            <a:r>
              <a:rPr lang="hu-HU" sz="2000" i="1" dirty="0"/>
              <a:t>  </a:t>
            </a:r>
          </a:p>
          <a:p>
            <a:pPr algn="ctr"/>
            <a:r>
              <a:rPr lang="hu-HU" sz="2000" i="1" dirty="0">
                <a:sym typeface="Wingdings" panose="05000000000000000000" pitchFamily="2" charset="2"/>
              </a:rPr>
              <a:t>we want to find </a:t>
            </a:r>
            <a:r>
              <a:rPr lang="hu-HU" sz="2000" b="1" i="1" dirty="0">
                <a:sym typeface="Wingdings" panose="05000000000000000000" pitchFamily="2" charset="2"/>
              </a:rPr>
              <a:t>linear relationship</a:t>
            </a:r>
          </a:p>
          <a:p>
            <a:pPr algn="ctr"/>
            <a:r>
              <a:rPr lang="hu-HU" sz="2000" i="1" dirty="0">
                <a:sym typeface="Wingdings" panose="05000000000000000000" pitchFamily="2" charset="2"/>
              </a:rPr>
              <a:t>between given variables</a:t>
            </a:r>
          </a:p>
          <a:p>
            <a:pPr algn="ctr"/>
            <a:r>
              <a:rPr lang="hu-HU" sz="2000" i="1" dirty="0">
                <a:sym typeface="Wingdings" panose="05000000000000000000" pitchFamily="2" charset="2"/>
              </a:rPr>
              <a:t>(features and the target variable)</a:t>
            </a:r>
          </a:p>
          <a:p>
            <a:pPr algn="ctr"/>
            <a:endParaRPr lang="hu-HU" sz="2000" i="1" dirty="0"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ym typeface="Wingdings" panose="05000000000000000000" pitchFamily="2" charset="2"/>
              </a:rPr>
              <a:t>   </a:t>
            </a:r>
            <a:endParaRPr lang="hu-HU" sz="20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3F5E0F-D35C-4DAA-9C9E-3F7AF92B08A7}"/>
              </a:ext>
            </a:extLst>
          </p:cNvPr>
          <p:cNvSpPr txBox="1"/>
          <p:nvPr/>
        </p:nvSpPr>
        <p:spPr>
          <a:xfrm>
            <a:off x="8018632" y="3949648"/>
            <a:ext cx="2525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H(x) = 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+ 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6FCD29-B83F-43A4-AEC6-4D4148D8A057}"/>
              </a:ext>
            </a:extLst>
          </p:cNvPr>
          <p:cNvSpPr txBox="1"/>
          <p:nvPr/>
        </p:nvSpPr>
        <p:spPr>
          <a:xfrm>
            <a:off x="6497374" y="5037000"/>
            <a:ext cx="3797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dependent variable </a:t>
            </a:r>
            <a:r>
              <a:rPr lang="hu-H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(target) this is what we</a:t>
            </a:r>
          </a:p>
          <a:p>
            <a:pPr algn="ctr"/>
            <a:r>
              <a:rPr lang="hu-H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trying to predict or estimate</a:t>
            </a:r>
          </a:p>
          <a:p>
            <a:pPr algn="ctr"/>
            <a:r>
              <a:rPr lang="hu-H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(price of the house)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0A4CC6-07C4-43BC-9F62-11209C529437}"/>
              </a:ext>
            </a:extLst>
          </p:cNvPr>
          <p:cNvSpPr txBox="1"/>
          <p:nvPr/>
        </p:nvSpPr>
        <p:spPr>
          <a:xfrm>
            <a:off x="8884364" y="2959060"/>
            <a:ext cx="2919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variable </a:t>
            </a:r>
            <a:r>
              <a:rPr lang="hu-H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use to</a:t>
            </a:r>
          </a:p>
          <a:p>
            <a:pPr algn="ctr"/>
            <a:r>
              <a:rPr lang="hu-H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predictions (size of house) 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3B1E8A7C-424C-4F48-94E1-A364761FD31A}"/>
              </a:ext>
            </a:extLst>
          </p:cNvPr>
          <p:cNvSpPr/>
          <p:nvPr/>
        </p:nvSpPr>
        <p:spPr>
          <a:xfrm rot="16200000">
            <a:off x="10233889" y="3472382"/>
            <a:ext cx="218215" cy="46233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0AE2D9CB-9F4E-4285-89A3-22A20F4C275C}"/>
              </a:ext>
            </a:extLst>
          </p:cNvPr>
          <p:cNvSpPr/>
          <p:nvPr/>
        </p:nvSpPr>
        <p:spPr>
          <a:xfrm rot="5400000">
            <a:off x="8256320" y="4573720"/>
            <a:ext cx="218215" cy="46233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375204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D414E8-A130-40E8-BF60-A26B6FF713F1}"/>
              </a:ext>
            </a:extLst>
          </p:cNvPr>
          <p:cNvCxnSpPr>
            <a:cxnSpLocks/>
          </p:cNvCxnSpPr>
          <p:nvPr/>
        </p:nvCxnSpPr>
        <p:spPr>
          <a:xfrm flipV="1">
            <a:off x="1617838" y="2544808"/>
            <a:ext cx="3399809" cy="278287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073B23C-D311-4DC6-A7B2-AC8F5BC2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Linear Regression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6E182C-B6C7-490C-88C2-6D4FB548D224}"/>
              </a:ext>
            </a:extLst>
          </p:cNvPr>
          <p:cNvSpPr/>
          <p:nvPr/>
        </p:nvSpPr>
        <p:spPr>
          <a:xfrm>
            <a:off x="2153974" y="3792975"/>
            <a:ext cx="178420" cy="1784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2B1A18-DDA5-480C-9049-2D4AC78531DF}"/>
              </a:ext>
            </a:extLst>
          </p:cNvPr>
          <p:cNvCxnSpPr>
            <a:cxnSpLocks/>
          </p:cNvCxnSpPr>
          <p:nvPr/>
        </p:nvCxnSpPr>
        <p:spPr>
          <a:xfrm flipV="1">
            <a:off x="1138215" y="2585713"/>
            <a:ext cx="0" cy="364967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FDF848-560F-4749-9901-C233054D03E7}"/>
              </a:ext>
            </a:extLst>
          </p:cNvPr>
          <p:cNvCxnSpPr>
            <a:cxnSpLocks/>
          </p:cNvCxnSpPr>
          <p:nvPr/>
        </p:nvCxnSpPr>
        <p:spPr>
          <a:xfrm>
            <a:off x="959794" y="6045819"/>
            <a:ext cx="44351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01EC056-180D-4160-8275-B1F78C8BD42B}"/>
              </a:ext>
            </a:extLst>
          </p:cNvPr>
          <p:cNvSpPr/>
          <p:nvPr/>
        </p:nvSpPr>
        <p:spPr>
          <a:xfrm>
            <a:off x="3881414" y="3673107"/>
            <a:ext cx="178420" cy="1784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431FF9-2661-4CC5-BA6A-30D3334C01A3}"/>
              </a:ext>
            </a:extLst>
          </p:cNvPr>
          <p:cNvSpPr/>
          <p:nvPr/>
        </p:nvSpPr>
        <p:spPr>
          <a:xfrm>
            <a:off x="1663321" y="5450789"/>
            <a:ext cx="178420" cy="1784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12F0EC-63D7-4395-8E87-FF964ACF2025}"/>
              </a:ext>
            </a:extLst>
          </p:cNvPr>
          <p:cNvSpPr/>
          <p:nvPr/>
        </p:nvSpPr>
        <p:spPr>
          <a:xfrm>
            <a:off x="3075809" y="4943408"/>
            <a:ext cx="178420" cy="1784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D1BAB2-E4BE-481F-B28F-8C1F29E223DA}"/>
              </a:ext>
            </a:extLst>
          </p:cNvPr>
          <p:cNvSpPr/>
          <p:nvPr/>
        </p:nvSpPr>
        <p:spPr>
          <a:xfrm>
            <a:off x="2835604" y="4196434"/>
            <a:ext cx="178420" cy="1784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EDC4B9-A18A-4839-98BA-506F93BD843D}"/>
              </a:ext>
            </a:extLst>
          </p:cNvPr>
          <p:cNvSpPr/>
          <p:nvPr/>
        </p:nvSpPr>
        <p:spPr>
          <a:xfrm>
            <a:off x="4622202" y="4137346"/>
            <a:ext cx="178420" cy="1784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2C768E-FC2C-4895-A806-9467F20241EF}"/>
              </a:ext>
            </a:extLst>
          </p:cNvPr>
          <p:cNvSpPr/>
          <p:nvPr/>
        </p:nvSpPr>
        <p:spPr>
          <a:xfrm>
            <a:off x="4041258" y="2585713"/>
            <a:ext cx="178420" cy="1784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F275DE-379C-4FD3-935A-A0FB75C3A0D8}"/>
              </a:ext>
            </a:extLst>
          </p:cNvPr>
          <p:cNvSpPr/>
          <p:nvPr/>
        </p:nvSpPr>
        <p:spPr>
          <a:xfrm>
            <a:off x="4876360" y="2867620"/>
            <a:ext cx="178420" cy="1784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D9B857-4D46-4656-B204-F49DB4A9AC9D}"/>
              </a:ext>
            </a:extLst>
          </p:cNvPr>
          <p:cNvSpPr/>
          <p:nvPr/>
        </p:nvSpPr>
        <p:spPr>
          <a:xfrm>
            <a:off x="2195959" y="4691816"/>
            <a:ext cx="178420" cy="1784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6F19F7-E920-48CB-87CF-DDFB8B1044F5}"/>
              </a:ext>
            </a:extLst>
          </p:cNvPr>
          <p:cNvSpPr txBox="1"/>
          <p:nvPr/>
        </p:nvSpPr>
        <p:spPr>
          <a:xfrm>
            <a:off x="5474915" y="5711496"/>
            <a:ext cx="155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size of houses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[m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7148A0-EDA2-4E1D-874B-62F7C57AE070}"/>
              </a:ext>
            </a:extLst>
          </p:cNvPr>
          <p:cNvSpPr txBox="1"/>
          <p:nvPr/>
        </p:nvSpPr>
        <p:spPr>
          <a:xfrm>
            <a:off x="603453" y="205236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prices [$]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443965-E0F9-4C68-8320-524AF34138FF}"/>
              </a:ext>
            </a:extLst>
          </p:cNvPr>
          <p:cNvSpPr txBox="1"/>
          <p:nvPr/>
        </p:nvSpPr>
        <p:spPr>
          <a:xfrm>
            <a:off x="6704045" y="1153013"/>
            <a:ext cx="4753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i="1" dirty="0">
                <a:solidFill>
                  <a:srgbClr val="FFC000"/>
                </a:solidFill>
              </a:rPr>
              <a:t>WHAT IS THE AIM OF LINEAR REGRESSION</a:t>
            </a:r>
            <a:r>
              <a:rPr lang="hu-HU" sz="2000" b="1" i="1" dirty="0">
                <a:solidFill>
                  <a:srgbClr val="FFC000"/>
                </a:solidFill>
              </a:rPr>
              <a:t>?</a:t>
            </a:r>
          </a:p>
          <a:p>
            <a:pPr algn="ctr"/>
            <a:endParaRPr lang="hu-HU" sz="2000" i="1" dirty="0"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ym typeface="Wingdings" panose="05000000000000000000" pitchFamily="2" charset="2"/>
              </a:rPr>
              <a:t>   </a:t>
            </a:r>
            <a:endParaRPr lang="hu-HU" sz="20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00507C-8E42-408F-9C95-FC53CE798E5B}"/>
              </a:ext>
            </a:extLst>
          </p:cNvPr>
          <p:cNvSpPr txBox="1"/>
          <p:nvPr/>
        </p:nvSpPr>
        <p:spPr>
          <a:xfrm>
            <a:off x="6235413" y="1817464"/>
            <a:ext cx="54609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 we build a model based on the dataset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it is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model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the result is a linear line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model defines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relationship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between the variables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we can make predictions with the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H(x)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trained model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What does it mean?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If we have a new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feature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 (size of the house) we can get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H(x)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price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       of the house accordingly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30995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073B23C-D311-4DC6-A7B2-AC8F5BC2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Linear Regression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821899-F1A7-4952-B79B-A0E85A005123}"/>
              </a:ext>
            </a:extLst>
          </p:cNvPr>
          <p:cNvSpPr txBox="1"/>
          <p:nvPr/>
        </p:nvSpPr>
        <p:spPr>
          <a:xfrm>
            <a:off x="2814613" y="1566123"/>
            <a:ext cx="6603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(all machine learning algorithm needs one)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AE62DD-6BD3-4892-AE8C-8102445DA3E0}"/>
              </a:ext>
            </a:extLst>
          </p:cNvPr>
          <p:cNvCxnSpPr>
            <a:cxnSpLocks/>
          </p:cNvCxnSpPr>
          <p:nvPr/>
        </p:nvCxnSpPr>
        <p:spPr>
          <a:xfrm>
            <a:off x="6096000" y="2161918"/>
            <a:ext cx="0" cy="629317"/>
          </a:xfrm>
          <a:prstGeom prst="straightConnector1">
            <a:avLst/>
          </a:prstGeom>
          <a:ln w="1143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C0D010-667C-4157-817F-EEF9593C242D}"/>
              </a:ext>
            </a:extLst>
          </p:cNvPr>
          <p:cNvSpPr txBox="1"/>
          <p:nvPr/>
        </p:nvSpPr>
        <p:spPr>
          <a:xfrm>
            <a:off x="3189875" y="2985612"/>
            <a:ext cx="5852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algorithm which means finding the linear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relationship between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87DA4C-BF8A-4136-A85E-A353A2BFCA62}"/>
              </a:ext>
            </a:extLst>
          </p:cNvPr>
          <p:cNvSpPr txBox="1"/>
          <p:nvPr/>
        </p:nvSpPr>
        <p:spPr>
          <a:xfrm>
            <a:off x="3356799" y="5604871"/>
            <a:ext cx="5620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the training we have the 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which means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make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the model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new datapoints)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46497F-50C2-40D3-87CB-72ECF94E28D5}"/>
              </a:ext>
            </a:extLst>
          </p:cNvPr>
          <p:cNvSpPr txBox="1"/>
          <p:nvPr/>
        </p:nvSpPr>
        <p:spPr>
          <a:xfrm>
            <a:off x="7798795" y="3964782"/>
            <a:ext cx="2464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OPTIMIZATION !!!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6126073-9498-4011-AD17-CFB574B62E11}"/>
              </a:ext>
            </a:extLst>
          </p:cNvPr>
          <p:cNvSpPr/>
          <p:nvPr/>
        </p:nvSpPr>
        <p:spPr>
          <a:xfrm>
            <a:off x="4656969" y="3851485"/>
            <a:ext cx="2936234" cy="703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DEB2D7-AB6F-4580-A688-D7E7BB7112A8}"/>
              </a:ext>
            </a:extLst>
          </p:cNvPr>
          <p:cNvSpPr txBox="1"/>
          <p:nvPr/>
        </p:nvSpPr>
        <p:spPr>
          <a:xfrm>
            <a:off x="4862561" y="3934246"/>
            <a:ext cx="2525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H(x) = 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+ 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x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622693-7437-4BC8-812F-74F6C6EA0359}"/>
              </a:ext>
            </a:extLst>
          </p:cNvPr>
          <p:cNvCxnSpPr>
            <a:cxnSpLocks/>
          </p:cNvCxnSpPr>
          <p:nvPr/>
        </p:nvCxnSpPr>
        <p:spPr>
          <a:xfrm>
            <a:off x="6146800" y="4795710"/>
            <a:ext cx="0" cy="629317"/>
          </a:xfrm>
          <a:prstGeom prst="straightConnector1">
            <a:avLst/>
          </a:prstGeom>
          <a:ln w="1143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734359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81846A0-9D77-4787-BEF5-3BAB51A42E67}"/>
              </a:ext>
            </a:extLst>
          </p:cNvPr>
          <p:cNvSpPr/>
          <p:nvPr/>
        </p:nvSpPr>
        <p:spPr>
          <a:xfrm>
            <a:off x="7286923" y="2927862"/>
            <a:ext cx="2169876" cy="9527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2CA56C-8A56-41BB-BEE6-3D44ACB64D74}"/>
              </a:ext>
            </a:extLst>
          </p:cNvPr>
          <p:cNvSpPr/>
          <p:nvPr/>
        </p:nvSpPr>
        <p:spPr>
          <a:xfrm>
            <a:off x="2277374" y="5176893"/>
            <a:ext cx="2169876" cy="9527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FB5D399-89BB-49DB-BFA7-3052227B16B0}"/>
              </a:ext>
            </a:extLst>
          </p:cNvPr>
          <p:cNvSpPr/>
          <p:nvPr/>
        </p:nvSpPr>
        <p:spPr>
          <a:xfrm>
            <a:off x="2134489" y="3057954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5E2703-2E87-479A-B878-23E18B5068A1}"/>
              </a:ext>
            </a:extLst>
          </p:cNvPr>
          <p:cNvCxnSpPr/>
          <p:nvPr/>
        </p:nvCxnSpPr>
        <p:spPr>
          <a:xfrm flipV="1">
            <a:off x="1712577" y="2391210"/>
            <a:ext cx="0" cy="25991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E40686-5A36-49B7-9AB0-8E6611A287DE}"/>
              </a:ext>
            </a:extLst>
          </p:cNvPr>
          <p:cNvCxnSpPr/>
          <p:nvPr/>
        </p:nvCxnSpPr>
        <p:spPr>
          <a:xfrm>
            <a:off x="1534156" y="4800807"/>
            <a:ext cx="351363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6098D29-2A66-45A5-AEC0-A846BF563702}"/>
              </a:ext>
            </a:extLst>
          </p:cNvPr>
          <p:cNvSpPr/>
          <p:nvPr/>
        </p:nvSpPr>
        <p:spPr>
          <a:xfrm>
            <a:off x="3231573" y="2890006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B8D6D6-E180-4BB8-A163-40C01515903A}"/>
              </a:ext>
            </a:extLst>
          </p:cNvPr>
          <p:cNvSpPr/>
          <p:nvPr/>
        </p:nvSpPr>
        <p:spPr>
          <a:xfrm>
            <a:off x="2237683" y="4265397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2AFD8E-9383-44E8-B2C4-25384E822410}"/>
              </a:ext>
            </a:extLst>
          </p:cNvPr>
          <p:cNvSpPr/>
          <p:nvPr/>
        </p:nvSpPr>
        <p:spPr>
          <a:xfrm>
            <a:off x="3172174" y="3967985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C1EDF8-F19A-44D8-B77E-90196E2679AF}"/>
              </a:ext>
            </a:extLst>
          </p:cNvPr>
          <p:cNvSpPr/>
          <p:nvPr/>
        </p:nvSpPr>
        <p:spPr>
          <a:xfrm>
            <a:off x="2815336" y="3631394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AECB77-BE16-4C87-A1F4-417EAE0EEF6C}"/>
              </a:ext>
            </a:extLst>
          </p:cNvPr>
          <p:cNvSpPr/>
          <p:nvPr/>
        </p:nvSpPr>
        <p:spPr>
          <a:xfrm>
            <a:off x="4053926" y="3405064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282574-9340-4F51-B1F3-A5D9FEFC5A5D}"/>
              </a:ext>
            </a:extLst>
          </p:cNvPr>
          <p:cNvSpPr/>
          <p:nvPr/>
        </p:nvSpPr>
        <p:spPr>
          <a:xfrm>
            <a:off x="3626877" y="3351948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BDF40C-9DC8-4B6C-B860-8F21737E0B19}"/>
              </a:ext>
            </a:extLst>
          </p:cNvPr>
          <p:cNvSpPr/>
          <p:nvPr/>
        </p:nvSpPr>
        <p:spPr>
          <a:xfrm>
            <a:off x="4384571" y="2708296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9B587A-41C8-4126-8B2C-8570AF8BB84D}"/>
              </a:ext>
            </a:extLst>
          </p:cNvPr>
          <p:cNvSpPr/>
          <p:nvPr/>
        </p:nvSpPr>
        <p:spPr>
          <a:xfrm>
            <a:off x="4185566" y="2390844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C58AFC-958B-4BBD-A8B8-FFD99795831F}"/>
              </a:ext>
            </a:extLst>
          </p:cNvPr>
          <p:cNvCxnSpPr/>
          <p:nvPr/>
        </p:nvCxnSpPr>
        <p:spPr>
          <a:xfrm flipV="1">
            <a:off x="2005185" y="2446483"/>
            <a:ext cx="2688096" cy="168929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59D1DF6-DB29-465D-B8CD-8FBCD5310FC8}"/>
              </a:ext>
            </a:extLst>
          </p:cNvPr>
          <p:cNvSpPr txBox="1"/>
          <p:nvPr/>
        </p:nvSpPr>
        <p:spPr>
          <a:xfrm>
            <a:off x="884918" y="1392896"/>
            <a:ext cx="310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MEAN SQUARED ERROR (MSE)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D55134-B76D-42EE-8A7F-8B41D7F00312}"/>
              </a:ext>
            </a:extLst>
          </p:cNvPr>
          <p:cNvSpPr txBox="1"/>
          <p:nvPr/>
        </p:nvSpPr>
        <p:spPr>
          <a:xfrm>
            <a:off x="5425959" y="1861863"/>
            <a:ext cx="5927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the difference between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actual values present in the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(supervised learning) and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predicted by the model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895E76-02F0-4E36-8150-5FC59A4DB35F}"/>
              </a:ext>
            </a:extLst>
          </p:cNvPr>
          <p:cNvSpPr txBox="1"/>
          <p:nvPr/>
        </p:nvSpPr>
        <p:spPr>
          <a:xfrm>
            <a:off x="7636869" y="3165008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H(x) – y 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A2952A-C996-4E87-B276-5506465DC230}"/>
              </a:ext>
            </a:extLst>
          </p:cNvPr>
          <p:cNvSpPr txBox="1"/>
          <p:nvPr/>
        </p:nvSpPr>
        <p:spPr>
          <a:xfrm>
            <a:off x="8948604" y="3034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949FF0-23B0-4B84-8806-C26668755036}"/>
              </a:ext>
            </a:extLst>
          </p:cNvPr>
          <p:cNvSpPr txBox="1"/>
          <p:nvPr/>
        </p:nvSpPr>
        <p:spPr>
          <a:xfrm>
            <a:off x="5711033" y="4020190"/>
            <a:ext cx="5541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this term is small (small error): it means the model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predictions are very close to the actual values  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GOOD</a:t>
            </a:r>
          </a:p>
          <a:p>
            <a:pPr lvl="1"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3DA186-2A40-4A7A-8F3D-78E73FA0FE49}"/>
              </a:ext>
            </a:extLst>
          </p:cNvPr>
          <p:cNvSpPr txBox="1"/>
          <p:nvPr/>
        </p:nvSpPr>
        <p:spPr>
          <a:xfrm>
            <a:off x="5784778" y="4933103"/>
            <a:ext cx="5153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this term is big (huge error): it means the model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predictions differ from the actual values </a:t>
            </a:r>
            <a:r>
              <a:rPr lang="hu-HU" b="1" dirty="0">
                <a:solidFill>
                  <a:srgbClr val="FF9999"/>
                </a:solidFill>
                <a:sym typeface="Wingdings" panose="05000000000000000000" pitchFamily="2" charset="2"/>
              </a:rPr>
              <a:t>BAD</a:t>
            </a:r>
          </a:p>
          <a:p>
            <a:pPr lvl="1"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185473-3D2A-42FD-999E-80B12F4D58D4}"/>
              </a:ext>
            </a:extLst>
          </p:cNvPr>
          <p:cNvCxnSpPr/>
          <p:nvPr/>
        </p:nvCxnSpPr>
        <p:spPr>
          <a:xfrm>
            <a:off x="2194700" y="3184069"/>
            <a:ext cx="1793" cy="80863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C2288F-EB58-4D92-A391-9162BA694675}"/>
              </a:ext>
            </a:extLst>
          </p:cNvPr>
          <p:cNvCxnSpPr/>
          <p:nvPr/>
        </p:nvCxnSpPr>
        <p:spPr>
          <a:xfrm>
            <a:off x="2299465" y="3953066"/>
            <a:ext cx="0" cy="307365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3380D2-2B07-42D0-A899-28AF543E6E78}"/>
              </a:ext>
            </a:extLst>
          </p:cNvPr>
          <p:cNvCxnSpPr/>
          <p:nvPr/>
        </p:nvCxnSpPr>
        <p:spPr>
          <a:xfrm>
            <a:off x="2865340" y="3596005"/>
            <a:ext cx="0" cy="35389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530DAB-6778-4720-886F-0F92E0C98813}"/>
              </a:ext>
            </a:extLst>
          </p:cNvPr>
          <p:cNvCxnSpPr/>
          <p:nvPr/>
        </p:nvCxnSpPr>
        <p:spPr>
          <a:xfrm>
            <a:off x="3226086" y="3379311"/>
            <a:ext cx="0" cy="585252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155447-1E9E-4A69-87FE-15FF88BBABD2}"/>
              </a:ext>
            </a:extLst>
          </p:cNvPr>
          <p:cNvCxnSpPr/>
          <p:nvPr/>
        </p:nvCxnSpPr>
        <p:spPr>
          <a:xfrm>
            <a:off x="3297520" y="3011186"/>
            <a:ext cx="0" cy="303832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184CFD-6D5F-4C65-A62F-E50EAEBCC07E}"/>
              </a:ext>
            </a:extLst>
          </p:cNvPr>
          <p:cNvCxnSpPr/>
          <p:nvPr/>
        </p:nvCxnSpPr>
        <p:spPr>
          <a:xfrm>
            <a:off x="3683283" y="3084036"/>
            <a:ext cx="0" cy="267912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31404E-7F06-4C84-9DDB-3B1E96B80187}"/>
              </a:ext>
            </a:extLst>
          </p:cNvPr>
          <p:cNvCxnSpPr/>
          <p:nvPr/>
        </p:nvCxnSpPr>
        <p:spPr>
          <a:xfrm>
            <a:off x="4107146" y="2810193"/>
            <a:ext cx="0" cy="594871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A6FC10-7492-4672-8988-D59DE5EBFE13}"/>
              </a:ext>
            </a:extLst>
          </p:cNvPr>
          <p:cNvCxnSpPr/>
          <p:nvPr/>
        </p:nvCxnSpPr>
        <p:spPr>
          <a:xfrm>
            <a:off x="4249534" y="2512757"/>
            <a:ext cx="0" cy="220505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240651D-3F98-4C20-B3F3-376A625623C4}"/>
              </a:ext>
            </a:extLst>
          </p:cNvPr>
          <p:cNvCxnSpPr/>
          <p:nvPr/>
        </p:nvCxnSpPr>
        <p:spPr>
          <a:xfrm>
            <a:off x="4435306" y="2609785"/>
            <a:ext cx="0" cy="98511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E007861-AB2D-42BA-B917-55AEC08AF4B9}"/>
              </a:ext>
            </a:extLst>
          </p:cNvPr>
          <p:cNvSpPr txBox="1"/>
          <p:nvPr/>
        </p:nvSpPr>
        <p:spPr>
          <a:xfrm>
            <a:off x="2159806" y="32878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F03722-2F9B-41D9-B940-179E69266877}"/>
              </a:ext>
            </a:extLst>
          </p:cNvPr>
          <p:cNvSpPr txBox="1"/>
          <p:nvPr/>
        </p:nvSpPr>
        <p:spPr>
          <a:xfrm>
            <a:off x="2251929" y="34461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EFE1A5-E8B9-49DE-BF3F-57C04EF43677}"/>
              </a:ext>
            </a:extLst>
          </p:cNvPr>
          <p:cNvSpPr txBox="1"/>
          <p:nvPr/>
        </p:nvSpPr>
        <p:spPr>
          <a:xfrm>
            <a:off x="2283697" y="38946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EDE596-39CD-4FE0-A4EF-6AC31052928C}"/>
              </a:ext>
            </a:extLst>
          </p:cNvPr>
          <p:cNvSpPr txBox="1"/>
          <p:nvPr/>
        </p:nvSpPr>
        <p:spPr>
          <a:xfrm>
            <a:off x="2375820" y="40529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335D84-84C5-460F-8696-E2FC0721E012}"/>
              </a:ext>
            </a:extLst>
          </p:cNvPr>
          <p:cNvSpPr txBox="1"/>
          <p:nvPr/>
        </p:nvSpPr>
        <p:spPr>
          <a:xfrm>
            <a:off x="2871123" y="34079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615EF9-B790-4406-B780-6B15BE951D35}"/>
              </a:ext>
            </a:extLst>
          </p:cNvPr>
          <p:cNvSpPr txBox="1"/>
          <p:nvPr/>
        </p:nvSpPr>
        <p:spPr>
          <a:xfrm>
            <a:off x="2963246" y="35662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49BD88-7BB3-424B-BFD2-7F4CDEE4E508}"/>
              </a:ext>
            </a:extLst>
          </p:cNvPr>
          <p:cNvSpPr txBox="1"/>
          <p:nvPr/>
        </p:nvSpPr>
        <p:spPr>
          <a:xfrm>
            <a:off x="3290973" y="274366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F2B6B0-D7A2-4CDA-BDEA-94B44AE9A71A}"/>
              </a:ext>
            </a:extLst>
          </p:cNvPr>
          <p:cNvSpPr txBox="1"/>
          <p:nvPr/>
        </p:nvSpPr>
        <p:spPr>
          <a:xfrm>
            <a:off x="3383096" y="29019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084487-30BF-43F2-98C9-D0711D853BDE}"/>
              </a:ext>
            </a:extLst>
          </p:cNvPr>
          <p:cNvSpPr txBox="1"/>
          <p:nvPr/>
        </p:nvSpPr>
        <p:spPr>
          <a:xfrm>
            <a:off x="3640837" y="300036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54BE85-8045-446B-A83F-D59A942B58E1}"/>
              </a:ext>
            </a:extLst>
          </p:cNvPr>
          <p:cNvSpPr txBox="1"/>
          <p:nvPr/>
        </p:nvSpPr>
        <p:spPr>
          <a:xfrm>
            <a:off x="3732960" y="31586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E1BF5C-DBEB-4925-9355-E21CA02ECC79}"/>
              </a:ext>
            </a:extLst>
          </p:cNvPr>
          <p:cNvSpPr txBox="1"/>
          <p:nvPr/>
        </p:nvSpPr>
        <p:spPr>
          <a:xfrm>
            <a:off x="4091913" y="29218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0C5BF7F-54AE-45AF-982D-0F0982BEB702}"/>
              </a:ext>
            </a:extLst>
          </p:cNvPr>
          <p:cNvSpPr txBox="1"/>
          <p:nvPr/>
        </p:nvSpPr>
        <p:spPr>
          <a:xfrm>
            <a:off x="4184036" y="30801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A6D8DF-CEC3-4C1D-BAFB-0F1FCC7823DA}"/>
              </a:ext>
            </a:extLst>
          </p:cNvPr>
          <p:cNvSpPr txBox="1"/>
          <p:nvPr/>
        </p:nvSpPr>
        <p:spPr>
          <a:xfrm>
            <a:off x="4252404" y="21544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7B1393-2DDD-42CD-80D0-CC88BFF7276B}"/>
              </a:ext>
            </a:extLst>
          </p:cNvPr>
          <p:cNvSpPr txBox="1"/>
          <p:nvPr/>
        </p:nvSpPr>
        <p:spPr>
          <a:xfrm>
            <a:off x="4344527" y="23127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DD8FE3-1121-4024-AC26-4203B01BD3FC}"/>
              </a:ext>
            </a:extLst>
          </p:cNvPr>
          <p:cNvSpPr txBox="1"/>
          <p:nvPr/>
        </p:nvSpPr>
        <p:spPr>
          <a:xfrm>
            <a:off x="4460155" y="24772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DE02F9-0133-458D-B8B0-1D2D4FA8CCD2}"/>
              </a:ext>
            </a:extLst>
          </p:cNvPr>
          <p:cNvSpPr txBox="1"/>
          <p:nvPr/>
        </p:nvSpPr>
        <p:spPr>
          <a:xfrm>
            <a:off x="4552278" y="26355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4A6783-C4E4-48F8-B68D-41EACA8B31A0}"/>
              </a:ext>
            </a:extLst>
          </p:cNvPr>
          <p:cNvSpPr txBox="1"/>
          <p:nvPr/>
        </p:nvSpPr>
        <p:spPr>
          <a:xfrm>
            <a:off x="2551413" y="54144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MSE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40CFD58-B2CE-47C2-9280-E5C19E86A4C5}"/>
                  </a:ext>
                </a:extLst>
              </p:cNvPr>
              <p:cNvSpPr txBox="1"/>
              <p:nvPr/>
            </p:nvSpPr>
            <p:spPr>
              <a:xfrm>
                <a:off x="3189827" y="5098212"/>
                <a:ext cx="753411" cy="983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0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  <m:sup/>
                        <m:e>
                          <m:r>
                            <a:rPr lang="el-GR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𝛆</m:t>
                          </m:r>
                        </m:e>
                      </m:nary>
                    </m:oMath>
                  </m:oMathPara>
                </a14:m>
                <a:endParaRPr lang="hu-HU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40CFD58-B2CE-47C2-9280-E5C19E86A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827" y="5098212"/>
                <a:ext cx="753411" cy="983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AEDEDF27-BA0C-4ED6-8E8A-C2B9E9666D17}"/>
              </a:ext>
            </a:extLst>
          </p:cNvPr>
          <p:cNvSpPr txBox="1"/>
          <p:nvPr/>
        </p:nvSpPr>
        <p:spPr>
          <a:xfrm>
            <a:off x="3736284" y="559791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38C4D6-5630-4FDC-B7C9-AA425BE2BD95}"/>
              </a:ext>
            </a:extLst>
          </p:cNvPr>
          <p:cNvSpPr txBox="1"/>
          <p:nvPr/>
        </p:nvSpPr>
        <p:spPr>
          <a:xfrm>
            <a:off x="3732430" y="54018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D7EEB1-CC75-48EE-AAD7-C37DB535B7F7}"/>
              </a:ext>
            </a:extLst>
          </p:cNvPr>
          <p:cNvSpPr txBox="1"/>
          <p:nvPr/>
        </p:nvSpPr>
        <p:spPr>
          <a:xfrm>
            <a:off x="9657178" y="3226681"/>
            <a:ext cx="16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„cost-function”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AF3565DC-0E27-4A7F-A4CD-B1D456F2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Linear Regression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1100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Linear Regression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5CEB4-E86F-4E9F-AD34-37D51AB7CCC2}"/>
              </a:ext>
            </a:extLst>
          </p:cNvPr>
          <p:cNvSpPr txBox="1"/>
          <p:nvPr/>
        </p:nvSpPr>
        <p:spPr>
          <a:xfrm>
            <a:off x="1610315" y="1394258"/>
            <a:ext cx="353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statistic is defined as follows: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316ED8-F274-479A-9766-ADC3DA916B19}"/>
              </a:ext>
            </a:extLst>
          </p:cNvPr>
          <p:cNvSpPr txBox="1"/>
          <p:nvPr/>
        </p:nvSpPr>
        <p:spPr>
          <a:xfrm>
            <a:off x="2136297" y="13419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10E953-473D-4B62-8196-14CBD2E508A9}"/>
              </a:ext>
            </a:extLst>
          </p:cNvPr>
          <p:cNvSpPr txBox="1"/>
          <p:nvPr/>
        </p:nvSpPr>
        <p:spPr>
          <a:xfrm>
            <a:off x="4050983" y="204557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   =  1  -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4824EE-29A1-4052-922A-A2B9D9E43B69}"/>
                  </a:ext>
                </a:extLst>
              </p:cNvPr>
              <p:cNvSpPr txBox="1"/>
              <p:nvPr/>
            </p:nvSpPr>
            <p:spPr>
              <a:xfrm>
                <a:off x="5035732" y="1945767"/>
                <a:ext cx="45365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𝐑𝐒𝐒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𝐓𝐒𝐒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4824EE-29A1-4052-922A-A2B9D9E43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732" y="1945767"/>
                <a:ext cx="453650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5A6AD9E-8EF1-4C71-AA98-AD14ECF89C75}"/>
              </a:ext>
            </a:extLst>
          </p:cNvPr>
          <p:cNvSpPr txBox="1"/>
          <p:nvPr/>
        </p:nvSpPr>
        <p:spPr>
          <a:xfrm>
            <a:off x="4179106" y="20250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124132-ED14-4AA4-A850-0E711AEFFC7C}"/>
              </a:ext>
            </a:extLst>
          </p:cNvPr>
          <p:cNvSpPr txBox="1"/>
          <p:nvPr/>
        </p:nvSpPr>
        <p:spPr>
          <a:xfrm>
            <a:off x="1493448" y="2682177"/>
            <a:ext cx="75382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measures the accuracy of the regression models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It is the square of the correlation coefficient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~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it measures how strong of a linear relationship is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between two variables !!!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RSS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„residual sum of squares”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Measures the variability left unexplained after performing the regression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TSS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„total sum of squares”</a:t>
            </a: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measure the total variance in </a:t>
            </a:r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B203A6-BD55-42FB-AD02-2F4AA18ADD0F}"/>
                  </a:ext>
                </a:extLst>
              </p:cNvPr>
              <p:cNvSpPr txBox="1"/>
              <p:nvPr/>
            </p:nvSpPr>
            <p:spPr>
              <a:xfrm>
                <a:off x="3863828" y="5544499"/>
                <a:ext cx="1156983" cy="7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1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𝛍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sz="16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B203A6-BD55-42FB-AD02-2F4AA18AD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28" y="5544499"/>
                <a:ext cx="1156983" cy="762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55EB9860-5AC9-42F5-A15D-B84D7DA1175D}"/>
              </a:ext>
            </a:extLst>
          </p:cNvPr>
          <p:cNvSpPr txBox="1"/>
          <p:nvPr/>
        </p:nvSpPr>
        <p:spPr>
          <a:xfrm>
            <a:off x="4813401" y="569757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FFC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F41CB5-1F19-4435-BFAF-942F9B36D71A}"/>
                  </a:ext>
                </a:extLst>
              </p:cNvPr>
              <p:cNvSpPr txBox="1"/>
              <p:nvPr/>
            </p:nvSpPr>
            <p:spPr>
              <a:xfrm>
                <a:off x="9031665" y="4118826"/>
                <a:ext cx="1461554" cy="7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1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hu-HU" sz="16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F41CB5-1F19-4435-BFAF-942F9B36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665" y="4118826"/>
                <a:ext cx="1461554" cy="762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87D54A8-4059-487A-B8CB-4DF3A5B2C4C5}"/>
              </a:ext>
            </a:extLst>
          </p:cNvPr>
          <p:cNvSpPr txBox="1"/>
          <p:nvPr/>
        </p:nvSpPr>
        <p:spPr>
          <a:xfrm>
            <a:off x="10296826" y="427189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FFC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DD5D40-EB6D-40DE-B63E-A84FFB41BAA9}"/>
                  </a:ext>
                </a:extLst>
              </p:cNvPr>
              <p:cNvSpPr txBox="1"/>
              <p:nvPr/>
            </p:nvSpPr>
            <p:spPr>
              <a:xfrm>
                <a:off x="3660349" y="5604274"/>
                <a:ext cx="38023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DD5D40-EB6D-40DE-B63E-A84FFB41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349" y="5604274"/>
                <a:ext cx="38023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8038FE3-070E-4410-B7CA-9389DBE6C0E1}"/>
              </a:ext>
            </a:extLst>
          </p:cNvPr>
          <p:cNvSpPr txBox="1"/>
          <p:nvPr/>
        </p:nvSpPr>
        <p:spPr>
          <a:xfrm>
            <a:off x="6380633" y="1966087"/>
            <a:ext cx="257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 the better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fits the data</a:t>
            </a:r>
          </a:p>
        </p:txBody>
      </p:sp>
    </p:spTree>
    <p:extLst>
      <p:ext uri="{BB962C8B-B14F-4D97-AF65-F5344CB8AC3E}">
        <p14:creationId xmlns:p14="http://schemas.microsoft.com/office/powerpoint/2010/main" val="337839278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B0580A-4134-4203-BF08-8BCFA93F3232}"/>
              </a:ext>
            </a:extLst>
          </p:cNvPr>
          <p:cNvSpPr/>
          <p:nvPr/>
        </p:nvSpPr>
        <p:spPr>
          <a:xfrm>
            <a:off x="4348480" y="3981754"/>
            <a:ext cx="4175760" cy="11970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Linear Regression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B8C23-D3CA-4815-BE31-32CB6C868A6F}"/>
              </a:ext>
            </a:extLst>
          </p:cNvPr>
          <p:cNvSpPr txBox="1"/>
          <p:nvPr/>
        </p:nvSpPr>
        <p:spPr>
          <a:xfrm>
            <a:off x="838200" y="1383551"/>
            <a:ext cx="261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OPTIMIZATION PROBLEM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5C69E1-9457-4B30-9EB5-084B9F034E51}"/>
              </a:ext>
            </a:extLst>
          </p:cNvPr>
          <p:cNvSpPr txBox="1"/>
          <p:nvPr/>
        </p:nvSpPr>
        <p:spPr>
          <a:xfrm>
            <a:off x="2519622" y="1868181"/>
            <a:ext cx="7150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 is why optimization algorithms are so important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matter what problem we are dealing with finally we have to use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optimization methods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solve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9A8CA9-13EF-400A-B8D0-3396C3DA7FCE}"/>
                  </a:ext>
                </a:extLst>
              </p:cNvPr>
              <p:cNvSpPr txBox="1"/>
              <p:nvPr/>
            </p:nvSpPr>
            <p:spPr>
              <a:xfrm>
                <a:off x="4801492" y="4155805"/>
                <a:ext cx="3493264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3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3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hu-HU" sz="3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hu-HU" sz="36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36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hu-HU" sz="3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3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hu-HU" sz="3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hu-HU" sz="36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sz="3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9A8CA9-13EF-400A-B8D0-3396C3DA7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92" y="4155805"/>
                <a:ext cx="3493264" cy="659540"/>
              </a:xfrm>
              <a:prstGeom prst="rect">
                <a:avLst/>
              </a:prstGeom>
              <a:blipFill>
                <a:blip r:embed="rId2"/>
                <a:stretch>
                  <a:fillRect l="-5410" t="-12037" b="-351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7C2F196-8528-4C19-9CFB-3D3DEE248725}"/>
              </a:ext>
            </a:extLst>
          </p:cNvPr>
          <p:cNvSpPr txBox="1"/>
          <p:nvPr/>
        </p:nvSpPr>
        <p:spPr>
          <a:xfrm>
            <a:off x="5112438" y="46782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A5DBA0-75B4-4523-9298-F26197A84BD0}"/>
              </a:ext>
            </a:extLst>
          </p:cNvPr>
          <p:cNvSpPr txBox="1"/>
          <p:nvPr/>
        </p:nvSpPr>
        <p:spPr>
          <a:xfrm>
            <a:off x="4506769" y="3026893"/>
            <a:ext cx="3573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our linear model (linear regression)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96B436-824C-479F-904A-39FE064E4A2D}"/>
              </a:ext>
            </a:extLst>
          </p:cNvPr>
          <p:cNvSpPr txBox="1"/>
          <p:nvPr/>
        </p:nvSpPr>
        <p:spPr>
          <a:xfrm>
            <a:off x="6014148" y="5688364"/>
            <a:ext cx="3045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value we know from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the training data –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(supervised learning)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7F9A2B-6890-4283-88AE-09A27F6C5714}"/>
              </a:ext>
            </a:extLst>
          </p:cNvPr>
          <p:cNvSpPr txBox="1"/>
          <p:nvPr/>
        </p:nvSpPr>
        <p:spPr>
          <a:xfrm>
            <a:off x="1219891" y="4108457"/>
            <a:ext cx="2952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 to find the minimum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 tuning 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GB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4BEFF1D-8E63-4871-ADB8-98B2BBBCBA0D}"/>
              </a:ext>
            </a:extLst>
          </p:cNvPr>
          <p:cNvSpPr/>
          <p:nvPr/>
        </p:nvSpPr>
        <p:spPr>
          <a:xfrm rot="16200000">
            <a:off x="6184369" y="3569599"/>
            <a:ext cx="218215" cy="46233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EE0FF3A4-C61A-435A-9EBF-88354A7F0B7F}"/>
              </a:ext>
            </a:extLst>
          </p:cNvPr>
          <p:cNvSpPr/>
          <p:nvPr/>
        </p:nvSpPr>
        <p:spPr>
          <a:xfrm rot="5400000">
            <a:off x="7427830" y="5176288"/>
            <a:ext cx="218215" cy="462331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10988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E624B-6A0D-44C7-A4A5-10343D3C5F1F}"/>
              </a:ext>
            </a:extLst>
          </p:cNvPr>
          <p:cNvSpPr/>
          <p:nvPr/>
        </p:nvSpPr>
        <p:spPr>
          <a:xfrm>
            <a:off x="2107355" y="1872912"/>
            <a:ext cx="3871027" cy="43450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A3113-7B92-44D7-8761-CA763DD1AB1F}"/>
              </a:ext>
            </a:extLst>
          </p:cNvPr>
          <p:cNvSpPr txBox="1"/>
          <p:nvPr/>
        </p:nvSpPr>
        <p:spPr>
          <a:xfrm>
            <a:off x="2312517" y="2125687"/>
            <a:ext cx="3266728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 MATRIX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transform the problem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linear equations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use the standard method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(using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matrix operations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(X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X)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pPr algn="ctr"/>
            <a:endParaRPr lang="hu-HU" b="1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matrix operations are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expensive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higher dimensions</a:t>
            </a:r>
          </a:p>
          <a:p>
            <a:pPr algn="ctr"/>
            <a:endParaRPr lang="hu-HU" b="1" i="1" dirty="0">
              <a:solidFill>
                <a:srgbClr val="FF9999"/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DBEC26-6C74-4B45-ABA7-721AF2E60545}"/>
              </a:ext>
            </a:extLst>
          </p:cNvPr>
          <p:cNvSpPr/>
          <p:nvPr/>
        </p:nvSpPr>
        <p:spPr>
          <a:xfrm>
            <a:off x="6229937" y="1872912"/>
            <a:ext cx="3871027" cy="4345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E0FDF-BB3E-46B9-93D6-353D08E34C33}"/>
              </a:ext>
            </a:extLst>
          </p:cNvPr>
          <p:cNvSpPr txBox="1"/>
          <p:nvPr/>
        </p:nvSpPr>
        <p:spPr>
          <a:xfrm>
            <a:off x="6699244" y="2137799"/>
            <a:ext cx="273844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GRADIENT DESCENT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a first-order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iterative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optimization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algorithm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finding the minimum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a function 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quite efficient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even in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higher dimensions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73B23C-D311-4DC6-A7B2-AC8F5BC2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Optimization Techniques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30476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639" y="1525929"/>
            <a:ext cx="6266894" cy="4195762"/>
          </a:xfrm>
        </p:spPr>
      </p:pic>
      <p:sp>
        <p:nvSpPr>
          <p:cNvPr id="12" name="TextBox 11"/>
          <p:cNvSpPr txBox="1"/>
          <p:nvPr/>
        </p:nvSpPr>
        <p:spPr>
          <a:xfrm>
            <a:off x="937815" y="451716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5833" y="520299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978" y="1782045"/>
            <a:ext cx="67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C(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695" y="53868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8460" y="46857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7559" y="1422371"/>
            <a:ext cx="610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know the partial derivative of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C(</a:t>
            </a:r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cost function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go to the direction of the gradient (partial derivative)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9"/>
              <p:cNvSpPr txBox="1"/>
              <p:nvPr/>
            </p:nvSpPr>
            <p:spPr>
              <a:xfrm>
                <a:off x="7151481" y="2365799"/>
                <a:ext cx="67005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81" y="2365799"/>
                <a:ext cx="670055" cy="527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9"/>
              <p:cNvSpPr txBox="1"/>
              <p:nvPr/>
            </p:nvSpPr>
            <p:spPr>
              <a:xfrm>
                <a:off x="8814020" y="2365799"/>
                <a:ext cx="67005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20" y="2365799"/>
                <a:ext cx="670055" cy="527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517862" y="27629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86469" y="27629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6459" y="3248933"/>
            <a:ext cx="4369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f(x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gradient of a given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function</a:t>
            </a: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pointing in the direction of maximum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201749" y="32548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Δ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46459" y="4020359"/>
            <a:ext cx="5553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we are after the minimum but we can use the same </a:t>
            </a: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approach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-    f(x)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instead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0800000">
            <a:off x="8528838" y="42865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Δ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9523" y="541844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b   </a:t>
            </a:r>
            <a:r>
              <a:rPr lang="hu-HU" b="1" dirty="0">
                <a:solidFill>
                  <a:srgbClr val="00B050"/>
                </a:solidFill>
                <a:sym typeface="Wingdings" panose="05000000000000000000" pitchFamily="2" charset="2"/>
              </a:rPr>
              <a:t></a:t>
            </a:r>
            <a:r>
              <a:rPr lang="hu-HU" b="1" dirty="0">
                <a:solidFill>
                  <a:srgbClr val="00B050"/>
                </a:solidFill>
              </a:rPr>
              <a:t>  b  – </a:t>
            </a:r>
            <a:r>
              <a:rPr lang="el-GR" b="1" dirty="0">
                <a:solidFill>
                  <a:srgbClr val="00B050"/>
                </a:solidFill>
              </a:rPr>
              <a:t>α</a:t>
            </a:r>
            <a:r>
              <a:rPr lang="hu-HU" b="1" dirty="0">
                <a:solidFill>
                  <a:srgbClr val="00B05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9"/>
              <p:cNvSpPr txBox="1"/>
              <p:nvPr/>
            </p:nvSpPr>
            <p:spPr>
              <a:xfrm>
                <a:off x="7470367" y="5325035"/>
                <a:ext cx="67005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367" y="5325035"/>
                <a:ext cx="670055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7850908" y="57141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63605" y="55601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45211" y="55733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22498" y="541844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b   </a:t>
            </a:r>
            <a:r>
              <a:rPr lang="hu-HU" b="1" dirty="0">
                <a:solidFill>
                  <a:srgbClr val="00B050"/>
                </a:solidFill>
                <a:sym typeface="Wingdings" panose="05000000000000000000" pitchFamily="2" charset="2"/>
              </a:rPr>
              <a:t></a:t>
            </a:r>
            <a:r>
              <a:rPr lang="hu-HU" b="1" dirty="0">
                <a:solidFill>
                  <a:srgbClr val="00B050"/>
                </a:solidFill>
              </a:rPr>
              <a:t>  b  – </a:t>
            </a:r>
            <a:r>
              <a:rPr lang="el-GR" b="1" dirty="0">
                <a:solidFill>
                  <a:srgbClr val="00B050"/>
                </a:solidFill>
              </a:rPr>
              <a:t>α</a:t>
            </a:r>
            <a:r>
              <a:rPr lang="hu-HU" b="1" dirty="0">
                <a:solidFill>
                  <a:srgbClr val="00B05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9"/>
              <p:cNvSpPr txBox="1"/>
              <p:nvPr/>
            </p:nvSpPr>
            <p:spPr>
              <a:xfrm>
                <a:off x="9857158" y="5325035"/>
                <a:ext cx="67005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158" y="5325035"/>
                <a:ext cx="670055" cy="527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0237699" y="57141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74672" y="55601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48186" y="55733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22866" y="4824249"/>
            <a:ext cx="18034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make iterations {</a:t>
            </a:r>
          </a:p>
          <a:p>
            <a:endParaRPr lang="hu-HU" dirty="0">
              <a:solidFill>
                <a:srgbClr val="00B050"/>
              </a:solidFill>
            </a:endParaRPr>
          </a:p>
          <a:p>
            <a:endParaRPr lang="hu-HU" dirty="0">
              <a:solidFill>
                <a:srgbClr val="00B050"/>
              </a:solidFill>
            </a:endParaRPr>
          </a:p>
          <a:p>
            <a:endParaRPr lang="hu-HU" dirty="0">
              <a:solidFill>
                <a:srgbClr val="00B050"/>
              </a:solidFill>
            </a:endParaRPr>
          </a:p>
          <a:p>
            <a:r>
              <a:rPr lang="hu-HU" b="1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F076F5C5-48AC-4391-B4F1-CB001403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52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88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Commodities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A6CDA-6AFE-4C35-AE4A-9FCB9BB81CA3}"/>
              </a:ext>
            </a:extLst>
          </p:cNvPr>
          <p:cNvSpPr txBox="1"/>
          <p:nvPr/>
        </p:nvSpPr>
        <p:spPr>
          <a:xfrm>
            <a:off x="-64303" y="1451007"/>
            <a:ext cx="658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rgbClr val="FFC000"/>
                </a:solidFill>
              </a:rPr>
              <a:t>WHY DO COMMODITY PRICES FLUCTUATE?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8B6287-15CF-4FBE-AFF2-E680B4ECC874}"/>
              </a:ext>
            </a:extLst>
          </p:cNvPr>
          <p:cNvCxnSpPr/>
          <p:nvPr/>
        </p:nvCxnSpPr>
        <p:spPr>
          <a:xfrm flipV="1">
            <a:off x="2155474" y="2974891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2AB732-60DA-47B0-AD5B-9776CC9F21FD}"/>
              </a:ext>
            </a:extLst>
          </p:cNvPr>
          <p:cNvCxnSpPr>
            <a:cxnSpLocks/>
          </p:cNvCxnSpPr>
          <p:nvPr/>
        </p:nvCxnSpPr>
        <p:spPr>
          <a:xfrm>
            <a:off x="1966004" y="4910782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D4442F-2846-4487-B447-3BE3E7D4DEF7}"/>
              </a:ext>
            </a:extLst>
          </p:cNvPr>
          <p:cNvSpPr txBox="1"/>
          <p:nvPr/>
        </p:nvSpPr>
        <p:spPr>
          <a:xfrm>
            <a:off x="1905306" y="25678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D0DF8-1C40-4E15-BCD8-44AEB72F1FEA}"/>
              </a:ext>
            </a:extLst>
          </p:cNvPr>
          <p:cNvSpPr txBox="1"/>
          <p:nvPr/>
        </p:nvSpPr>
        <p:spPr>
          <a:xfrm>
            <a:off x="5526007" y="472627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4781753-B08C-45D3-A886-7A2C9BBA36E5}"/>
              </a:ext>
            </a:extLst>
          </p:cNvPr>
          <p:cNvSpPr/>
          <p:nvPr/>
        </p:nvSpPr>
        <p:spPr>
          <a:xfrm>
            <a:off x="2451955" y="3432776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2AB6E6-8B4F-4641-A90C-787A8410C4BC}"/>
              </a:ext>
            </a:extLst>
          </p:cNvPr>
          <p:cNvSpPr txBox="1"/>
          <p:nvPr/>
        </p:nvSpPr>
        <p:spPr>
          <a:xfrm>
            <a:off x="6078880" y="2272129"/>
            <a:ext cx="5123518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see that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commodity prices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are usually very similar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random walk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COMMODITY PRICES RISE AND FALL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DUE TO THE FLUCTUATION OF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SUPPLY AND DEMAND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more people want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buy a given commodity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then its market price will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increase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13873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639" y="1525929"/>
            <a:ext cx="6266894" cy="4195762"/>
          </a:xfrm>
        </p:spPr>
      </p:pic>
      <p:sp>
        <p:nvSpPr>
          <p:cNvPr id="12" name="TextBox 11"/>
          <p:cNvSpPr txBox="1"/>
          <p:nvPr/>
        </p:nvSpPr>
        <p:spPr>
          <a:xfrm>
            <a:off x="937815" y="451716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5833" y="520299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978" y="1782045"/>
            <a:ext cx="67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C(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695" y="53868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8460" y="46857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F076F5C5-48AC-4391-B4F1-CB001403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2E119F-AD35-49ED-8EAD-4A43EBD763C2}"/>
              </a:ext>
            </a:extLst>
          </p:cNvPr>
          <p:cNvSpPr txBox="1"/>
          <p:nvPr/>
        </p:nvSpPr>
        <p:spPr>
          <a:xfrm>
            <a:off x="3076660" y="1967252"/>
            <a:ext cx="98568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learning-rate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small learning-rate: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algorithm takes small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        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steps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towards the minimum but it is more accurate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</a:t>
            </a: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ALGORITHM TAKES MORE TIME TO CONVERGE !!!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 huge learning-rate: the algorithm takes larger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              steps towards the minimum which means the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   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algorithm is faster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but not as accurate </a:t>
            </a:r>
          </a:p>
        </p:txBody>
      </p:sp>
    </p:spTree>
    <p:extLst>
      <p:ext uri="{BB962C8B-B14F-4D97-AF65-F5344CB8AC3E}">
        <p14:creationId xmlns:p14="http://schemas.microsoft.com/office/powerpoint/2010/main" val="2741663698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3188" y="2594919"/>
            <a:ext cx="1120346" cy="11203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122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33534" y="2594919"/>
            <a:ext cx="1120346" cy="1120346"/>
          </a:xfrm>
          <a:prstGeom prst="rect">
            <a:avLst/>
          </a:prstGeom>
          <a:solidFill>
            <a:srgbClr val="F0BDA8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3188" y="3715265"/>
            <a:ext cx="1120346" cy="1120346"/>
          </a:xfrm>
          <a:prstGeom prst="rect">
            <a:avLst/>
          </a:prstGeom>
          <a:solidFill>
            <a:srgbClr val="F0BDA8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7" name="Rectangle 6"/>
          <p:cNvSpPr/>
          <p:nvPr/>
        </p:nvSpPr>
        <p:spPr>
          <a:xfrm>
            <a:off x="5733534" y="3715265"/>
            <a:ext cx="1120346" cy="11203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16908" y="2039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37254" y="2039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151" y="2970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0151" y="4090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7625" y="1572623"/>
            <a:ext cx="125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PREDICTED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9606" y="3530599"/>
            <a:ext cx="93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ACTUAL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36069" y="5285377"/>
            <a:ext cx="5888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Describes the </a:t>
            </a:r>
            <a:r>
              <a:rPr lang="hu-HU" b="1" dirty="0"/>
              <a:t>performance</a:t>
            </a:r>
            <a:r>
              <a:rPr lang="hu-HU" dirty="0"/>
              <a:t> of a classification model</a:t>
            </a:r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diagonal elements are the correct classifications</a:t>
            </a:r>
          </a:p>
          <a:p>
            <a:r>
              <a:rPr lang="hu-HU" dirty="0">
                <a:sym typeface="Wingdings" panose="05000000000000000000" pitchFamily="2" charset="2"/>
              </a:rPr>
              <a:t>	 off-diagonals are the incorrect predictions</a:t>
            </a:r>
            <a:endParaRPr lang="hu-H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5F5DACF-7ADA-4B28-ADBB-5D98D81B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Confusion Matrix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50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Commodities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GB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utures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contracts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are made in an attempt by producers and suppliers of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commodities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to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avoid market volatility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hey negotiate the price of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given commodity in the future</a:t>
            </a:r>
            <a:endParaRPr lang="hu-HU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76D05-92F7-48B4-AB39-BFB4D159732D}"/>
              </a:ext>
            </a:extLst>
          </p:cNvPr>
          <p:cNvSpPr/>
          <p:nvPr/>
        </p:nvSpPr>
        <p:spPr>
          <a:xfrm>
            <a:off x="3344322" y="3808073"/>
            <a:ext cx="5503356" cy="22339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„The major cost for airlines is fuel expenses.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fluctuating oil prices can greatly impact airlines. This is why they use oil futures to protect them from rising oil prices” 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8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Commodities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77451-C6A0-4611-A8C0-9A6915DD1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51" y="2752090"/>
            <a:ext cx="2268914" cy="23619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399C0B-3CFC-4DCF-8A08-DF0D80D31365}"/>
              </a:ext>
            </a:extLst>
          </p:cNvPr>
          <p:cNvSpPr txBox="1"/>
          <p:nvPr/>
        </p:nvSpPr>
        <p:spPr>
          <a:xfrm>
            <a:off x="8633903" y="5229355"/>
            <a:ext cx="31729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commodities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like gold, silver,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crude oil or natural gas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BA3F1-3F5F-4F67-AD12-05D94473D30A}"/>
              </a:ext>
            </a:extLst>
          </p:cNvPr>
          <p:cNvSpPr txBox="1"/>
          <p:nvPr/>
        </p:nvSpPr>
        <p:spPr>
          <a:xfrm>
            <a:off x="4597346" y="1161531"/>
            <a:ext cx="44603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 MARKET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an auction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market </a:t>
            </a:r>
            <a:r>
              <a:rPr lang="en-GB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 which participants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buy and sell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commodity </a:t>
            </a:r>
            <a:r>
              <a:rPr lang="en-GB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 futures contracts</a:t>
            </a:r>
            <a:endParaRPr lang="hu-HU" sz="2000" b="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(New York Mercantile Exchange)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C43515-C6AD-47C7-A1D8-01F36F8284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83" y="4606675"/>
            <a:ext cx="346414" cy="6544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258EB6-A1E0-4D2A-9294-8827040991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6" y="5465470"/>
            <a:ext cx="346414" cy="6544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A078E4-21D1-4A35-B14A-38D8825E0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83" y="5940332"/>
            <a:ext cx="346414" cy="6544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3D7AC9-667D-4A3C-931E-B47B15E07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1" y="5422778"/>
            <a:ext cx="346414" cy="6544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F1CE5C-6AE9-4750-99BD-EDFDE3A9272D}"/>
              </a:ext>
            </a:extLst>
          </p:cNvPr>
          <p:cNvSpPr txBox="1"/>
          <p:nvPr/>
        </p:nvSpPr>
        <p:spPr>
          <a:xfrm>
            <a:off x="2912013" y="5479306"/>
            <a:ext cx="33706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companies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that are looking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commodities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AF27FF3-1CA4-4E24-9A8A-3496612A56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09" y="3291234"/>
            <a:ext cx="1164641" cy="11110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B0A27C-0A64-4287-85F8-0A8F5DA8DDFA}"/>
              </a:ext>
            </a:extLst>
          </p:cNvPr>
          <p:cNvSpPr txBox="1"/>
          <p:nvPr/>
        </p:nvSpPr>
        <p:spPr>
          <a:xfrm>
            <a:off x="335347" y="2164767"/>
            <a:ext cx="40772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use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BROKER FIRMS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have the ability to buy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sell commodities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925AFF9C-2B2A-403E-9972-0C94CE39EACF}"/>
              </a:ext>
            </a:extLst>
          </p:cNvPr>
          <p:cNvSpPr/>
          <p:nvPr/>
        </p:nvSpPr>
        <p:spPr>
          <a:xfrm>
            <a:off x="4397442" y="3620707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24882C12-98DA-481C-AB57-95D79AF7AB13}"/>
              </a:ext>
            </a:extLst>
          </p:cNvPr>
          <p:cNvSpPr/>
          <p:nvPr/>
        </p:nvSpPr>
        <p:spPr>
          <a:xfrm>
            <a:off x="7994535" y="3620707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54CA98FF-6A51-41FB-ABE1-BC41250E5E42}"/>
              </a:ext>
            </a:extLst>
          </p:cNvPr>
          <p:cNvSpPr/>
          <p:nvPr/>
        </p:nvSpPr>
        <p:spPr>
          <a:xfrm rot="19336823">
            <a:off x="1786322" y="4659786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C60D14E-3EF5-4024-99CC-6609EE490D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056" y="3991815"/>
            <a:ext cx="1296095" cy="90434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C9DE0BE-A6AE-41FC-A792-6DB43C936A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723" y="2562091"/>
            <a:ext cx="937283" cy="13255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69E92DE-ADB4-4AD4-9592-F87B3EAC69B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387" y="3894806"/>
            <a:ext cx="928535" cy="90434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D7E91B7-6E7D-4442-88BA-379B665CF0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42" y="5940332"/>
            <a:ext cx="346414" cy="6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0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Why Commodities are Useful?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commodities prices typically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rise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when inflation 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accelerating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</a:p>
          <a:p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this is why commodities (oil or gold) usually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offer protection from the effects of </a:t>
            </a:r>
            <a:r>
              <a:rPr lang="en-GB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inflation</a:t>
            </a:r>
            <a:endParaRPr lang="hu-HU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endParaRPr lang="hu-HU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COMMODITIES MAY OFFER PROTECTION AGAINTS </a:t>
            </a: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THE NEGATIVE EFFECTS OF INFLATION !!!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435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Why Commodities are Useful?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 we can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not invest into a commodity directly 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then we can invest into a company that relies on the given commodity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gold and shares of gold mines may be correlated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it may be affected by the company operating performance but usually there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positive correlation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USE PAIRS TRADING STRATEGY !!!</a:t>
            </a:r>
          </a:p>
        </p:txBody>
      </p:sp>
    </p:spTree>
    <p:extLst>
      <p:ext uri="{BB962C8B-B14F-4D97-AF65-F5344CB8AC3E}">
        <p14:creationId xmlns:p14="http://schemas.microsoft.com/office/powerpoint/2010/main" val="3935746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Currencies and the FOREX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4057787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Currencies and the FOREX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 finance an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exchange rate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the rate at which one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national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currency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will be exchanged for another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tell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you how much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 given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currency is worth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 a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nother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currency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GOVERNMENTS AND CENTRAL BANKS CAN INFLUENCE </a:t>
            </a: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CURRENCIES AND EXCHANGE RATES !!!</a:t>
            </a:r>
          </a:p>
          <a:p>
            <a:pPr marL="0" indent="0" algn="ctr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03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88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Currencies and the FOREX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DFAA52-58DE-4720-8309-824905A92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233061"/>
              </p:ext>
            </p:extLst>
          </p:nvPr>
        </p:nvGraphicFramePr>
        <p:xfrm>
          <a:off x="2031999" y="2166727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0422351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821193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269874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232670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257978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1475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USA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EUR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GBP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CHF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CAD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51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USA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2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EUR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30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GBP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0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CHF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4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CAD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3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200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88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Currencies and the FOREX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A6CDA-6AFE-4C35-AE4A-9FCB9BB81CA3}"/>
              </a:ext>
            </a:extLst>
          </p:cNvPr>
          <p:cNvSpPr txBox="1"/>
          <p:nvPr/>
        </p:nvSpPr>
        <p:spPr>
          <a:xfrm>
            <a:off x="-64303" y="1451007"/>
            <a:ext cx="618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rgbClr val="FFC000"/>
                </a:solidFill>
              </a:rPr>
              <a:t>WHY DO EXCHANGE RATES FLUCTUATE?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8B6287-15CF-4FBE-AFF2-E680B4ECC874}"/>
              </a:ext>
            </a:extLst>
          </p:cNvPr>
          <p:cNvCxnSpPr/>
          <p:nvPr/>
        </p:nvCxnSpPr>
        <p:spPr>
          <a:xfrm flipV="1">
            <a:off x="2155474" y="2974891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2AB732-60DA-47B0-AD5B-9776CC9F21FD}"/>
              </a:ext>
            </a:extLst>
          </p:cNvPr>
          <p:cNvCxnSpPr>
            <a:cxnSpLocks/>
          </p:cNvCxnSpPr>
          <p:nvPr/>
        </p:nvCxnSpPr>
        <p:spPr>
          <a:xfrm>
            <a:off x="1966004" y="4910782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D4442F-2846-4487-B447-3BE3E7D4DEF7}"/>
              </a:ext>
            </a:extLst>
          </p:cNvPr>
          <p:cNvSpPr txBox="1"/>
          <p:nvPr/>
        </p:nvSpPr>
        <p:spPr>
          <a:xfrm>
            <a:off x="1905306" y="25678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D0DF8-1C40-4E15-BCD8-44AEB72F1FEA}"/>
              </a:ext>
            </a:extLst>
          </p:cNvPr>
          <p:cNvSpPr txBox="1"/>
          <p:nvPr/>
        </p:nvSpPr>
        <p:spPr>
          <a:xfrm>
            <a:off x="5526007" y="472627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4781753-B08C-45D3-A886-7A2C9BBA36E5}"/>
              </a:ext>
            </a:extLst>
          </p:cNvPr>
          <p:cNvSpPr/>
          <p:nvPr/>
        </p:nvSpPr>
        <p:spPr>
          <a:xfrm>
            <a:off x="2451955" y="3432776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2AB6E6-8B4F-4641-A90C-787A8410C4BC}"/>
              </a:ext>
            </a:extLst>
          </p:cNvPr>
          <p:cNvSpPr txBox="1"/>
          <p:nvPr/>
        </p:nvSpPr>
        <p:spPr>
          <a:xfrm>
            <a:off x="6221163" y="2272129"/>
            <a:ext cx="4838953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see that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exchange rates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are usually very similar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random walk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EXCHANGE RATES RISE AND FALL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DUE TO THE FLUCTUATION OF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SUPPLY AND DEMAND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more people want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buy a given currency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then its market price will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increase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6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Python Programming Language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 is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interpreted programming language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means that the code is interpreted and processed at run-time so there is no need for compiling the program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 oriented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language – it may encapsulate code within give classes and objects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easy to use with all the major databases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FOREX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77451-C6A0-4611-A8C0-9A6915DD1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06" y="2399073"/>
            <a:ext cx="2268914" cy="23619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399C0B-3CFC-4DCF-8A08-DF0D80D31365}"/>
              </a:ext>
            </a:extLst>
          </p:cNvPr>
          <p:cNvSpPr txBox="1"/>
          <p:nvPr/>
        </p:nvSpPr>
        <p:spPr>
          <a:xfrm>
            <a:off x="8792332" y="4761058"/>
            <a:ext cx="2809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</a:t>
            </a: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currencies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like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USD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CAD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</a:t>
            </a: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YEN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or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GBP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BA3F1-3F5F-4F67-AD12-05D94473D30A}"/>
              </a:ext>
            </a:extLst>
          </p:cNvPr>
          <p:cNvSpPr txBox="1"/>
          <p:nvPr/>
        </p:nvSpPr>
        <p:spPr>
          <a:xfrm>
            <a:off x="4573123" y="1455719"/>
            <a:ext cx="38134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FOREX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market </a:t>
            </a: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trading international currencies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C43515-C6AD-47C7-A1D8-01F36F8284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83" y="4606675"/>
            <a:ext cx="346414" cy="6544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258EB6-A1E0-4D2A-9294-8827040991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6" y="5465470"/>
            <a:ext cx="346414" cy="6544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A078E4-21D1-4A35-B14A-38D8825E0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83" y="5940332"/>
            <a:ext cx="346414" cy="6544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3D7AC9-667D-4A3C-931E-B47B15E07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1" y="5422778"/>
            <a:ext cx="346414" cy="6544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F1CE5C-6AE9-4750-99BD-EDFDE3A9272D}"/>
              </a:ext>
            </a:extLst>
          </p:cNvPr>
          <p:cNvSpPr txBox="1"/>
          <p:nvPr/>
        </p:nvSpPr>
        <p:spPr>
          <a:xfrm>
            <a:off x="3131212" y="5479306"/>
            <a:ext cx="2932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several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are looking for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international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currencies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AF27FF3-1CA4-4E24-9A8A-3496612A56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758" y="3210066"/>
            <a:ext cx="1164641" cy="11110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B0A27C-0A64-4287-85F8-0A8F5DA8DDFA}"/>
              </a:ext>
            </a:extLst>
          </p:cNvPr>
          <p:cNvSpPr txBox="1"/>
          <p:nvPr/>
        </p:nvSpPr>
        <p:spPr>
          <a:xfrm>
            <a:off x="408235" y="2078911"/>
            <a:ext cx="32546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use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BROKER 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FIRMS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have the ability 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buy and sell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currencies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925AFF9C-2B2A-403E-9972-0C94CE39EACF}"/>
              </a:ext>
            </a:extLst>
          </p:cNvPr>
          <p:cNvSpPr/>
          <p:nvPr/>
        </p:nvSpPr>
        <p:spPr>
          <a:xfrm>
            <a:off x="4223310" y="3491499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24882C12-98DA-481C-AB57-95D79AF7AB13}"/>
              </a:ext>
            </a:extLst>
          </p:cNvPr>
          <p:cNvSpPr/>
          <p:nvPr/>
        </p:nvSpPr>
        <p:spPr>
          <a:xfrm>
            <a:off x="7845050" y="3492609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54CA98FF-6A51-41FB-ABE1-BC41250E5E42}"/>
              </a:ext>
            </a:extLst>
          </p:cNvPr>
          <p:cNvSpPr/>
          <p:nvPr/>
        </p:nvSpPr>
        <p:spPr>
          <a:xfrm rot="19336823">
            <a:off x="1786322" y="4659786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D7E91B7-6E7D-4442-88BA-379B665CF0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42" y="5940332"/>
            <a:ext cx="346414" cy="654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85643D-6BF9-4CEC-B9CE-A0523B1302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242" y="2784980"/>
            <a:ext cx="2941850" cy="19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63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Factors Affecting Exchange Rates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570333"/>
            <a:ext cx="7492753" cy="15457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INTEREST RATES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major factor that can be manipulated by the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 bank of a country. Investors will lend money to the banks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given country for higher returns </a:t>
            </a:r>
          </a:p>
        </p:txBody>
      </p:sp>
    </p:spTree>
    <p:extLst>
      <p:ext uri="{BB962C8B-B14F-4D97-AF65-F5344CB8AC3E}">
        <p14:creationId xmlns:p14="http://schemas.microsoft.com/office/powerpoint/2010/main" val="22142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Factors Affecting Exchange Rates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570333"/>
            <a:ext cx="7492753" cy="15457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INTEREST RATES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major factor that can be manipulated by the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 bank of a country. Investors will lend money to the banks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given country for higher returns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FDAE06-8E3B-411B-826C-75BAF454B3DC}"/>
              </a:ext>
            </a:extLst>
          </p:cNvPr>
          <p:cNvSpPr/>
          <p:nvPr/>
        </p:nvSpPr>
        <p:spPr>
          <a:xfrm>
            <a:off x="2349623" y="3315810"/>
            <a:ext cx="7492753" cy="15457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MONEY SUPPLY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money supply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created by the central bank by printing too much currency may trigger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inflation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Investors do not like inflation so they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leave the currency that can push the value of a currency down.</a:t>
            </a:r>
          </a:p>
        </p:txBody>
      </p:sp>
    </p:spTree>
    <p:extLst>
      <p:ext uri="{BB962C8B-B14F-4D97-AF65-F5344CB8AC3E}">
        <p14:creationId xmlns:p14="http://schemas.microsoft.com/office/powerpoint/2010/main" val="99995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Factors Affecting Exchange Rates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570333"/>
            <a:ext cx="7492753" cy="15457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INTEREST RATES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major factor that can be manipulated by the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 bank of a country. Investors will lend money to the banks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given country for higher returns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FDAE06-8E3B-411B-826C-75BAF454B3DC}"/>
              </a:ext>
            </a:extLst>
          </p:cNvPr>
          <p:cNvSpPr/>
          <p:nvPr/>
        </p:nvSpPr>
        <p:spPr>
          <a:xfrm>
            <a:off x="2349623" y="3315810"/>
            <a:ext cx="7492753" cy="15457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MONEY SUPPLY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money supply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created by the central bank by printing too much currency may trigger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inflation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Investors do not like inflation so they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leave the currency that can push the value of a currency down.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E6747A-4FE5-4887-BA60-0F3069BB5F36}"/>
              </a:ext>
            </a:extLst>
          </p:cNvPr>
          <p:cNvSpPr/>
          <p:nvPr/>
        </p:nvSpPr>
        <p:spPr>
          <a:xfrm>
            <a:off x="4188781" y="5061287"/>
            <a:ext cx="7492753" cy="15457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FINANCIAL STABILITY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financial stability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economic growth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 given country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 a huge impact on the value of the exchange rate</a:t>
            </a:r>
          </a:p>
        </p:txBody>
      </p:sp>
    </p:spTree>
    <p:extLst>
      <p:ext uri="{BB962C8B-B14F-4D97-AF65-F5344CB8AC3E}">
        <p14:creationId xmlns:p14="http://schemas.microsoft.com/office/powerpoint/2010/main" val="5982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Arbitrage on the FOREX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1BD54C-6898-4862-B78C-6F6015E42916}"/>
              </a:ext>
            </a:extLst>
          </p:cNvPr>
          <p:cNvSpPr/>
          <p:nvPr/>
        </p:nvSpPr>
        <p:spPr>
          <a:xfrm>
            <a:off x="1827475" y="1893604"/>
            <a:ext cx="679622" cy="679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4C2CF4-1634-4F7C-B654-6E92E30D858D}"/>
              </a:ext>
            </a:extLst>
          </p:cNvPr>
          <p:cNvSpPr/>
          <p:nvPr/>
        </p:nvSpPr>
        <p:spPr>
          <a:xfrm>
            <a:off x="763993" y="3389785"/>
            <a:ext cx="679622" cy="679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EUR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6AE3C0-B9D9-468F-B76F-6357D27C55D3}"/>
              </a:ext>
            </a:extLst>
          </p:cNvPr>
          <p:cNvSpPr/>
          <p:nvPr/>
        </p:nvSpPr>
        <p:spPr>
          <a:xfrm>
            <a:off x="4001120" y="3489313"/>
            <a:ext cx="679622" cy="679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C1694B-A864-4B4E-A037-01F138EE2653}"/>
              </a:ext>
            </a:extLst>
          </p:cNvPr>
          <p:cNvSpPr/>
          <p:nvPr/>
        </p:nvSpPr>
        <p:spPr>
          <a:xfrm>
            <a:off x="2507097" y="4258458"/>
            <a:ext cx="779383" cy="7793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CB7361-7FFF-4D37-BF3D-10E75A2F3F83}"/>
              </a:ext>
            </a:extLst>
          </p:cNvPr>
          <p:cNvSpPr/>
          <p:nvPr/>
        </p:nvSpPr>
        <p:spPr>
          <a:xfrm>
            <a:off x="3506774" y="2091325"/>
            <a:ext cx="754443" cy="75444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GBP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B7AA49-AA78-4FDF-8426-B90AF9533F21}"/>
              </a:ext>
            </a:extLst>
          </p:cNvPr>
          <p:cNvCxnSpPr>
            <a:stCxn id="8" idx="7"/>
          </p:cNvCxnSpPr>
          <p:nvPr/>
        </p:nvCxnSpPr>
        <p:spPr>
          <a:xfrm flipV="1">
            <a:off x="1344087" y="2638658"/>
            <a:ext cx="2211385" cy="8506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DF4B11-CA2F-4532-B477-584AC131ADF5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1443615" y="3729596"/>
            <a:ext cx="2557505" cy="995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8EFA53-A123-4D72-81E2-6265AEB6ACF1}"/>
              </a:ext>
            </a:extLst>
          </p:cNvPr>
          <p:cNvCxnSpPr>
            <a:stCxn id="8" idx="5"/>
          </p:cNvCxnSpPr>
          <p:nvPr/>
        </p:nvCxnSpPr>
        <p:spPr>
          <a:xfrm>
            <a:off x="1344087" y="3969879"/>
            <a:ext cx="1188188" cy="4849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E08512-C805-4E19-891E-C3B7AEA49694}"/>
              </a:ext>
            </a:extLst>
          </p:cNvPr>
          <p:cNvCxnSpPr>
            <a:stCxn id="8" idx="0"/>
            <a:endCxn id="7" idx="3"/>
          </p:cNvCxnSpPr>
          <p:nvPr/>
        </p:nvCxnSpPr>
        <p:spPr>
          <a:xfrm flipV="1">
            <a:off x="1103804" y="2473698"/>
            <a:ext cx="823199" cy="91608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A5A01E-D178-4AB1-9CEA-340F2DF2E1FB}"/>
              </a:ext>
            </a:extLst>
          </p:cNvPr>
          <p:cNvCxnSpPr/>
          <p:nvPr/>
        </p:nvCxnSpPr>
        <p:spPr>
          <a:xfrm flipH="1" flipV="1">
            <a:off x="2523573" y="2266367"/>
            <a:ext cx="963954" cy="13065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2A1499-9320-4335-BD1C-746857E8FEA9}"/>
              </a:ext>
            </a:extLst>
          </p:cNvPr>
          <p:cNvCxnSpPr/>
          <p:nvPr/>
        </p:nvCxnSpPr>
        <p:spPr>
          <a:xfrm flipH="1" flipV="1">
            <a:off x="4029729" y="2828163"/>
            <a:ext cx="205365" cy="6691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CF96BE-F1E7-495D-913E-8343DEDEE147}"/>
              </a:ext>
            </a:extLst>
          </p:cNvPr>
          <p:cNvCxnSpPr/>
          <p:nvPr/>
        </p:nvCxnSpPr>
        <p:spPr>
          <a:xfrm flipV="1">
            <a:off x="3261766" y="4052931"/>
            <a:ext cx="814168" cy="4293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69AF8A-B1CB-428C-85E3-535C43D1DB3C}"/>
              </a:ext>
            </a:extLst>
          </p:cNvPr>
          <p:cNvCxnSpPr/>
          <p:nvPr/>
        </p:nvCxnSpPr>
        <p:spPr>
          <a:xfrm flipV="1">
            <a:off x="3064747" y="2828163"/>
            <a:ext cx="655551" cy="14394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D3B23-A19B-4FC6-9DFD-016D356963AC}"/>
              </a:ext>
            </a:extLst>
          </p:cNvPr>
          <p:cNvCxnSpPr/>
          <p:nvPr/>
        </p:nvCxnSpPr>
        <p:spPr>
          <a:xfrm flipH="1" flipV="1">
            <a:off x="2302060" y="2546018"/>
            <a:ext cx="462261" cy="17298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BD424C-A0D1-4624-95A5-F1569698FCE6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488985" y="2382722"/>
            <a:ext cx="1611663" cy="12061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B61A7A6-67CD-4844-9D0E-7E9A50EFBA65}"/>
              </a:ext>
            </a:extLst>
          </p:cNvPr>
          <p:cNvSpPr txBox="1"/>
          <p:nvPr/>
        </p:nvSpPr>
        <p:spPr>
          <a:xfrm>
            <a:off x="5303553" y="1604529"/>
            <a:ext cx="53067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construct a directed graph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out of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exchange rate table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currencies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nodes of the graph are the currencies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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edges are the relative values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We take the natural logarithm of the edges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and mutiply the edges by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-1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end up with a negative edge weighted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G’(V,E)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Graph where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negative cycles are the</a:t>
            </a: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arbitrage opportunities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34573-5803-40B1-9211-FDC589D7F18D}"/>
              </a:ext>
            </a:extLst>
          </p:cNvPr>
          <p:cNvSpPr txBox="1"/>
          <p:nvPr/>
        </p:nvSpPr>
        <p:spPr>
          <a:xfrm>
            <a:off x="2258924" y="5643168"/>
            <a:ext cx="767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USE BELLMAN-FORD SHORTEST PATH ALGORITHM</a:t>
            </a:r>
            <a:b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FIND NEGATIVE CYCLES IN O(V*E) RUNNING TIME !!!</a:t>
            </a:r>
          </a:p>
        </p:txBody>
      </p:sp>
    </p:spTree>
    <p:extLst>
      <p:ext uri="{BB962C8B-B14F-4D97-AF65-F5344CB8AC3E}">
        <p14:creationId xmlns:p14="http://schemas.microsoft.com/office/powerpoint/2010/main" val="1300154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Long and Short Positions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158187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Long Position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 position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 security means that you own the security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maintain long positions in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expectation that the stock will increase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value in the future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77BA47-2181-4716-968B-EE2AF28DC6B9}"/>
              </a:ext>
            </a:extLst>
          </p:cNvPr>
          <p:cNvCxnSpPr/>
          <p:nvPr/>
        </p:nvCxnSpPr>
        <p:spPr>
          <a:xfrm flipV="1">
            <a:off x="2269861" y="3894704"/>
            <a:ext cx="0" cy="215831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585479-955E-456F-9C03-87DBE1B55149}"/>
              </a:ext>
            </a:extLst>
          </p:cNvPr>
          <p:cNvCxnSpPr/>
          <p:nvPr/>
        </p:nvCxnSpPr>
        <p:spPr>
          <a:xfrm>
            <a:off x="2080391" y="5830595"/>
            <a:ext cx="4003588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FB89F6-F768-4CD9-90F4-A53899AE0E3E}"/>
              </a:ext>
            </a:extLst>
          </p:cNvPr>
          <p:cNvSpPr txBox="1"/>
          <p:nvPr/>
        </p:nvSpPr>
        <p:spPr>
          <a:xfrm>
            <a:off x="2001937" y="351649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507C5-B337-4914-BF04-8F822A90C7DE}"/>
              </a:ext>
            </a:extLst>
          </p:cNvPr>
          <p:cNvSpPr txBox="1"/>
          <p:nvPr/>
        </p:nvSpPr>
        <p:spPr>
          <a:xfrm>
            <a:off x="6107983" y="563704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0" name="Freeform 25">
            <a:extLst>
              <a:ext uri="{FF2B5EF4-FFF2-40B4-BE49-F238E27FC236}">
                <a16:creationId xmlns:a16="http://schemas.microsoft.com/office/drawing/2014/main" id="{8C42649D-F107-4871-9D1B-EBE2C808CD57}"/>
              </a:ext>
            </a:extLst>
          </p:cNvPr>
          <p:cNvSpPr/>
          <p:nvPr/>
        </p:nvSpPr>
        <p:spPr>
          <a:xfrm>
            <a:off x="2521954" y="4343711"/>
            <a:ext cx="3402227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1E6C86-A555-4CEF-8C9F-22EAC720E769}"/>
              </a:ext>
            </a:extLst>
          </p:cNvPr>
          <p:cNvSpPr/>
          <p:nvPr/>
        </p:nvSpPr>
        <p:spPr>
          <a:xfrm>
            <a:off x="2478288" y="5615036"/>
            <a:ext cx="116707" cy="1167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6AD9DD-D676-44A7-9349-8159AE3A2B94}"/>
              </a:ext>
            </a:extLst>
          </p:cNvPr>
          <p:cNvSpPr/>
          <p:nvPr/>
        </p:nvSpPr>
        <p:spPr>
          <a:xfrm>
            <a:off x="5745952" y="5615029"/>
            <a:ext cx="116707" cy="1167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90633A-CDA4-42AA-A007-322CC4AAD558}"/>
              </a:ext>
            </a:extLst>
          </p:cNvPr>
          <p:cNvCxnSpPr/>
          <p:nvPr/>
        </p:nvCxnSpPr>
        <p:spPr>
          <a:xfrm flipV="1">
            <a:off x="2651682" y="5673383"/>
            <a:ext cx="3017790" cy="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28332F-A1D8-465B-9338-5DE2DBDF74FD}"/>
              </a:ext>
            </a:extLst>
          </p:cNvPr>
          <p:cNvCxnSpPr/>
          <p:nvPr/>
        </p:nvCxnSpPr>
        <p:spPr>
          <a:xfrm flipV="1">
            <a:off x="5798209" y="4526877"/>
            <a:ext cx="0" cy="478478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AA096-8D4E-4A04-9436-36D9226E7B74}"/>
              </a:ext>
            </a:extLst>
          </p:cNvPr>
          <p:cNvCxnSpPr/>
          <p:nvPr/>
        </p:nvCxnSpPr>
        <p:spPr>
          <a:xfrm>
            <a:off x="5798209" y="4999259"/>
            <a:ext cx="0" cy="51830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41D378-7BC2-4118-A05E-089F8C74B481}"/>
              </a:ext>
            </a:extLst>
          </p:cNvPr>
          <p:cNvSpPr txBox="1"/>
          <p:nvPr/>
        </p:nvSpPr>
        <p:spPr>
          <a:xfrm>
            <a:off x="2383247" y="58632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541BF4-B737-4431-BF5F-DD665D661BF4}"/>
              </a:ext>
            </a:extLst>
          </p:cNvPr>
          <p:cNvSpPr txBox="1"/>
          <p:nvPr/>
        </p:nvSpPr>
        <p:spPr>
          <a:xfrm>
            <a:off x="5651234" y="586326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EEC09-966E-4631-A2B3-55C5D2611F05}"/>
              </a:ext>
            </a:extLst>
          </p:cNvPr>
          <p:cNvSpPr txBox="1"/>
          <p:nvPr/>
        </p:nvSpPr>
        <p:spPr>
          <a:xfrm>
            <a:off x="6556601" y="3701160"/>
            <a:ext cx="43729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the investor can make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profit in this case with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long position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because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S(t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&gt; S(t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0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SO INVESTORS CAN MAKE A PROFIT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BY MAINTAINING A LONG POSITION !!!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20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Short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Position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position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 security means that you sell the security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maintain short positions in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expectation that the stock will decrease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value in the future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77BA47-2181-4716-968B-EE2AF28DC6B9}"/>
              </a:ext>
            </a:extLst>
          </p:cNvPr>
          <p:cNvCxnSpPr/>
          <p:nvPr/>
        </p:nvCxnSpPr>
        <p:spPr>
          <a:xfrm flipV="1">
            <a:off x="2269861" y="3894704"/>
            <a:ext cx="0" cy="215831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585479-955E-456F-9C03-87DBE1B55149}"/>
              </a:ext>
            </a:extLst>
          </p:cNvPr>
          <p:cNvCxnSpPr/>
          <p:nvPr/>
        </p:nvCxnSpPr>
        <p:spPr>
          <a:xfrm>
            <a:off x="2080391" y="5830595"/>
            <a:ext cx="4003588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FB89F6-F768-4CD9-90F4-A53899AE0E3E}"/>
              </a:ext>
            </a:extLst>
          </p:cNvPr>
          <p:cNvSpPr txBox="1"/>
          <p:nvPr/>
        </p:nvSpPr>
        <p:spPr>
          <a:xfrm>
            <a:off x="2001937" y="351649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507C5-B337-4914-BF04-8F822A90C7DE}"/>
              </a:ext>
            </a:extLst>
          </p:cNvPr>
          <p:cNvSpPr txBox="1"/>
          <p:nvPr/>
        </p:nvSpPr>
        <p:spPr>
          <a:xfrm>
            <a:off x="6107983" y="563704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0" name="Freeform 25">
            <a:extLst>
              <a:ext uri="{FF2B5EF4-FFF2-40B4-BE49-F238E27FC236}">
                <a16:creationId xmlns:a16="http://schemas.microsoft.com/office/drawing/2014/main" id="{8C42649D-F107-4871-9D1B-EBE2C808CD57}"/>
              </a:ext>
            </a:extLst>
          </p:cNvPr>
          <p:cNvSpPr/>
          <p:nvPr/>
        </p:nvSpPr>
        <p:spPr>
          <a:xfrm>
            <a:off x="2521954" y="4343711"/>
            <a:ext cx="3402227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38100">
            <a:solidFill>
              <a:srgbClr val="FFC0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1E6C86-A555-4CEF-8C9F-22EAC720E769}"/>
              </a:ext>
            </a:extLst>
          </p:cNvPr>
          <p:cNvSpPr/>
          <p:nvPr/>
        </p:nvSpPr>
        <p:spPr>
          <a:xfrm>
            <a:off x="2478288" y="5615036"/>
            <a:ext cx="116707" cy="1167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6AD9DD-D676-44A7-9349-8159AE3A2B94}"/>
              </a:ext>
            </a:extLst>
          </p:cNvPr>
          <p:cNvSpPr/>
          <p:nvPr/>
        </p:nvSpPr>
        <p:spPr>
          <a:xfrm>
            <a:off x="5745952" y="5615029"/>
            <a:ext cx="116707" cy="1167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90633A-CDA4-42AA-A007-322CC4AAD558}"/>
              </a:ext>
            </a:extLst>
          </p:cNvPr>
          <p:cNvCxnSpPr/>
          <p:nvPr/>
        </p:nvCxnSpPr>
        <p:spPr>
          <a:xfrm flipV="1">
            <a:off x="2651682" y="5673383"/>
            <a:ext cx="3017790" cy="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28332F-A1D8-465B-9338-5DE2DBDF74FD}"/>
              </a:ext>
            </a:extLst>
          </p:cNvPr>
          <p:cNvCxnSpPr/>
          <p:nvPr/>
        </p:nvCxnSpPr>
        <p:spPr>
          <a:xfrm flipV="1">
            <a:off x="2539431" y="4526877"/>
            <a:ext cx="0" cy="478478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AA096-8D4E-4A04-9436-36D9226E7B74}"/>
              </a:ext>
            </a:extLst>
          </p:cNvPr>
          <p:cNvCxnSpPr/>
          <p:nvPr/>
        </p:nvCxnSpPr>
        <p:spPr>
          <a:xfrm>
            <a:off x="2539431" y="4999259"/>
            <a:ext cx="0" cy="51830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41D378-7BC2-4118-A05E-089F8C74B481}"/>
              </a:ext>
            </a:extLst>
          </p:cNvPr>
          <p:cNvSpPr txBox="1"/>
          <p:nvPr/>
        </p:nvSpPr>
        <p:spPr>
          <a:xfrm>
            <a:off x="2383247" y="58632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541BF4-B737-4431-BF5F-DD665D661BF4}"/>
              </a:ext>
            </a:extLst>
          </p:cNvPr>
          <p:cNvSpPr txBox="1"/>
          <p:nvPr/>
        </p:nvSpPr>
        <p:spPr>
          <a:xfrm>
            <a:off x="5651234" y="586326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EEC09-966E-4631-A2B3-55C5D2611F05}"/>
              </a:ext>
            </a:extLst>
          </p:cNvPr>
          <p:cNvSpPr txBox="1"/>
          <p:nvPr/>
        </p:nvSpPr>
        <p:spPr>
          <a:xfrm>
            <a:off x="6709929" y="3429000"/>
            <a:ext cx="441537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the investor can make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profit in this case with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short position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because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S(t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&lt; S(t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0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SO INVESTORS CAN MAKE A PROFIT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BY MAINTAINING A SHORT POSITION !!!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short selling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means you sell something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you do not actually own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94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Short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Position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CE0B70-5FB5-4BFB-9193-4716980585E2}"/>
              </a:ext>
            </a:extLst>
          </p:cNvPr>
          <p:cNvSpPr/>
          <p:nvPr/>
        </p:nvSpPr>
        <p:spPr>
          <a:xfrm>
            <a:off x="1521764" y="2033082"/>
            <a:ext cx="9148471" cy="1845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GB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hort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selling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when an investor borrows shares and immediately sells them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hoping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buy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them up later at a lower price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them to the lender and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pocket the difference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Risks with Short and Long Positions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9EFDAF-783B-4C07-B629-10131FFA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shorting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much riskier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 opening long positions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you open long position then your maximum possible loss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100%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you may lose your entire initial investment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short selling there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limit to how much you can lose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there is no limit for the given stock to increase in value</a:t>
            </a:r>
          </a:p>
        </p:txBody>
      </p:sp>
    </p:spTree>
    <p:extLst>
      <p:ext uri="{BB962C8B-B14F-4D97-AF65-F5344CB8AC3E}">
        <p14:creationId xmlns:p14="http://schemas.microsoft.com/office/powerpoint/2010/main" val="234088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Why to Use Python?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783398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very easy to learn compared to other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languages such as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55197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Bearish and Bullish Markets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06D00-A60F-48C6-910F-F1730889C6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41" y="4293523"/>
            <a:ext cx="2003816" cy="2003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130A3-322E-4C4D-9A8B-CAA9799C6B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641" y="1745941"/>
            <a:ext cx="2132434" cy="2132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8B9FA0-E3E7-4E65-AA5C-ABA15F905DE9}"/>
              </a:ext>
            </a:extLst>
          </p:cNvPr>
          <p:cNvSpPr txBox="1"/>
          <p:nvPr/>
        </p:nvSpPr>
        <p:spPr>
          <a:xfrm>
            <a:off x="1282874" y="1683725"/>
            <a:ext cx="58690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bear market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when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market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experiences</a:t>
            </a: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table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price declines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so when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securities fall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a sustained period of time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SO THIS IS WHEN WE CAN MAKE A PROFIT</a:t>
            </a:r>
            <a:b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WITH SHORT POSITIONS</a:t>
            </a:r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67055-842F-4A3A-B822-2BE777B87656}"/>
              </a:ext>
            </a:extLst>
          </p:cNvPr>
          <p:cNvSpPr txBox="1"/>
          <p:nvPr/>
        </p:nvSpPr>
        <p:spPr>
          <a:xfrm>
            <a:off x="4628080" y="4293523"/>
            <a:ext cx="709046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bull market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when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market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experiences</a:t>
            </a: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table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price increase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so when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securities are on the rise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a sustained period of time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SO THIS IS WHEN WE CAN MAKE A PROFIT</a:t>
            </a:r>
            <a:b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WITH </a:t>
            </a: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LONG</a:t>
            </a:r>
            <a: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POSITIONS</a:t>
            </a:r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49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Types of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Analys</a:t>
            </a:r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2746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Types of Analyses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783398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FUNDAMENTAL ANALYSIS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deals with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intrinsic value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 given company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determine whether to buy the stock or not</a:t>
            </a:r>
          </a:p>
        </p:txBody>
      </p:sp>
    </p:spTree>
    <p:extLst>
      <p:ext uri="{BB962C8B-B14F-4D97-AF65-F5344CB8AC3E}">
        <p14:creationId xmlns:p14="http://schemas.microsoft.com/office/powerpoint/2010/main" val="93756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Types of Analyses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783398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FUNDAMENTAL ANALYSIS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deals with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intrinsic value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 given company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determine whether to buy the stock or not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8C6590-B48B-4AA3-9B38-7E93D7608BD5}"/>
              </a:ext>
            </a:extLst>
          </p:cNvPr>
          <p:cNvSpPr/>
          <p:nvPr/>
        </p:nvSpPr>
        <p:spPr>
          <a:xfrm>
            <a:off x="2349623" y="3309773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TECHNICAL ANALYSIS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tries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given assets’ future prices</a:t>
            </a:r>
          </a:p>
        </p:txBody>
      </p:sp>
    </p:spTree>
    <p:extLst>
      <p:ext uri="{BB962C8B-B14F-4D97-AF65-F5344CB8AC3E}">
        <p14:creationId xmlns:p14="http://schemas.microsoft.com/office/powerpoint/2010/main" val="318442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Types of Analyses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783398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FUNDAMENTAL ANALYSIS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deals with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intrinsic value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 given company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determine whether to buy the stock or not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8C6590-B48B-4AA3-9B38-7E93D7608BD5}"/>
              </a:ext>
            </a:extLst>
          </p:cNvPr>
          <p:cNvSpPr/>
          <p:nvPr/>
        </p:nvSpPr>
        <p:spPr>
          <a:xfrm>
            <a:off x="2349623" y="3309773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TECHNICAL ANALYSIS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tries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given assets’ future prices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6079CA-2AE1-47B0-B906-8C4EDC446790}"/>
              </a:ext>
            </a:extLst>
          </p:cNvPr>
          <p:cNvSpPr/>
          <p:nvPr/>
        </p:nvSpPr>
        <p:spPr>
          <a:xfrm>
            <a:off x="3861047" y="4836148"/>
            <a:ext cx="7492753" cy="13255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QUANTITATIVE ANALYSIS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uses rather complicated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mathematical models</a:t>
            </a:r>
          </a:p>
        </p:txBody>
      </p:sp>
    </p:spTree>
    <p:extLst>
      <p:ext uri="{BB962C8B-B14F-4D97-AF65-F5344CB8AC3E}">
        <p14:creationId xmlns:p14="http://schemas.microsoft.com/office/powerpoint/2010/main" val="120691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fundamental analysis is about </a:t>
            </a:r>
            <a:r>
              <a:rPr lang="hu-HU" sz="2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in-depth study </a:t>
            </a:r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given company</a:t>
            </a:r>
          </a:p>
          <a:p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 teams, products and services,balance sheets and competitors </a:t>
            </a:r>
          </a:p>
          <a:p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take these factors </a:t>
            </a:r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predict the stock price according to the </a:t>
            </a:r>
            <a:r>
              <a:rPr lang="hu-HU" sz="27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intrinsic value </a:t>
            </a:r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a company</a:t>
            </a:r>
          </a:p>
          <a:p>
            <a:endParaRPr lang="hu-HU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Fundamental Analyis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117297-1B40-4F7E-B797-2E6F66B571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65" y="4249044"/>
            <a:ext cx="669504" cy="9836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2B4EBA5-57F7-404A-8080-8D71D5F7F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65" y="4788296"/>
            <a:ext cx="883167" cy="14382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EDDD42-9361-420A-8942-B4D2DF8D5A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366" y="4220353"/>
            <a:ext cx="1180837" cy="22438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4E3E981-4F55-48F9-84D8-CF29073CED5C}"/>
              </a:ext>
            </a:extLst>
          </p:cNvPr>
          <p:cNvSpPr txBox="1"/>
          <p:nvPr/>
        </p:nvSpPr>
        <p:spPr>
          <a:xfrm>
            <a:off x="6280717" y="4302535"/>
            <a:ext cx="366773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fundamental analysis do not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care about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predicting the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future prices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the stocks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IT DEALS WITH THE INTRINSIC</a:t>
            </a:r>
          </a:p>
          <a:p>
            <a:pPr algn="ctr"/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VALUE OF THE COMPANIES !!!</a:t>
            </a:r>
          </a:p>
        </p:txBody>
      </p:sp>
    </p:spTree>
    <p:extLst>
      <p:ext uri="{BB962C8B-B14F-4D97-AF65-F5344CB8AC3E}">
        <p14:creationId xmlns:p14="http://schemas.microsoft.com/office/powerpoint/2010/main" val="729309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2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technical analysis</a:t>
            </a:r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opposite of fundamental analysis –  this approach does not care about the company </a:t>
            </a:r>
          </a:p>
          <a:p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the information is contained within its stock</a:t>
            </a:r>
          </a:p>
          <a:p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have to analyse historical data, look for specific patterns in the share price to make predictions accordingly</a:t>
            </a:r>
            <a:endParaRPr lang="hu-HU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Technical Analyis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E3E981-4F55-48F9-84D8-CF29073CED5C}"/>
              </a:ext>
            </a:extLst>
          </p:cNvPr>
          <p:cNvSpPr txBox="1"/>
          <p:nvPr/>
        </p:nvSpPr>
        <p:spPr>
          <a:xfrm>
            <a:off x="6641665" y="4300206"/>
            <a:ext cx="392447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technical analysis do not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care about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underlying company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the intrinsic value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TECHNICAL ANALYSIS IS</a:t>
            </a:r>
          </a:p>
          <a:p>
            <a:pPr algn="ctr"/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ABOUT HISTORICAL DATA !!!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AAD5E5-8EFB-4282-B560-ABB7E1AE55BB}"/>
              </a:ext>
            </a:extLst>
          </p:cNvPr>
          <p:cNvCxnSpPr/>
          <p:nvPr/>
        </p:nvCxnSpPr>
        <p:spPr>
          <a:xfrm flipV="1">
            <a:off x="2604125" y="4429337"/>
            <a:ext cx="0" cy="215831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C8AA9B-CD87-4A57-8229-CE3C19FDB2D8}"/>
              </a:ext>
            </a:extLst>
          </p:cNvPr>
          <p:cNvCxnSpPr>
            <a:cxnSpLocks/>
          </p:cNvCxnSpPr>
          <p:nvPr/>
        </p:nvCxnSpPr>
        <p:spPr>
          <a:xfrm>
            <a:off x="2414655" y="6471762"/>
            <a:ext cx="3530682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645190-5D2D-4F61-A929-D909FBD2E37B}"/>
              </a:ext>
            </a:extLst>
          </p:cNvPr>
          <p:cNvSpPr txBox="1"/>
          <p:nvPr/>
        </p:nvSpPr>
        <p:spPr>
          <a:xfrm>
            <a:off x="2345079" y="4060005"/>
            <a:ext cx="5180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S(t)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9E524-D986-45AE-A476-B6BAEE0D0419}"/>
              </a:ext>
            </a:extLst>
          </p:cNvPr>
          <p:cNvSpPr txBox="1"/>
          <p:nvPr/>
        </p:nvSpPr>
        <p:spPr>
          <a:xfrm>
            <a:off x="5974658" y="6286558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FEDC3804-EEF1-4875-AC7D-602B875228B0}"/>
              </a:ext>
            </a:extLst>
          </p:cNvPr>
          <p:cNvSpPr/>
          <p:nvPr/>
        </p:nvSpPr>
        <p:spPr>
          <a:xfrm>
            <a:off x="2900606" y="4958245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8443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743"/>
            <a:ext cx="10515600" cy="4351338"/>
          </a:xfrm>
        </p:spPr>
        <p:txBody>
          <a:bodyPr>
            <a:normAutofit/>
          </a:bodyPr>
          <a:lstStyle/>
          <a:p>
            <a:r>
              <a:rPr lang="hu-HU" sz="2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quantitative analysis</a:t>
            </a:r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mathematical heavy – it relies on complex mathematical models and implementations</a:t>
            </a:r>
          </a:p>
          <a:p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the assumption that all financial quantities such as stock prices or interest rates has </a:t>
            </a:r>
            <a:r>
              <a:rPr lang="hu-HU" sz="2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behavior </a:t>
            </a:r>
          </a:p>
          <a:p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use randomness in our models such as stochastic calculus and </a:t>
            </a:r>
            <a:r>
              <a:rPr lang="hu-HU" sz="2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stochastic differential equations</a:t>
            </a:r>
          </a:p>
          <a:p>
            <a:endParaRPr lang="hu-HU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Quantitative Analyis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43324B-4590-4BEB-8546-8605228AF72A}"/>
              </a:ext>
            </a:extLst>
          </p:cNvPr>
          <p:cNvCxnSpPr/>
          <p:nvPr/>
        </p:nvCxnSpPr>
        <p:spPr>
          <a:xfrm flipV="1">
            <a:off x="2604125" y="4473724"/>
            <a:ext cx="0" cy="215831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A3C3DA-6044-4984-A5A4-F18D4616FD3F}"/>
              </a:ext>
            </a:extLst>
          </p:cNvPr>
          <p:cNvCxnSpPr>
            <a:cxnSpLocks/>
          </p:cNvCxnSpPr>
          <p:nvPr/>
        </p:nvCxnSpPr>
        <p:spPr>
          <a:xfrm>
            <a:off x="2414655" y="6516149"/>
            <a:ext cx="3530682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52D04B-6EF2-474A-AFB5-16D786DAB6DA}"/>
              </a:ext>
            </a:extLst>
          </p:cNvPr>
          <p:cNvSpPr txBox="1"/>
          <p:nvPr/>
        </p:nvSpPr>
        <p:spPr>
          <a:xfrm>
            <a:off x="2345079" y="4104392"/>
            <a:ext cx="5180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S(t)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359E75-454A-44B3-B63A-DE5BC2099696}"/>
              </a:ext>
            </a:extLst>
          </p:cNvPr>
          <p:cNvSpPr txBox="1"/>
          <p:nvPr/>
        </p:nvSpPr>
        <p:spPr>
          <a:xfrm>
            <a:off x="5974658" y="6330945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180F2B12-AD01-441A-834D-F546F3B6E257}"/>
              </a:ext>
            </a:extLst>
          </p:cNvPr>
          <p:cNvSpPr/>
          <p:nvPr/>
        </p:nvSpPr>
        <p:spPr>
          <a:xfrm>
            <a:off x="2830582" y="4895367"/>
            <a:ext cx="2563669" cy="1307471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15CE332B-2173-4EA0-BD75-CEFAD522B62D}"/>
              </a:ext>
            </a:extLst>
          </p:cNvPr>
          <p:cNvSpPr/>
          <p:nvPr/>
        </p:nvSpPr>
        <p:spPr>
          <a:xfrm>
            <a:off x="2678182" y="4726501"/>
            <a:ext cx="2781581" cy="1640749"/>
          </a:xfrm>
          <a:custGeom>
            <a:avLst/>
            <a:gdLst>
              <a:gd name="connsiteX0" fmla="*/ 0 w 3575221"/>
              <a:gd name="connsiteY0" fmla="*/ 2108887 h 2108887"/>
              <a:gd name="connsiteX1" fmla="*/ 280086 w 3575221"/>
              <a:gd name="connsiteY1" fmla="*/ 1614617 h 2108887"/>
              <a:gd name="connsiteX2" fmla="*/ 321275 w 3575221"/>
              <a:gd name="connsiteY2" fmla="*/ 1754660 h 2108887"/>
              <a:gd name="connsiteX3" fmla="*/ 510746 w 3575221"/>
              <a:gd name="connsiteY3" fmla="*/ 1581665 h 2108887"/>
              <a:gd name="connsiteX4" fmla="*/ 584886 w 3575221"/>
              <a:gd name="connsiteY4" fmla="*/ 1276865 h 2108887"/>
              <a:gd name="connsiteX5" fmla="*/ 864973 w 3575221"/>
              <a:gd name="connsiteY5" fmla="*/ 1425146 h 2108887"/>
              <a:gd name="connsiteX6" fmla="*/ 988540 w 3575221"/>
              <a:gd name="connsiteY6" fmla="*/ 1227438 h 2108887"/>
              <a:gd name="connsiteX7" fmla="*/ 1202724 w 3575221"/>
              <a:gd name="connsiteY7" fmla="*/ 922638 h 2108887"/>
              <a:gd name="connsiteX8" fmla="*/ 1326292 w 3575221"/>
              <a:gd name="connsiteY8" fmla="*/ 1029730 h 2108887"/>
              <a:gd name="connsiteX9" fmla="*/ 1342767 w 3575221"/>
              <a:gd name="connsiteY9" fmla="*/ 1227438 h 2108887"/>
              <a:gd name="connsiteX10" fmla="*/ 1416908 w 3575221"/>
              <a:gd name="connsiteY10" fmla="*/ 1112108 h 2108887"/>
              <a:gd name="connsiteX11" fmla="*/ 1614616 w 3575221"/>
              <a:gd name="connsiteY11" fmla="*/ 609600 h 2108887"/>
              <a:gd name="connsiteX12" fmla="*/ 2010032 w 3575221"/>
              <a:gd name="connsiteY12" fmla="*/ 255373 h 2108887"/>
              <a:gd name="connsiteX13" fmla="*/ 2183027 w 3575221"/>
              <a:gd name="connsiteY13" fmla="*/ 0 h 2108887"/>
              <a:gd name="connsiteX14" fmla="*/ 2224216 w 3575221"/>
              <a:gd name="connsiteY14" fmla="*/ 230660 h 2108887"/>
              <a:gd name="connsiteX15" fmla="*/ 2314832 w 3575221"/>
              <a:gd name="connsiteY15" fmla="*/ 527222 h 2108887"/>
              <a:gd name="connsiteX16" fmla="*/ 2413686 w 3575221"/>
              <a:gd name="connsiteY16" fmla="*/ 453081 h 2108887"/>
              <a:gd name="connsiteX17" fmla="*/ 2471351 w 3575221"/>
              <a:gd name="connsiteY17" fmla="*/ 716692 h 2108887"/>
              <a:gd name="connsiteX18" fmla="*/ 2660821 w 3575221"/>
              <a:gd name="connsiteY18" fmla="*/ 708454 h 2108887"/>
              <a:gd name="connsiteX19" fmla="*/ 2710248 w 3575221"/>
              <a:gd name="connsiteY19" fmla="*/ 881449 h 2108887"/>
              <a:gd name="connsiteX20" fmla="*/ 2726724 w 3575221"/>
              <a:gd name="connsiteY20" fmla="*/ 1128584 h 2108887"/>
              <a:gd name="connsiteX21" fmla="*/ 2883243 w 3575221"/>
              <a:gd name="connsiteY21" fmla="*/ 897925 h 2108887"/>
              <a:gd name="connsiteX22" fmla="*/ 2965621 w 3575221"/>
              <a:gd name="connsiteY22" fmla="*/ 1103871 h 2108887"/>
              <a:gd name="connsiteX23" fmla="*/ 3031524 w 3575221"/>
              <a:gd name="connsiteY23" fmla="*/ 1095633 h 2108887"/>
              <a:gd name="connsiteX24" fmla="*/ 3188043 w 3575221"/>
              <a:gd name="connsiteY24" fmla="*/ 1301579 h 2108887"/>
              <a:gd name="connsiteX25" fmla="*/ 3253946 w 3575221"/>
              <a:gd name="connsiteY25" fmla="*/ 1235676 h 2108887"/>
              <a:gd name="connsiteX26" fmla="*/ 3344562 w 3575221"/>
              <a:gd name="connsiteY26" fmla="*/ 1103871 h 2108887"/>
              <a:gd name="connsiteX27" fmla="*/ 3385751 w 3575221"/>
              <a:gd name="connsiteY27" fmla="*/ 1351006 h 2108887"/>
              <a:gd name="connsiteX28" fmla="*/ 3451654 w 3575221"/>
              <a:gd name="connsiteY28" fmla="*/ 1664044 h 2108887"/>
              <a:gd name="connsiteX29" fmla="*/ 3517557 w 3575221"/>
              <a:gd name="connsiteY29" fmla="*/ 1589903 h 2108887"/>
              <a:gd name="connsiteX30" fmla="*/ 3575221 w 3575221"/>
              <a:gd name="connsiteY30" fmla="*/ 1911179 h 210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75221" h="2108887">
                <a:moveTo>
                  <a:pt x="0" y="2108887"/>
                </a:moveTo>
                <a:lnTo>
                  <a:pt x="280086" y="1614617"/>
                </a:lnTo>
                <a:lnTo>
                  <a:pt x="321275" y="1754660"/>
                </a:lnTo>
                <a:lnTo>
                  <a:pt x="510746" y="1581665"/>
                </a:lnTo>
                <a:lnTo>
                  <a:pt x="584886" y="1276865"/>
                </a:lnTo>
                <a:lnTo>
                  <a:pt x="864973" y="1425146"/>
                </a:lnTo>
                <a:lnTo>
                  <a:pt x="988540" y="1227438"/>
                </a:lnTo>
                <a:lnTo>
                  <a:pt x="1202724" y="922638"/>
                </a:lnTo>
                <a:lnTo>
                  <a:pt x="1326292" y="1029730"/>
                </a:lnTo>
                <a:lnTo>
                  <a:pt x="1342767" y="1227438"/>
                </a:lnTo>
                <a:lnTo>
                  <a:pt x="1416908" y="1112108"/>
                </a:lnTo>
                <a:lnTo>
                  <a:pt x="1614616" y="609600"/>
                </a:lnTo>
                <a:lnTo>
                  <a:pt x="2010032" y="255373"/>
                </a:lnTo>
                <a:lnTo>
                  <a:pt x="2183027" y="0"/>
                </a:lnTo>
                <a:lnTo>
                  <a:pt x="2224216" y="230660"/>
                </a:lnTo>
                <a:lnTo>
                  <a:pt x="2314832" y="527222"/>
                </a:lnTo>
                <a:lnTo>
                  <a:pt x="2413686" y="453081"/>
                </a:lnTo>
                <a:lnTo>
                  <a:pt x="2471351" y="716692"/>
                </a:lnTo>
                <a:lnTo>
                  <a:pt x="2660821" y="708454"/>
                </a:lnTo>
                <a:lnTo>
                  <a:pt x="2710248" y="881449"/>
                </a:lnTo>
                <a:lnTo>
                  <a:pt x="2726724" y="1128584"/>
                </a:lnTo>
                <a:lnTo>
                  <a:pt x="2883243" y="897925"/>
                </a:lnTo>
                <a:lnTo>
                  <a:pt x="2965621" y="1103871"/>
                </a:lnTo>
                <a:lnTo>
                  <a:pt x="3031524" y="1095633"/>
                </a:lnTo>
                <a:lnTo>
                  <a:pt x="3188043" y="1301579"/>
                </a:lnTo>
                <a:lnTo>
                  <a:pt x="3253946" y="1235676"/>
                </a:lnTo>
                <a:lnTo>
                  <a:pt x="3344562" y="1103871"/>
                </a:lnTo>
                <a:lnTo>
                  <a:pt x="3385751" y="1351006"/>
                </a:lnTo>
                <a:lnTo>
                  <a:pt x="3451654" y="1664044"/>
                </a:lnTo>
                <a:lnTo>
                  <a:pt x="3517557" y="1589903"/>
                </a:lnTo>
                <a:lnTo>
                  <a:pt x="3575221" y="1911179"/>
                </a:lnTo>
              </a:path>
            </a:pathLst>
          </a:cu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7DD2B2-C527-4AF6-ACEF-08C94D9D0604}"/>
              </a:ext>
            </a:extLst>
          </p:cNvPr>
          <p:cNvSpPr/>
          <p:nvPr/>
        </p:nvSpPr>
        <p:spPr>
          <a:xfrm>
            <a:off x="5101293" y="4475504"/>
            <a:ext cx="205946" cy="2059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5B0D24-DC8C-4FBD-8CF6-6F91B99E508E}"/>
              </a:ext>
            </a:extLst>
          </p:cNvPr>
          <p:cNvSpPr/>
          <p:nvPr/>
        </p:nvSpPr>
        <p:spPr>
          <a:xfrm>
            <a:off x="5101293" y="4904906"/>
            <a:ext cx="205946" cy="20594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FDF876-DDEC-4AFB-9FBE-48D647EA0C5F}"/>
              </a:ext>
            </a:extLst>
          </p:cNvPr>
          <p:cNvSpPr txBox="1"/>
          <p:nvPr/>
        </p:nvSpPr>
        <p:spPr>
          <a:xfrm>
            <a:off x="5423441" y="4409200"/>
            <a:ext cx="1023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Coca-Cola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F49EFF-0735-4D6E-B4C4-5E32BD13CAF8}"/>
              </a:ext>
            </a:extLst>
          </p:cNvPr>
          <p:cNvSpPr txBox="1"/>
          <p:nvPr/>
        </p:nvSpPr>
        <p:spPr>
          <a:xfrm>
            <a:off x="5423441" y="4838602"/>
            <a:ext cx="633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Pepsi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5CC8C1-DC0D-4BF4-9CED-1511C9D4B339}"/>
              </a:ext>
            </a:extLst>
          </p:cNvPr>
          <p:cNvSpPr txBox="1"/>
          <p:nvPr/>
        </p:nvSpPr>
        <p:spPr>
          <a:xfrm>
            <a:off x="6752748" y="4330397"/>
            <a:ext cx="463024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quantitative analysis has the tendency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combine underlying assets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reduce market tisk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BLACK-SCHOLES MODEL IS A </a:t>
            </a:r>
          </a:p>
          <a:p>
            <a:pPr algn="ctr"/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TYPICAL QUANTITATIVE APPROACH !!!</a:t>
            </a:r>
          </a:p>
        </p:txBody>
      </p:sp>
    </p:spTree>
    <p:extLst>
      <p:ext uri="{BB962C8B-B14F-4D97-AF65-F5344CB8AC3E}">
        <p14:creationId xmlns:p14="http://schemas.microsoft.com/office/powerpoint/2010/main" val="3513438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Stationarity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83964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Stationary Processes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43324B-4590-4BEB-8546-8605228AF72A}"/>
              </a:ext>
            </a:extLst>
          </p:cNvPr>
          <p:cNvCxnSpPr/>
          <p:nvPr/>
        </p:nvCxnSpPr>
        <p:spPr>
          <a:xfrm flipV="1">
            <a:off x="2053709" y="2335229"/>
            <a:ext cx="0" cy="215831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A3C3DA-6044-4984-A5A4-F18D4616FD3F}"/>
              </a:ext>
            </a:extLst>
          </p:cNvPr>
          <p:cNvCxnSpPr>
            <a:cxnSpLocks/>
          </p:cNvCxnSpPr>
          <p:nvPr/>
        </p:nvCxnSpPr>
        <p:spPr>
          <a:xfrm>
            <a:off x="1864239" y="4377654"/>
            <a:ext cx="3530682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52D04B-6EF2-474A-AFB5-16D786DAB6DA}"/>
              </a:ext>
            </a:extLst>
          </p:cNvPr>
          <p:cNvSpPr txBox="1"/>
          <p:nvPr/>
        </p:nvSpPr>
        <p:spPr>
          <a:xfrm>
            <a:off x="1794663" y="1965897"/>
            <a:ext cx="5180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S(t)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359E75-454A-44B3-B63A-DE5BC2099696}"/>
              </a:ext>
            </a:extLst>
          </p:cNvPr>
          <p:cNvSpPr txBox="1"/>
          <p:nvPr/>
        </p:nvSpPr>
        <p:spPr>
          <a:xfrm>
            <a:off x="5424242" y="4192450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180F2B12-AD01-441A-834D-F546F3B6E257}"/>
              </a:ext>
            </a:extLst>
          </p:cNvPr>
          <p:cNvSpPr/>
          <p:nvPr/>
        </p:nvSpPr>
        <p:spPr>
          <a:xfrm>
            <a:off x="2280166" y="2756872"/>
            <a:ext cx="2563669" cy="1307471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42FEA-7982-4057-9F79-218FEED012A1}"/>
              </a:ext>
            </a:extLst>
          </p:cNvPr>
          <p:cNvSpPr txBox="1"/>
          <p:nvPr/>
        </p:nvSpPr>
        <p:spPr>
          <a:xfrm>
            <a:off x="6204029" y="2171501"/>
            <a:ext cx="483991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series analysis assumes that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given time series is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realization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a given random variable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WE TRY TO FIND THE BEST GENERATING</a:t>
            </a:r>
          </a:p>
          <a:p>
            <a:pPr algn="ctr"/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PROCESS FOR THE SERIES !!!</a:t>
            </a:r>
          </a:p>
        </p:txBody>
      </p:sp>
    </p:spTree>
    <p:extLst>
      <p:ext uri="{BB962C8B-B14F-4D97-AF65-F5344CB8AC3E}">
        <p14:creationId xmlns:p14="http://schemas.microsoft.com/office/powerpoint/2010/main" val="154468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Why to Use Python?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783398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very easy to learn compared to other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languages such as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8C6590-B48B-4AA3-9B38-7E93D7608BD5}"/>
              </a:ext>
            </a:extLst>
          </p:cNvPr>
          <p:cNvSpPr/>
          <p:nvPr/>
        </p:nvSpPr>
        <p:spPr>
          <a:xfrm>
            <a:off x="2349623" y="3309773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several available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libraries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machine learning, statistics and numerical methods that significantly reduces time to implementation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(NumPy, SciPy, Pandas + plugins)</a:t>
            </a:r>
          </a:p>
        </p:txBody>
      </p:sp>
    </p:spTree>
    <p:extLst>
      <p:ext uri="{BB962C8B-B14F-4D97-AF65-F5344CB8AC3E}">
        <p14:creationId xmlns:p14="http://schemas.microsoft.com/office/powerpoint/2010/main" val="26893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Stationary Processes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50985-8F8F-4F9F-9D67-0AA6FE03F92D}"/>
              </a:ext>
            </a:extLst>
          </p:cNvPr>
          <p:cNvSpPr txBox="1"/>
          <p:nvPr/>
        </p:nvSpPr>
        <p:spPr>
          <a:xfrm>
            <a:off x="7577796" y="2665942"/>
            <a:ext cx="3252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mean of the given 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series is 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E(x(t)) = </a:t>
            </a:r>
            <a:r>
              <a:rPr lang="el-GR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μ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B3262-7434-4D45-9DA2-4C8CB759D0FB}"/>
              </a:ext>
            </a:extLst>
          </p:cNvPr>
          <p:cNvSpPr txBox="1"/>
          <p:nvPr/>
        </p:nvSpPr>
        <p:spPr>
          <a:xfrm>
            <a:off x="838200" y="1541561"/>
            <a:ext cx="7937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time series is stationary (as far as the mean is concerned)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if the mean is constant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1AFD1E9-3965-4012-8203-FE96FC76BB59}"/>
              </a:ext>
            </a:extLst>
          </p:cNvPr>
          <p:cNvSpPr/>
          <p:nvPr/>
        </p:nvSpPr>
        <p:spPr>
          <a:xfrm>
            <a:off x="5057312" y="2706524"/>
            <a:ext cx="2077375" cy="6882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μ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(t)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l-G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μ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618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Stationary Processes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50985-8F8F-4F9F-9D67-0AA6FE03F92D}"/>
              </a:ext>
            </a:extLst>
          </p:cNvPr>
          <p:cNvSpPr txBox="1"/>
          <p:nvPr/>
        </p:nvSpPr>
        <p:spPr>
          <a:xfrm>
            <a:off x="7577796" y="2665942"/>
            <a:ext cx="3252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mean of the given 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series is 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E(x(t)) = </a:t>
            </a:r>
            <a:r>
              <a:rPr lang="el-GR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μ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B3262-7434-4D45-9DA2-4C8CB759D0FB}"/>
              </a:ext>
            </a:extLst>
          </p:cNvPr>
          <p:cNvSpPr txBox="1"/>
          <p:nvPr/>
        </p:nvSpPr>
        <p:spPr>
          <a:xfrm>
            <a:off x="838200" y="1541561"/>
            <a:ext cx="7937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time series is stationary (as far as the mean is concerned)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if the mean is constant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B6568D-7EC0-4CCC-8EF0-78D7BCE14290}"/>
                  </a:ext>
                </a:extLst>
              </p:cNvPr>
              <p:cNvSpPr txBox="1"/>
              <p:nvPr/>
            </p:nvSpPr>
            <p:spPr>
              <a:xfrm>
                <a:off x="7456488" y="4835517"/>
                <a:ext cx="4028089" cy="777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sz="2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 variance of the given </a:t>
                </a:r>
                <a:r>
                  <a:rPr lang="hu-HU" sz="22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x(t)</a:t>
                </a:r>
                <a:r>
                  <a:rPr lang="hu-HU" sz="2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  <a:p>
                <a:pPr algn="ctr"/>
                <a:r>
                  <a:rPr lang="hu-HU" sz="2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time series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  <m:r>
                          <a:rPr lang="hu-HU" sz="2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hu-HU" sz="2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2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sz="2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= </a:t>
                </a:r>
                <a:r>
                  <a:rPr lang="hu-HU" sz="22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E[(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hu-HU" sz="2200" b="1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hu-HU" sz="22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hu-HU" sz="22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hu-HU" sz="22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)−</m:t>
                        </m:r>
                        <m:r>
                          <m:rPr>
                            <m:nor/>
                          </m:rPr>
                          <a:rPr lang="el-GR" sz="2200" b="1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μ</m:t>
                        </m:r>
                        <m:r>
                          <a:rPr lang="hu-HU" sz="2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2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sz="22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B6568D-7EC0-4CCC-8EF0-78D7BCE14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488" y="4835517"/>
                <a:ext cx="4028089" cy="777136"/>
              </a:xfrm>
              <a:prstGeom prst="rect">
                <a:avLst/>
              </a:prstGeom>
              <a:blipFill>
                <a:blip r:embed="rId2"/>
                <a:stretch>
                  <a:fillRect l="-1210" t="-5469" r="-1210" b="-15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2CC9D82-D0EA-4A7A-B30F-ED30D60AE18B}"/>
              </a:ext>
            </a:extLst>
          </p:cNvPr>
          <p:cNvSpPr txBox="1"/>
          <p:nvPr/>
        </p:nvSpPr>
        <p:spPr>
          <a:xfrm>
            <a:off x="838200" y="3682965"/>
            <a:ext cx="8282139" cy="157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time series is stationary (as far as the variance is concerned)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if the variance is constant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C3EEF-4157-445A-B02A-3D16ECF12034}"/>
              </a:ext>
            </a:extLst>
          </p:cNvPr>
          <p:cNvSpPr txBox="1"/>
          <p:nvPr/>
        </p:nvSpPr>
        <p:spPr>
          <a:xfrm>
            <a:off x="2419765" y="5830098"/>
            <a:ext cx="8165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some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observations may be correlated: so we may over-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or underestimate the actual variance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1AFD1E9-3965-4012-8203-FE96FC76BB59}"/>
              </a:ext>
            </a:extLst>
          </p:cNvPr>
          <p:cNvSpPr/>
          <p:nvPr/>
        </p:nvSpPr>
        <p:spPr>
          <a:xfrm>
            <a:off x="5057312" y="2706524"/>
            <a:ext cx="2077375" cy="6882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μ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(t)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l-G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μ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DF0A0F0-0101-480E-B687-4A6906FC2E85}"/>
                  </a:ext>
                </a:extLst>
              </p:cNvPr>
              <p:cNvSpPr/>
              <p:nvPr/>
            </p:nvSpPr>
            <p:spPr>
              <a:xfrm>
                <a:off x="5057312" y="4879946"/>
                <a:ext cx="2077375" cy="68827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4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  <m:r>
                          <a:rPr lang="hu-HU" sz="24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4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sz="24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24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4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4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sz="24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GB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DF0A0F0-0101-480E-B687-4A6906FC2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312" y="4879946"/>
                <a:ext cx="2077375" cy="688279"/>
              </a:xfrm>
              <a:prstGeom prst="roundRect">
                <a:avLst/>
              </a:prstGeom>
              <a:blipFill>
                <a:blip r:embed="rId3"/>
                <a:stretch>
                  <a:fillRect b="-4386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8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Stationary Processes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A4D95-0DE2-4F66-AB99-8E9954FE04ED}"/>
              </a:ext>
            </a:extLst>
          </p:cNvPr>
          <p:cNvSpPr txBox="1"/>
          <p:nvPr/>
        </p:nvSpPr>
        <p:spPr>
          <a:xfrm>
            <a:off x="838200" y="1400431"/>
            <a:ext cx="4004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STATIONARITY IN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B87932-C665-44D7-90B0-7D595E65B91C}"/>
                  </a:ext>
                </a:extLst>
              </p:cNvPr>
              <p:cNvSpPr txBox="1"/>
              <p:nvPr/>
            </p:nvSpPr>
            <p:spPr>
              <a:xfrm>
                <a:off x="838200" y="2032675"/>
                <a:ext cx="821430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If we assume that the </a:t>
                </a:r>
                <a:r>
                  <a:rPr lang="hu-HU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x(t) </a:t>
                </a:r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time series is stationary in the</a:t>
                </a:r>
                <a:r>
                  <a:rPr lang="el-GR" sz="24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l-GR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μ</a:t>
                </a:r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mean</a:t>
                </a:r>
              </a:p>
              <a:p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stationary in the </a:t>
                </a:r>
                <a14:m>
                  <m:oMath xmlns:m="http://schemas.openxmlformats.org/officeDocument/2006/math">
                    <m:r>
                      <a:rPr lang="el-GR" sz="24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𝛔</m:t>
                    </m:r>
                    <m:r>
                      <a:rPr lang="el-GR" sz="24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variance</a:t>
                </a:r>
              </a:p>
              <a:p>
                <a:endParaRPr lang="hu-HU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B87932-C665-44D7-90B0-7D595E65B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32675"/>
                <a:ext cx="8214300" cy="1569660"/>
              </a:xfrm>
              <a:prstGeom prst="rect">
                <a:avLst/>
              </a:prstGeom>
              <a:blipFill>
                <a:blip r:embed="rId2"/>
                <a:stretch>
                  <a:fillRect l="-1188" t="-3101" r="-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501DF61-A039-4C92-85E3-029FC4D88959}"/>
              </a:ext>
            </a:extLst>
          </p:cNvPr>
          <p:cNvSpPr txBox="1"/>
          <p:nvPr/>
        </p:nvSpPr>
        <p:spPr>
          <a:xfrm>
            <a:off x="2497225" y="4139631"/>
            <a:ext cx="71975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given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series 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second order stationary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correlation between the observations is the function of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lag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 (so the function of time steps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separating each sequential observations)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43B5F1-AACB-40D7-A7D5-D989C0EF1BEC}"/>
              </a:ext>
            </a:extLst>
          </p:cNvPr>
          <p:cNvSpPr txBox="1"/>
          <p:nvPr/>
        </p:nvSpPr>
        <p:spPr>
          <a:xfrm>
            <a:off x="2740048" y="3242557"/>
            <a:ext cx="671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THE TIME SERIES IS SECOND ORDER STATIONARY !!!</a:t>
            </a:r>
          </a:p>
        </p:txBody>
      </p:sp>
    </p:spTree>
    <p:extLst>
      <p:ext uri="{BB962C8B-B14F-4D97-AF65-F5344CB8AC3E}">
        <p14:creationId xmlns:p14="http://schemas.microsoft.com/office/powerpoint/2010/main" val="419467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Stationary Processes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A4D95-0DE2-4F66-AB99-8E9954FE04ED}"/>
              </a:ext>
            </a:extLst>
          </p:cNvPr>
          <p:cNvSpPr txBox="1"/>
          <p:nvPr/>
        </p:nvSpPr>
        <p:spPr>
          <a:xfrm>
            <a:off x="838200" y="1400431"/>
            <a:ext cx="4004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STATIONARITY IN TIME SERIES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3E564-5423-4F68-B5F2-4AE7499D2EF2}"/>
              </a:ext>
            </a:extLst>
          </p:cNvPr>
          <p:cNvSpPr txBox="1"/>
          <p:nvPr/>
        </p:nvSpPr>
        <p:spPr>
          <a:xfrm>
            <a:off x="1738318" y="2160336"/>
            <a:ext cx="3104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non-stationary process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(random walk)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EDE143-A8D0-45FB-9F9A-18A6A9DBA8F2}"/>
              </a:ext>
            </a:extLst>
          </p:cNvPr>
          <p:cNvSpPr txBox="1"/>
          <p:nvPr/>
        </p:nvSpPr>
        <p:spPr>
          <a:xfrm>
            <a:off x="4874814" y="3239578"/>
            <a:ext cx="28710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transformation such as </a:t>
            </a:r>
          </a:p>
          <a:p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x(t)-x(t-1) </a:t>
            </a:r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differencing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B8C26-439F-415E-A066-494C2A7D0809}"/>
              </a:ext>
            </a:extLst>
          </p:cNvPr>
          <p:cNvSpPr txBox="1"/>
          <p:nvPr/>
        </p:nvSpPr>
        <p:spPr>
          <a:xfrm>
            <a:off x="2197318" y="4577599"/>
            <a:ext cx="82260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non-stationary data is unpredictable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can not be modeled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tran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form non-stationary processes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into stationary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processes so that we can build models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2CB10-0B58-4E84-BD47-2D89284C8FEE}"/>
              </a:ext>
            </a:extLst>
          </p:cNvPr>
          <p:cNvSpPr txBox="1"/>
          <p:nvPr/>
        </p:nvSpPr>
        <p:spPr>
          <a:xfrm>
            <a:off x="7777592" y="2160336"/>
            <a:ext cx="2514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stationary process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(white noise)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454064D-2C6E-497A-93CF-6667F94C960E}"/>
              </a:ext>
            </a:extLst>
          </p:cNvPr>
          <p:cNvSpPr/>
          <p:nvPr/>
        </p:nvSpPr>
        <p:spPr>
          <a:xfrm>
            <a:off x="5564715" y="2216519"/>
            <a:ext cx="1062569" cy="72669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2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Serial Correlation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98573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Time Series 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43324B-4590-4BEB-8546-8605228AF72A}"/>
              </a:ext>
            </a:extLst>
          </p:cNvPr>
          <p:cNvCxnSpPr/>
          <p:nvPr/>
        </p:nvCxnSpPr>
        <p:spPr>
          <a:xfrm flipV="1">
            <a:off x="2053709" y="2335229"/>
            <a:ext cx="0" cy="215831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A3C3DA-6044-4984-A5A4-F18D4616FD3F}"/>
              </a:ext>
            </a:extLst>
          </p:cNvPr>
          <p:cNvCxnSpPr>
            <a:cxnSpLocks/>
          </p:cNvCxnSpPr>
          <p:nvPr/>
        </p:nvCxnSpPr>
        <p:spPr>
          <a:xfrm>
            <a:off x="1864239" y="4377654"/>
            <a:ext cx="3530682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52D04B-6EF2-474A-AFB5-16D786DAB6DA}"/>
              </a:ext>
            </a:extLst>
          </p:cNvPr>
          <p:cNvSpPr txBox="1"/>
          <p:nvPr/>
        </p:nvSpPr>
        <p:spPr>
          <a:xfrm>
            <a:off x="1794663" y="1965897"/>
            <a:ext cx="5180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S(t)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359E75-454A-44B3-B63A-DE5BC2099696}"/>
              </a:ext>
            </a:extLst>
          </p:cNvPr>
          <p:cNvSpPr txBox="1"/>
          <p:nvPr/>
        </p:nvSpPr>
        <p:spPr>
          <a:xfrm>
            <a:off x="5424242" y="4192450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180F2B12-AD01-441A-834D-F546F3B6E257}"/>
              </a:ext>
            </a:extLst>
          </p:cNvPr>
          <p:cNvSpPr/>
          <p:nvPr/>
        </p:nvSpPr>
        <p:spPr>
          <a:xfrm>
            <a:off x="2280166" y="2756872"/>
            <a:ext cx="2563669" cy="1307471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42FEA-7982-4057-9F79-218FEED012A1}"/>
              </a:ext>
            </a:extLst>
          </p:cNvPr>
          <p:cNvSpPr txBox="1"/>
          <p:nvPr/>
        </p:nvSpPr>
        <p:spPr>
          <a:xfrm>
            <a:off x="6204029" y="2171501"/>
            <a:ext cx="483991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series analysis assumes that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given time series is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realization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a given random variable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WE TRY TO FIND THE BEST GENERATING</a:t>
            </a:r>
          </a:p>
          <a:p>
            <a:pPr algn="ctr"/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PROCESS FOR THE SERIES !!!</a:t>
            </a:r>
          </a:p>
        </p:txBody>
      </p:sp>
    </p:spTree>
    <p:extLst>
      <p:ext uri="{BB962C8B-B14F-4D97-AF65-F5344CB8AC3E}">
        <p14:creationId xmlns:p14="http://schemas.microsoft.com/office/powerpoint/2010/main" val="4199879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A6ACDE-A5EC-4951-A4B0-951F6FA8BC67}"/>
              </a:ext>
            </a:extLst>
          </p:cNvPr>
          <p:cNvSpPr/>
          <p:nvPr/>
        </p:nvSpPr>
        <p:spPr>
          <a:xfrm>
            <a:off x="4471201" y="2696592"/>
            <a:ext cx="3249597" cy="8788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...	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Time Series 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B3E8B-A7A5-4BA1-B18D-F95E0F84DCF8}"/>
              </a:ext>
            </a:extLst>
          </p:cNvPr>
          <p:cNvSpPr txBox="1"/>
          <p:nvPr/>
        </p:nvSpPr>
        <p:spPr>
          <a:xfrm>
            <a:off x="1906623" y="1459885"/>
            <a:ext cx="813402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</a:t>
            </a:r>
            <a:r>
              <a:rPr lang="hu-HU" sz="2400" b="1" dirty="0">
                <a:solidFill>
                  <a:srgbClr val="FFC000"/>
                </a:solidFill>
              </a:rPr>
              <a:t>autocorrelation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time series related observations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that are close together in time are usually correlated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 </a:t>
            </a:r>
            <a:r>
              <a:rPr lang="hu-HU" sz="2400" b="1" dirty="0">
                <a:solidFill>
                  <a:srgbClr val="FFC000"/>
                </a:solidFill>
              </a:rPr>
              <a:t>trends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 trend is the general direction of a market or a price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of a given asset such as stocks 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TRENDS ARE EXTREMELY COMMON IN TIME SERIES !!!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For example seasonal variation in commodities,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  annual temperature variation for natural gas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C3806-7312-46C8-B924-5F3B1A469713}"/>
              </a:ext>
            </a:extLst>
          </p:cNvPr>
          <p:cNvSpPr txBox="1"/>
          <p:nvPr/>
        </p:nvSpPr>
        <p:spPr>
          <a:xfrm>
            <a:off x="8198135" y="2674372"/>
            <a:ext cx="2797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exactly what happens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dealing with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daily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 an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609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Serial 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Covariance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7B775F-8224-45D3-887B-E86C223E026B}"/>
              </a:ext>
            </a:extLst>
          </p:cNvPr>
          <p:cNvSpPr txBox="1"/>
          <p:nvPr/>
        </p:nvSpPr>
        <p:spPr>
          <a:xfrm>
            <a:off x="838200" y="1513046"/>
            <a:ext cx="9408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Autocovariance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(serial covariance) for second order stationary time series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D2721-9970-4994-968C-C820643FB21C}"/>
              </a:ext>
            </a:extLst>
          </p:cNvPr>
          <p:cNvSpPr txBox="1"/>
          <p:nvPr/>
        </p:nvSpPr>
        <p:spPr>
          <a:xfrm>
            <a:off x="2410791" y="4144625"/>
            <a:ext cx="7370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0" i="0" dirty="0">
                <a:solidFill>
                  <a:srgbClr val="4D5156"/>
                </a:solidFill>
                <a:effectLst/>
              </a:rPr>
              <a:t>A </a:t>
            </a:r>
            <a:r>
              <a:rPr lang="en-GB" sz="2400" b="0" i="0" dirty="0">
                <a:solidFill>
                  <a:srgbClr val="4D5156"/>
                </a:solidFill>
                <a:effectLst/>
              </a:rPr>
              <a:t>given a</a:t>
            </a:r>
            <a:r>
              <a:rPr lang="hu-HU" sz="2400" b="0" i="0" dirty="0">
                <a:solidFill>
                  <a:srgbClr val="4D5156"/>
                </a:solidFill>
                <a:effectLst/>
              </a:rPr>
              <a:t>n </a:t>
            </a:r>
            <a:r>
              <a:rPr lang="hu-HU" sz="2400" b="1" i="0" dirty="0">
                <a:solidFill>
                  <a:srgbClr val="4D5156"/>
                </a:solidFill>
                <a:effectLst/>
              </a:rPr>
              <a:t>x(t)</a:t>
            </a:r>
            <a:r>
              <a:rPr lang="en-GB" sz="2400" b="0" i="0" dirty="0">
                <a:solidFill>
                  <a:srgbClr val="4D5156"/>
                </a:solidFill>
                <a:effectLst/>
              </a:rPr>
              <a:t> stochastic process the </a:t>
            </a:r>
            <a:r>
              <a:rPr lang="en-GB" sz="2400" b="1" i="0" dirty="0">
                <a:solidFill>
                  <a:srgbClr val="5F6368"/>
                </a:solidFill>
                <a:effectLst/>
              </a:rPr>
              <a:t>autocovariance</a:t>
            </a:r>
            <a:r>
              <a:rPr lang="en-GB" sz="2400" b="0" i="0" dirty="0">
                <a:solidFill>
                  <a:srgbClr val="4D5156"/>
                </a:solidFill>
                <a:effectLst/>
              </a:rPr>
              <a:t> is a </a:t>
            </a:r>
            <a:endParaRPr lang="hu-HU" sz="2400" b="0" i="0" dirty="0">
              <a:solidFill>
                <a:srgbClr val="4D5156"/>
              </a:solidFill>
              <a:effectLst/>
            </a:endParaRPr>
          </a:p>
          <a:p>
            <a:pPr algn="ctr"/>
            <a:r>
              <a:rPr lang="en-GB" sz="2400" b="0" i="0" dirty="0">
                <a:solidFill>
                  <a:srgbClr val="4D5156"/>
                </a:solidFill>
                <a:effectLst/>
              </a:rPr>
              <a:t>function that gives the covariance of the process </a:t>
            </a:r>
            <a:endParaRPr lang="hu-HU" sz="2400" b="0" i="0" dirty="0">
              <a:solidFill>
                <a:srgbClr val="4D5156"/>
              </a:solidFill>
              <a:effectLst/>
            </a:endParaRPr>
          </a:p>
          <a:p>
            <a:pPr algn="ctr"/>
            <a:r>
              <a:rPr lang="en-GB" sz="2400" b="0" i="0" dirty="0">
                <a:solidFill>
                  <a:srgbClr val="4D5156"/>
                </a:solidFill>
                <a:effectLst/>
              </a:rPr>
              <a:t>with itself at pairs of time points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1159B-EB17-44D6-B74E-7E4166D8C3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39644"/>
            <a:ext cx="6095997" cy="100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008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Serial Correlation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7B775F-8224-45D3-887B-E86C223E026B}"/>
              </a:ext>
            </a:extLst>
          </p:cNvPr>
          <p:cNvSpPr txBox="1"/>
          <p:nvPr/>
        </p:nvSpPr>
        <p:spPr>
          <a:xfrm>
            <a:off x="838200" y="1513046"/>
            <a:ext cx="9462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Autocorrelation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(serial correlation) for second order stationary time series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D2721-9970-4994-968C-C820643FB21C}"/>
              </a:ext>
            </a:extLst>
          </p:cNvPr>
          <p:cNvSpPr txBox="1"/>
          <p:nvPr/>
        </p:nvSpPr>
        <p:spPr>
          <a:xfrm>
            <a:off x="2396044" y="4419833"/>
            <a:ext cx="7399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0" i="0" dirty="0">
                <a:solidFill>
                  <a:srgbClr val="4D5156"/>
                </a:solidFill>
                <a:effectLst/>
              </a:rPr>
              <a:t>A </a:t>
            </a:r>
            <a:r>
              <a:rPr lang="en-GB" sz="2400" b="0" i="0" dirty="0">
                <a:solidFill>
                  <a:srgbClr val="4D5156"/>
                </a:solidFill>
                <a:effectLst/>
              </a:rPr>
              <a:t>given a</a:t>
            </a:r>
            <a:r>
              <a:rPr lang="hu-HU" sz="2400" b="0" i="0" dirty="0">
                <a:solidFill>
                  <a:srgbClr val="4D5156"/>
                </a:solidFill>
                <a:effectLst/>
              </a:rPr>
              <a:t>n </a:t>
            </a:r>
            <a:r>
              <a:rPr lang="hu-HU" sz="2400" b="1" i="0" dirty="0">
                <a:solidFill>
                  <a:srgbClr val="4D5156"/>
                </a:solidFill>
                <a:effectLst/>
              </a:rPr>
              <a:t>x(t)</a:t>
            </a:r>
            <a:r>
              <a:rPr lang="en-GB" sz="2400" b="0" i="0" dirty="0">
                <a:solidFill>
                  <a:srgbClr val="4D5156"/>
                </a:solidFill>
                <a:effectLst/>
              </a:rPr>
              <a:t> stochastic process the </a:t>
            </a:r>
            <a:r>
              <a:rPr lang="en-GB" sz="2400" b="1" i="0" dirty="0" err="1">
                <a:solidFill>
                  <a:srgbClr val="5F6368"/>
                </a:solidFill>
                <a:effectLst/>
              </a:rPr>
              <a:t>autoco</a:t>
            </a:r>
            <a:r>
              <a:rPr lang="hu-HU" sz="2400" b="1" i="0" dirty="0">
                <a:solidFill>
                  <a:srgbClr val="5F6368"/>
                </a:solidFill>
                <a:effectLst/>
              </a:rPr>
              <a:t>rrelation</a:t>
            </a:r>
            <a:r>
              <a:rPr lang="en-GB" sz="2400" b="0" i="0" dirty="0">
                <a:solidFill>
                  <a:srgbClr val="4D5156"/>
                </a:solidFill>
                <a:effectLst/>
              </a:rPr>
              <a:t> is a </a:t>
            </a:r>
            <a:endParaRPr lang="hu-HU" sz="2400" b="0" i="0" dirty="0">
              <a:solidFill>
                <a:srgbClr val="4D5156"/>
              </a:solidFill>
              <a:effectLst/>
            </a:endParaRPr>
          </a:p>
          <a:p>
            <a:pPr algn="ctr"/>
            <a:r>
              <a:rPr lang="en-GB" sz="2400" b="0" i="0" dirty="0">
                <a:solidFill>
                  <a:srgbClr val="4D5156"/>
                </a:solidFill>
                <a:effectLst/>
              </a:rPr>
              <a:t>function that gives the </a:t>
            </a:r>
            <a:r>
              <a:rPr lang="hu-HU" sz="2400" b="0" i="0" dirty="0">
                <a:solidFill>
                  <a:srgbClr val="4D5156"/>
                </a:solidFill>
                <a:effectLst/>
              </a:rPr>
              <a:t>corerlation</a:t>
            </a:r>
            <a:r>
              <a:rPr lang="en-GB" sz="2400" b="0" i="0" dirty="0">
                <a:solidFill>
                  <a:srgbClr val="4D5156"/>
                </a:solidFill>
                <a:effectLst/>
              </a:rPr>
              <a:t> of the process </a:t>
            </a:r>
            <a:endParaRPr lang="hu-HU" sz="2400" b="0" i="0" dirty="0">
              <a:solidFill>
                <a:srgbClr val="4D5156"/>
              </a:solidFill>
              <a:effectLst/>
            </a:endParaRPr>
          </a:p>
          <a:p>
            <a:pPr algn="ctr"/>
            <a:r>
              <a:rPr lang="en-GB" sz="2400" b="0" i="0" dirty="0">
                <a:solidFill>
                  <a:srgbClr val="4D5156"/>
                </a:solidFill>
                <a:effectLst/>
              </a:rPr>
              <a:t>with itself at pairs of time points</a:t>
            </a: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4C087-F843-4ACD-9E2C-EB1AD8C00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84" y="2513226"/>
            <a:ext cx="6227029" cy="15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39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Serial Correlation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4C3B87-DC26-4512-959E-9D739EDDAF6C}"/>
              </a:ext>
            </a:extLst>
          </p:cNvPr>
          <p:cNvCxnSpPr/>
          <p:nvPr/>
        </p:nvCxnSpPr>
        <p:spPr>
          <a:xfrm flipV="1">
            <a:off x="1538804" y="2708092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CDCE50-4AD9-434F-9680-301AEEA96E11}"/>
              </a:ext>
            </a:extLst>
          </p:cNvPr>
          <p:cNvCxnSpPr>
            <a:cxnSpLocks/>
          </p:cNvCxnSpPr>
          <p:nvPr/>
        </p:nvCxnSpPr>
        <p:spPr>
          <a:xfrm>
            <a:off x="1349334" y="4750517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0DB597-0BA3-456B-84D5-5A32BE240041}"/>
              </a:ext>
            </a:extLst>
          </p:cNvPr>
          <p:cNvSpPr txBox="1"/>
          <p:nvPr/>
        </p:nvSpPr>
        <p:spPr>
          <a:xfrm>
            <a:off x="1279758" y="2338760"/>
            <a:ext cx="5180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76E64-19D1-412B-ACC1-1BBB86C19D91}"/>
              </a:ext>
            </a:extLst>
          </p:cNvPr>
          <p:cNvSpPr txBox="1"/>
          <p:nvPr/>
        </p:nvSpPr>
        <p:spPr>
          <a:xfrm>
            <a:off x="4909337" y="4565313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5D71F683-DA26-497B-949A-DBFA462186FB}"/>
              </a:ext>
            </a:extLst>
          </p:cNvPr>
          <p:cNvSpPr/>
          <p:nvPr/>
        </p:nvSpPr>
        <p:spPr>
          <a:xfrm>
            <a:off x="1765261" y="3129735"/>
            <a:ext cx="2563669" cy="1307471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718F53-B843-4820-9F37-2085CE196668}"/>
              </a:ext>
            </a:extLst>
          </p:cNvPr>
          <p:cNvSpPr/>
          <p:nvPr/>
        </p:nvSpPr>
        <p:spPr>
          <a:xfrm>
            <a:off x="6246920" y="3129735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F9EAC-B596-4836-A3C1-B1294F7B81C4}"/>
              </a:ext>
            </a:extLst>
          </p:cNvPr>
          <p:cNvSpPr/>
          <p:nvPr/>
        </p:nvSpPr>
        <p:spPr>
          <a:xfrm>
            <a:off x="7038511" y="3129735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91EE80-9B0C-4C55-8A7E-1E0166349CD6}"/>
              </a:ext>
            </a:extLst>
          </p:cNvPr>
          <p:cNvSpPr/>
          <p:nvPr/>
        </p:nvSpPr>
        <p:spPr>
          <a:xfrm>
            <a:off x="7830102" y="3129735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85B1D-0972-4BD0-87AC-E7609DEEEF2D}"/>
              </a:ext>
            </a:extLst>
          </p:cNvPr>
          <p:cNvSpPr/>
          <p:nvPr/>
        </p:nvSpPr>
        <p:spPr>
          <a:xfrm>
            <a:off x="8621693" y="3129735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C38F73-9E50-4BC0-97A8-2C9B7956A95B}"/>
              </a:ext>
            </a:extLst>
          </p:cNvPr>
          <p:cNvSpPr/>
          <p:nvPr/>
        </p:nvSpPr>
        <p:spPr>
          <a:xfrm>
            <a:off x="9413284" y="3129735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119375-59A6-4F33-848F-DC09FAE7037D}"/>
              </a:ext>
            </a:extLst>
          </p:cNvPr>
          <p:cNvSpPr/>
          <p:nvPr/>
        </p:nvSpPr>
        <p:spPr>
          <a:xfrm>
            <a:off x="10204875" y="3129735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7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Why to Use Python?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783398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very easy to learn compared to other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languages such as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8C6590-B48B-4AA3-9B38-7E93D7608BD5}"/>
              </a:ext>
            </a:extLst>
          </p:cNvPr>
          <p:cNvSpPr/>
          <p:nvPr/>
        </p:nvSpPr>
        <p:spPr>
          <a:xfrm>
            <a:off x="2349623" y="3309773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several available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libraries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machine learning, statistics and numerical methods that significantly reduces time to implementation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(NumPy, SciPy, Pandas + plugins)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6079CA-2AE1-47B0-B906-8C4EDC446790}"/>
              </a:ext>
            </a:extLst>
          </p:cNvPr>
          <p:cNvSpPr/>
          <p:nvPr/>
        </p:nvSpPr>
        <p:spPr>
          <a:xfrm>
            <a:off x="3861047" y="4836148"/>
            <a:ext cx="7492753" cy="13255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quite fast (not as fast as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Python provides scientific computing components that are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heavily optimized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via vectorization</a:t>
            </a:r>
          </a:p>
        </p:txBody>
      </p:sp>
    </p:spTree>
    <p:extLst>
      <p:ext uri="{BB962C8B-B14F-4D97-AF65-F5344CB8AC3E}">
        <p14:creationId xmlns:p14="http://schemas.microsoft.com/office/powerpoint/2010/main" val="185163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Serial Correlation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4C3B87-DC26-4512-959E-9D739EDDAF6C}"/>
              </a:ext>
            </a:extLst>
          </p:cNvPr>
          <p:cNvCxnSpPr/>
          <p:nvPr/>
        </p:nvCxnSpPr>
        <p:spPr>
          <a:xfrm flipV="1">
            <a:off x="1538804" y="2708092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CDCE50-4AD9-434F-9680-301AEEA96E11}"/>
              </a:ext>
            </a:extLst>
          </p:cNvPr>
          <p:cNvCxnSpPr>
            <a:cxnSpLocks/>
          </p:cNvCxnSpPr>
          <p:nvPr/>
        </p:nvCxnSpPr>
        <p:spPr>
          <a:xfrm>
            <a:off x="1349334" y="4750517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0DB597-0BA3-456B-84D5-5A32BE240041}"/>
              </a:ext>
            </a:extLst>
          </p:cNvPr>
          <p:cNvSpPr txBox="1"/>
          <p:nvPr/>
        </p:nvSpPr>
        <p:spPr>
          <a:xfrm>
            <a:off x="1279758" y="2338760"/>
            <a:ext cx="5180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76E64-19D1-412B-ACC1-1BBB86C19D91}"/>
              </a:ext>
            </a:extLst>
          </p:cNvPr>
          <p:cNvSpPr txBox="1"/>
          <p:nvPr/>
        </p:nvSpPr>
        <p:spPr>
          <a:xfrm>
            <a:off x="4909337" y="4565313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5D71F683-DA26-497B-949A-DBFA462186FB}"/>
              </a:ext>
            </a:extLst>
          </p:cNvPr>
          <p:cNvSpPr/>
          <p:nvPr/>
        </p:nvSpPr>
        <p:spPr>
          <a:xfrm>
            <a:off x="1765261" y="3129735"/>
            <a:ext cx="2563669" cy="1307471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718F53-B843-4820-9F37-2085CE196668}"/>
              </a:ext>
            </a:extLst>
          </p:cNvPr>
          <p:cNvSpPr/>
          <p:nvPr/>
        </p:nvSpPr>
        <p:spPr>
          <a:xfrm>
            <a:off x="6235203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F9EAC-B596-4836-A3C1-B1294F7B81C4}"/>
              </a:ext>
            </a:extLst>
          </p:cNvPr>
          <p:cNvSpPr/>
          <p:nvPr/>
        </p:nvSpPr>
        <p:spPr>
          <a:xfrm>
            <a:off x="7026794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91EE80-9B0C-4C55-8A7E-1E0166349CD6}"/>
              </a:ext>
            </a:extLst>
          </p:cNvPr>
          <p:cNvSpPr/>
          <p:nvPr/>
        </p:nvSpPr>
        <p:spPr>
          <a:xfrm>
            <a:off x="7818385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85B1D-0972-4BD0-87AC-E7609DEEEF2D}"/>
              </a:ext>
            </a:extLst>
          </p:cNvPr>
          <p:cNvSpPr/>
          <p:nvPr/>
        </p:nvSpPr>
        <p:spPr>
          <a:xfrm>
            <a:off x="8609976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C38F73-9E50-4BC0-97A8-2C9B7956A95B}"/>
              </a:ext>
            </a:extLst>
          </p:cNvPr>
          <p:cNvSpPr/>
          <p:nvPr/>
        </p:nvSpPr>
        <p:spPr>
          <a:xfrm>
            <a:off x="9401567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119375-59A6-4F33-848F-DC09FAE7037D}"/>
              </a:ext>
            </a:extLst>
          </p:cNvPr>
          <p:cNvSpPr/>
          <p:nvPr/>
        </p:nvSpPr>
        <p:spPr>
          <a:xfrm>
            <a:off x="10193158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2A5642-55F6-413C-A561-0739C2839E20}"/>
              </a:ext>
            </a:extLst>
          </p:cNvPr>
          <p:cNvSpPr/>
          <p:nvPr/>
        </p:nvSpPr>
        <p:spPr>
          <a:xfrm>
            <a:off x="6235203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31B2FA-4B1E-4EE8-BD48-393EA7508334}"/>
              </a:ext>
            </a:extLst>
          </p:cNvPr>
          <p:cNvSpPr/>
          <p:nvPr/>
        </p:nvSpPr>
        <p:spPr>
          <a:xfrm>
            <a:off x="7026794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8369A0-E472-486B-800C-2D779BC103E4}"/>
              </a:ext>
            </a:extLst>
          </p:cNvPr>
          <p:cNvSpPr/>
          <p:nvPr/>
        </p:nvSpPr>
        <p:spPr>
          <a:xfrm>
            <a:off x="7818385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992465-5AE0-449F-9EE9-7F8914C82796}"/>
              </a:ext>
            </a:extLst>
          </p:cNvPr>
          <p:cNvSpPr/>
          <p:nvPr/>
        </p:nvSpPr>
        <p:spPr>
          <a:xfrm>
            <a:off x="8609976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66799-A829-4A40-B9F3-78E88FACAB1C}"/>
              </a:ext>
            </a:extLst>
          </p:cNvPr>
          <p:cNvSpPr/>
          <p:nvPr/>
        </p:nvSpPr>
        <p:spPr>
          <a:xfrm>
            <a:off x="9401567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FE8D60-990B-4DCE-BC2C-F10E8A5CC61B}"/>
              </a:ext>
            </a:extLst>
          </p:cNvPr>
          <p:cNvSpPr/>
          <p:nvPr/>
        </p:nvSpPr>
        <p:spPr>
          <a:xfrm>
            <a:off x="10193158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50CB28-72E7-4C11-B1DF-6B40BC958B81}"/>
              </a:ext>
            </a:extLst>
          </p:cNvPr>
          <p:cNvSpPr txBox="1"/>
          <p:nvPr/>
        </p:nvSpPr>
        <p:spPr>
          <a:xfrm>
            <a:off x="6301909" y="4521351"/>
            <a:ext cx="458529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caculate the autocorrelation</a:t>
            </a:r>
          </a:p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the 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shifted stock price values</a:t>
            </a:r>
          </a:p>
          <a:p>
            <a:pPr algn="ctr"/>
            <a:endParaRPr lang="hu-HU" sz="2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HAVE TO USE THE VALUES OF THE</a:t>
            </a:r>
            <a:b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TIME SERIES !!!</a:t>
            </a:r>
          </a:p>
        </p:txBody>
      </p:sp>
    </p:spTree>
    <p:extLst>
      <p:ext uri="{BB962C8B-B14F-4D97-AF65-F5344CB8AC3E}">
        <p14:creationId xmlns:p14="http://schemas.microsoft.com/office/powerpoint/2010/main" val="101414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Serial Correlation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4C3B87-DC26-4512-959E-9D739EDDAF6C}"/>
              </a:ext>
            </a:extLst>
          </p:cNvPr>
          <p:cNvCxnSpPr/>
          <p:nvPr/>
        </p:nvCxnSpPr>
        <p:spPr>
          <a:xfrm flipV="1">
            <a:off x="1538804" y="2708092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CDCE50-4AD9-434F-9680-301AEEA96E11}"/>
              </a:ext>
            </a:extLst>
          </p:cNvPr>
          <p:cNvCxnSpPr>
            <a:cxnSpLocks/>
          </p:cNvCxnSpPr>
          <p:nvPr/>
        </p:nvCxnSpPr>
        <p:spPr>
          <a:xfrm>
            <a:off x="1349334" y="4750517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0DB597-0BA3-456B-84D5-5A32BE240041}"/>
              </a:ext>
            </a:extLst>
          </p:cNvPr>
          <p:cNvSpPr txBox="1"/>
          <p:nvPr/>
        </p:nvSpPr>
        <p:spPr>
          <a:xfrm>
            <a:off x="1279758" y="2338760"/>
            <a:ext cx="5180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76E64-19D1-412B-ACC1-1BBB86C19D91}"/>
              </a:ext>
            </a:extLst>
          </p:cNvPr>
          <p:cNvSpPr txBox="1"/>
          <p:nvPr/>
        </p:nvSpPr>
        <p:spPr>
          <a:xfrm>
            <a:off x="4909337" y="4565313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5D71F683-DA26-497B-949A-DBFA462186FB}"/>
              </a:ext>
            </a:extLst>
          </p:cNvPr>
          <p:cNvSpPr/>
          <p:nvPr/>
        </p:nvSpPr>
        <p:spPr>
          <a:xfrm>
            <a:off x="1765261" y="3129735"/>
            <a:ext cx="2563669" cy="1307471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718F53-B843-4820-9F37-2085CE196668}"/>
              </a:ext>
            </a:extLst>
          </p:cNvPr>
          <p:cNvSpPr/>
          <p:nvPr/>
        </p:nvSpPr>
        <p:spPr>
          <a:xfrm>
            <a:off x="6235203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F9EAC-B596-4836-A3C1-B1294F7B81C4}"/>
              </a:ext>
            </a:extLst>
          </p:cNvPr>
          <p:cNvSpPr/>
          <p:nvPr/>
        </p:nvSpPr>
        <p:spPr>
          <a:xfrm>
            <a:off x="7026794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91EE80-9B0C-4C55-8A7E-1E0166349CD6}"/>
              </a:ext>
            </a:extLst>
          </p:cNvPr>
          <p:cNvSpPr/>
          <p:nvPr/>
        </p:nvSpPr>
        <p:spPr>
          <a:xfrm>
            <a:off x="7818385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85B1D-0972-4BD0-87AC-E7609DEEEF2D}"/>
              </a:ext>
            </a:extLst>
          </p:cNvPr>
          <p:cNvSpPr/>
          <p:nvPr/>
        </p:nvSpPr>
        <p:spPr>
          <a:xfrm>
            <a:off x="8609976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C38F73-9E50-4BC0-97A8-2C9B7956A95B}"/>
              </a:ext>
            </a:extLst>
          </p:cNvPr>
          <p:cNvSpPr/>
          <p:nvPr/>
        </p:nvSpPr>
        <p:spPr>
          <a:xfrm>
            <a:off x="9401567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119375-59A6-4F33-848F-DC09FAE7037D}"/>
              </a:ext>
            </a:extLst>
          </p:cNvPr>
          <p:cNvSpPr/>
          <p:nvPr/>
        </p:nvSpPr>
        <p:spPr>
          <a:xfrm>
            <a:off x="10193158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2A5642-55F6-413C-A561-0739C2839E20}"/>
              </a:ext>
            </a:extLst>
          </p:cNvPr>
          <p:cNvSpPr/>
          <p:nvPr/>
        </p:nvSpPr>
        <p:spPr>
          <a:xfrm>
            <a:off x="6235203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31B2FA-4B1E-4EE8-BD48-393EA7508334}"/>
              </a:ext>
            </a:extLst>
          </p:cNvPr>
          <p:cNvSpPr/>
          <p:nvPr/>
        </p:nvSpPr>
        <p:spPr>
          <a:xfrm>
            <a:off x="7026794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8369A0-E472-486B-800C-2D779BC103E4}"/>
              </a:ext>
            </a:extLst>
          </p:cNvPr>
          <p:cNvSpPr/>
          <p:nvPr/>
        </p:nvSpPr>
        <p:spPr>
          <a:xfrm>
            <a:off x="7818385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992465-5AE0-449F-9EE9-7F8914C82796}"/>
              </a:ext>
            </a:extLst>
          </p:cNvPr>
          <p:cNvSpPr/>
          <p:nvPr/>
        </p:nvSpPr>
        <p:spPr>
          <a:xfrm>
            <a:off x="8609976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66799-A829-4A40-B9F3-78E88FACAB1C}"/>
              </a:ext>
            </a:extLst>
          </p:cNvPr>
          <p:cNvSpPr/>
          <p:nvPr/>
        </p:nvSpPr>
        <p:spPr>
          <a:xfrm>
            <a:off x="9401567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FE8D60-990B-4DCE-BC2C-F10E8A5CC61B}"/>
              </a:ext>
            </a:extLst>
          </p:cNvPr>
          <p:cNvSpPr/>
          <p:nvPr/>
        </p:nvSpPr>
        <p:spPr>
          <a:xfrm>
            <a:off x="10193158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50CB28-72E7-4C11-B1DF-6B40BC958B81}"/>
              </a:ext>
            </a:extLst>
          </p:cNvPr>
          <p:cNvSpPr txBox="1"/>
          <p:nvPr/>
        </p:nvSpPr>
        <p:spPr>
          <a:xfrm>
            <a:off x="6301909" y="4521351"/>
            <a:ext cx="458529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caculate the autocorrelation</a:t>
            </a:r>
          </a:p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the 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shifted stock price values</a:t>
            </a:r>
          </a:p>
          <a:p>
            <a:pPr algn="ctr"/>
            <a:endParaRPr lang="hu-HU" sz="2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HAVE TO USE THE VALUES OF THE</a:t>
            </a:r>
            <a:b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TIME SERIES 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3ACEC-5204-443C-A10A-0251A270083C}"/>
              </a:ext>
            </a:extLst>
          </p:cNvPr>
          <p:cNvSpPr txBox="1"/>
          <p:nvPr/>
        </p:nvSpPr>
        <p:spPr>
          <a:xfrm>
            <a:off x="8071580" y="1532822"/>
            <a:ext cx="8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LAG = 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277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Serial Correlation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4C3B87-DC26-4512-959E-9D739EDDAF6C}"/>
              </a:ext>
            </a:extLst>
          </p:cNvPr>
          <p:cNvCxnSpPr/>
          <p:nvPr/>
        </p:nvCxnSpPr>
        <p:spPr>
          <a:xfrm flipV="1">
            <a:off x="1538804" y="2708092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CDCE50-4AD9-434F-9680-301AEEA96E11}"/>
              </a:ext>
            </a:extLst>
          </p:cNvPr>
          <p:cNvCxnSpPr>
            <a:cxnSpLocks/>
          </p:cNvCxnSpPr>
          <p:nvPr/>
        </p:nvCxnSpPr>
        <p:spPr>
          <a:xfrm>
            <a:off x="1349334" y="4750517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0DB597-0BA3-456B-84D5-5A32BE240041}"/>
              </a:ext>
            </a:extLst>
          </p:cNvPr>
          <p:cNvSpPr txBox="1"/>
          <p:nvPr/>
        </p:nvSpPr>
        <p:spPr>
          <a:xfrm>
            <a:off x="1279758" y="2338760"/>
            <a:ext cx="5180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76E64-19D1-412B-ACC1-1BBB86C19D91}"/>
              </a:ext>
            </a:extLst>
          </p:cNvPr>
          <p:cNvSpPr txBox="1"/>
          <p:nvPr/>
        </p:nvSpPr>
        <p:spPr>
          <a:xfrm>
            <a:off x="4909337" y="4565313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5D71F683-DA26-497B-949A-DBFA462186FB}"/>
              </a:ext>
            </a:extLst>
          </p:cNvPr>
          <p:cNvSpPr/>
          <p:nvPr/>
        </p:nvSpPr>
        <p:spPr>
          <a:xfrm>
            <a:off x="1765261" y="3129735"/>
            <a:ext cx="2563669" cy="1307471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718F53-B843-4820-9F37-2085CE196668}"/>
              </a:ext>
            </a:extLst>
          </p:cNvPr>
          <p:cNvSpPr/>
          <p:nvPr/>
        </p:nvSpPr>
        <p:spPr>
          <a:xfrm>
            <a:off x="6075406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F9EAC-B596-4836-A3C1-B1294F7B81C4}"/>
              </a:ext>
            </a:extLst>
          </p:cNvPr>
          <p:cNvSpPr/>
          <p:nvPr/>
        </p:nvSpPr>
        <p:spPr>
          <a:xfrm>
            <a:off x="6866997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91EE80-9B0C-4C55-8A7E-1E0166349CD6}"/>
              </a:ext>
            </a:extLst>
          </p:cNvPr>
          <p:cNvSpPr/>
          <p:nvPr/>
        </p:nvSpPr>
        <p:spPr>
          <a:xfrm>
            <a:off x="7658588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85B1D-0972-4BD0-87AC-E7609DEEEF2D}"/>
              </a:ext>
            </a:extLst>
          </p:cNvPr>
          <p:cNvSpPr/>
          <p:nvPr/>
        </p:nvSpPr>
        <p:spPr>
          <a:xfrm>
            <a:off x="8450179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C38F73-9E50-4BC0-97A8-2C9B7956A95B}"/>
              </a:ext>
            </a:extLst>
          </p:cNvPr>
          <p:cNvSpPr/>
          <p:nvPr/>
        </p:nvSpPr>
        <p:spPr>
          <a:xfrm>
            <a:off x="9241770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119375-59A6-4F33-848F-DC09FAE7037D}"/>
              </a:ext>
            </a:extLst>
          </p:cNvPr>
          <p:cNvSpPr/>
          <p:nvPr/>
        </p:nvSpPr>
        <p:spPr>
          <a:xfrm>
            <a:off x="10033361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2A5642-55F6-413C-A561-0739C2839E20}"/>
              </a:ext>
            </a:extLst>
          </p:cNvPr>
          <p:cNvSpPr/>
          <p:nvPr/>
        </p:nvSpPr>
        <p:spPr>
          <a:xfrm>
            <a:off x="6874396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31B2FA-4B1E-4EE8-BD48-393EA7508334}"/>
              </a:ext>
            </a:extLst>
          </p:cNvPr>
          <p:cNvSpPr/>
          <p:nvPr/>
        </p:nvSpPr>
        <p:spPr>
          <a:xfrm>
            <a:off x="7665987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8369A0-E472-486B-800C-2D779BC103E4}"/>
              </a:ext>
            </a:extLst>
          </p:cNvPr>
          <p:cNvSpPr/>
          <p:nvPr/>
        </p:nvSpPr>
        <p:spPr>
          <a:xfrm>
            <a:off x="8457578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992465-5AE0-449F-9EE9-7F8914C82796}"/>
              </a:ext>
            </a:extLst>
          </p:cNvPr>
          <p:cNvSpPr/>
          <p:nvPr/>
        </p:nvSpPr>
        <p:spPr>
          <a:xfrm>
            <a:off x="9249169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66799-A829-4A40-B9F3-78E88FACAB1C}"/>
              </a:ext>
            </a:extLst>
          </p:cNvPr>
          <p:cNvSpPr/>
          <p:nvPr/>
        </p:nvSpPr>
        <p:spPr>
          <a:xfrm>
            <a:off x="10040760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FE8D60-990B-4DCE-BC2C-F10E8A5CC61B}"/>
              </a:ext>
            </a:extLst>
          </p:cNvPr>
          <p:cNvSpPr/>
          <p:nvPr/>
        </p:nvSpPr>
        <p:spPr>
          <a:xfrm>
            <a:off x="10832351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50CB28-72E7-4C11-B1DF-6B40BC958B81}"/>
              </a:ext>
            </a:extLst>
          </p:cNvPr>
          <p:cNvSpPr txBox="1"/>
          <p:nvPr/>
        </p:nvSpPr>
        <p:spPr>
          <a:xfrm>
            <a:off x="6301909" y="4521351"/>
            <a:ext cx="458529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caculate the autocorrelation</a:t>
            </a:r>
          </a:p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the 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shifted stock price values</a:t>
            </a:r>
          </a:p>
          <a:p>
            <a:pPr algn="ctr"/>
            <a:endParaRPr lang="hu-HU" sz="2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HAVE TO USE THE VALUES OF THE</a:t>
            </a:r>
            <a:b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TIME SERIES 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3ACEC-5204-443C-A10A-0251A270083C}"/>
              </a:ext>
            </a:extLst>
          </p:cNvPr>
          <p:cNvSpPr txBox="1"/>
          <p:nvPr/>
        </p:nvSpPr>
        <p:spPr>
          <a:xfrm>
            <a:off x="8071580" y="1532822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LAG = 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518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Serial Correlation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4C3B87-DC26-4512-959E-9D739EDDAF6C}"/>
              </a:ext>
            </a:extLst>
          </p:cNvPr>
          <p:cNvCxnSpPr/>
          <p:nvPr/>
        </p:nvCxnSpPr>
        <p:spPr>
          <a:xfrm flipV="1">
            <a:off x="1538804" y="2708092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CDCE50-4AD9-434F-9680-301AEEA96E11}"/>
              </a:ext>
            </a:extLst>
          </p:cNvPr>
          <p:cNvCxnSpPr>
            <a:cxnSpLocks/>
          </p:cNvCxnSpPr>
          <p:nvPr/>
        </p:nvCxnSpPr>
        <p:spPr>
          <a:xfrm>
            <a:off x="1349334" y="4750517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0DB597-0BA3-456B-84D5-5A32BE240041}"/>
              </a:ext>
            </a:extLst>
          </p:cNvPr>
          <p:cNvSpPr txBox="1"/>
          <p:nvPr/>
        </p:nvSpPr>
        <p:spPr>
          <a:xfrm>
            <a:off x="1279758" y="2338760"/>
            <a:ext cx="5180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76E64-19D1-412B-ACC1-1BBB86C19D91}"/>
              </a:ext>
            </a:extLst>
          </p:cNvPr>
          <p:cNvSpPr txBox="1"/>
          <p:nvPr/>
        </p:nvSpPr>
        <p:spPr>
          <a:xfrm>
            <a:off x="4909337" y="4565313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5D71F683-DA26-497B-949A-DBFA462186FB}"/>
              </a:ext>
            </a:extLst>
          </p:cNvPr>
          <p:cNvSpPr/>
          <p:nvPr/>
        </p:nvSpPr>
        <p:spPr>
          <a:xfrm>
            <a:off x="1765261" y="3129735"/>
            <a:ext cx="2563669" cy="1307471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718F53-B843-4820-9F37-2085CE196668}"/>
              </a:ext>
            </a:extLst>
          </p:cNvPr>
          <p:cNvSpPr/>
          <p:nvPr/>
        </p:nvSpPr>
        <p:spPr>
          <a:xfrm>
            <a:off x="5596010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F9EAC-B596-4836-A3C1-B1294F7B81C4}"/>
              </a:ext>
            </a:extLst>
          </p:cNvPr>
          <p:cNvSpPr/>
          <p:nvPr/>
        </p:nvSpPr>
        <p:spPr>
          <a:xfrm>
            <a:off x="6387601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91EE80-9B0C-4C55-8A7E-1E0166349CD6}"/>
              </a:ext>
            </a:extLst>
          </p:cNvPr>
          <p:cNvSpPr/>
          <p:nvPr/>
        </p:nvSpPr>
        <p:spPr>
          <a:xfrm>
            <a:off x="7179192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85B1D-0972-4BD0-87AC-E7609DEEEF2D}"/>
              </a:ext>
            </a:extLst>
          </p:cNvPr>
          <p:cNvSpPr/>
          <p:nvPr/>
        </p:nvSpPr>
        <p:spPr>
          <a:xfrm>
            <a:off x="7970783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C38F73-9E50-4BC0-97A8-2C9B7956A95B}"/>
              </a:ext>
            </a:extLst>
          </p:cNvPr>
          <p:cNvSpPr/>
          <p:nvPr/>
        </p:nvSpPr>
        <p:spPr>
          <a:xfrm>
            <a:off x="8762374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119375-59A6-4F33-848F-DC09FAE7037D}"/>
              </a:ext>
            </a:extLst>
          </p:cNvPr>
          <p:cNvSpPr/>
          <p:nvPr/>
        </p:nvSpPr>
        <p:spPr>
          <a:xfrm>
            <a:off x="9553965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2A5642-55F6-413C-A561-0739C2839E20}"/>
              </a:ext>
            </a:extLst>
          </p:cNvPr>
          <p:cNvSpPr/>
          <p:nvPr/>
        </p:nvSpPr>
        <p:spPr>
          <a:xfrm>
            <a:off x="7211750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31B2FA-4B1E-4EE8-BD48-393EA7508334}"/>
              </a:ext>
            </a:extLst>
          </p:cNvPr>
          <p:cNvSpPr/>
          <p:nvPr/>
        </p:nvSpPr>
        <p:spPr>
          <a:xfrm>
            <a:off x="8003341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8369A0-E472-486B-800C-2D779BC103E4}"/>
              </a:ext>
            </a:extLst>
          </p:cNvPr>
          <p:cNvSpPr/>
          <p:nvPr/>
        </p:nvSpPr>
        <p:spPr>
          <a:xfrm>
            <a:off x="8794932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992465-5AE0-449F-9EE9-7F8914C82796}"/>
              </a:ext>
            </a:extLst>
          </p:cNvPr>
          <p:cNvSpPr/>
          <p:nvPr/>
        </p:nvSpPr>
        <p:spPr>
          <a:xfrm>
            <a:off x="9586523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66799-A829-4A40-B9F3-78E88FACAB1C}"/>
              </a:ext>
            </a:extLst>
          </p:cNvPr>
          <p:cNvSpPr/>
          <p:nvPr/>
        </p:nvSpPr>
        <p:spPr>
          <a:xfrm>
            <a:off x="10378114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FE8D60-990B-4DCE-BC2C-F10E8A5CC61B}"/>
              </a:ext>
            </a:extLst>
          </p:cNvPr>
          <p:cNvSpPr/>
          <p:nvPr/>
        </p:nvSpPr>
        <p:spPr>
          <a:xfrm>
            <a:off x="11169705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50CB28-72E7-4C11-B1DF-6B40BC958B81}"/>
              </a:ext>
            </a:extLst>
          </p:cNvPr>
          <p:cNvSpPr txBox="1"/>
          <p:nvPr/>
        </p:nvSpPr>
        <p:spPr>
          <a:xfrm>
            <a:off x="6301909" y="4521351"/>
            <a:ext cx="458529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caculate the autocorrelation</a:t>
            </a:r>
          </a:p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the 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shifted stock price values</a:t>
            </a:r>
          </a:p>
          <a:p>
            <a:pPr algn="ctr"/>
            <a:endParaRPr lang="hu-HU" sz="2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HAVE TO USE THE VALUES OF THE</a:t>
            </a:r>
            <a:b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TIME SERIES 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3ACEC-5204-443C-A10A-0251A270083C}"/>
              </a:ext>
            </a:extLst>
          </p:cNvPr>
          <p:cNvSpPr txBox="1"/>
          <p:nvPr/>
        </p:nvSpPr>
        <p:spPr>
          <a:xfrm>
            <a:off x="8071580" y="1532822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LAG = 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39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Serial Correlation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4C3B87-DC26-4512-959E-9D739EDDAF6C}"/>
              </a:ext>
            </a:extLst>
          </p:cNvPr>
          <p:cNvCxnSpPr/>
          <p:nvPr/>
        </p:nvCxnSpPr>
        <p:spPr>
          <a:xfrm flipV="1">
            <a:off x="1538804" y="2708092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CDCE50-4AD9-434F-9680-301AEEA96E11}"/>
              </a:ext>
            </a:extLst>
          </p:cNvPr>
          <p:cNvCxnSpPr>
            <a:cxnSpLocks/>
          </p:cNvCxnSpPr>
          <p:nvPr/>
        </p:nvCxnSpPr>
        <p:spPr>
          <a:xfrm>
            <a:off x="1349334" y="4750517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0DB597-0BA3-456B-84D5-5A32BE240041}"/>
              </a:ext>
            </a:extLst>
          </p:cNvPr>
          <p:cNvSpPr txBox="1"/>
          <p:nvPr/>
        </p:nvSpPr>
        <p:spPr>
          <a:xfrm>
            <a:off x="1279758" y="2338760"/>
            <a:ext cx="5180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76E64-19D1-412B-ACC1-1BBB86C19D91}"/>
              </a:ext>
            </a:extLst>
          </p:cNvPr>
          <p:cNvSpPr txBox="1"/>
          <p:nvPr/>
        </p:nvSpPr>
        <p:spPr>
          <a:xfrm>
            <a:off x="4909337" y="4565313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5D71F683-DA26-497B-949A-DBFA462186FB}"/>
              </a:ext>
            </a:extLst>
          </p:cNvPr>
          <p:cNvSpPr/>
          <p:nvPr/>
        </p:nvSpPr>
        <p:spPr>
          <a:xfrm>
            <a:off x="1765261" y="3129735"/>
            <a:ext cx="2563669" cy="1307471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718F53-B843-4820-9F37-2085CE196668}"/>
              </a:ext>
            </a:extLst>
          </p:cNvPr>
          <p:cNvSpPr/>
          <p:nvPr/>
        </p:nvSpPr>
        <p:spPr>
          <a:xfrm>
            <a:off x="4983451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F9EAC-B596-4836-A3C1-B1294F7B81C4}"/>
              </a:ext>
            </a:extLst>
          </p:cNvPr>
          <p:cNvSpPr/>
          <p:nvPr/>
        </p:nvSpPr>
        <p:spPr>
          <a:xfrm>
            <a:off x="5775042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91EE80-9B0C-4C55-8A7E-1E0166349CD6}"/>
              </a:ext>
            </a:extLst>
          </p:cNvPr>
          <p:cNvSpPr/>
          <p:nvPr/>
        </p:nvSpPr>
        <p:spPr>
          <a:xfrm>
            <a:off x="6566633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85B1D-0972-4BD0-87AC-E7609DEEEF2D}"/>
              </a:ext>
            </a:extLst>
          </p:cNvPr>
          <p:cNvSpPr/>
          <p:nvPr/>
        </p:nvSpPr>
        <p:spPr>
          <a:xfrm>
            <a:off x="7358224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C38F73-9E50-4BC0-97A8-2C9B7956A95B}"/>
              </a:ext>
            </a:extLst>
          </p:cNvPr>
          <p:cNvSpPr/>
          <p:nvPr/>
        </p:nvSpPr>
        <p:spPr>
          <a:xfrm>
            <a:off x="8149815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119375-59A6-4F33-848F-DC09FAE7037D}"/>
              </a:ext>
            </a:extLst>
          </p:cNvPr>
          <p:cNvSpPr/>
          <p:nvPr/>
        </p:nvSpPr>
        <p:spPr>
          <a:xfrm>
            <a:off x="8941406" y="251717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2A5642-55F6-413C-A561-0739C2839E20}"/>
              </a:ext>
            </a:extLst>
          </p:cNvPr>
          <p:cNvSpPr/>
          <p:nvPr/>
        </p:nvSpPr>
        <p:spPr>
          <a:xfrm>
            <a:off x="7389304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31B2FA-4B1E-4EE8-BD48-393EA7508334}"/>
              </a:ext>
            </a:extLst>
          </p:cNvPr>
          <p:cNvSpPr/>
          <p:nvPr/>
        </p:nvSpPr>
        <p:spPr>
          <a:xfrm>
            <a:off x="8180895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8369A0-E472-486B-800C-2D779BC103E4}"/>
              </a:ext>
            </a:extLst>
          </p:cNvPr>
          <p:cNvSpPr/>
          <p:nvPr/>
        </p:nvSpPr>
        <p:spPr>
          <a:xfrm>
            <a:off x="8972486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992465-5AE0-449F-9EE9-7F8914C82796}"/>
              </a:ext>
            </a:extLst>
          </p:cNvPr>
          <p:cNvSpPr/>
          <p:nvPr/>
        </p:nvSpPr>
        <p:spPr>
          <a:xfrm>
            <a:off x="9764077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66799-A829-4A40-B9F3-78E88FACAB1C}"/>
              </a:ext>
            </a:extLst>
          </p:cNvPr>
          <p:cNvSpPr/>
          <p:nvPr/>
        </p:nvSpPr>
        <p:spPr>
          <a:xfrm>
            <a:off x="10555668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FE8D60-990B-4DCE-BC2C-F10E8A5CC61B}"/>
              </a:ext>
            </a:extLst>
          </p:cNvPr>
          <p:cNvSpPr/>
          <p:nvPr/>
        </p:nvSpPr>
        <p:spPr>
          <a:xfrm>
            <a:off x="11347259" y="344772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50CB28-72E7-4C11-B1DF-6B40BC958B81}"/>
              </a:ext>
            </a:extLst>
          </p:cNvPr>
          <p:cNvSpPr txBox="1"/>
          <p:nvPr/>
        </p:nvSpPr>
        <p:spPr>
          <a:xfrm>
            <a:off x="6301909" y="4521351"/>
            <a:ext cx="458529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caculate the autocorrelation</a:t>
            </a:r>
          </a:p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the 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shifted stock price values</a:t>
            </a:r>
          </a:p>
          <a:p>
            <a:pPr algn="ctr"/>
            <a:endParaRPr lang="hu-HU" sz="2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HAVE TO USE THE VALUES OF THE</a:t>
            </a:r>
            <a:b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TIME SERIES 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3ACEC-5204-443C-A10A-0251A270083C}"/>
              </a:ext>
            </a:extLst>
          </p:cNvPr>
          <p:cNvSpPr txBox="1"/>
          <p:nvPr/>
        </p:nvSpPr>
        <p:spPr>
          <a:xfrm>
            <a:off x="8071580" y="1532822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LAG = 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808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autocorrelation is useful and it can help us beter understand the data</a:t>
            </a:r>
          </a:p>
          <a:p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can help us uncover hidden </a:t>
            </a:r>
            <a:r>
              <a:rPr lang="hu-HU" sz="27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patterns</a:t>
            </a:r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in out data – such as seasonality or trends in commodities</a:t>
            </a:r>
          </a:p>
          <a:p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there are other cases when we want to get rid of it</a:t>
            </a:r>
            <a:endParaRPr lang="hu-HU" sz="27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when we do </a:t>
            </a:r>
            <a:r>
              <a:rPr lang="hu-HU" sz="27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regression modeling </a:t>
            </a:r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then we have to make sure the </a:t>
            </a:r>
            <a:r>
              <a:rPr lang="hu-HU" sz="27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residuals have no autocorrelation </a:t>
            </a:r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– so the errors are independent and identically distributed</a:t>
            </a:r>
          </a:p>
          <a:p>
            <a:endParaRPr lang="hu-HU" sz="27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7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Autocorrelation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122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of time series models is to </a:t>
            </a:r>
            <a:r>
              <a:rPr lang="hu-HU" sz="2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serial correlation</a:t>
            </a:r>
          </a:p>
          <a:p>
            <a:r>
              <a:rPr lang="hu-HU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fitting a given model to the data we should make sure there is no serial correlation</a:t>
            </a:r>
          </a:p>
          <a:p>
            <a:endParaRPr lang="hu-HU" sz="27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hu-HU" sz="27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WE SHOULD FIND MODELS WHERE THERE </a:t>
            </a:r>
          </a:p>
          <a:p>
            <a:pPr marL="0" indent="0" algn="ctr">
              <a:buNone/>
            </a:pPr>
            <a:r>
              <a:rPr lang="hu-HU" sz="27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IS NO SERIAL CORRELATION !!!</a:t>
            </a:r>
          </a:p>
          <a:p>
            <a:endParaRPr lang="hu-HU" sz="27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Autocorrelation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9185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Correlogram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93B90-CC4C-481D-AA34-F66ADC6FBB47}"/>
              </a:ext>
            </a:extLst>
          </p:cNvPr>
          <p:cNvSpPr txBox="1"/>
          <p:nvPr/>
        </p:nvSpPr>
        <p:spPr>
          <a:xfrm>
            <a:off x="6888748" y="2087487"/>
            <a:ext cx="462626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autocorrelation plot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the so-called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correlogram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can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check  serial correlation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IS EXTREMELY USEFUL TO 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EVALUATE TIME SERIES MODELS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plot of the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autocorrelation function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sequential values of lag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D55CF-F588-472E-BE61-B5EA3916C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3" y="1545422"/>
            <a:ext cx="6609955" cy="406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685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Trading Strategy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74681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Time Series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718F53-B843-4820-9F37-2085CE196668}"/>
              </a:ext>
            </a:extLst>
          </p:cNvPr>
          <p:cNvSpPr/>
          <p:nvPr/>
        </p:nvSpPr>
        <p:spPr>
          <a:xfrm>
            <a:off x="1396971" y="270991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F9EAC-B596-4836-A3C1-B1294F7B81C4}"/>
              </a:ext>
            </a:extLst>
          </p:cNvPr>
          <p:cNvSpPr/>
          <p:nvPr/>
        </p:nvSpPr>
        <p:spPr>
          <a:xfrm>
            <a:off x="2188562" y="270991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91EE80-9B0C-4C55-8A7E-1E0166349CD6}"/>
              </a:ext>
            </a:extLst>
          </p:cNvPr>
          <p:cNvSpPr/>
          <p:nvPr/>
        </p:nvSpPr>
        <p:spPr>
          <a:xfrm>
            <a:off x="2980153" y="270991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85B1D-0972-4BD0-87AC-E7609DEEEF2D}"/>
              </a:ext>
            </a:extLst>
          </p:cNvPr>
          <p:cNvSpPr/>
          <p:nvPr/>
        </p:nvSpPr>
        <p:spPr>
          <a:xfrm>
            <a:off x="3771744" y="270991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C38F73-9E50-4BC0-97A8-2C9B7956A95B}"/>
              </a:ext>
            </a:extLst>
          </p:cNvPr>
          <p:cNvSpPr/>
          <p:nvPr/>
        </p:nvSpPr>
        <p:spPr>
          <a:xfrm>
            <a:off x="4563335" y="270991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119375-59A6-4F33-848F-DC09FAE7037D}"/>
              </a:ext>
            </a:extLst>
          </p:cNvPr>
          <p:cNvSpPr/>
          <p:nvPr/>
        </p:nvSpPr>
        <p:spPr>
          <a:xfrm>
            <a:off x="5354926" y="270991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2A5642-55F6-413C-A561-0739C2839E20}"/>
              </a:ext>
            </a:extLst>
          </p:cNvPr>
          <p:cNvSpPr/>
          <p:nvPr/>
        </p:nvSpPr>
        <p:spPr>
          <a:xfrm>
            <a:off x="6146517" y="270991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31B2FA-4B1E-4EE8-BD48-393EA7508334}"/>
              </a:ext>
            </a:extLst>
          </p:cNvPr>
          <p:cNvSpPr/>
          <p:nvPr/>
        </p:nvSpPr>
        <p:spPr>
          <a:xfrm>
            <a:off x="6938108" y="270991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8369A0-E472-486B-800C-2D779BC103E4}"/>
              </a:ext>
            </a:extLst>
          </p:cNvPr>
          <p:cNvSpPr/>
          <p:nvPr/>
        </p:nvSpPr>
        <p:spPr>
          <a:xfrm>
            <a:off x="7729699" y="270991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992465-5AE0-449F-9EE9-7F8914C82796}"/>
              </a:ext>
            </a:extLst>
          </p:cNvPr>
          <p:cNvSpPr/>
          <p:nvPr/>
        </p:nvSpPr>
        <p:spPr>
          <a:xfrm>
            <a:off x="8521290" y="270991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66799-A829-4A40-B9F3-78E88FACAB1C}"/>
              </a:ext>
            </a:extLst>
          </p:cNvPr>
          <p:cNvSpPr/>
          <p:nvPr/>
        </p:nvSpPr>
        <p:spPr>
          <a:xfrm>
            <a:off x="9312881" y="270991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FE8D60-990B-4DCE-BC2C-F10E8A5CC61B}"/>
              </a:ext>
            </a:extLst>
          </p:cNvPr>
          <p:cNvSpPr/>
          <p:nvPr/>
        </p:nvSpPr>
        <p:spPr>
          <a:xfrm>
            <a:off x="10104472" y="2709916"/>
            <a:ext cx="719084" cy="719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2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1278923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Time Series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718F53-B843-4820-9F37-2085CE196668}"/>
              </a:ext>
            </a:extLst>
          </p:cNvPr>
          <p:cNvSpPr/>
          <p:nvPr/>
        </p:nvSpPr>
        <p:spPr>
          <a:xfrm>
            <a:off x="1396971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F9EAC-B596-4836-A3C1-B1294F7B81C4}"/>
              </a:ext>
            </a:extLst>
          </p:cNvPr>
          <p:cNvSpPr/>
          <p:nvPr/>
        </p:nvSpPr>
        <p:spPr>
          <a:xfrm>
            <a:off x="2188562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91EE80-9B0C-4C55-8A7E-1E0166349CD6}"/>
              </a:ext>
            </a:extLst>
          </p:cNvPr>
          <p:cNvSpPr/>
          <p:nvPr/>
        </p:nvSpPr>
        <p:spPr>
          <a:xfrm>
            <a:off x="2980153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85B1D-0972-4BD0-87AC-E7609DEEEF2D}"/>
              </a:ext>
            </a:extLst>
          </p:cNvPr>
          <p:cNvSpPr/>
          <p:nvPr/>
        </p:nvSpPr>
        <p:spPr>
          <a:xfrm>
            <a:off x="3771744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C38F73-9E50-4BC0-97A8-2C9B7956A95B}"/>
              </a:ext>
            </a:extLst>
          </p:cNvPr>
          <p:cNvSpPr/>
          <p:nvPr/>
        </p:nvSpPr>
        <p:spPr>
          <a:xfrm>
            <a:off x="4563335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119375-59A6-4F33-848F-DC09FAE7037D}"/>
              </a:ext>
            </a:extLst>
          </p:cNvPr>
          <p:cNvSpPr/>
          <p:nvPr/>
        </p:nvSpPr>
        <p:spPr>
          <a:xfrm>
            <a:off x="5354926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2A5642-55F6-413C-A561-0739C2839E20}"/>
              </a:ext>
            </a:extLst>
          </p:cNvPr>
          <p:cNvSpPr/>
          <p:nvPr/>
        </p:nvSpPr>
        <p:spPr>
          <a:xfrm>
            <a:off x="6146517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31B2FA-4B1E-4EE8-BD48-393EA7508334}"/>
              </a:ext>
            </a:extLst>
          </p:cNvPr>
          <p:cNvSpPr/>
          <p:nvPr/>
        </p:nvSpPr>
        <p:spPr>
          <a:xfrm>
            <a:off x="6938108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8369A0-E472-486B-800C-2D779BC103E4}"/>
              </a:ext>
            </a:extLst>
          </p:cNvPr>
          <p:cNvSpPr/>
          <p:nvPr/>
        </p:nvSpPr>
        <p:spPr>
          <a:xfrm>
            <a:off x="7729699" y="2709916"/>
            <a:ext cx="719084" cy="719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992465-5AE0-449F-9EE9-7F8914C82796}"/>
              </a:ext>
            </a:extLst>
          </p:cNvPr>
          <p:cNvSpPr/>
          <p:nvPr/>
        </p:nvSpPr>
        <p:spPr>
          <a:xfrm>
            <a:off x="8521290" y="2709916"/>
            <a:ext cx="719084" cy="719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66799-A829-4A40-B9F3-78E88FACAB1C}"/>
              </a:ext>
            </a:extLst>
          </p:cNvPr>
          <p:cNvSpPr/>
          <p:nvPr/>
        </p:nvSpPr>
        <p:spPr>
          <a:xfrm>
            <a:off x="9312881" y="2709916"/>
            <a:ext cx="719084" cy="719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FE8D60-990B-4DCE-BC2C-F10E8A5CC61B}"/>
              </a:ext>
            </a:extLst>
          </p:cNvPr>
          <p:cNvSpPr/>
          <p:nvPr/>
        </p:nvSpPr>
        <p:spPr>
          <a:xfrm>
            <a:off x="10104472" y="2709916"/>
            <a:ext cx="719084" cy="719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974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Time Series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718F53-B843-4820-9F37-2085CE196668}"/>
              </a:ext>
            </a:extLst>
          </p:cNvPr>
          <p:cNvSpPr/>
          <p:nvPr/>
        </p:nvSpPr>
        <p:spPr>
          <a:xfrm>
            <a:off x="1396971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F9EAC-B596-4836-A3C1-B1294F7B81C4}"/>
              </a:ext>
            </a:extLst>
          </p:cNvPr>
          <p:cNvSpPr/>
          <p:nvPr/>
        </p:nvSpPr>
        <p:spPr>
          <a:xfrm>
            <a:off x="2188562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91EE80-9B0C-4C55-8A7E-1E0166349CD6}"/>
              </a:ext>
            </a:extLst>
          </p:cNvPr>
          <p:cNvSpPr/>
          <p:nvPr/>
        </p:nvSpPr>
        <p:spPr>
          <a:xfrm>
            <a:off x="2980153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85B1D-0972-4BD0-87AC-E7609DEEEF2D}"/>
              </a:ext>
            </a:extLst>
          </p:cNvPr>
          <p:cNvSpPr/>
          <p:nvPr/>
        </p:nvSpPr>
        <p:spPr>
          <a:xfrm>
            <a:off x="3771744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C38F73-9E50-4BC0-97A8-2C9B7956A95B}"/>
              </a:ext>
            </a:extLst>
          </p:cNvPr>
          <p:cNvSpPr/>
          <p:nvPr/>
        </p:nvSpPr>
        <p:spPr>
          <a:xfrm>
            <a:off x="4563335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119375-59A6-4F33-848F-DC09FAE7037D}"/>
              </a:ext>
            </a:extLst>
          </p:cNvPr>
          <p:cNvSpPr/>
          <p:nvPr/>
        </p:nvSpPr>
        <p:spPr>
          <a:xfrm>
            <a:off x="5354926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2A5642-55F6-413C-A561-0739C2839E20}"/>
              </a:ext>
            </a:extLst>
          </p:cNvPr>
          <p:cNvSpPr/>
          <p:nvPr/>
        </p:nvSpPr>
        <p:spPr>
          <a:xfrm>
            <a:off x="6146517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31B2FA-4B1E-4EE8-BD48-393EA7508334}"/>
              </a:ext>
            </a:extLst>
          </p:cNvPr>
          <p:cNvSpPr/>
          <p:nvPr/>
        </p:nvSpPr>
        <p:spPr>
          <a:xfrm>
            <a:off x="6938108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8369A0-E472-486B-800C-2D779BC103E4}"/>
              </a:ext>
            </a:extLst>
          </p:cNvPr>
          <p:cNvSpPr/>
          <p:nvPr/>
        </p:nvSpPr>
        <p:spPr>
          <a:xfrm>
            <a:off x="7729699" y="2709916"/>
            <a:ext cx="719084" cy="719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992465-5AE0-449F-9EE9-7F8914C82796}"/>
              </a:ext>
            </a:extLst>
          </p:cNvPr>
          <p:cNvSpPr/>
          <p:nvPr/>
        </p:nvSpPr>
        <p:spPr>
          <a:xfrm>
            <a:off x="8521290" y="2709916"/>
            <a:ext cx="719084" cy="719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66799-A829-4A40-B9F3-78E88FACAB1C}"/>
              </a:ext>
            </a:extLst>
          </p:cNvPr>
          <p:cNvSpPr/>
          <p:nvPr/>
        </p:nvSpPr>
        <p:spPr>
          <a:xfrm>
            <a:off x="9312881" y="2709916"/>
            <a:ext cx="719084" cy="719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FE8D60-990B-4DCE-BC2C-F10E8A5CC61B}"/>
              </a:ext>
            </a:extLst>
          </p:cNvPr>
          <p:cNvSpPr/>
          <p:nvPr/>
        </p:nvSpPr>
        <p:spPr>
          <a:xfrm>
            <a:off x="10104472" y="2709916"/>
            <a:ext cx="719084" cy="719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E4A6AC-08FD-41FC-AF15-685604CA156C}"/>
              </a:ext>
            </a:extLst>
          </p:cNvPr>
          <p:cNvSpPr/>
          <p:nvPr/>
        </p:nvSpPr>
        <p:spPr>
          <a:xfrm>
            <a:off x="1360052" y="1991360"/>
            <a:ext cx="6351387" cy="215392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686455-1942-44BC-8E48-F28D71044364}"/>
              </a:ext>
            </a:extLst>
          </p:cNvPr>
          <p:cNvSpPr txBox="1"/>
          <p:nvPr/>
        </p:nvSpPr>
        <p:spPr>
          <a:xfrm>
            <a:off x="2517436" y="4691116"/>
            <a:ext cx="40366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set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train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ARIMA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HOW WE FIND THE OPTIMAL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 AND q PARAMETERS !!!</a:t>
            </a:r>
          </a:p>
        </p:txBody>
      </p:sp>
    </p:spTree>
    <p:extLst>
      <p:ext uri="{BB962C8B-B14F-4D97-AF65-F5344CB8AC3E}">
        <p14:creationId xmlns:p14="http://schemas.microsoft.com/office/powerpoint/2010/main" val="175047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Time Series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718F53-B843-4820-9F37-2085CE196668}"/>
              </a:ext>
            </a:extLst>
          </p:cNvPr>
          <p:cNvSpPr/>
          <p:nvPr/>
        </p:nvSpPr>
        <p:spPr>
          <a:xfrm>
            <a:off x="1396971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F9EAC-B596-4836-A3C1-B1294F7B81C4}"/>
              </a:ext>
            </a:extLst>
          </p:cNvPr>
          <p:cNvSpPr/>
          <p:nvPr/>
        </p:nvSpPr>
        <p:spPr>
          <a:xfrm>
            <a:off x="2188562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91EE80-9B0C-4C55-8A7E-1E0166349CD6}"/>
              </a:ext>
            </a:extLst>
          </p:cNvPr>
          <p:cNvSpPr/>
          <p:nvPr/>
        </p:nvSpPr>
        <p:spPr>
          <a:xfrm>
            <a:off x="2980153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85B1D-0972-4BD0-87AC-E7609DEEEF2D}"/>
              </a:ext>
            </a:extLst>
          </p:cNvPr>
          <p:cNvSpPr/>
          <p:nvPr/>
        </p:nvSpPr>
        <p:spPr>
          <a:xfrm>
            <a:off x="3771744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C38F73-9E50-4BC0-97A8-2C9B7956A95B}"/>
              </a:ext>
            </a:extLst>
          </p:cNvPr>
          <p:cNvSpPr/>
          <p:nvPr/>
        </p:nvSpPr>
        <p:spPr>
          <a:xfrm>
            <a:off x="4563335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119375-59A6-4F33-848F-DC09FAE7037D}"/>
              </a:ext>
            </a:extLst>
          </p:cNvPr>
          <p:cNvSpPr/>
          <p:nvPr/>
        </p:nvSpPr>
        <p:spPr>
          <a:xfrm>
            <a:off x="5354926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2A5642-55F6-413C-A561-0739C2839E20}"/>
              </a:ext>
            </a:extLst>
          </p:cNvPr>
          <p:cNvSpPr/>
          <p:nvPr/>
        </p:nvSpPr>
        <p:spPr>
          <a:xfrm>
            <a:off x="6146517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31B2FA-4B1E-4EE8-BD48-393EA7508334}"/>
              </a:ext>
            </a:extLst>
          </p:cNvPr>
          <p:cNvSpPr/>
          <p:nvPr/>
        </p:nvSpPr>
        <p:spPr>
          <a:xfrm>
            <a:off x="6938108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8369A0-E472-486B-800C-2D779BC103E4}"/>
              </a:ext>
            </a:extLst>
          </p:cNvPr>
          <p:cNvSpPr/>
          <p:nvPr/>
        </p:nvSpPr>
        <p:spPr>
          <a:xfrm>
            <a:off x="7729699" y="2709916"/>
            <a:ext cx="719084" cy="719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992465-5AE0-449F-9EE9-7F8914C82796}"/>
              </a:ext>
            </a:extLst>
          </p:cNvPr>
          <p:cNvSpPr/>
          <p:nvPr/>
        </p:nvSpPr>
        <p:spPr>
          <a:xfrm>
            <a:off x="8521290" y="2709916"/>
            <a:ext cx="719084" cy="719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66799-A829-4A40-B9F3-78E88FACAB1C}"/>
              </a:ext>
            </a:extLst>
          </p:cNvPr>
          <p:cNvSpPr/>
          <p:nvPr/>
        </p:nvSpPr>
        <p:spPr>
          <a:xfrm>
            <a:off x="9312881" y="2709916"/>
            <a:ext cx="719084" cy="719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FE8D60-990B-4DCE-BC2C-F10E8A5CC61B}"/>
              </a:ext>
            </a:extLst>
          </p:cNvPr>
          <p:cNvSpPr/>
          <p:nvPr/>
        </p:nvSpPr>
        <p:spPr>
          <a:xfrm>
            <a:off x="10104472" y="2709916"/>
            <a:ext cx="719084" cy="719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E4A6AC-08FD-41FC-AF15-685604CA156C}"/>
              </a:ext>
            </a:extLst>
          </p:cNvPr>
          <p:cNvSpPr/>
          <p:nvPr/>
        </p:nvSpPr>
        <p:spPr>
          <a:xfrm>
            <a:off x="7479001" y="1992498"/>
            <a:ext cx="3667760" cy="215392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686455-1942-44BC-8E48-F28D71044364}"/>
              </a:ext>
            </a:extLst>
          </p:cNvPr>
          <p:cNvSpPr txBox="1"/>
          <p:nvPr/>
        </p:nvSpPr>
        <p:spPr>
          <a:xfrm>
            <a:off x="7227815" y="4548876"/>
            <a:ext cx="43694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set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test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ARIMA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rgbClr val="FF9999"/>
                </a:solidFill>
              </a:rPr>
              <a:t>BUT WITH THIS APPROACH WE DO NOT</a:t>
            </a:r>
            <a:br>
              <a:rPr lang="hu-HU" sz="2000" b="1" i="1" dirty="0">
                <a:solidFill>
                  <a:srgbClr val="FF9999"/>
                </a:solidFill>
              </a:rPr>
            </a:br>
            <a:r>
              <a:rPr lang="hu-HU" sz="2000" b="1" i="1" dirty="0">
                <a:solidFill>
                  <a:srgbClr val="FF9999"/>
                </a:solidFill>
              </a:rPr>
              <a:t>CONSIDER THE PREVIOUS PRICES !!!</a:t>
            </a:r>
          </a:p>
        </p:txBody>
      </p:sp>
    </p:spTree>
    <p:extLst>
      <p:ext uri="{BB962C8B-B14F-4D97-AF65-F5344CB8AC3E}">
        <p14:creationId xmlns:p14="http://schemas.microsoft.com/office/powerpoint/2010/main" val="17249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6718AF-F488-4CF8-A1E1-33088DA6267A}"/>
              </a:ext>
            </a:extLst>
          </p:cNvPr>
          <p:cNvSpPr/>
          <p:nvPr/>
        </p:nvSpPr>
        <p:spPr>
          <a:xfrm>
            <a:off x="7707992" y="2296160"/>
            <a:ext cx="3125724" cy="1534160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Time Series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718F53-B843-4820-9F37-2085CE196668}"/>
              </a:ext>
            </a:extLst>
          </p:cNvPr>
          <p:cNvSpPr/>
          <p:nvPr/>
        </p:nvSpPr>
        <p:spPr>
          <a:xfrm>
            <a:off x="1396971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F9EAC-B596-4836-A3C1-B1294F7B81C4}"/>
              </a:ext>
            </a:extLst>
          </p:cNvPr>
          <p:cNvSpPr/>
          <p:nvPr/>
        </p:nvSpPr>
        <p:spPr>
          <a:xfrm>
            <a:off x="2188562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91EE80-9B0C-4C55-8A7E-1E0166349CD6}"/>
              </a:ext>
            </a:extLst>
          </p:cNvPr>
          <p:cNvSpPr/>
          <p:nvPr/>
        </p:nvSpPr>
        <p:spPr>
          <a:xfrm>
            <a:off x="2980153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85B1D-0972-4BD0-87AC-E7609DEEEF2D}"/>
              </a:ext>
            </a:extLst>
          </p:cNvPr>
          <p:cNvSpPr/>
          <p:nvPr/>
        </p:nvSpPr>
        <p:spPr>
          <a:xfrm>
            <a:off x="3771744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C38F73-9E50-4BC0-97A8-2C9B7956A95B}"/>
              </a:ext>
            </a:extLst>
          </p:cNvPr>
          <p:cNvSpPr/>
          <p:nvPr/>
        </p:nvSpPr>
        <p:spPr>
          <a:xfrm>
            <a:off x="4563335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119375-59A6-4F33-848F-DC09FAE7037D}"/>
              </a:ext>
            </a:extLst>
          </p:cNvPr>
          <p:cNvSpPr/>
          <p:nvPr/>
        </p:nvSpPr>
        <p:spPr>
          <a:xfrm>
            <a:off x="5354926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2A5642-55F6-413C-A561-0739C2839E20}"/>
              </a:ext>
            </a:extLst>
          </p:cNvPr>
          <p:cNvSpPr/>
          <p:nvPr/>
        </p:nvSpPr>
        <p:spPr>
          <a:xfrm>
            <a:off x="6146517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31B2FA-4B1E-4EE8-BD48-393EA7508334}"/>
              </a:ext>
            </a:extLst>
          </p:cNvPr>
          <p:cNvSpPr/>
          <p:nvPr/>
        </p:nvSpPr>
        <p:spPr>
          <a:xfrm>
            <a:off x="6938108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8369A0-E472-486B-800C-2D779BC103E4}"/>
              </a:ext>
            </a:extLst>
          </p:cNvPr>
          <p:cNvSpPr/>
          <p:nvPr/>
        </p:nvSpPr>
        <p:spPr>
          <a:xfrm>
            <a:off x="7729699" y="2709916"/>
            <a:ext cx="719084" cy="719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992465-5AE0-449F-9EE9-7F8914C82796}"/>
              </a:ext>
            </a:extLst>
          </p:cNvPr>
          <p:cNvSpPr/>
          <p:nvPr/>
        </p:nvSpPr>
        <p:spPr>
          <a:xfrm>
            <a:off x="8521290" y="2709916"/>
            <a:ext cx="719084" cy="719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66799-A829-4A40-B9F3-78E88FACAB1C}"/>
              </a:ext>
            </a:extLst>
          </p:cNvPr>
          <p:cNvSpPr/>
          <p:nvPr/>
        </p:nvSpPr>
        <p:spPr>
          <a:xfrm>
            <a:off x="9312881" y="2709916"/>
            <a:ext cx="719084" cy="719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FE8D60-990B-4DCE-BC2C-F10E8A5CC61B}"/>
              </a:ext>
            </a:extLst>
          </p:cNvPr>
          <p:cNvSpPr/>
          <p:nvPr/>
        </p:nvSpPr>
        <p:spPr>
          <a:xfrm>
            <a:off x="10104472" y="2709916"/>
            <a:ext cx="719084" cy="719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BDCD1-A36A-467A-A4E5-BDB40EFC2115}"/>
              </a:ext>
            </a:extLst>
          </p:cNvPr>
          <p:cNvSpPr txBox="1"/>
          <p:nvPr/>
        </p:nvSpPr>
        <p:spPr>
          <a:xfrm>
            <a:off x="8731901" y="1838008"/>
            <a:ext cx="10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75000"/>
                  </a:schemeClr>
                </a:solidFill>
              </a:rPr>
              <a:t>TEST SET</a:t>
            </a:r>
            <a:endParaRPr lang="en-GB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616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C08DA9-AD88-47E2-ADB3-BF2608DC191C}"/>
              </a:ext>
            </a:extLst>
          </p:cNvPr>
          <p:cNvSpPr/>
          <p:nvPr/>
        </p:nvSpPr>
        <p:spPr>
          <a:xfrm>
            <a:off x="7707992" y="2296160"/>
            <a:ext cx="3125724" cy="1534160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Time Series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718F53-B843-4820-9F37-2085CE196668}"/>
              </a:ext>
            </a:extLst>
          </p:cNvPr>
          <p:cNvSpPr/>
          <p:nvPr/>
        </p:nvSpPr>
        <p:spPr>
          <a:xfrm>
            <a:off x="1396971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F9EAC-B596-4836-A3C1-B1294F7B81C4}"/>
              </a:ext>
            </a:extLst>
          </p:cNvPr>
          <p:cNvSpPr/>
          <p:nvPr/>
        </p:nvSpPr>
        <p:spPr>
          <a:xfrm>
            <a:off x="2188562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91EE80-9B0C-4C55-8A7E-1E0166349CD6}"/>
              </a:ext>
            </a:extLst>
          </p:cNvPr>
          <p:cNvSpPr/>
          <p:nvPr/>
        </p:nvSpPr>
        <p:spPr>
          <a:xfrm>
            <a:off x="2980153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85B1D-0972-4BD0-87AC-E7609DEEEF2D}"/>
              </a:ext>
            </a:extLst>
          </p:cNvPr>
          <p:cNvSpPr/>
          <p:nvPr/>
        </p:nvSpPr>
        <p:spPr>
          <a:xfrm>
            <a:off x="3771744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C38F73-9E50-4BC0-97A8-2C9B7956A95B}"/>
              </a:ext>
            </a:extLst>
          </p:cNvPr>
          <p:cNvSpPr/>
          <p:nvPr/>
        </p:nvSpPr>
        <p:spPr>
          <a:xfrm>
            <a:off x="4563335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119375-59A6-4F33-848F-DC09FAE7037D}"/>
              </a:ext>
            </a:extLst>
          </p:cNvPr>
          <p:cNvSpPr/>
          <p:nvPr/>
        </p:nvSpPr>
        <p:spPr>
          <a:xfrm>
            <a:off x="5354926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2A5642-55F6-413C-A561-0739C2839E20}"/>
              </a:ext>
            </a:extLst>
          </p:cNvPr>
          <p:cNvSpPr/>
          <p:nvPr/>
        </p:nvSpPr>
        <p:spPr>
          <a:xfrm>
            <a:off x="6146517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31B2FA-4B1E-4EE8-BD48-393EA7508334}"/>
              </a:ext>
            </a:extLst>
          </p:cNvPr>
          <p:cNvSpPr/>
          <p:nvPr/>
        </p:nvSpPr>
        <p:spPr>
          <a:xfrm>
            <a:off x="6938108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8369A0-E472-486B-800C-2D779BC103E4}"/>
              </a:ext>
            </a:extLst>
          </p:cNvPr>
          <p:cNvSpPr/>
          <p:nvPr/>
        </p:nvSpPr>
        <p:spPr>
          <a:xfrm>
            <a:off x="7729699" y="2709916"/>
            <a:ext cx="719084" cy="719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992465-5AE0-449F-9EE9-7F8914C82796}"/>
              </a:ext>
            </a:extLst>
          </p:cNvPr>
          <p:cNvSpPr/>
          <p:nvPr/>
        </p:nvSpPr>
        <p:spPr>
          <a:xfrm>
            <a:off x="8521290" y="2709916"/>
            <a:ext cx="719084" cy="7190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hu-HU" sz="2400" b="1" baseline="-25000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en-GB" b="1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66799-A829-4A40-B9F3-78E88FACAB1C}"/>
              </a:ext>
            </a:extLst>
          </p:cNvPr>
          <p:cNvSpPr/>
          <p:nvPr/>
        </p:nvSpPr>
        <p:spPr>
          <a:xfrm>
            <a:off x="9312881" y="2709916"/>
            <a:ext cx="719084" cy="7190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bg1">
                    <a:lumMod val="85000"/>
                  </a:schemeClr>
                </a:solidFill>
              </a:rPr>
              <a:t>11</a:t>
            </a:r>
            <a:endParaRPr lang="en-GB" b="1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FE8D60-990B-4DCE-BC2C-F10E8A5CC61B}"/>
              </a:ext>
            </a:extLst>
          </p:cNvPr>
          <p:cNvSpPr/>
          <p:nvPr/>
        </p:nvSpPr>
        <p:spPr>
          <a:xfrm>
            <a:off x="10104472" y="2709916"/>
            <a:ext cx="719084" cy="7190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bg1">
                    <a:lumMod val="85000"/>
                  </a:schemeClr>
                </a:solidFill>
              </a:rPr>
              <a:t>12</a:t>
            </a:r>
            <a:endParaRPr lang="en-GB" b="1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64AF7A-FEA5-4F9A-ABFA-5857CFE6C871}"/>
              </a:ext>
            </a:extLst>
          </p:cNvPr>
          <p:cNvSpPr txBox="1"/>
          <p:nvPr/>
        </p:nvSpPr>
        <p:spPr>
          <a:xfrm>
            <a:off x="8731901" y="1838008"/>
            <a:ext cx="10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75000"/>
                  </a:schemeClr>
                </a:solidFill>
              </a:rPr>
              <a:t>TEST SET</a:t>
            </a:r>
            <a:endParaRPr lang="en-GB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737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8569EC7-A338-49DD-B880-2C927F11B7B6}"/>
              </a:ext>
            </a:extLst>
          </p:cNvPr>
          <p:cNvSpPr/>
          <p:nvPr/>
        </p:nvSpPr>
        <p:spPr>
          <a:xfrm>
            <a:off x="7707992" y="2296160"/>
            <a:ext cx="3125724" cy="1534160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Time Series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718F53-B843-4820-9F37-2085CE196668}"/>
              </a:ext>
            </a:extLst>
          </p:cNvPr>
          <p:cNvSpPr/>
          <p:nvPr/>
        </p:nvSpPr>
        <p:spPr>
          <a:xfrm>
            <a:off x="1396971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F9EAC-B596-4836-A3C1-B1294F7B81C4}"/>
              </a:ext>
            </a:extLst>
          </p:cNvPr>
          <p:cNvSpPr/>
          <p:nvPr/>
        </p:nvSpPr>
        <p:spPr>
          <a:xfrm>
            <a:off x="2188562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91EE80-9B0C-4C55-8A7E-1E0166349CD6}"/>
              </a:ext>
            </a:extLst>
          </p:cNvPr>
          <p:cNvSpPr/>
          <p:nvPr/>
        </p:nvSpPr>
        <p:spPr>
          <a:xfrm>
            <a:off x="2980153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85B1D-0972-4BD0-87AC-E7609DEEEF2D}"/>
              </a:ext>
            </a:extLst>
          </p:cNvPr>
          <p:cNvSpPr/>
          <p:nvPr/>
        </p:nvSpPr>
        <p:spPr>
          <a:xfrm>
            <a:off x="3771744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C38F73-9E50-4BC0-97A8-2C9B7956A95B}"/>
              </a:ext>
            </a:extLst>
          </p:cNvPr>
          <p:cNvSpPr/>
          <p:nvPr/>
        </p:nvSpPr>
        <p:spPr>
          <a:xfrm>
            <a:off x="4563335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119375-59A6-4F33-848F-DC09FAE7037D}"/>
              </a:ext>
            </a:extLst>
          </p:cNvPr>
          <p:cNvSpPr/>
          <p:nvPr/>
        </p:nvSpPr>
        <p:spPr>
          <a:xfrm>
            <a:off x="5354926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2A5642-55F6-413C-A561-0739C2839E20}"/>
              </a:ext>
            </a:extLst>
          </p:cNvPr>
          <p:cNvSpPr/>
          <p:nvPr/>
        </p:nvSpPr>
        <p:spPr>
          <a:xfrm>
            <a:off x="6146517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31B2FA-4B1E-4EE8-BD48-393EA7508334}"/>
              </a:ext>
            </a:extLst>
          </p:cNvPr>
          <p:cNvSpPr/>
          <p:nvPr/>
        </p:nvSpPr>
        <p:spPr>
          <a:xfrm>
            <a:off x="6938108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8369A0-E472-486B-800C-2D779BC103E4}"/>
              </a:ext>
            </a:extLst>
          </p:cNvPr>
          <p:cNvSpPr/>
          <p:nvPr/>
        </p:nvSpPr>
        <p:spPr>
          <a:xfrm>
            <a:off x="7729699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992465-5AE0-449F-9EE9-7F8914C82796}"/>
              </a:ext>
            </a:extLst>
          </p:cNvPr>
          <p:cNvSpPr/>
          <p:nvPr/>
        </p:nvSpPr>
        <p:spPr>
          <a:xfrm>
            <a:off x="8521290" y="2709916"/>
            <a:ext cx="719084" cy="719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57D6CA-800C-45CD-88EE-060838273DCD}"/>
              </a:ext>
            </a:extLst>
          </p:cNvPr>
          <p:cNvSpPr/>
          <p:nvPr/>
        </p:nvSpPr>
        <p:spPr>
          <a:xfrm>
            <a:off x="9312881" y="2709916"/>
            <a:ext cx="719084" cy="7190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bg1">
                    <a:lumMod val="85000"/>
                  </a:schemeClr>
                </a:solidFill>
              </a:rPr>
              <a:t>11</a:t>
            </a:r>
            <a:endParaRPr lang="en-GB" b="1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0412867-00A9-42B2-8E5E-9D0796680E9F}"/>
              </a:ext>
            </a:extLst>
          </p:cNvPr>
          <p:cNvSpPr/>
          <p:nvPr/>
        </p:nvSpPr>
        <p:spPr>
          <a:xfrm>
            <a:off x="10104472" y="2709916"/>
            <a:ext cx="719084" cy="7190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bg1">
                    <a:lumMod val="85000"/>
                  </a:schemeClr>
                </a:solidFill>
              </a:rPr>
              <a:t>12</a:t>
            </a:r>
            <a:endParaRPr lang="en-GB" b="1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66917D-10D5-4F15-ACAA-5B6CD6CB8F77}"/>
              </a:ext>
            </a:extLst>
          </p:cNvPr>
          <p:cNvSpPr txBox="1"/>
          <p:nvPr/>
        </p:nvSpPr>
        <p:spPr>
          <a:xfrm>
            <a:off x="8731901" y="1838008"/>
            <a:ext cx="10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75000"/>
                  </a:schemeClr>
                </a:solidFill>
              </a:rPr>
              <a:t>TEST SET</a:t>
            </a:r>
            <a:endParaRPr lang="en-GB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118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753AA69-8F5D-4EEE-AE05-C28A7F05CC7A}"/>
              </a:ext>
            </a:extLst>
          </p:cNvPr>
          <p:cNvSpPr/>
          <p:nvPr/>
        </p:nvSpPr>
        <p:spPr>
          <a:xfrm>
            <a:off x="7707992" y="2296160"/>
            <a:ext cx="3125724" cy="1534160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Time Series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718F53-B843-4820-9F37-2085CE196668}"/>
              </a:ext>
            </a:extLst>
          </p:cNvPr>
          <p:cNvSpPr/>
          <p:nvPr/>
        </p:nvSpPr>
        <p:spPr>
          <a:xfrm>
            <a:off x="1396971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F9EAC-B596-4836-A3C1-B1294F7B81C4}"/>
              </a:ext>
            </a:extLst>
          </p:cNvPr>
          <p:cNvSpPr/>
          <p:nvPr/>
        </p:nvSpPr>
        <p:spPr>
          <a:xfrm>
            <a:off x="2188562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91EE80-9B0C-4C55-8A7E-1E0166349CD6}"/>
              </a:ext>
            </a:extLst>
          </p:cNvPr>
          <p:cNvSpPr/>
          <p:nvPr/>
        </p:nvSpPr>
        <p:spPr>
          <a:xfrm>
            <a:off x="2980153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85B1D-0972-4BD0-87AC-E7609DEEEF2D}"/>
              </a:ext>
            </a:extLst>
          </p:cNvPr>
          <p:cNvSpPr/>
          <p:nvPr/>
        </p:nvSpPr>
        <p:spPr>
          <a:xfrm>
            <a:off x="3771744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C38F73-9E50-4BC0-97A8-2C9B7956A95B}"/>
              </a:ext>
            </a:extLst>
          </p:cNvPr>
          <p:cNvSpPr/>
          <p:nvPr/>
        </p:nvSpPr>
        <p:spPr>
          <a:xfrm>
            <a:off x="4563335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119375-59A6-4F33-848F-DC09FAE7037D}"/>
              </a:ext>
            </a:extLst>
          </p:cNvPr>
          <p:cNvSpPr/>
          <p:nvPr/>
        </p:nvSpPr>
        <p:spPr>
          <a:xfrm>
            <a:off x="5354926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2A5642-55F6-413C-A561-0739C2839E20}"/>
              </a:ext>
            </a:extLst>
          </p:cNvPr>
          <p:cNvSpPr/>
          <p:nvPr/>
        </p:nvSpPr>
        <p:spPr>
          <a:xfrm>
            <a:off x="6146517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31B2FA-4B1E-4EE8-BD48-393EA7508334}"/>
              </a:ext>
            </a:extLst>
          </p:cNvPr>
          <p:cNvSpPr/>
          <p:nvPr/>
        </p:nvSpPr>
        <p:spPr>
          <a:xfrm>
            <a:off x="6938108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8369A0-E472-486B-800C-2D779BC103E4}"/>
              </a:ext>
            </a:extLst>
          </p:cNvPr>
          <p:cNvSpPr/>
          <p:nvPr/>
        </p:nvSpPr>
        <p:spPr>
          <a:xfrm>
            <a:off x="7729699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992465-5AE0-449F-9EE9-7F8914C82796}"/>
              </a:ext>
            </a:extLst>
          </p:cNvPr>
          <p:cNvSpPr/>
          <p:nvPr/>
        </p:nvSpPr>
        <p:spPr>
          <a:xfrm>
            <a:off x="8521290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66799-A829-4A40-B9F3-78E88FACAB1C}"/>
              </a:ext>
            </a:extLst>
          </p:cNvPr>
          <p:cNvSpPr/>
          <p:nvPr/>
        </p:nvSpPr>
        <p:spPr>
          <a:xfrm>
            <a:off x="9312881" y="2709916"/>
            <a:ext cx="719084" cy="719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C3CCD81-CD71-4B1E-B08C-47DA1992F84A}"/>
              </a:ext>
            </a:extLst>
          </p:cNvPr>
          <p:cNvSpPr/>
          <p:nvPr/>
        </p:nvSpPr>
        <p:spPr>
          <a:xfrm>
            <a:off x="10104472" y="2709916"/>
            <a:ext cx="719084" cy="7190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bg1">
                    <a:lumMod val="85000"/>
                  </a:schemeClr>
                </a:solidFill>
              </a:rPr>
              <a:t>12</a:t>
            </a:r>
            <a:endParaRPr lang="en-GB" b="1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8A381B-A624-4961-B1A0-C348003B1832}"/>
              </a:ext>
            </a:extLst>
          </p:cNvPr>
          <p:cNvSpPr txBox="1"/>
          <p:nvPr/>
        </p:nvSpPr>
        <p:spPr>
          <a:xfrm>
            <a:off x="8731901" y="1838008"/>
            <a:ext cx="10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75000"/>
                  </a:schemeClr>
                </a:solidFill>
              </a:rPr>
              <a:t>TEST SET</a:t>
            </a:r>
            <a:endParaRPr lang="en-GB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677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893A66E-9F66-4C73-B49D-9043543C741B}"/>
              </a:ext>
            </a:extLst>
          </p:cNvPr>
          <p:cNvSpPr/>
          <p:nvPr/>
        </p:nvSpPr>
        <p:spPr>
          <a:xfrm>
            <a:off x="7707992" y="2296160"/>
            <a:ext cx="3125724" cy="1534160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0D5A332-422D-4597-BB80-DA31B61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Time Series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718F53-B843-4820-9F37-2085CE196668}"/>
              </a:ext>
            </a:extLst>
          </p:cNvPr>
          <p:cNvSpPr/>
          <p:nvPr/>
        </p:nvSpPr>
        <p:spPr>
          <a:xfrm>
            <a:off x="1396971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F9EAC-B596-4836-A3C1-B1294F7B81C4}"/>
              </a:ext>
            </a:extLst>
          </p:cNvPr>
          <p:cNvSpPr/>
          <p:nvPr/>
        </p:nvSpPr>
        <p:spPr>
          <a:xfrm>
            <a:off x="2188562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91EE80-9B0C-4C55-8A7E-1E0166349CD6}"/>
              </a:ext>
            </a:extLst>
          </p:cNvPr>
          <p:cNvSpPr/>
          <p:nvPr/>
        </p:nvSpPr>
        <p:spPr>
          <a:xfrm>
            <a:off x="2980153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D85B1D-0972-4BD0-87AC-E7609DEEEF2D}"/>
              </a:ext>
            </a:extLst>
          </p:cNvPr>
          <p:cNvSpPr/>
          <p:nvPr/>
        </p:nvSpPr>
        <p:spPr>
          <a:xfrm>
            <a:off x="3771744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C38F73-9E50-4BC0-97A8-2C9B7956A95B}"/>
              </a:ext>
            </a:extLst>
          </p:cNvPr>
          <p:cNvSpPr/>
          <p:nvPr/>
        </p:nvSpPr>
        <p:spPr>
          <a:xfrm>
            <a:off x="4563335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119375-59A6-4F33-848F-DC09FAE7037D}"/>
              </a:ext>
            </a:extLst>
          </p:cNvPr>
          <p:cNvSpPr/>
          <p:nvPr/>
        </p:nvSpPr>
        <p:spPr>
          <a:xfrm>
            <a:off x="5354926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2A5642-55F6-413C-A561-0739C2839E20}"/>
              </a:ext>
            </a:extLst>
          </p:cNvPr>
          <p:cNvSpPr/>
          <p:nvPr/>
        </p:nvSpPr>
        <p:spPr>
          <a:xfrm>
            <a:off x="6146517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31B2FA-4B1E-4EE8-BD48-393EA7508334}"/>
              </a:ext>
            </a:extLst>
          </p:cNvPr>
          <p:cNvSpPr/>
          <p:nvPr/>
        </p:nvSpPr>
        <p:spPr>
          <a:xfrm>
            <a:off x="6938108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8369A0-E472-486B-800C-2D779BC103E4}"/>
              </a:ext>
            </a:extLst>
          </p:cNvPr>
          <p:cNvSpPr/>
          <p:nvPr/>
        </p:nvSpPr>
        <p:spPr>
          <a:xfrm>
            <a:off x="7729699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992465-5AE0-449F-9EE9-7F8914C82796}"/>
              </a:ext>
            </a:extLst>
          </p:cNvPr>
          <p:cNvSpPr/>
          <p:nvPr/>
        </p:nvSpPr>
        <p:spPr>
          <a:xfrm>
            <a:off x="8521290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66799-A829-4A40-B9F3-78E88FACAB1C}"/>
              </a:ext>
            </a:extLst>
          </p:cNvPr>
          <p:cNvSpPr/>
          <p:nvPr/>
        </p:nvSpPr>
        <p:spPr>
          <a:xfrm>
            <a:off x="9312881" y="2709916"/>
            <a:ext cx="719084" cy="719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FE8D60-990B-4DCE-BC2C-F10E8A5CC61B}"/>
              </a:ext>
            </a:extLst>
          </p:cNvPr>
          <p:cNvSpPr/>
          <p:nvPr/>
        </p:nvSpPr>
        <p:spPr>
          <a:xfrm>
            <a:off x="10104472" y="2709916"/>
            <a:ext cx="719084" cy="719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E676C1-0F92-4B77-8A83-380049AD2114}"/>
              </a:ext>
            </a:extLst>
          </p:cNvPr>
          <p:cNvSpPr txBox="1"/>
          <p:nvPr/>
        </p:nvSpPr>
        <p:spPr>
          <a:xfrm>
            <a:off x="8731901" y="1838008"/>
            <a:ext cx="10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75000"/>
                  </a:schemeClr>
                </a:solidFill>
              </a:rPr>
              <a:t>TEST SET</a:t>
            </a:r>
            <a:endParaRPr lang="en-GB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87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Moving Average Indicator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62676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Moving Average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 moving averages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were first used back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1901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maybe the most popular technical indicator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arithmetic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mean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of a given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asset’s price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over the specific number of days in the past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calculating the moving average of a stock help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 to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smooth out the price data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over a specified period of time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WE CAN FILTER OUT NOISE WITH THE HELP OF</a:t>
            </a:r>
            <a:b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</a:b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THE MOVING AVERAGE (SMA) INDICATOR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1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tocks are the 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ownership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a small piece of a company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SourceSansPro"/>
              </a:rPr>
              <a:t>t</a:t>
            </a:r>
            <a:r>
              <a:rPr lang="en-GB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his entitles the owner of the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SourceSansPro"/>
              </a:rPr>
              <a:t> </a:t>
            </a:r>
            <a:r>
              <a:rPr lang="en-GB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stock to a proportion of the corporation’s</a:t>
            </a:r>
            <a:r>
              <a:rPr lang="hu-HU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 asset</a:t>
            </a:r>
            <a:r>
              <a:rPr lang="en-GB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 and profits equal to how much stock they own</a:t>
            </a:r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the units of stocks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690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Moving Average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6DFD4C-EC7D-4B75-A8FB-E44BCF17E6DA}"/>
              </a:ext>
            </a:extLst>
          </p:cNvPr>
          <p:cNvCxnSpPr/>
          <p:nvPr/>
        </p:nvCxnSpPr>
        <p:spPr>
          <a:xfrm flipV="1">
            <a:off x="2528336" y="2872335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FE4657-E178-4880-990A-6E8B05861040}"/>
              </a:ext>
            </a:extLst>
          </p:cNvPr>
          <p:cNvCxnSpPr>
            <a:cxnSpLocks/>
          </p:cNvCxnSpPr>
          <p:nvPr/>
        </p:nvCxnSpPr>
        <p:spPr>
          <a:xfrm>
            <a:off x="2338866" y="4808226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1B4EF-59A0-4D36-851E-A2F1DD53C405}"/>
              </a:ext>
            </a:extLst>
          </p:cNvPr>
          <p:cNvSpPr txBox="1"/>
          <p:nvPr/>
        </p:nvSpPr>
        <p:spPr>
          <a:xfrm>
            <a:off x="2278168" y="24652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EED33-A807-4BD1-B60E-A2922C7BA207}"/>
              </a:ext>
            </a:extLst>
          </p:cNvPr>
          <p:cNvSpPr txBox="1"/>
          <p:nvPr/>
        </p:nvSpPr>
        <p:spPr>
          <a:xfrm>
            <a:off x="5898869" y="46237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DC00934-88F7-443B-A7FA-CB19DD425762}"/>
              </a:ext>
            </a:extLst>
          </p:cNvPr>
          <p:cNvSpPr/>
          <p:nvPr/>
        </p:nvSpPr>
        <p:spPr>
          <a:xfrm>
            <a:off x="2824817" y="3330220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469C4-3785-4BE4-AF60-76691F5A00AF}"/>
              </a:ext>
            </a:extLst>
          </p:cNvPr>
          <p:cNvSpPr txBox="1"/>
          <p:nvPr/>
        </p:nvSpPr>
        <p:spPr>
          <a:xfrm>
            <a:off x="6899343" y="4315783"/>
            <a:ext cx="36415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simple moving average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(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SMA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) is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the unweighted </a:t>
            </a:r>
            <a:r>
              <a:rPr lang="en-US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mean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of the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revious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S(t)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stock prices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B3FAA9F-E575-4393-84A7-16978A59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AutoShape 3" descr="k">
            <a:extLst>
              <a:ext uri="{FF2B5EF4-FFF2-40B4-BE49-F238E27FC236}">
                <a16:creationId xmlns:a16="http://schemas.microsoft.com/office/drawing/2014/main" id="{BBA39D3D-C11C-4867-B17B-5ED23338AE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3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5F8F13D-F188-4EF8-9C34-2E293E66B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91" y="2152687"/>
            <a:ext cx="3363076" cy="18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336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Moving Average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6DFD4C-EC7D-4B75-A8FB-E44BCF17E6DA}"/>
              </a:ext>
            </a:extLst>
          </p:cNvPr>
          <p:cNvCxnSpPr/>
          <p:nvPr/>
        </p:nvCxnSpPr>
        <p:spPr>
          <a:xfrm flipV="1">
            <a:off x="2528336" y="2872335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FE4657-E178-4880-990A-6E8B05861040}"/>
              </a:ext>
            </a:extLst>
          </p:cNvPr>
          <p:cNvCxnSpPr>
            <a:cxnSpLocks/>
          </p:cNvCxnSpPr>
          <p:nvPr/>
        </p:nvCxnSpPr>
        <p:spPr>
          <a:xfrm>
            <a:off x="2338866" y="4808226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1B4EF-59A0-4D36-851E-A2F1DD53C405}"/>
              </a:ext>
            </a:extLst>
          </p:cNvPr>
          <p:cNvSpPr txBox="1"/>
          <p:nvPr/>
        </p:nvSpPr>
        <p:spPr>
          <a:xfrm>
            <a:off x="2278168" y="24652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EED33-A807-4BD1-B60E-A2922C7BA207}"/>
              </a:ext>
            </a:extLst>
          </p:cNvPr>
          <p:cNvSpPr txBox="1"/>
          <p:nvPr/>
        </p:nvSpPr>
        <p:spPr>
          <a:xfrm>
            <a:off x="5898869" y="46237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DC00934-88F7-443B-A7FA-CB19DD425762}"/>
              </a:ext>
            </a:extLst>
          </p:cNvPr>
          <p:cNvSpPr/>
          <p:nvPr/>
        </p:nvSpPr>
        <p:spPr>
          <a:xfrm>
            <a:off x="2824817" y="3330220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6422E-F3DE-4336-BD00-9E508F246688}"/>
              </a:ext>
            </a:extLst>
          </p:cNvPr>
          <p:cNvSpPr txBox="1"/>
          <p:nvPr/>
        </p:nvSpPr>
        <p:spPr>
          <a:xfrm>
            <a:off x="7411086" y="28723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SMA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E8145A-B68F-48FC-9872-8FB60ACA776D}"/>
                  </a:ext>
                </a:extLst>
              </p:cNvPr>
              <p:cNvSpPr txBox="1"/>
              <p:nvPr/>
            </p:nvSpPr>
            <p:spPr>
              <a:xfrm>
                <a:off x="8429537" y="2744481"/>
                <a:ext cx="213200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den>
                      </m:f>
                    </m:oMath>
                  </m:oMathPara>
                </a14:m>
                <a:endPara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E8145A-B68F-48FC-9872-8FB60ACA7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537" y="2744481"/>
                <a:ext cx="213200" cy="576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347C87-6720-4845-A5D1-8A8E87B1A64E}"/>
                  </a:ext>
                </a:extLst>
              </p:cNvPr>
              <p:cNvSpPr txBox="1"/>
              <p:nvPr/>
            </p:nvSpPr>
            <p:spPr>
              <a:xfrm>
                <a:off x="8620365" y="2600020"/>
                <a:ext cx="1178528" cy="84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  <m:r>
                            <a:rPr lang="hu-HU" b="1" i="0" baseline="-250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347C87-6720-4845-A5D1-8A8E87B1A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365" y="2600020"/>
                <a:ext cx="1178528" cy="84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E3469C4-3785-4BE4-AF60-76691F5A00AF}"/>
              </a:ext>
            </a:extLst>
          </p:cNvPr>
          <p:cNvSpPr txBox="1"/>
          <p:nvPr/>
        </p:nvSpPr>
        <p:spPr>
          <a:xfrm>
            <a:off x="6899343" y="4315783"/>
            <a:ext cx="36415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simple moving average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(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SMA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) is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the unweighted </a:t>
            </a:r>
            <a:r>
              <a:rPr lang="en-US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mean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of the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revious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S(t)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stock prices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B3FAA9F-E575-4393-84A7-16978A59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AutoShape 3" descr="k">
            <a:extLst>
              <a:ext uri="{FF2B5EF4-FFF2-40B4-BE49-F238E27FC236}">
                <a16:creationId xmlns:a16="http://schemas.microsoft.com/office/drawing/2014/main" id="{BBA39D3D-C11C-4867-B17B-5ED23338AE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3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E1FB09-58AF-48EC-A6CC-2B6E6A333341}"/>
              </a:ext>
            </a:extLst>
          </p:cNvPr>
          <p:cNvSpPr/>
          <p:nvPr/>
        </p:nvSpPr>
        <p:spPr>
          <a:xfrm>
            <a:off x="2693598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37F2B1-0B65-40BE-97B4-CA2EA19529E5}"/>
              </a:ext>
            </a:extLst>
          </p:cNvPr>
          <p:cNvSpPr/>
          <p:nvPr/>
        </p:nvSpPr>
        <p:spPr>
          <a:xfrm>
            <a:off x="3132262" y="4944042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08A8377-623B-469E-A41D-7D3F9AB05AB8}"/>
              </a:ext>
            </a:extLst>
          </p:cNvPr>
          <p:cNvSpPr/>
          <p:nvPr/>
        </p:nvSpPr>
        <p:spPr>
          <a:xfrm>
            <a:off x="3566577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FC15D9-5281-4C69-A6E1-198BEDF474ED}"/>
              </a:ext>
            </a:extLst>
          </p:cNvPr>
          <p:cNvSpPr/>
          <p:nvPr/>
        </p:nvSpPr>
        <p:spPr>
          <a:xfrm>
            <a:off x="4005241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6D5FD0-97A2-43E3-A9C0-0040FBDE4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91" y="2152687"/>
            <a:ext cx="3363076" cy="18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042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Moving Average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6DFD4C-EC7D-4B75-A8FB-E44BCF17E6DA}"/>
              </a:ext>
            </a:extLst>
          </p:cNvPr>
          <p:cNvCxnSpPr/>
          <p:nvPr/>
        </p:nvCxnSpPr>
        <p:spPr>
          <a:xfrm flipV="1">
            <a:off x="2528336" y="2872335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FE4657-E178-4880-990A-6E8B05861040}"/>
              </a:ext>
            </a:extLst>
          </p:cNvPr>
          <p:cNvCxnSpPr>
            <a:cxnSpLocks/>
          </p:cNvCxnSpPr>
          <p:nvPr/>
        </p:nvCxnSpPr>
        <p:spPr>
          <a:xfrm>
            <a:off x="2338866" y="4808226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1B4EF-59A0-4D36-851E-A2F1DD53C405}"/>
              </a:ext>
            </a:extLst>
          </p:cNvPr>
          <p:cNvSpPr txBox="1"/>
          <p:nvPr/>
        </p:nvSpPr>
        <p:spPr>
          <a:xfrm>
            <a:off x="2278168" y="24652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EED33-A807-4BD1-B60E-A2922C7BA207}"/>
              </a:ext>
            </a:extLst>
          </p:cNvPr>
          <p:cNvSpPr txBox="1"/>
          <p:nvPr/>
        </p:nvSpPr>
        <p:spPr>
          <a:xfrm>
            <a:off x="5898869" y="46237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DC00934-88F7-443B-A7FA-CB19DD425762}"/>
              </a:ext>
            </a:extLst>
          </p:cNvPr>
          <p:cNvSpPr/>
          <p:nvPr/>
        </p:nvSpPr>
        <p:spPr>
          <a:xfrm>
            <a:off x="2824817" y="3330220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469C4-3785-4BE4-AF60-76691F5A00AF}"/>
              </a:ext>
            </a:extLst>
          </p:cNvPr>
          <p:cNvSpPr txBox="1"/>
          <p:nvPr/>
        </p:nvSpPr>
        <p:spPr>
          <a:xfrm>
            <a:off x="6899343" y="4315783"/>
            <a:ext cx="36415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simple moving average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(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SMA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) is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the unweighted </a:t>
            </a:r>
            <a:r>
              <a:rPr lang="en-US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mean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of the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revious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S(t)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stock prices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B3FAA9F-E575-4393-84A7-16978A59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AutoShape 3" descr="k">
            <a:extLst>
              <a:ext uri="{FF2B5EF4-FFF2-40B4-BE49-F238E27FC236}">
                <a16:creationId xmlns:a16="http://schemas.microsoft.com/office/drawing/2014/main" id="{BBA39D3D-C11C-4867-B17B-5ED23338AE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3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E1FB09-58AF-48EC-A6CC-2B6E6A333341}"/>
              </a:ext>
            </a:extLst>
          </p:cNvPr>
          <p:cNvSpPr/>
          <p:nvPr/>
        </p:nvSpPr>
        <p:spPr>
          <a:xfrm>
            <a:off x="3137483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37F2B1-0B65-40BE-97B4-CA2EA19529E5}"/>
              </a:ext>
            </a:extLst>
          </p:cNvPr>
          <p:cNvSpPr/>
          <p:nvPr/>
        </p:nvSpPr>
        <p:spPr>
          <a:xfrm>
            <a:off x="3576147" y="4944042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08A8377-623B-469E-A41D-7D3F9AB05AB8}"/>
              </a:ext>
            </a:extLst>
          </p:cNvPr>
          <p:cNvSpPr/>
          <p:nvPr/>
        </p:nvSpPr>
        <p:spPr>
          <a:xfrm>
            <a:off x="4010462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FC15D9-5281-4C69-A6E1-198BEDF474ED}"/>
              </a:ext>
            </a:extLst>
          </p:cNvPr>
          <p:cNvSpPr/>
          <p:nvPr/>
        </p:nvSpPr>
        <p:spPr>
          <a:xfrm>
            <a:off x="4449126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DF444F1-45CA-4272-A335-E4B9426C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91" y="2152687"/>
            <a:ext cx="3363076" cy="18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182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Moving Average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6DFD4C-EC7D-4B75-A8FB-E44BCF17E6DA}"/>
              </a:ext>
            </a:extLst>
          </p:cNvPr>
          <p:cNvCxnSpPr/>
          <p:nvPr/>
        </p:nvCxnSpPr>
        <p:spPr>
          <a:xfrm flipV="1">
            <a:off x="2528336" y="2872335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FE4657-E178-4880-990A-6E8B05861040}"/>
              </a:ext>
            </a:extLst>
          </p:cNvPr>
          <p:cNvCxnSpPr>
            <a:cxnSpLocks/>
          </p:cNvCxnSpPr>
          <p:nvPr/>
        </p:nvCxnSpPr>
        <p:spPr>
          <a:xfrm>
            <a:off x="2338866" y="4808226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1B4EF-59A0-4D36-851E-A2F1DD53C405}"/>
              </a:ext>
            </a:extLst>
          </p:cNvPr>
          <p:cNvSpPr txBox="1"/>
          <p:nvPr/>
        </p:nvSpPr>
        <p:spPr>
          <a:xfrm>
            <a:off x="2278168" y="24652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EED33-A807-4BD1-B60E-A2922C7BA207}"/>
              </a:ext>
            </a:extLst>
          </p:cNvPr>
          <p:cNvSpPr txBox="1"/>
          <p:nvPr/>
        </p:nvSpPr>
        <p:spPr>
          <a:xfrm>
            <a:off x="5898869" y="46237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DC00934-88F7-443B-A7FA-CB19DD425762}"/>
              </a:ext>
            </a:extLst>
          </p:cNvPr>
          <p:cNvSpPr/>
          <p:nvPr/>
        </p:nvSpPr>
        <p:spPr>
          <a:xfrm>
            <a:off x="2824817" y="3330220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469C4-3785-4BE4-AF60-76691F5A00AF}"/>
              </a:ext>
            </a:extLst>
          </p:cNvPr>
          <p:cNvSpPr txBox="1"/>
          <p:nvPr/>
        </p:nvSpPr>
        <p:spPr>
          <a:xfrm>
            <a:off x="6899343" y="4315783"/>
            <a:ext cx="36415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simple moving average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(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SMA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) is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the unweighted </a:t>
            </a:r>
            <a:r>
              <a:rPr lang="en-US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mean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of the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revious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S(t)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stock prices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B3FAA9F-E575-4393-84A7-16978A59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AutoShape 3" descr="k">
            <a:extLst>
              <a:ext uri="{FF2B5EF4-FFF2-40B4-BE49-F238E27FC236}">
                <a16:creationId xmlns:a16="http://schemas.microsoft.com/office/drawing/2014/main" id="{BBA39D3D-C11C-4867-B17B-5ED23338AE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3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E1FB09-58AF-48EC-A6CC-2B6E6A333341}"/>
              </a:ext>
            </a:extLst>
          </p:cNvPr>
          <p:cNvSpPr/>
          <p:nvPr/>
        </p:nvSpPr>
        <p:spPr>
          <a:xfrm>
            <a:off x="3590241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37F2B1-0B65-40BE-97B4-CA2EA19529E5}"/>
              </a:ext>
            </a:extLst>
          </p:cNvPr>
          <p:cNvSpPr/>
          <p:nvPr/>
        </p:nvSpPr>
        <p:spPr>
          <a:xfrm>
            <a:off x="4028905" y="4944042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08A8377-623B-469E-A41D-7D3F9AB05AB8}"/>
              </a:ext>
            </a:extLst>
          </p:cNvPr>
          <p:cNvSpPr/>
          <p:nvPr/>
        </p:nvSpPr>
        <p:spPr>
          <a:xfrm>
            <a:off x="4463220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FC15D9-5281-4C69-A6E1-198BEDF474ED}"/>
              </a:ext>
            </a:extLst>
          </p:cNvPr>
          <p:cNvSpPr/>
          <p:nvPr/>
        </p:nvSpPr>
        <p:spPr>
          <a:xfrm>
            <a:off x="4901884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1EA0A92-FB31-4B66-935C-D53E4AD67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91" y="2152687"/>
            <a:ext cx="3363076" cy="18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943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Moving Average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6DFD4C-EC7D-4B75-A8FB-E44BCF17E6DA}"/>
              </a:ext>
            </a:extLst>
          </p:cNvPr>
          <p:cNvCxnSpPr/>
          <p:nvPr/>
        </p:nvCxnSpPr>
        <p:spPr>
          <a:xfrm flipV="1">
            <a:off x="2528336" y="2872335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FE4657-E178-4880-990A-6E8B05861040}"/>
              </a:ext>
            </a:extLst>
          </p:cNvPr>
          <p:cNvCxnSpPr>
            <a:cxnSpLocks/>
          </p:cNvCxnSpPr>
          <p:nvPr/>
        </p:nvCxnSpPr>
        <p:spPr>
          <a:xfrm>
            <a:off x="2338866" y="4808226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1B4EF-59A0-4D36-851E-A2F1DD53C405}"/>
              </a:ext>
            </a:extLst>
          </p:cNvPr>
          <p:cNvSpPr txBox="1"/>
          <p:nvPr/>
        </p:nvSpPr>
        <p:spPr>
          <a:xfrm>
            <a:off x="2278168" y="24652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EED33-A807-4BD1-B60E-A2922C7BA207}"/>
              </a:ext>
            </a:extLst>
          </p:cNvPr>
          <p:cNvSpPr txBox="1"/>
          <p:nvPr/>
        </p:nvSpPr>
        <p:spPr>
          <a:xfrm>
            <a:off x="5898869" y="46237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DC00934-88F7-443B-A7FA-CB19DD425762}"/>
              </a:ext>
            </a:extLst>
          </p:cNvPr>
          <p:cNvSpPr/>
          <p:nvPr/>
        </p:nvSpPr>
        <p:spPr>
          <a:xfrm>
            <a:off x="2824817" y="3330220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469C4-3785-4BE4-AF60-76691F5A00AF}"/>
              </a:ext>
            </a:extLst>
          </p:cNvPr>
          <p:cNvSpPr txBox="1"/>
          <p:nvPr/>
        </p:nvSpPr>
        <p:spPr>
          <a:xfrm>
            <a:off x="6899343" y="4315783"/>
            <a:ext cx="36415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simple moving average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(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SMA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) is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the unweighted </a:t>
            </a:r>
            <a:r>
              <a:rPr lang="en-US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mean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of the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revious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S(t)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stock prices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B3FAA9F-E575-4393-84A7-16978A59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AutoShape 3" descr="k">
            <a:extLst>
              <a:ext uri="{FF2B5EF4-FFF2-40B4-BE49-F238E27FC236}">
                <a16:creationId xmlns:a16="http://schemas.microsoft.com/office/drawing/2014/main" id="{BBA39D3D-C11C-4867-B17B-5ED23338AE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3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E1FB09-58AF-48EC-A6CC-2B6E6A333341}"/>
              </a:ext>
            </a:extLst>
          </p:cNvPr>
          <p:cNvSpPr/>
          <p:nvPr/>
        </p:nvSpPr>
        <p:spPr>
          <a:xfrm>
            <a:off x="5337339" y="4944040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37F2B1-0B65-40BE-97B4-CA2EA19529E5}"/>
              </a:ext>
            </a:extLst>
          </p:cNvPr>
          <p:cNvSpPr/>
          <p:nvPr/>
        </p:nvSpPr>
        <p:spPr>
          <a:xfrm>
            <a:off x="4028905" y="4944042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08A8377-623B-469E-A41D-7D3F9AB05AB8}"/>
              </a:ext>
            </a:extLst>
          </p:cNvPr>
          <p:cNvSpPr/>
          <p:nvPr/>
        </p:nvSpPr>
        <p:spPr>
          <a:xfrm>
            <a:off x="4463220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FC15D9-5281-4C69-A6E1-198BEDF474ED}"/>
              </a:ext>
            </a:extLst>
          </p:cNvPr>
          <p:cNvSpPr/>
          <p:nvPr/>
        </p:nvSpPr>
        <p:spPr>
          <a:xfrm>
            <a:off x="4901884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61615F5-1B29-4A5D-B9A6-F5676EF25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91" y="2152687"/>
            <a:ext cx="3363076" cy="18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236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E624B-6A0D-44C7-A4A5-10343D3C5F1F}"/>
              </a:ext>
            </a:extLst>
          </p:cNvPr>
          <p:cNvSpPr/>
          <p:nvPr/>
        </p:nvSpPr>
        <p:spPr>
          <a:xfrm>
            <a:off x="2107355" y="1872912"/>
            <a:ext cx="3871027" cy="43450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A3113-7B92-44D7-8761-CA763DD1AB1F}"/>
              </a:ext>
            </a:extLst>
          </p:cNvPr>
          <p:cNvSpPr txBox="1"/>
          <p:nvPr/>
        </p:nvSpPr>
        <p:spPr>
          <a:xfrm>
            <a:off x="2395778" y="2125687"/>
            <a:ext cx="3100208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 TIME PERIODS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(SLOW SMA) 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popular time ranges are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50, 100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200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 sensitive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price changes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it is smooth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 term moving averages are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useful when dealing with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 term investing</a:t>
            </a:r>
          </a:p>
          <a:p>
            <a:pPr algn="ctr"/>
            <a:endParaRPr lang="en-GB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DBEC26-6C74-4B45-ABA7-721AF2E60545}"/>
              </a:ext>
            </a:extLst>
          </p:cNvPr>
          <p:cNvSpPr/>
          <p:nvPr/>
        </p:nvSpPr>
        <p:spPr>
          <a:xfrm>
            <a:off x="6229937" y="1872912"/>
            <a:ext cx="3871027" cy="4345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E0FDF-BB3E-46B9-93D6-353D08E34C33}"/>
              </a:ext>
            </a:extLst>
          </p:cNvPr>
          <p:cNvSpPr txBox="1"/>
          <p:nvPr/>
        </p:nvSpPr>
        <p:spPr>
          <a:xfrm>
            <a:off x="6481491" y="2137799"/>
            <a:ext cx="317394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TIME PERIODS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(FAST SMA)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popular time ranges are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15, 20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30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sensitive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price changes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not that smooth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term moving averages are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useful when dealing with  short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term investing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 trading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73B23C-D311-4DC6-A7B2-AC8F5BC2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Moving Average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864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073B23C-D311-4DC6-A7B2-AC8F5BC2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Moving Average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1124D-E59E-43D8-A630-322E7BF69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14" y="1944210"/>
            <a:ext cx="8225172" cy="41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425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SMA and Resistance Levels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82411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Moving Average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most common applications of SMA is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 trend directions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to identify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resistance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levels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hen the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S(t)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prices crosses their moving average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– these are usually trading signals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816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Support Level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378468-06BD-4FCB-A9E8-52CA8C486FEF}"/>
              </a:ext>
            </a:extLst>
          </p:cNvPr>
          <p:cNvCxnSpPr/>
          <p:nvPr/>
        </p:nvCxnSpPr>
        <p:spPr>
          <a:xfrm flipV="1">
            <a:off x="2460651" y="2677025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D74B38-29D2-4220-85FD-3677D6100F20}"/>
              </a:ext>
            </a:extLst>
          </p:cNvPr>
          <p:cNvCxnSpPr>
            <a:cxnSpLocks/>
          </p:cNvCxnSpPr>
          <p:nvPr/>
        </p:nvCxnSpPr>
        <p:spPr>
          <a:xfrm>
            <a:off x="2271181" y="4612916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69EB7D-661F-44D4-9291-92BA34C50851}"/>
              </a:ext>
            </a:extLst>
          </p:cNvPr>
          <p:cNvSpPr txBox="1"/>
          <p:nvPr/>
        </p:nvSpPr>
        <p:spPr>
          <a:xfrm>
            <a:off x="2210483" y="226993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96BC5-DB1B-4F69-A6E8-A664474708BB}"/>
              </a:ext>
            </a:extLst>
          </p:cNvPr>
          <p:cNvSpPr txBox="1"/>
          <p:nvPr/>
        </p:nvSpPr>
        <p:spPr>
          <a:xfrm>
            <a:off x="5831184" y="442841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613C8F1D-C743-4032-8375-711AE8E27EC6}"/>
              </a:ext>
            </a:extLst>
          </p:cNvPr>
          <p:cNvSpPr/>
          <p:nvPr/>
        </p:nvSpPr>
        <p:spPr>
          <a:xfrm>
            <a:off x="2757132" y="3134910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4CC9A2-B7B3-455D-BD9D-50529F10C195}"/>
              </a:ext>
            </a:extLst>
          </p:cNvPr>
          <p:cNvCxnSpPr>
            <a:cxnSpLocks/>
          </p:cNvCxnSpPr>
          <p:nvPr/>
        </p:nvCxnSpPr>
        <p:spPr>
          <a:xfrm flipV="1">
            <a:off x="3119398" y="3329126"/>
            <a:ext cx="2309595" cy="117185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101B59-7757-42F6-8811-421841856155}"/>
              </a:ext>
            </a:extLst>
          </p:cNvPr>
          <p:cNvSpPr txBox="1"/>
          <p:nvPr/>
        </p:nvSpPr>
        <p:spPr>
          <a:xfrm>
            <a:off x="6498191" y="1799561"/>
            <a:ext cx="439235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during a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bullish market 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(uptrend)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low SMAs</a:t>
            </a:r>
            <a:r>
              <a:rPr kumimoji="0" lang="hu-HU" altLang="en-US" sz="200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can define the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so-called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levels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1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SUPPORT LEVELS ARE PRICE LEVELS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THAT AN ASSET DOES NOT FALL BELOW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SOME PERIOD OF TIME !!!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1" i="1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detect these support levels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kumimoji="0" lang="hu-HU" altLang="en-US" sz="200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ith short as well as with fast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period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moving averages</a:t>
            </a: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263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10724-9E50-4606-8760-EC7EE362A76E}"/>
              </a:ext>
            </a:extLst>
          </p:cNvPr>
          <p:cNvSpPr txBox="1"/>
          <p:nvPr/>
        </p:nvSpPr>
        <p:spPr>
          <a:xfrm>
            <a:off x="1896321" y="1767032"/>
            <a:ext cx="7920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if you have a good idea then you can raise capital by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selling</a:t>
            </a:r>
          </a:p>
          <a:p>
            <a:pPr lvl="1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off future profits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in the form of shares</a:t>
            </a:r>
          </a:p>
          <a:p>
            <a:pPr lvl="1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16161-FF1F-43AE-942D-5CB5021101F8}"/>
              </a:ext>
            </a:extLst>
          </p:cNvPr>
          <p:cNvSpPr txBox="1"/>
          <p:nvPr/>
        </p:nvSpPr>
        <p:spPr>
          <a:xfrm>
            <a:off x="1896321" y="2967361"/>
            <a:ext cx="755681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investor (or shareholder) gives you cash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in return he gets a contract stating how much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  of the company he owns </a:t>
            </a:r>
          </a:p>
          <a:p>
            <a:pPr lvl="1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  </a:t>
            </a:r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THIS IS HOW SMALL COMPANIES BEGIN !!!</a:t>
            </a:r>
            <a:endParaRPr lang="hu-HU" sz="2400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66940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Resistance Level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378468-06BD-4FCB-A9E8-52CA8C486FEF}"/>
              </a:ext>
            </a:extLst>
          </p:cNvPr>
          <p:cNvCxnSpPr/>
          <p:nvPr/>
        </p:nvCxnSpPr>
        <p:spPr>
          <a:xfrm flipV="1">
            <a:off x="2460651" y="2677025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D74B38-29D2-4220-85FD-3677D6100F20}"/>
              </a:ext>
            </a:extLst>
          </p:cNvPr>
          <p:cNvCxnSpPr>
            <a:cxnSpLocks/>
          </p:cNvCxnSpPr>
          <p:nvPr/>
        </p:nvCxnSpPr>
        <p:spPr>
          <a:xfrm>
            <a:off x="2271181" y="4612916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69EB7D-661F-44D4-9291-92BA34C50851}"/>
              </a:ext>
            </a:extLst>
          </p:cNvPr>
          <p:cNvSpPr txBox="1"/>
          <p:nvPr/>
        </p:nvSpPr>
        <p:spPr>
          <a:xfrm>
            <a:off x="2210483" y="226993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96BC5-DB1B-4F69-A6E8-A664474708BB}"/>
              </a:ext>
            </a:extLst>
          </p:cNvPr>
          <p:cNvSpPr txBox="1"/>
          <p:nvPr/>
        </p:nvSpPr>
        <p:spPr>
          <a:xfrm>
            <a:off x="5831184" y="442841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101B59-7757-42F6-8811-421841856155}"/>
              </a:ext>
            </a:extLst>
          </p:cNvPr>
          <p:cNvSpPr txBox="1"/>
          <p:nvPr/>
        </p:nvSpPr>
        <p:spPr>
          <a:xfrm>
            <a:off x="6707332" y="1906033"/>
            <a:ext cx="405437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during a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bearish market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(downtrend)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</a:t>
            </a:r>
            <a:r>
              <a:rPr kumimoji="0" lang="hu-HU" altLang="en-US" sz="200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low SMAs can define the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so-called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resistance levels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1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RESISTANCE LEVELS ARE THE UPPER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BOUNDS OF STOCK PRICES FOR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 PERIOD OF TIME !!!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1" i="1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detect these </a:t>
            </a:r>
            <a:r>
              <a:rPr lang="en-GB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resistance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levels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kumimoji="0" lang="hu-HU" altLang="en-US" sz="200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ith short as well as with fast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period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moving averages</a:t>
            </a: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8FBD5889-88E6-4027-9E68-7A5D9F35712A}"/>
              </a:ext>
            </a:extLst>
          </p:cNvPr>
          <p:cNvSpPr/>
          <p:nvPr/>
        </p:nvSpPr>
        <p:spPr>
          <a:xfrm>
            <a:off x="2693773" y="2998301"/>
            <a:ext cx="2868108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38100">
            <a:solidFill>
              <a:srgbClr val="FFC0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4CC9A2-B7B3-455D-BD9D-50529F10C195}"/>
              </a:ext>
            </a:extLst>
          </p:cNvPr>
          <p:cNvCxnSpPr>
            <a:cxnSpLocks/>
          </p:cNvCxnSpPr>
          <p:nvPr/>
        </p:nvCxnSpPr>
        <p:spPr>
          <a:xfrm>
            <a:off x="3336913" y="2659244"/>
            <a:ext cx="2147757" cy="129897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090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Exponential Moving Average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2557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Exponential Moving Average (EMA)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similar to simple moving average indicator but here we introduce weighting factors that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decrease exponentially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6A2B39-610A-4D1E-84E8-74A6C6BFC1C1}"/>
              </a:ext>
            </a:extLst>
          </p:cNvPr>
          <p:cNvCxnSpPr>
            <a:cxnSpLocks/>
          </p:cNvCxnSpPr>
          <p:nvPr/>
        </p:nvCxnSpPr>
        <p:spPr>
          <a:xfrm flipV="1">
            <a:off x="2824635" y="3429000"/>
            <a:ext cx="0" cy="254490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84EAAD-7784-4C43-808C-926FD993951E}"/>
              </a:ext>
            </a:extLst>
          </p:cNvPr>
          <p:cNvCxnSpPr>
            <a:cxnSpLocks/>
          </p:cNvCxnSpPr>
          <p:nvPr/>
        </p:nvCxnSpPr>
        <p:spPr>
          <a:xfrm>
            <a:off x="2635165" y="5751479"/>
            <a:ext cx="312644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A640710-BE4A-4B94-BAF9-767ED94F9B3F}"/>
              </a:ext>
            </a:extLst>
          </p:cNvPr>
          <p:cNvSpPr/>
          <p:nvPr/>
        </p:nvSpPr>
        <p:spPr>
          <a:xfrm>
            <a:off x="2929630" y="3606562"/>
            <a:ext cx="417239" cy="2063241"/>
          </a:xfrm>
          <a:prstGeom prst="rect">
            <a:avLst/>
          </a:prstGeom>
          <a:solidFill>
            <a:srgbClr val="F0BD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C00D3-4F35-44CD-862D-881341AB267A}"/>
              </a:ext>
            </a:extLst>
          </p:cNvPr>
          <p:cNvSpPr/>
          <p:nvPr/>
        </p:nvSpPr>
        <p:spPr>
          <a:xfrm>
            <a:off x="3451863" y="4119685"/>
            <a:ext cx="417239" cy="1550118"/>
          </a:xfrm>
          <a:prstGeom prst="rect">
            <a:avLst/>
          </a:prstGeom>
          <a:solidFill>
            <a:srgbClr val="F0BD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F2826F-A031-47CA-AE61-54648C7C1A1A}"/>
              </a:ext>
            </a:extLst>
          </p:cNvPr>
          <p:cNvSpPr/>
          <p:nvPr/>
        </p:nvSpPr>
        <p:spPr>
          <a:xfrm>
            <a:off x="3974096" y="4884948"/>
            <a:ext cx="417239" cy="784854"/>
          </a:xfrm>
          <a:prstGeom prst="rect">
            <a:avLst/>
          </a:prstGeom>
          <a:solidFill>
            <a:srgbClr val="F0BD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F1E46-7FF0-47EE-BB28-3642C75822A7}"/>
              </a:ext>
            </a:extLst>
          </p:cNvPr>
          <p:cNvSpPr/>
          <p:nvPr/>
        </p:nvSpPr>
        <p:spPr>
          <a:xfrm>
            <a:off x="4496329" y="5204533"/>
            <a:ext cx="417239" cy="465269"/>
          </a:xfrm>
          <a:prstGeom prst="rect">
            <a:avLst/>
          </a:prstGeom>
          <a:solidFill>
            <a:srgbClr val="F0BD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9A3DDF-23C9-474A-A4A3-BDDE7C642394}"/>
              </a:ext>
            </a:extLst>
          </p:cNvPr>
          <p:cNvSpPr/>
          <p:nvPr/>
        </p:nvSpPr>
        <p:spPr>
          <a:xfrm>
            <a:off x="5018562" y="5328821"/>
            <a:ext cx="417239" cy="340982"/>
          </a:xfrm>
          <a:prstGeom prst="rect">
            <a:avLst/>
          </a:prstGeom>
          <a:solidFill>
            <a:srgbClr val="F0BD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42BC-E657-4E4D-A4F6-5A55E6C188D9}"/>
              </a:ext>
            </a:extLst>
          </p:cNvPr>
          <p:cNvSpPr txBox="1"/>
          <p:nvPr/>
        </p:nvSpPr>
        <p:spPr>
          <a:xfrm>
            <a:off x="6339479" y="3111580"/>
            <a:ext cx="50113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simple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moving average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(</a:t>
            </a: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S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MA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) is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the 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un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weighted </a:t>
            </a:r>
            <a:r>
              <a:rPr lang="en-US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mean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of the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revious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S(t)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stock prices</a:t>
            </a: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HERE WE ARE DEALING WITH THE </a:t>
            </a:r>
            <a:br>
              <a:rPr lang="hu-HU" alt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</a:br>
            <a:r>
              <a:rPr lang="hu-HU" alt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EXPONENTIALLY WEIGHTED STOCK PRICES !!!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so recent 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S(t)</a:t>
            </a: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stock prices are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more important in this model  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27986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A114E4-1BA2-42CA-AC59-3578D13B4B94}"/>
              </a:ext>
            </a:extLst>
          </p:cNvPr>
          <p:cNvSpPr/>
          <p:nvPr/>
        </p:nvSpPr>
        <p:spPr>
          <a:xfrm>
            <a:off x="7284462" y="3307516"/>
            <a:ext cx="3706093" cy="12933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Exponential Moving Average (EMA)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6DFD4C-EC7D-4B75-A8FB-E44BCF17E6DA}"/>
              </a:ext>
            </a:extLst>
          </p:cNvPr>
          <p:cNvCxnSpPr/>
          <p:nvPr/>
        </p:nvCxnSpPr>
        <p:spPr>
          <a:xfrm flipV="1">
            <a:off x="2528336" y="2872335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FE4657-E178-4880-990A-6E8B05861040}"/>
              </a:ext>
            </a:extLst>
          </p:cNvPr>
          <p:cNvCxnSpPr>
            <a:cxnSpLocks/>
          </p:cNvCxnSpPr>
          <p:nvPr/>
        </p:nvCxnSpPr>
        <p:spPr>
          <a:xfrm>
            <a:off x="2338866" y="4808226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1B4EF-59A0-4D36-851E-A2F1DD53C405}"/>
              </a:ext>
            </a:extLst>
          </p:cNvPr>
          <p:cNvSpPr txBox="1"/>
          <p:nvPr/>
        </p:nvSpPr>
        <p:spPr>
          <a:xfrm>
            <a:off x="2278168" y="24652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EED33-A807-4BD1-B60E-A2922C7BA207}"/>
              </a:ext>
            </a:extLst>
          </p:cNvPr>
          <p:cNvSpPr txBox="1"/>
          <p:nvPr/>
        </p:nvSpPr>
        <p:spPr>
          <a:xfrm>
            <a:off x="5898869" y="46237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DC00934-88F7-443B-A7FA-CB19DD425762}"/>
              </a:ext>
            </a:extLst>
          </p:cNvPr>
          <p:cNvSpPr/>
          <p:nvPr/>
        </p:nvSpPr>
        <p:spPr>
          <a:xfrm>
            <a:off x="2824817" y="3330220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469C4-3785-4BE4-AF60-76691F5A00AF}"/>
              </a:ext>
            </a:extLst>
          </p:cNvPr>
          <p:cNvSpPr txBox="1"/>
          <p:nvPr/>
        </p:nvSpPr>
        <p:spPr>
          <a:xfrm>
            <a:off x="7052176" y="1895475"/>
            <a:ext cx="42039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exponential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moving average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(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MA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) is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the weighted </a:t>
            </a:r>
            <a:r>
              <a:rPr lang="en-US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mean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of the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revious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S(t)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stock prices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the </a:t>
            </a:r>
            <a:r>
              <a:rPr lang="el-GR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α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symbol represents the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degree of decrease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B3FAA9F-E575-4393-84A7-16978A59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AutoShape 3" descr="k">
            <a:extLst>
              <a:ext uri="{FF2B5EF4-FFF2-40B4-BE49-F238E27FC236}">
                <a16:creationId xmlns:a16="http://schemas.microsoft.com/office/drawing/2014/main" id="{BBA39D3D-C11C-4867-B17B-5ED23338AE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3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6B979-6C4D-484F-B2D0-28D845DB0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544" y="3594375"/>
            <a:ext cx="3367928" cy="72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873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A114E4-1BA2-42CA-AC59-3578D13B4B94}"/>
              </a:ext>
            </a:extLst>
          </p:cNvPr>
          <p:cNvSpPr/>
          <p:nvPr/>
        </p:nvSpPr>
        <p:spPr>
          <a:xfrm>
            <a:off x="7284462" y="3307516"/>
            <a:ext cx="3706093" cy="12933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Exponential Moving Average (EMA)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6DFD4C-EC7D-4B75-A8FB-E44BCF17E6DA}"/>
              </a:ext>
            </a:extLst>
          </p:cNvPr>
          <p:cNvCxnSpPr/>
          <p:nvPr/>
        </p:nvCxnSpPr>
        <p:spPr>
          <a:xfrm flipV="1">
            <a:off x="2528336" y="2872335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FE4657-E178-4880-990A-6E8B05861040}"/>
              </a:ext>
            </a:extLst>
          </p:cNvPr>
          <p:cNvCxnSpPr>
            <a:cxnSpLocks/>
          </p:cNvCxnSpPr>
          <p:nvPr/>
        </p:nvCxnSpPr>
        <p:spPr>
          <a:xfrm>
            <a:off x="2338866" y="4808226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1B4EF-59A0-4D36-851E-A2F1DD53C405}"/>
              </a:ext>
            </a:extLst>
          </p:cNvPr>
          <p:cNvSpPr txBox="1"/>
          <p:nvPr/>
        </p:nvSpPr>
        <p:spPr>
          <a:xfrm>
            <a:off x="2278168" y="24652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EED33-A807-4BD1-B60E-A2922C7BA207}"/>
              </a:ext>
            </a:extLst>
          </p:cNvPr>
          <p:cNvSpPr txBox="1"/>
          <p:nvPr/>
        </p:nvSpPr>
        <p:spPr>
          <a:xfrm>
            <a:off x="5898869" y="46237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DC00934-88F7-443B-A7FA-CB19DD425762}"/>
              </a:ext>
            </a:extLst>
          </p:cNvPr>
          <p:cNvSpPr/>
          <p:nvPr/>
        </p:nvSpPr>
        <p:spPr>
          <a:xfrm>
            <a:off x="2824817" y="3330220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469C4-3785-4BE4-AF60-76691F5A00AF}"/>
              </a:ext>
            </a:extLst>
          </p:cNvPr>
          <p:cNvSpPr txBox="1"/>
          <p:nvPr/>
        </p:nvSpPr>
        <p:spPr>
          <a:xfrm>
            <a:off x="7052176" y="1895475"/>
            <a:ext cx="42039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exponential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moving average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(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MA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) is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the weighted </a:t>
            </a:r>
            <a:r>
              <a:rPr lang="en-US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mean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of the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revious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S(t)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stock prices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the </a:t>
            </a:r>
            <a:r>
              <a:rPr lang="el-GR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α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symbol represents the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degree of decrease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B3FAA9F-E575-4393-84A7-16978A59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AutoShape 3" descr="k">
            <a:extLst>
              <a:ext uri="{FF2B5EF4-FFF2-40B4-BE49-F238E27FC236}">
                <a16:creationId xmlns:a16="http://schemas.microsoft.com/office/drawing/2014/main" id="{BBA39D3D-C11C-4867-B17B-5ED23338AE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3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6B979-6C4D-484F-B2D0-28D845DB0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544" y="3594375"/>
            <a:ext cx="3367928" cy="72468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FEB5ED-9CBD-436F-8153-654F7DFC3898}"/>
              </a:ext>
            </a:extLst>
          </p:cNvPr>
          <p:cNvSpPr/>
          <p:nvPr/>
        </p:nvSpPr>
        <p:spPr>
          <a:xfrm>
            <a:off x="2693598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12669B-785E-4B05-A0C8-18618EFC064B}"/>
              </a:ext>
            </a:extLst>
          </p:cNvPr>
          <p:cNvSpPr/>
          <p:nvPr/>
        </p:nvSpPr>
        <p:spPr>
          <a:xfrm>
            <a:off x="3132262" y="4944042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D9EBE4-54FE-4559-ADD9-1424C53AA950}"/>
              </a:ext>
            </a:extLst>
          </p:cNvPr>
          <p:cNvSpPr/>
          <p:nvPr/>
        </p:nvSpPr>
        <p:spPr>
          <a:xfrm>
            <a:off x="3566577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06439B-DAFE-4014-B443-BA341F23CA87}"/>
              </a:ext>
            </a:extLst>
          </p:cNvPr>
          <p:cNvSpPr/>
          <p:nvPr/>
        </p:nvSpPr>
        <p:spPr>
          <a:xfrm>
            <a:off x="4005241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108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A114E4-1BA2-42CA-AC59-3578D13B4B94}"/>
              </a:ext>
            </a:extLst>
          </p:cNvPr>
          <p:cNvSpPr/>
          <p:nvPr/>
        </p:nvSpPr>
        <p:spPr>
          <a:xfrm>
            <a:off x="7284462" y="3307516"/>
            <a:ext cx="3706093" cy="12933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Exponential Moving Average (EMA)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6DFD4C-EC7D-4B75-A8FB-E44BCF17E6DA}"/>
              </a:ext>
            </a:extLst>
          </p:cNvPr>
          <p:cNvCxnSpPr/>
          <p:nvPr/>
        </p:nvCxnSpPr>
        <p:spPr>
          <a:xfrm flipV="1">
            <a:off x="2528336" y="2872335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FE4657-E178-4880-990A-6E8B05861040}"/>
              </a:ext>
            </a:extLst>
          </p:cNvPr>
          <p:cNvCxnSpPr>
            <a:cxnSpLocks/>
          </p:cNvCxnSpPr>
          <p:nvPr/>
        </p:nvCxnSpPr>
        <p:spPr>
          <a:xfrm>
            <a:off x="2338866" y="4808226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1B4EF-59A0-4D36-851E-A2F1DD53C405}"/>
              </a:ext>
            </a:extLst>
          </p:cNvPr>
          <p:cNvSpPr txBox="1"/>
          <p:nvPr/>
        </p:nvSpPr>
        <p:spPr>
          <a:xfrm>
            <a:off x="2278168" y="24652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EED33-A807-4BD1-B60E-A2922C7BA207}"/>
              </a:ext>
            </a:extLst>
          </p:cNvPr>
          <p:cNvSpPr txBox="1"/>
          <p:nvPr/>
        </p:nvSpPr>
        <p:spPr>
          <a:xfrm>
            <a:off x="5898869" y="46237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DC00934-88F7-443B-A7FA-CB19DD425762}"/>
              </a:ext>
            </a:extLst>
          </p:cNvPr>
          <p:cNvSpPr/>
          <p:nvPr/>
        </p:nvSpPr>
        <p:spPr>
          <a:xfrm>
            <a:off x="2824817" y="3330220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469C4-3785-4BE4-AF60-76691F5A00AF}"/>
              </a:ext>
            </a:extLst>
          </p:cNvPr>
          <p:cNvSpPr txBox="1"/>
          <p:nvPr/>
        </p:nvSpPr>
        <p:spPr>
          <a:xfrm>
            <a:off x="7052176" y="1895475"/>
            <a:ext cx="42039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exponential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moving average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(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MA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) is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the weighted </a:t>
            </a:r>
            <a:r>
              <a:rPr lang="en-US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mean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of the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revious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S(t)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stock prices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the </a:t>
            </a:r>
            <a:r>
              <a:rPr lang="el-GR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α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symbol represents the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degree of decrease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B3FAA9F-E575-4393-84A7-16978A59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AutoShape 3" descr="k">
            <a:extLst>
              <a:ext uri="{FF2B5EF4-FFF2-40B4-BE49-F238E27FC236}">
                <a16:creationId xmlns:a16="http://schemas.microsoft.com/office/drawing/2014/main" id="{BBA39D3D-C11C-4867-B17B-5ED23338AE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3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6B979-6C4D-484F-B2D0-28D845DB0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544" y="3594375"/>
            <a:ext cx="3367928" cy="72468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FEB5ED-9CBD-436F-8153-654F7DFC3898}"/>
              </a:ext>
            </a:extLst>
          </p:cNvPr>
          <p:cNvSpPr/>
          <p:nvPr/>
        </p:nvSpPr>
        <p:spPr>
          <a:xfrm>
            <a:off x="4438650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12669B-785E-4B05-A0C8-18618EFC064B}"/>
              </a:ext>
            </a:extLst>
          </p:cNvPr>
          <p:cNvSpPr/>
          <p:nvPr/>
        </p:nvSpPr>
        <p:spPr>
          <a:xfrm>
            <a:off x="3132262" y="4944042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D9EBE4-54FE-4559-ADD9-1424C53AA950}"/>
              </a:ext>
            </a:extLst>
          </p:cNvPr>
          <p:cNvSpPr/>
          <p:nvPr/>
        </p:nvSpPr>
        <p:spPr>
          <a:xfrm>
            <a:off x="3566577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06439B-DAFE-4014-B443-BA341F23CA87}"/>
              </a:ext>
            </a:extLst>
          </p:cNvPr>
          <p:cNvSpPr/>
          <p:nvPr/>
        </p:nvSpPr>
        <p:spPr>
          <a:xfrm>
            <a:off x="4005241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09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A114E4-1BA2-42CA-AC59-3578D13B4B94}"/>
              </a:ext>
            </a:extLst>
          </p:cNvPr>
          <p:cNvSpPr/>
          <p:nvPr/>
        </p:nvSpPr>
        <p:spPr>
          <a:xfrm>
            <a:off x="7284462" y="3307516"/>
            <a:ext cx="3706093" cy="12933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Exponential Moving Average (EMA)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6DFD4C-EC7D-4B75-A8FB-E44BCF17E6DA}"/>
              </a:ext>
            </a:extLst>
          </p:cNvPr>
          <p:cNvCxnSpPr/>
          <p:nvPr/>
        </p:nvCxnSpPr>
        <p:spPr>
          <a:xfrm flipV="1">
            <a:off x="2528336" y="2872335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FE4657-E178-4880-990A-6E8B05861040}"/>
              </a:ext>
            </a:extLst>
          </p:cNvPr>
          <p:cNvCxnSpPr>
            <a:cxnSpLocks/>
          </p:cNvCxnSpPr>
          <p:nvPr/>
        </p:nvCxnSpPr>
        <p:spPr>
          <a:xfrm>
            <a:off x="2338866" y="4808226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1B4EF-59A0-4D36-851E-A2F1DD53C405}"/>
              </a:ext>
            </a:extLst>
          </p:cNvPr>
          <p:cNvSpPr txBox="1"/>
          <p:nvPr/>
        </p:nvSpPr>
        <p:spPr>
          <a:xfrm>
            <a:off x="2278168" y="24652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EED33-A807-4BD1-B60E-A2922C7BA207}"/>
              </a:ext>
            </a:extLst>
          </p:cNvPr>
          <p:cNvSpPr txBox="1"/>
          <p:nvPr/>
        </p:nvSpPr>
        <p:spPr>
          <a:xfrm>
            <a:off x="5898869" y="46237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DC00934-88F7-443B-A7FA-CB19DD425762}"/>
              </a:ext>
            </a:extLst>
          </p:cNvPr>
          <p:cNvSpPr/>
          <p:nvPr/>
        </p:nvSpPr>
        <p:spPr>
          <a:xfrm>
            <a:off x="2824817" y="3330220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469C4-3785-4BE4-AF60-76691F5A00AF}"/>
              </a:ext>
            </a:extLst>
          </p:cNvPr>
          <p:cNvSpPr txBox="1"/>
          <p:nvPr/>
        </p:nvSpPr>
        <p:spPr>
          <a:xfrm>
            <a:off x="7052176" y="1895475"/>
            <a:ext cx="42039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exponential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moving average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(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MA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) is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the weighted </a:t>
            </a:r>
            <a:r>
              <a:rPr lang="en-US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mean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of the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revious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S(t)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stock prices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the </a:t>
            </a:r>
            <a:r>
              <a:rPr lang="el-GR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α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symbol represents the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degree of decrease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B3FAA9F-E575-4393-84A7-16978A59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AutoShape 3" descr="k">
            <a:extLst>
              <a:ext uri="{FF2B5EF4-FFF2-40B4-BE49-F238E27FC236}">
                <a16:creationId xmlns:a16="http://schemas.microsoft.com/office/drawing/2014/main" id="{BBA39D3D-C11C-4867-B17B-5ED23338AE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3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6B979-6C4D-484F-B2D0-28D845DB0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544" y="3594375"/>
            <a:ext cx="3367928" cy="72468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FEB5ED-9CBD-436F-8153-654F7DFC3898}"/>
              </a:ext>
            </a:extLst>
          </p:cNvPr>
          <p:cNvSpPr/>
          <p:nvPr/>
        </p:nvSpPr>
        <p:spPr>
          <a:xfrm>
            <a:off x="4438650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12669B-785E-4B05-A0C8-18618EFC064B}"/>
              </a:ext>
            </a:extLst>
          </p:cNvPr>
          <p:cNvSpPr/>
          <p:nvPr/>
        </p:nvSpPr>
        <p:spPr>
          <a:xfrm>
            <a:off x="4882895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D9EBE4-54FE-4559-ADD9-1424C53AA950}"/>
              </a:ext>
            </a:extLst>
          </p:cNvPr>
          <p:cNvSpPr/>
          <p:nvPr/>
        </p:nvSpPr>
        <p:spPr>
          <a:xfrm>
            <a:off x="3566577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06439B-DAFE-4014-B443-BA341F23CA87}"/>
              </a:ext>
            </a:extLst>
          </p:cNvPr>
          <p:cNvSpPr/>
          <p:nvPr/>
        </p:nvSpPr>
        <p:spPr>
          <a:xfrm>
            <a:off x="4005241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890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A114E4-1BA2-42CA-AC59-3578D13B4B94}"/>
              </a:ext>
            </a:extLst>
          </p:cNvPr>
          <p:cNvSpPr/>
          <p:nvPr/>
        </p:nvSpPr>
        <p:spPr>
          <a:xfrm>
            <a:off x="7284462" y="3307516"/>
            <a:ext cx="3706093" cy="12933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Exponential Moving Average (EMA)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6DFD4C-EC7D-4B75-A8FB-E44BCF17E6DA}"/>
              </a:ext>
            </a:extLst>
          </p:cNvPr>
          <p:cNvCxnSpPr/>
          <p:nvPr/>
        </p:nvCxnSpPr>
        <p:spPr>
          <a:xfrm flipV="1">
            <a:off x="2528336" y="2872335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FE4657-E178-4880-990A-6E8B05861040}"/>
              </a:ext>
            </a:extLst>
          </p:cNvPr>
          <p:cNvCxnSpPr>
            <a:cxnSpLocks/>
          </p:cNvCxnSpPr>
          <p:nvPr/>
        </p:nvCxnSpPr>
        <p:spPr>
          <a:xfrm>
            <a:off x="2338866" y="4808226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1B4EF-59A0-4D36-851E-A2F1DD53C405}"/>
              </a:ext>
            </a:extLst>
          </p:cNvPr>
          <p:cNvSpPr txBox="1"/>
          <p:nvPr/>
        </p:nvSpPr>
        <p:spPr>
          <a:xfrm>
            <a:off x="2278168" y="24652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EED33-A807-4BD1-B60E-A2922C7BA207}"/>
              </a:ext>
            </a:extLst>
          </p:cNvPr>
          <p:cNvSpPr txBox="1"/>
          <p:nvPr/>
        </p:nvSpPr>
        <p:spPr>
          <a:xfrm>
            <a:off x="5898869" y="46237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DC00934-88F7-443B-A7FA-CB19DD425762}"/>
              </a:ext>
            </a:extLst>
          </p:cNvPr>
          <p:cNvSpPr/>
          <p:nvPr/>
        </p:nvSpPr>
        <p:spPr>
          <a:xfrm>
            <a:off x="2824817" y="3330220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469C4-3785-4BE4-AF60-76691F5A00AF}"/>
              </a:ext>
            </a:extLst>
          </p:cNvPr>
          <p:cNvSpPr txBox="1"/>
          <p:nvPr/>
        </p:nvSpPr>
        <p:spPr>
          <a:xfrm>
            <a:off x="7052176" y="1895475"/>
            <a:ext cx="42039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exponential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moving average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(</a:t>
            </a:r>
            <a:r>
              <a:rPr lang="hu-HU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MA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) is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the weighted </a:t>
            </a:r>
            <a:r>
              <a:rPr lang="en-US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mean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 of the </a:t>
            </a: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revious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hu-HU" altLang="en-US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S(t)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stock prices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en-US" sz="20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the </a:t>
            </a:r>
            <a:r>
              <a:rPr lang="el-GR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α</a:t>
            </a: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 symbol represents the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en-US" sz="20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degree of decrease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B3FAA9F-E575-4393-84A7-16978A59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AutoShape 3" descr="k">
            <a:extLst>
              <a:ext uri="{FF2B5EF4-FFF2-40B4-BE49-F238E27FC236}">
                <a16:creationId xmlns:a16="http://schemas.microsoft.com/office/drawing/2014/main" id="{BBA39D3D-C11C-4867-B17B-5ED23338AE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3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6B979-6C4D-484F-B2D0-28D845DB0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544" y="3594375"/>
            <a:ext cx="3367928" cy="72468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FEB5ED-9CBD-436F-8153-654F7DFC3898}"/>
              </a:ext>
            </a:extLst>
          </p:cNvPr>
          <p:cNvSpPr/>
          <p:nvPr/>
        </p:nvSpPr>
        <p:spPr>
          <a:xfrm>
            <a:off x="4438650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12669B-785E-4B05-A0C8-18618EFC064B}"/>
              </a:ext>
            </a:extLst>
          </p:cNvPr>
          <p:cNvSpPr/>
          <p:nvPr/>
        </p:nvSpPr>
        <p:spPr>
          <a:xfrm>
            <a:off x="4882895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D9EBE4-54FE-4559-ADD9-1424C53AA950}"/>
              </a:ext>
            </a:extLst>
          </p:cNvPr>
          <p:cNvSpPr/>
          <p:nvPr/>
        </p:nvSpPr>
        <p:spPr>
          <a:xfrm>
            <a:off x="5327140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06439B-DAFE-4014-B443-BA341F23CA87}"/>
              </a:ext>
            </a:extLst>
          </p:cNvPr>
          <p:cNvSpPr/>
          <p:nvPr/>
        </p:nvSpPr>
        <p:spPr>
          <a:xfrm>
            <a:off x="4005241" y="4944041"/>
            <a:ext cx="387403" cy="387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1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1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49344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Relative Strength Indicator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44229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Relative Strength Indicator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index was first used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1978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J. Welles Wilder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a momentum oscillator that measures the speed and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change of price movements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sz="3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MEASURE OVERBOUGHT AND OVERSOLD </a:t>
            </a:r>
          </a:p>
          <a:p>
            <a:pPr marL="0" indent="0" algn="ctr">
              <a:buNone/>
            </a:pPr>
            <a:r>
              <a:rPr lang="hu-HU" sz="3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CONDITIONS IN THE PRICE OF AN ASSET !!!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relative strength index is a value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[0, 100]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1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106109</TotalTime>
  <Words>9752</Words>
  <Application>Microsoft Office PowerPoint</Application>
  <PresentationFormat>Widescreen</PresentationFormat>
  <Paragraphs>2264</Paragraphs>
  <Slides>211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211</vt:i4>
      </vt:variant>
    </vt:vector>
  </HeadingPairs>
  <TitlesOfParts>
    <vt:vector size="218" baseType="lpstr">
      <vt:lpstr>Arial</vt:lpstr>
      <vt:lpstr>Calibri</vt:lpstr>
      <vt:lpstr>Calibri Light</vt:lpstr>
      <vt:lpstr>Cambria Math</vt:lpstr>
      <vt:lpstr>SourceSansPro</vt:lpstr>
      <vt:lpstr>Wingdings</vt:lpstr>
      <vt:lpstr>Office Theme</vt:lpstr>
      <vt:lpstr>Algorithmic Trading  &amp; Time Series Analyis (with Python Programming)</vt:lpstr>
      <vt:lpstr>Python Programming Language</vt:lpstr>
      <vt:lpstr>Python Programming Language</vt:lpstr>
      <vt:lpstr>Why to Use Python?</vt:lpstr>
      <vt:lpstr>Why to Use Python?</vt:lpstr>
      <vt:lpstr>Why to Use Python?</vt:lpstr>
      <vt:lpstr>Stocks (Quantitative Finance)</vt:lpstr>
      <vt:lpstr>Stocks</vt:lpstr>
      <vt:lpstr>Stocks</vt:lpstr>
      <vt:lpstr>Stocks</vt:lpstr>
      <vt:lpstr>Stocks</vt:lpstr>
      <vt:lpstr>Stocks</vt:lpstr>
      <vt:lpstr>Stocks</vt:lpstr>
      <vt:lpstr>Stocks</vt:lpstr>
      <vt:lpstr>Stocks</vt:lpstr>
      <vt:lpstr>Stocks</vt:lpstr>
      <vt:lpstr>Stocks</vt:lpstr>
      <vt:lpstr>Stocks</vt:lpstr>
      <vt:lpstr>Commodities (Quantitative Finance)</vt:lpstr>
      <vt:lpstr>Commodities</vt:lpstr>
      <vt:lpstr>Commodities</vt:lpstr>
      <vt:lpstr>Commodities</vt:lpstr>
      <vt:lpstr>Commodities</vt:lpstr>
      <vt:lpstr>Why Commodities are Useful?</vt:lpstr>
      <vt:lpstr>Why Commodities are Useful?</vt:lpstr>
      <vt:lpstr>Currencies and the FOREX (Quantitative Finance)</vt:lpstr>
      <vt:lpstr>Currencies and the FOREX</vt:lpstr>
      <vt:lpstr>Currencies and the FOREX</vt:lpstr>
      <vt:lpstr>Currencies and the FOREX</vt:lpstr>
      <vt:lpstr>FOREX</vt:lpstr>
      <vt:lpstr>Factors Affecting Exchange Rates</vt:lpstr>
      <vt:lpstr>Factors Affecting Exchange Rates</vt:lpstr>
      <vt:lpstr>Factors Affecting Exchange Rates</vt:lpstr>
      <vt:lpstr>Arbitrage on the FOREX</vt:lpstr>
      <vt:lpstr>Long and Short Positions (Quantitative Finance)</vt:lpstr>
      <vt:lpstr>Long Position</vt:lpstr>
      <vt:lpstr>Short Position</vt:lpstr>
      <vt:lpstr>Short Position</vt:lpstr>
      <vt:lpstr>Risks with Short and Long Positions</vt:lpstr>
      <vt:lpstr>Bearish and Bullish Markets</vt:lpstr>
      <vt:lpstr>Types of Analyses (Algorithmic Trading)</vt:lpstr>
      <vt:lpstr>Types of Analyses</vt:lpstr>
      <vt:lpstr>Types of Analyses</vt:lpstr>
      <vt:lpstr>Types of Analyses</vt:lpstr>
      <vt:lpstr>Fundamental Analyis</vt:lpstr>
      <vt:lpstr>Technical Analyis</vt:lpstr>
      <vt:lpstr>Quantitative Analyis</vt:lpstr>
      <vt:lpstr>Stationarity (Algorithmic Trading)</vt:lpstr>
      <vt:lpstr>Stationary Processes</vt:lpstr>
      <vt:lpstr>Stationary Processes</vt:lpstr>
      <vt:lpstr>Stationary Processes</vt:lpstr>
      <vt:lpstr>Stationary Processes</vt:lpstr>
      <vt:lpstr>Stationary Processes</vt:lpstr>
      <vt:lpstr>Serial Correlation (Algorithmic Trading)</vt:lpstr>
      <vt:lpstr>Time Series </vt:lpstr>
      <vt:lpstr>Time Series </vt:lpstr>
      <vt:lpstr>Serial Covariance</vt:lpstr>
      <vt:lpstr>Serial Correlation</vt:lpstr>
      <vt:lpstr>Serial Correlation</vt:lpstr>
      <vt:lpstr>Serial Correlation</vt:lpstr>
      <vt:lpstr>Serial Correlation</vt:lpstr>
      <vt:lpstr>Serial Correlation</vt:lpstr>
      <vt:lpstr>Serial Correlation</vt:lpstr>
      <vt:lpstr>Serial Correlation</vt:lpstr>
      <vt:lpstr>Autocorrelation</vt:lpstr>
      <vt:lpstr>Autocorrelation</vt:lpstr>
      <vt:lpstr>Correlogram</vt:lpstr>
      <vt:lpstr>Trading Strategy (Algorithmic Trading)</vt:lpstr>
      <vt:lpstr>Time Series</vt:lpstr>
      <vt:lpstr>Time Series</vt:lpstr>
      <vt:lpstr>Time Series</vt:lpstr>
      <vt:lpstr>Time Series</vt:lpstr>
      <vt:lpstr>Time Series</vt:lpstr>
      <vt:lpstr>Time Series</vt:lpstr>
      <vt:lpstr>Time Series</vt:lpstr>
      <vt:lpstr>Time Series</vt:lpstr>
      <vt:lpstr>Time Series</vt:lpstr>
      <vt:lpstr>Moving Average Indicator (Algorithmic Trading)</vt:lpstr>
      <vt:lpstr>Moving Average Indicator</vt:lpstr>
      <vt:lpstr>Moving Average Indicator</vt:lpstr>
      <vt:lpstr>Moving Average Indicator</vt:lpstr>
      <vt:lpstr>Moving Average Indicator</vt:lpstr>
      <vt:lpstr>Moving Average Indicator</vt:lpstr>
      <vt:lpstr>Moving Average Indicator</vt:lpstr>
      <vt:lpstr>Moving Average Indicator</vt:lpstr>
      <vt:lpstr>Moving Average Indicator</vt:lpstr>
      <vt:lpstr>SMA and Resistance Levels (Algorithmic Trading)</vt:lpstr>
      <vt:lpstr>Moving Average Indicator</vt:lpstr>
      <vt:lpstr>Support Level</vt:lpstr>
      <vt:lpstr>Resistance Level</vt:lpstr>
      <vt:lpstr>Exponential Moving Average (Algorithmic Trading)</vt:lpstr>
      <vt:lpstr>Exponential Moving Average (EMA) Indicator</vt:lpstr>
      <vt:lpstr>Exponential Moving Average (EMA) Indicator</vt:lpstr>
      <vt:lpstr>Exponential Moving Average (EMA) Indicator</vt:lpstr>
      <vt:lpstr>Exponential Moving Average (EMA) Indicator</vt:lpstr>
      <vt:lpstr>Exponential Moving Average (EMA) Indicator</vt:lpstr>
      <vt:lpstr>Exponential Moving Average (EMA) Indicator</vt:lpstr>
      <vt:lpstr>Relative Strength Indicator (Algorithmic Trading)</vt:lpstr>
      <vt:lpstr>Relative Strength Indicator</vt:lpstr>
      <vt:lpstr>Relative Strength Indicator</vt:lpstr>
      <vt:lpstr>Relative Strength Indicator</vt:lpstr>
      <vt:lpstr>Relative Strength Indicator</vt:lpstr>
      <vt:lpstr>Relative Strength Indicator</vt:lpstr>
      <vt:lpstr>Arithmetic &amp; Logarithmic Returns (Algorithmic Trading)</vt:lpstr>
      <vt:lpstr>Returns</vt:lpstr>
      <vt:lpstr>Returns</vt:lpstr>
      <vt:lpstr>Returns</vt:lpstr>
      <vt:lpstr>Returns</vt:lpstr>
      <vt:lpstr>Returns</vt:lpstr>
      <vt:lpstr>Returns</vt:lpstr>
      <vt:lpstr>Returns</vt:lpstr>
      <vt:lpstr>Sharpe Ratio (Algorithmic Trading)</vt:lpstr>
      <vt:lpstr>Sharpe Ratio</vt:lpstr>
      <vt:lpstr>Risks in Finance (Algorithmic Trading)</vt:lpstr>
      <vt:lpstr>Risks in Finance</vt:lpstr>
      <vt:lpstr>Risks in Finance</vt:lpstr>
      <vt:lpstr>Risks in Finance</vt:lpstr>
      <vt:lpstr>Risks in Finance</vt:lpstr>
      <vt:lpstr>Risks in Finance</vt:lpstr>
      <vt:lpstr>Hedging the Market Risk (Algorithmic Trading)</vt:lpstr>
      <vt:lpstr>Hedging the Market Risk</vt:lpstr>
      <vt:lpstr>Hedging the Market Risk</vt:lpstr>
      <vt:lpstr>Hedging the Market Risk</vt:lpstr>
      <vt:lpstr>Black-Scholes Model</vt:lpstr>
      <vt:lpstr>Pairs-Trading Strategy</vt:lpstr>
      <vt:lpstr>Stochastic Processes (Algorithmic Trading)</vt:lpstr>
      <vt:lpstr>Stochastic Processes</vt:lpstr>
      <vt:lpstr>Stochastic Processes</vt:lpstr>
      <vt:lpstr>Stochastic Processes</vt:lpstr>
      <vt:lpstr>Stochastic Processes</vt:lpstr>
      <vt:lpstr>Cointegration (Algorithmic Trading)</vt:lpstr>
      <vt:lpstr>Cointegration</vt:lpstr>
      <vt:lpstr>Cointegration</vt:lpstr>
      <vt:lpstr>Cointegration</vt:lpstr>
      <vt:lpstr>Cointegration</vt:lpstr>
      <vt:lpstr>Backtrader (Algorithmic Trading)</vt:lpstr>
      <vt:lpstr>Backtrader</vt:lpstr>
      <vt:lpstr>Backtrader</vt:lpstr>
      <vt:lpstr>Backtrader</vt:lpstr>
      <vt:lpstr>Backtrader</vt:lpstr>
      <vt:lpstr>Backtrader</vt:lpstr>
      <vt:lpstr>Backtrader</vt:lpstr>
      <vt:lpstr>Backtrader</vt:lpstr>
      <vt:lpstr>Backtrader</vt:lpstr>
      <vt:lpstr>Backtrader</vt:lpstr>
      <vt:lpstr>Backtrader</vt:lpstr>
      <vt:lpstr>Backtrader</vt:lpstr>
      <vt:lpstr>Backtrader</vt:lpstr>
      <vt:lpstr>Backtrader</vt:lpstr>
      <vt:lpstr>Backtrader</vt:lpstr>
      <vt:lpstr>Backtrader</vt:lpstr>
      <vt:lpstr>Backtrader</vt:lpstr>
      <vt:lpstr>Backtrader</vt:lpstr>
      <vt:lpstr>Backtrader</vt:lpstr>
      <vt:lpstr>Backtrader</vt:lpstr>
      <vt:lpstr>Backtrader</vt:lpstr>
      <vt:lpstr>Momentum Trading Strategy (Algorithmic Trading)</vt:lpstr>
      <vt:lpstr>Momentum Trading Strategy</vt:lpstr>
      <vt:lpstr>Momentum Trading Strategy</vt:lpstr>
      <vt:lpstr>Momentum Trading Strategy</vt:lpstr>
      <vt:lpstr>Momentum Trading Strategy</vt:lpstr>
      <vt:lpstr>Momentum Trading Strategy</vt:lpstr>
      <vt:lpstr>Momentum Trading Strategy</vt:lpstr>
      <vt:lpstr>Momentum Trading Strategy</vt:lpstr>
      <vt:lpstr>Average True Range (ATR) Indicator</vt:lpstr>
      <vt:lpstr>Average True Range (ATR) Indicator</vt:lpstr>
      <vt:lpstr>Average True Range (ATR) Indicator</vt:lpstr>
      <vt:lpstr>Regression</vt:lpstr>
      <vt:lpstr>Regression</vt:lpstr>
      <vt:lpstr>Exponential Regression</vt:lpstr>
      <vt:lpstr>Exponential Regression</vt:lpstr>
      <vt:lpstr>Regression</vt:lpstr>
      <vt:lpstr>Regression</vt:lpstr>
      <vt:lpstr>Regression</vt:lpstr>
      <vt:lpstr>Bollinger Bands (Algorithmic Trading)</vt:lpstr>
      <vt:lpstr>Bollinger Bands</vt:lpstr>
      <vt:lpstr>Bollinger Bands</vt:lpstr>
      <vt:lpstr>Bollinger Bands</vt:lpstr>
      <vt:lpstr>Bollinger Bands Mean Reversion</vt:lpstr>
      <vt:lpstr>Cross-Sectional Mean Reversion (Algorithmic Trading)</vt:lpstr>
      <vt:lpstr>Cross-Sectional Mean Reversion</vt:lpstr>
      <vt:lpstr>Cross-Sectional Mean Reversion</vt:lpstr>
      <vt:lpstr>Cross-Sectional Mean Reversion</vt:lpstr>
      <vt:lpstr>Cross-Sectional Mean Reversion</vt:lpstr>
      <vt:lpstr>Cross-Sectional Mean Reversion</vt:lpstr>
      <vt:lpstr>Cross-Sectional Mean Reversion</vt:lpstr>
      <vt:lpstr>Machine Learning Algorithms (Algorithmic Trading)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Linear Regression (Algorithmic Trading)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Optimization Techniques</vt:lpstr>
      <vt:lpstr>Gradient Descent</vt:lpstr>
      <vt:lpstr>Gradient Descent</vt:lpstr>
      <vt:lpstr>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825</cp:revision>
  <dcterms:created xsi:type="dcterms:W3CDTF">2019-01-16T12:03:26Z</dcterms:created>
  <dcterms:modified xsi:type="dcterms:W3CDTF">2021-06-04T07:09:47Z</dcterms:modified>
</cp:coreProperties>
</file>