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3" r:id="rId4"/>
    <p:sldId id="274" r:id="rId5"/>
    <p:sldId id="437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295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1" r:id="rId52"/>
    <p:sldId id="320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1" r:id="rId62"/>
    <p:sldId id="332" r:id="rId63"/>
    <p:sldId id="333" r:id="rId64"/>
    <p:sldId id="330" r:id="rId65"/>
    <p:sldId id="335" r:id="rId66"/>
    <p:sldId id="334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6" r:id="rId77"/>
    <p:sldId id="347" r:id="rId78"/>
    <p:sldId id="348" r:id="rId79"/>
    <p:sldId id="350" r:id="rId80"/>
    <p:sldId id="349" r:id="rId81"/>
    <p:sldId id="351" r:id="rId82"/>
    <p:sldId id="352" r:id="rId83"/>
    <p:sldId id="353" r:id="rId84"/>
    <p:sldId id="354" r:id="rId85"/>
    <p:sldId id="355" r:id="rId86"/>
    <p:sldId id="345" r:id="rId87"/>
    <p:sldId id="356" r:id="rId88"/>
    <p:sldId id="357" r:id="rId89"/>
    <p:sldId id="358" r:id="rId90"/>
    <p:sldId id="360" r:id="rId91"/>
    <p:sldId id="361" r:id="rId92"/>
    <p:sldId id="362" r:id="rId93"/>
    <p:sldId id="363" r:id="rId94"/>
    <p:sldId id="364" r:id="rId95"/>
    <p:sldId id="365" r:id="rId96"/>
    <p:sldId id="366" r:id="rId97"/>
    <p:sldId id="367" r:id="rId98"/>
    <p:sldId id="373" r:id="rId99"/>
    <p:sldId id="368" r:id="rId100"/>
    <p:sldId id="369" r:id="rId101"/>
    <p:sldId id="371" r:id="rId102"/>
    <p:sldId id="370" r:id="rId103"/>
    <p:sldId id="374" r:id="rId104"/>
    <p:sldId id="372" r:id="rId105"/>
    <p:sldId id="375" r:id="rId106"/>
    <p:sldId id="376" r:id="rId107"/>
    <p:sldId id="381" r:id="rId108"/>
    <p:sldId id="377" r:id="rId109"/>
    <p:sldId id="378" r:id="rId110"/>
    <p:sldId id="379" r:id="rId111"/>
    <p:sldId id="387" r:id="rId112"/>
    <p:sldId id="380" r:id="rId113"/>
    <p:sldId id="383" r:id="rId114"/>
    <p:sldId id="384" r:id="rId115"/>
    <p:sldId id="385" r:id="rId116"/>
    <p:sldId id="386" r:id="rId117"/>
    <p:sldId id="388" r:id="rId118"/>
    <p:sldId id="389" r:id="rId119"/>
    <p:sldId id="390" r:id="rId120"/>
    <p:sldId id="392" r:id="rId121"/>
    <p:sldId id="412" r:id="rId122"/>
    <p:sldId id="393" r:id="rId123"/>
    <p:sldId id="415" r:id="rId124"/>
    <p:sldId id="394" r:id="rId125"/>
    <p:sldId id="395" r:id="rId126"/>
    <p:sldId id="396" r:id="rId127"/>
    <p:sldId id="397" r:id="rId128"/>
    <p:sldId id="398" r:id="rId129"/>
    <p:sldId id="399" r:id="rId130"/>
    <p:sldId id="400" r:id="rId131"/>
    <p:sldId id="401" r:id="rId132"/>
    <p:sldId id="402" r:id="rId133"/>
    <p:sldId id="403" r:id="rId134"/>
    <p:sldId id="404" r:id="rId135"/>
    <p:sldId id="405" r:id="rId136"/>
    <p:sldId id="406" r:id="rId137"/>
    <p:sldId id="407" r:id="rId138"/>
    <p:sldId id="408" r:id="rId139"/>
    <p:sldId id="409" r:id="rId140"/>
    <p:sldId id="410" r:id="rId141"/>
    <p:sldId id="411" r:id="rId142"/>
    <p:sldId id="414" r:id="rId143"/>
    <p:sldId id="416" r:id="rId144"/>
    <p:sldId id="417" r:id="rId145"/>
    <p:sldId id="418" r:id="rId146"/>
    <p:sldId id="419" r:id="rId147"/>
    <p:sldId id="420" r:id="rId148"/>
    <p:sldId id="421" r:id="rId149"/>
    <p:sldId id="422" r:id="rId150"/>
    <p:sldId id="423" r:id="rId151"/>
    <p:sldId id="424" r:id="rId152"/>
    <p:sldId id="425" r:id="rId153"/>
    <p:sldId id="426" r:id="rId154"/>
    <p:sldId id="427" r:id="rId155"/>
    <p:sldId id="428" r:id="rId156"/>
    <p:sldId id="429" r:id="rId157"/>
    <p:sldId id="430" r:id="rId158"/>
    <p:sldId id="431" r:id="rId159"/>
    <p:sldId id="432" r:id="rId160"/>
    <p:sldId id="433" r:id="rId161"/>
    <p:sldId id="434" r:id="rId162"/>
    <p:sldId id="435" r:id="rId163"/>
    <p:sldId id="436" r:id="rId164"/>
    <p:sldId id="438" r:id="rId165"/>
    <p:sldId id="439" r:id="rId16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7D0A8-4224-47F0-AE10-D4062F8DA300}">
          <p14:sldIdLst>
            <p14:sldId id="270"/>
            <p14:sldId id="272"/>
            <p14:sldId id="273"/>
            <p14:sldId id="274"/>
            <p14:sldId id="437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95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1"/>
            <p14:sldId id="332"/>
            <p14:sldId id="333"/>
            <p14:sldId id="330"/>
            <p14:sldId id="335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50"/>
            <p14:sldId id="349"/>
            <p14:sldId id="351"/>
            <p14:sldId id="352"/>
            <p14:sldId id="353"/>
            <p14:sldId id="354"/>
            <p14:sldId id="355"/>
            <p14:sldId id="345"/>
            <p14:sldId id="356"/>
            <p14:sldId id="357"/>
            <p14:sldId id="358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73"/>
            <p14:sldId id="368"/>
            <p14:sldId id="369"/>
            <p14:sldId id="371"/>
            <p14:sldId id="370"/>
            <p14:sldId id="374"/>
            <p14:sldId id="372"/>
            <p14:sldId id="375"/>
            <p14:sldId id="376"/>
            <p14:sldId id="381"/>
            <p14:sldId id="377"/>
            <p14:sldId id="378"/>
            <p14:sldId id="379"/>
            <p14:sldId id="387"/>
            <p14:sldId id="380"/>
            <p14:sldId id="383"/>
            <p14:sldId id="384"/>
            <p14:sldId id="385"/>
            <p14:sldId id="386"/>
            <p14:sldId id="388"/>
            <p14:sldId id="389"/>
            <p14:sldId id="390"/>
            <p14:sldId id="392"/>
            <p14:sldId id="412"/>
            <p14:sldId id="393"/>
            <p14:sldId id="415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4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8"/>
            <p14:sldId id="439"/>
          </p14:sldIdLst>
        </p14:section>
        <p14:section name="Untitled Section" id="{75452459-30E5-4F4D-B035-6E597C0D81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2020. 09. 01.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78.jpg"/><Relationship Id="rId7" Type="http://schemas.openxmlformats.org/officeDocument/2006/relationships/image" Target="../media/image82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5" Type="http://schemas.openxmlformats.org/officeDocument/2006/relationships/image" Target="../media/image80.jpg"/><Relationship Id="rId4" Type="http://schemas.openxmlformats.org/officeDocument/2006/relationships/image" Target="../media/image79.jp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78.jpg"/><Relationship Id="rId7" Type="http://schemas.openxmlformats.org/officeDocument/2006/relationships/image" Target="../media/image82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5" Type="http://schemas.openxmlformats.org/officeDocument/2006/relationships/image" Target="../media/image80.jpg"/><Relationship Id="rId4" Type="http://schemas.openxmlformats.org/officeDocument/2006/relationships/image" Target="../media/image79.jpg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78.jpg"/><Relationship Id="rId7" Type="http://schemas.openxmlformats.org/officeDocument/2006/relationships/image" Target="../media/image82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5" Type="http://schemas.openxmlformats.org/officeDocument/2006/relationships/image" Target="../media/image80.jpg"/><Relationship Id="rId4" Type="http://schemas.openxmlformats.org/officeDocument/2006/relationships/image" Target="../media/image79.jpg"/><Relationship Id="rId9" Type="http://schemas.openxmlformats.org/officeDocument/2006/relationships/image" Target="../media/image86.png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78.jpg"/><Relationship Id="rId7" Type="http://schemas.openxmlformats.org/officeDocument/2006/relationships/image" Target="../media/image82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5" Type="http://schemas.openxmlformats.org/officeDocument/2006/relationships/image" Target="../media/image80.jpg"/><Relationship Id="rId4" Type="http://schemas.openxmlformats.org/officeDocument/2006/relationships/image" Target="../media/image79.jpg"/><Relationship Id="rId9" Type="http://schemas.openxmlformats.org/officeDocument/2006/relationships/image" Target="../media/image86.png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78.jpg"/><Relationship Id="rId7" Type="http://schemas.openxmlformats.org/officeDocument/2006/relationships/image" Target="../media/image82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5" Type="http://schemas.openxmlformats.org/officeDocument/2006/relationships/image" Target="../media/image80.jpg"/><Relationship Id="rId4" Type="http://schemas.openxmlformats.org/officeDocument/2006/relationships/image" Target="../media/image79.jpg"/><Relationship Id="rId9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78.jpg"/><Relationship Id="rId7" Type="http://schemas.openxmlformats.org/officeDocument/2006/relationships/image" Target="../media/image82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5" Type="http://schemas.openxmlformats.org/officeDocument/2006/relationships/image" Target="../media/image80.jpg"/><Relationship Id="rId4" Type="http://schemas.openxmlformats.org/officeDocument/2006/relationships/image" Target="../media/image79.jpg"/><Relationship Id="rId9" Type="http://schemas.openxmlformats.org/officeDocument/2006/relationships/image" Target="../media/image86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MACHINE LEARNING</a:t>
            </a:r>
            <a:br>
              <a:rPr lang="hu-HU" b="1" dirty="0"/>
            </a:br>
            <a:r>
              <a:rPr lang="hu-HU" b="1" dirty="0"/>
              <a:t>AND</a:t>
            </a:r>
            <a:br>
              <a:rPr lang="hu-HU" b="1" dirty="0"/>
            </a:br>
            <a:r>
              <a:rPr lang="hu-HU" b="1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7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UNSUPERVISED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11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samples without labels</a:t>
            </a:r>
          </a:p>
          <a:p>
            <a:r>
              <a:rPr lang="hu-HU" dirty="0"/>
              <a:t>	~ the algorithm will find some patterns in this unlabeled dataset</a:t>
            </a:r>
          </a:p>
          <a:p>
            <a:r>
              <a:rPr lang="hu-HU" dirty="0"/>
              <a:t>		For example: clustering algorithms</a:t>
            </a:r>
          </a:p>
          <a:p>
            <a:r>
              <a:rPr lang="hu-HU" dirty="0"/>
              <a:t>	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31382" y="2768944"/>
            <a:ext cx="0" cy="33624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3804" y="5886703"/>
            <a:ext cx="383709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851" y="40801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64038" y="5886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0" name="Oval 29"/>
          <p:cNvSpPr/>
          <p:nvPr/>
        </p:nvSpPr>
        <p:spPr>
          <a:xfrm>
            <a:off x="1634363" y="448196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087897" y="52224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2442066" y="461496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3078548" y="507086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2591319" y="2887903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005856" y="3234929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4596210" y="416683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969480" y="37609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276931" y="2804462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/>
          <p:cNvSpPr txBox="1"/>
          <p:nvPr/>
        </p:nvSpPr>
        <p:spPr>
          <a:xfrm>
            <a:off x="864774" y="4240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01167" y="6031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8118" y="2924266"/>
            <a:ext cx="5225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During the </a:t>
            </a:r>
            <a:r>
              <a:rPr lang="hu-HU" u="sng" dirty="0"/>
              <a:t>training procedure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algorithm will find some relevant </a:t>
            </a:r>
          </a:p>
          <a:p>
            <a:r>
              <a:rPr lang="hu-HU" dirty="0">
                <a:sym typeface="Wingdings" panose="05000000000000000000" pitchFamily="2" charset="2"/>
              </a:rPr>
              <a:t>		features to make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397738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BOOTSTRAP AGGREGATION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7210" y="1705233"/>
            <a:ext cx="84573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/>
              <a:t>e should take repeated samples from the single data set + construct trees + average</a:t>
            </a:r>
          </a:p>
          <a:p>
            <a:r>
              <a:rPr lang="hu-HU" dirty="0"/>
              <a:t>	 all the predictions in the end</a:t>
            </a:r>
          </a:p>
          <a:p>
            <a:r>
              <a:rPr lang="hu-HU" dirty="0"/>
              <a:t>		~ all the trees are fully grown unpruned decision trees</a:t>
            </a:r>
          </a:p>
          <a:p>
            <a:endParaRPr lang="hu-HU" b="1" dirty="0"/>
          </a:p>
          <a:p>
            <a:r>
              <a:rPr lang="hu-HU" b="1" dirty="0"/>
              <a:t>		THIS IS CALLED BAGGING !!!</a:t>
            </a:r>
          </a:p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</a:t>
            </a:r>
            <a:r>
              <a:rPr lang="hu-HU" dirty="0"/>
              <a:t>runing: variance decreases but we have some bias ... here we can reduce</a:t>
            </a:r>
          </a:p>
          <a:p>
            <a:pPr lvl="1"/>
            <a:r>
              <a:rPr lang="hu-HU" dirty="0"/>
              <a:t> the variance without extra bias</a:t>
            </a:r>
          </a:p>
          <a:p>
            <a:pPr lvl="1"/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Regression problem</a:t>
            </a:r>
            <a:r>
              <a:rPr lang="hu-HU" dirty="0"/>
              <a:t>: we take the average </a:t>
            </a:r>
          </a:p>
          <a:p>
            <a:r>
              <a:rPr lang="hu-HU" dirty="0"/>
              <a:t>	</a:t>
            </a:r>
            <a:r>
              <a:rPr lang="hu-HU" b="1" dirty="0"/>
              <a:t>Classification problem</a:t>
            </a:r>
            <a:r>
              <a:rPr lang="hu-HU" dirty="0"/>
              <a:t>: we take the majority vote</a:t>
            </a:r>
          </a:p>
          <a:p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094033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BOOTSTRAP AGGREGATION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8443" y="1596771"/>
            <a:ext cx="74600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One problem with bagging: the constructed trees are highly </a:t>
            </a:r>
            <a:r>
              <a:rPr lang="hu-HU" b="1" dirty="0"/>
              <a:t>correlated</a:t>
            </a:r>
          </a:p>
          <a:p>
            <a:endParaRPr lang="hu-HU" b="1" dirty="0"/>
          </a:p>
          <a:p>
            <a:r>
              <a:rPr lang="hu-HU" b="1" u="sng" dirty="0"/>
              <a:t>Why do correlation occur?</a:t>
            </a:r>
          </a:p>
          <a:p>
            <a:endParaRPr lang="hu-HU" b="1" u="sng" dirty="0"/>
          </a:p>
          <a:p>
            <a:r>
              <a:rPr lang="hu-HU" b="1" dirty="0"/>
              <a:t>   </a:t>
            </a:r>
            <a:r>
              <a:rPr lang="hu-HU" dirty="0"/>
              <a:t>Because every dataset has a strong predictor/feature. All the bagged trees</a:t>
            </a:r>
          </a:p>
          <a:p>
            <a:r>
              <a:rPr lang="hu-HU" dirty="0"/>
              <a:t>        tend to make the same splits because they all share the same features !!!</a:t>
            </a:r>
          </a:p>
          <a:p>
            <a:r>
              <a:rPr lang="hu-HU" dirty="0"/>
              <a:t>	~ because of this all of these trees look very similar</a:t>
            </a:r>
          </a:p>
        </p:txBody>
      </p:sp>
      <p:sp>
        <p:nvSpPr>
          <p:cNvPr id="5" name="Oval 4"/>
          <p:cNvSpPr/>
          <p:nvPr/>
        </p:nvSpPr>
        <p:spPr>
          <a:xfrm>
            <a:off x="2417876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1795919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86287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1536427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051292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2710319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225184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Connector 11"/>
          <p:cNvCxnSpPr>
            <a:stCxn id="5" idx="3"/>
            <a:endCxn id="6" idx="0"/>
          </p:cNvCxnSpPr>
          <p:nvPr/>
        </p:nvCxnSpPr>
        <p:spPr>
          <a:xfrm flipH="1">
            <a:off x="1882416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5" idx="5"/>
          </p:cNvCxnSpPr>
          <p:nvPr/>
        </p:nvCxnSpPr>
        <p:spPr>
          <a:xfrm flipH="1" flipV="1">
            <a:off x="2565536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0"/>
          </p:cNvCxnSpPr>
          <p:nvPr/>
        </p:nvCxnSpPr>
        <p:spPr>
          <a:xfrm flipH="1">
            <a:off x="1622924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6" idx="5"/>
          </p:cNvCxnSpPr>
          <p:nvPr/>
        </p:nvCxnSpPr>
        <p:spPr>
          <a:xfrm flipH="1" flipV="1">
            <a:off x="1943579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10" idx="0"/>
          </p:cNvCxnSpPr>
          <p:nvPr/>
        </p:nvCxnSpPr>
        <p:spPr>
          <a:xfrm flipH="1">
            <a:off x="2796816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7" idx="5"/>
          </p:cNvCxnSpPr>
          <p:nvPr/>
        </p:nvCxnSpPr>
        <p:spPr>
          <a:xfrm flipH="1" flipV="1">
            <a:off x="3133947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10444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288487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78855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4028995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543860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202887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717752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5" name="Straight Connector 24"/>
          <p:cNvCxnSpPr>
            <a:stCxn id="18" idx="3"/>
            <a:endCxn id="19" idx="0"/>
          </p:cNvCxnSpPr>
          <p:nvPr/>
        </p:nvCxnSpPr>
        <p:spPr>
          <a:xfrm flipH="1">
            <a:off x="4374984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0"/>
            <a:endCxn id="18" idx="5"/>
          </p:cNvCxnSpPr>
          <p:nvPr/>
        </p:nvCxnSpPr>
        <p:spPr>
          <a:xfrm flipH="1" flipV="1">
            <a:off x="5058104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3"/>
            <a:endCxn id="21" idx="0"/>
          </p:cNvCxnSpPr>
          <p:nvPr/>
        </p:nvCxnSpPr>
        <p:spPr>
          <a:xfrm flipH="1">
            <a:off x="4115492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  <a:endCxn id="19" idx="5"/>
          </p:cNvCxnSpPr>
          <p:nvPr/>
        </p:nvCxnSpPr>
        <p:spPr>
          <a:xfrm flipH="1" flipV="1">
            <a:off x="4436147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23" idx="0"/>
          </p:cNvCxnSpPr>
          <p:nvPr/>
        </p:nvCxnSpPr>
        <p:spPr>
          <a:xfrm flipH="1">
            <a:off x="5289384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0"/>
            <a:endCxn id="20" idx="5"/>
          </p:cNvCxnSpPr>
          <p:nvPr/>
        </p:nvCxnSpPr>
        <p:spPr>
          <a:xfrm flipH="1" flipV="1">
            <a:off x="5626515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383040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6761083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7951451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6501591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7016456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7675483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8190348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8" name="Straight Connector 37"/>
          <p:cNvCxnSpPr>
            <a:stCxn id="31" idx="3"/>
            <a:endCxn id="32" idx="0"/>
          </p:cNvCxnSpPr>
          <p:nvPr/>
        </p:nvCxnSpPr>
        <p:spPr>
          <a:xfrm flipH="1">
            <a:off x="6847580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0"/>
            <a:endCxn id="31" idx="5"/>
          </p:cNvCxnSpPr>
          <p:nvPr/>
        </p:nvCxnSpPr>
        <p:spPr>
          <a:xfrm flipH="1" flipV="1">
            <a:off x="7530700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3"/>
            <a:endCxn id="34" idx="0"/>
          </p:cNvCxnSpPr>
          <p:nvPr/>
        </p:nvCxnSpPr>
        <p:spPr>
          <a:xfrm flipH="1">
            <a:off x="6588088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0"/>
            <a:endCxn id="32" idx="5"/>
          </p:cNvCxnSpPr>
          <p:nvPr/>
        </p:nvCxnSpPr>
        <p:spPr>
          <a:xfrm flipH="1" flipV="1">
            <a:off x="6908743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3"/>
            <a:endCxn id="36" idx="0"/>
          </p:cNvCxnSpPr>
          <p:nvPr/>
        </p:nvCxnSpPr>
        <p:spPr>
          <a:xfrm flipH="1">
            <a:off x="7761980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0"/>
            <a:endCxn id="33" idx="5"/>
          </p:cNvCxnSpPr>
          <p:nvPr/>
        </p:nvCxnSpPr>
        <p:spPr>
          <a:xfrm flipH="1" flipV="1">
            <a:off x="8099111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875608" y="4147025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Oval 44"/>
          <p:cNvSpPr/>
          <p:nvPr/>
        </p:nvSpPr>
        <p:spPr>
          <a:xfrm>
            <a:off x="9253651" y="4472420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/>
          <p:cNvSpPr/>
          <p:nvPr/>
        </p:nvSpPr>
        <p:spPr>
          <a:xfrm>
            <a:off x="10444019" y="4472420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Oval 46"/>
          <p:cNvSpPr/>
          <p:nvPr/>
        </p:nvSpPr>
        <p:spPr>
          <a:xfrm>
            <a:off x="8994159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9509024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10168051" y="483076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10682916" y="483076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1" name="Straight Connector 50"/>
          <p:cNvCxnSpPr>
            <a:stCxn id="44" idx="3"/>
            <a:endCxn id="45" idx="0"/>
          </p:cNvCxnSpPr>
          <p:nvPr/>
        </p:nvCxnSpPr>
        <p:spPr>
          <a:xfrm flipH="1">
            <a:off x="9340148" y="4294685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0"/>
            <a:endCxn id="44" idx="5"/>
          </p:cNvCxnSpPr>
          <p:nvPr/>
        </p:nvCxnSpPr>
        <p:spPr>
          <a:xfrm flipH="1" flipV="1">
            <a:off x="10023268" y="4294685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47" idx="0"/>
          </p:cNvCxnSpPr>
          <p:nvPr/>
        </p:nvCxnSpPr>
        <p:spPr>
          <a:xfrm flipH="1">
            <a:off x="9080656" y="4620080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0"/>
            <a:endCxn id="45" idx="5"/>
          </p:cNvCxnSpPr>
          <p:nvPr/>
        </p:nvCxnSpPr>
        <p:spPr>
          <a:xfrm flipH="1" flipV="1">
            <a:off x="9401311" y="4620080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9" idx="0"/>
          </p:cNvCxnSpPr>
          <p:nvPr/>
        </p:nvCxnSpPr>
        <p:spPr>
          <a:xfrm flipH="1">
            <a:off x="10254548" y="4620080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0"/>
            <a:endCxn id="46" idx="5"/>
          </p:cNvCxnSpPr>
          <p:nvPr/>
        </p:nvCxnSpPr>
        <p:spPr>
          <a:xfrm flipH="1" flipV="1">
            <a:off x="10591679" y="4620080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32517" y="51554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33252" y="515274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03704" y="515274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496272" y="515274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93357" y="5673783"/>
            <a:ext cx="55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CORRELATED TREES BECAUSE WE USE ALL THE FEATURES</a:t>
            </a:r>
          </a:p>
        </p:txBody>
      </p:sp>
    </p:spTree>
    <p:extLst>
      <p:ext uri="{BB962C8B-B14F-4D97-AF65-F5344CB8AC3E}">
        <p14:creationId xmlns:p14="http://schemas.microsoft.com/office/powerpoint/2010/main" val="18622443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Random Forest Classifier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3345" y="1507526"/>
            <a:ext cx="9226504" cy="3822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hu-HU" sz="2000" dirty="0">
                <a:sym typeface="Wingdings" panose="05000000000000000000" pitchFamily="2" charset="2"/>
              </a:rPr>
              <a:t> b</a:t>
            </a:r>
            <a:r>
              <a:rPr lang="hu-HU" sz="2000" dirty="0"/>
              <a:t>etter than bagging: this algorithm </a:t>
            </a:r>
            <a:r>
              <a:rPr lang="hu-HU" sz="2000" b="1" dirty="0"/>
              <a:t>decorrelates</a:t>
            </a:r>
            <a:r>
              <a:rPr lang="hu-HU" sz="2000" dirty="0"/>
              <a:t> the single                                        	decision trees that has been constructed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hu-HU" sz="2000" dirty="0">
                <a:sym typeface="Wingdings" panose="05000000000000000000" pitchFamily="2" charset="2"/>
              </a:rPr>
              <a:t> t</a:t>
            </a:r>
            <a:r>
              <a:rPr lang="hu-HU" sz="2000" dirty="0"/>
              <a:t>his reduces the variance even more when averaging the trees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hu-HU" sz="2000" dirty="0"/>
              <a:t> similar to bagging: we keep constructing decision trees on the training data </a:t>
            </a:r>
            <a:r>
              <a:rPr lang="hu-HU" sz="2000" b="1" dirty="0"/>
              <a:t>BUT</a:t>
            </a:r>
            <a:r>
              <a:rPr lang="hu-HU" sz="2000" dirty="0"/>
              <a:t>    	on every split in the tree, a random selection of features / predictors is 		chosen from the full feature set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/>
              <a:t>	The number of features considered at a given split is approximately equal to 		the square root of the total number of features (for classification)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6854" y="4769708"/>
            <a:ext cx="608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Bagging</a:t>
            </a:r>
            <a:r>
              <a:rPr lang="hu-HU" dirty="0"/>
              <a:t>: algorithm searches over all the </a:t>
            </a:r>
            <a:r>
              <a:rPr lang="hu-HU" b="1" dirty="0"/>
              <a:t>N</a:t>
            </a:r>
            <a:r>
              <a:rPr lang="hu-HU" dirty="0"/>
              <a:t> features to find </a:t>
            </a:r>
          </a:p>
          <a:p>
            <a:r>
              <a:rPr lang="hu-HU" dirty="0"/>
              <a:t>	the best feature that best splits the data at that node</a:t>
            </a:r>
            <a:endParaRPr lang="hu-H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46854" y="5474043"/>
                <a:ext cx="7294433" cy="672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u="sng" dirty="0"/>
                  <a:t>Random Forest Classifier</a:t>
                </a:r>
                <a:r>
                  <a:rPr lang="hu-HU" dirty="0"/>
                  <a:t>: algorithm searches over a random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rad>
                  </m:oMath>
                </a14:m>
                <a:r>
                  <a:rPr lang="hu-HU" dirty="0"/>
                  <a:t> features to </a:t>
                </a:r>
              </a:p>
              <a:p>
                <a:r>
                  <a:rPr lang="hu-HU" dirty="0"/>
                  <a:t>			find the best one</a:t>
                </a:r>
                <a:endParaRPr lang="hu-HU" sz="1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54" y="5474043"/>
                <a:ext cx="7294433" cy="672428"/>
              </a:xfrm>
              <a:prstGeom prst="rect">
                <a:avLst/>
              </a:prstGeom>
              <a:blipFill rotWithShape="0">
                <a:blip r:embed="rId2"/>
                <a:stretch>
                  <a:fillRect l="-668" t="-909" r="-501" b="-136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928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Random Forest Classifier</a:t>
            </a:r>
          </a:p>
        </p:txBody>
      </p:sp>
      <p:sp>
        <p:nvSpPr>
          <p:cNvPr id="3" name="Oval 2"/>
          <p:cNvSpPr/>
          <p:nvPr/>
        </p:nvSpPr>
        <p:spPr>
          <a:xfrm>
            <a:off x="2187217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1565260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755628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305768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1820633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479660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994525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Connector 14"/>
          <p:cNvCxnSpPr>
            <a:stCxn id="3" idx="3"/>
            <a:endCxn id="8" idx="0"/>
          </p:cNvCxnSpPr>
          <p:nvPr/>
        </p:nvCxnSpPr>
        <p:spPr>
          <a:xfrm flipH="1">
            <a:off x="1651757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3" idx="5"/>
          </p:cNvCxnSpPr>
          <p:nvPr/>
        </p:nvCxnSpPr>
        <p:spPr>
          <a:xfrm flipH="1" flipV="1">
            <a:off x="2334877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10" idx="0"/>
          </p:cNvCxnSpPr>
          <p:nvPr/>
        </p:nvCxnSpPr>
        <p:spPr>
          <a:xfrm flipH="1">
            <a:off x="1392265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8" idx="5"/>
          </p:cNvCxnSpPr>
          <p:nvPr/>
        </p:nvCxnSpPr>
        <p:spPr>
          <a:xfrm flipH="1" flipV="1">
            <a:off x="1712920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2" idx="0"/>
          </p:cNvCxnSpPr>
          <p:nvPr/>
        </p:nvCxnSpPr>
        <p:spPr>
          <a:xfrm flipH="1">
            <a:off x="2566157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0"/>
            <a:endCxn id="9" idx="5"/>
          </p:cNvCxnSpPr>
          <p:nvPr/>
        </p:nvCxnSpPr>
        <p:spPr>
          <a:xfrm flipH="1" flipV="1">
            <a:off x="2903288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0176" y="1269934"/>
            <a:ext cx="10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 dataset</a:t>
            </a:r>
          </a:p>
        </p:txBody>
      </p:sp>
      <p:sp>
        <p:nvSpPr>
          <p:cNvPr id="36" name="Oval 35"/>
          <p:cNvSpPr/>
          <p:nvPr/>
        </p:nvSpPr>
        <p:spPr>
          <a:xfrm>
            <a:off x="4679785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057828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5248196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3798336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4313201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4972228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5487093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3" name="Straight Connector 42"/>
          <p:cNvCxnSpPr>
            <a:stCxn id="36" idx="3"/>
            <a:endCxn id="37" idx="0"/>
          </p:cNvCxnSpPr>
          <p:nvPr/>
        </p:nvCxnSpPr>
        <p:spPr>
          <a:xfrm flipH="1">
            <a:off x="4144325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0"/>
            <a:endCxn id="36" idx="5"/>
          </p:cNvCxnSpPr>
          <p:nvPr/>
        </p:nvCxnSpPr>
        <p:spPr>
          <a:xfrm flipH="1" flipV="1">
            <a:off x="4827445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39" idx="0"/>
          </p:cNvCxnSpPr>
          <p:nvPr/>
        </p:nvCxnSpPr>
        <p:spPr>
          <a:xfrm flipH="1">
            <a:off x="3884833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0"/>
            <a:endCxn id="37" idx="5"/>
          </p:cNvCxnSpPr>
          <p:nvPr/>
        </p:nvCxnSpPr>
        <p:spPr>
          <a:xfrm flipH="1" flipV="1">
            <a:off x="4205488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3"/>
            <a:endCxn id="41" idx="0"/>
          </p:cNvCxnSpPr>
          <p:nvPr/>
        </p:nvCxnSpPr>
        <p:spPr>
          <a:xfrm flipH="1">
            <a:off x="5058725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0"/>
            <a:endCxn id="38" idx="5"/>
          </p:cNvCxnSpPr>
          <p:nvPr/>
        </p:nvCxnSpPr>
        <p:spPr>
          <a:xfrm flipH="1" flipV="1">
            <a:off x="5395856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152381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6530424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7720792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/>
          <p:cNvSpPr/>
          <p:nvPr/>
        </p:nvSpPr>
        <p:spPr>
          <a:xfrm>
            <a:off x="6270932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Oval 52"/>
          <p:cNvSpPr/>
          <p:nvPr/>
        </p:nvSpPr>
        <p:spPr>
          <a:xfrm>
            <a:off x="6785797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Oval 53"/>
          <p:cNvSpPr/>
          <p:nvPr/>
        </p:nvSpPr>
        <p:spPr>
          <a:xfrm>
            <a:off x="7444824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7959689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6" name="Straight Connector 55"/>
          <p:cNvCxnSpPr>
            <a:stCxn id="49" idx="3"/>
            <a:endCxn id="50" idx="0"/>
          </p:cNvCxnSpPr>
          <p:nvPr/>
        </p:nvCxnSpPr>
        <p:spPr>
          <a:xfrm flipH="1">
            <a:off x="6616921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  <a:endCxn id="49" idx="5"/>
          </p:cNvCxnSpPr>
          <p:nvPr/>
        </p:nvCxnSpPr>
        <p:spPr>
          <a:xfrm flipH="1" flipV="1">
            <a:off x="7300041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0" idx="3"/>
            <a:endCxn id="52" idx="0"/>
          </p:cNvCxnSpPr>
          <p:nvPr/>
        </p:nvCxnSpPr>
        <p:spPr>
          <a:xfrm flipH="1">
            <a:off x="6357429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0"/>
            <a:endCxn id="50" idx="5"/>
          </p:cNvCxnSpPr>
          <p:nvPr/>
        </p:nvCxnSpPr>
        <p:spPr>
          <a:xfrm flipH="1" flipV="1">
            <a:off x="6678084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1" idx="3"/>
            <a:endCxn id="54" idx="0"/>
          </p:cNvCxnSpPr>
          <p:nvPr/>
        </p:nvCxnSpPr>
        <p:spPr>
          <a:xfrm flipH="1">
            <a:off x="7531321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0"/>
            <a:endCxn id="51" idx="5"/>
          </p:cNvCxnSpPr>
          <p:nvPr/>
        </p:nvCxnSpPr>
        <p:spPr>
          <a:xfrm flipH="1" flipV="1">
            <a:off x="7868452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644949" y="2515931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Oval 62"/>
          <p:cNvSpPr/>
          <p:nvPr/>
        </p:nvSpPr>
        <p:spPr>
          <a:xfrm>
            <a:off x="9022992" y="2841326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10213360" y="2841326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Oval 64"/>
          <p:cNvSpPr/>
          <p:nvPr/>
        </p:nvSpPr>
        <p:spPr>
          <a:xfrm>
            <a:off x="8763500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Oval 65"/>
          <p:cNvSpPr/>
          <p:nvPr/>
        </p:nvSpPr>
        <p:spPr>
          <a:xfrm>
            <a:off x="9278365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Oval 66"/>
          <p:cNvSpPr/>
          <p:nvPr/>
        </p:nvSpPr>
        <p:spPr>
          <a:xfrm>
            <a:off x="9937392" y="3199672"/>
            <a:ext cx="172994" cy="1729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Oval 67"/>
          <p:cNvSpPr/>
          <p:nvPr/>
        </p:nvSpPr>
        <p:spPr>
          <a:xfrm>
            <a:off x="10452257" y="3199672"/>
            <a:ext cx="172994" cy="172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9" name="Straight Connector 68"/>
          <p:cNvCxnSpPr>
            <a:stCxn id="62" idx="3"/>
            <a:endCxn id="63" idx="0"/>
          </p:cNvCxnSpPr>
          <p:nvPr/>
        </p:nvCxnSpPr>
        <p:spPr>
          <a:xfrm flipH="1">
            <a:off x="9109489" y="2663591"/>
            <a:ext cx="560794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0"/>
            <a:endCxn id="62" idx="5"/>
          </p:cNvCxnSpPr>
          <p:nvPr/>
        </p:nvCxnSpPr>
        <p:spPr>
          <a:xfrm flipH="1" flipV="1">
            <a:off x="9792609" y="2663591"/>
            <a:ext cx="507248" cy="1777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3"/>
            <a:endCxn id="65" idx="0"/>
          </p:cNvCxnSpPr>
          <p:nvPr/>
        </p:nvCxnSpPr>
        <p:spPr>
          <a:xfrm flipH="1">
            <a:off x="8849997" y="2988986"/>
            <a:ext cx="198329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0"/>
            <a:endCxn id="63" idx="5"/>
          </p:cNvCxnSpPr>
          <p:nvPr/>
        </p:nvCxnSpPr>
        <p:spPr>
          <a:xfrm flipH="1" flipV="1">
            <a:off x="9170652" y="2988986"/>
            <a:ext cx="194210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4" idx="3"/>
            <a:endCxn id="67" idx="0"/>
          </p:cNvCxnSpPr>
          <p:nvPr/>
        </p:nvCxnSpPr>
        <p:spPr>
          <a:xfrm flipH="1">
            <a:off x="10023889" y="2988986"/>
            <a:ext cx="214805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8" idx="0"/>
            <a:endCxn id="64" idx="5"/>
          </p:cNvCxnSpPr>
          <p:nvPr/>
        </p:nvCxnSpPr>
        <p:spPr>
          <a:xfrm flipH="1" flipV="1">
            <a:off x="10361020" y="2988986"/>
            <a:ext cx="177734" cy="2106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01858" y="352434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302593" y="35216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73045" y="35216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265613" y="35216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TREE #4</a:t>
            </a:r>
          </a:p>
        </p:txBody>
      </p:sp>
      <p:cxnSp>
        <p:nvCxnSpPr>
          <p:cNvPr id="80" name="Straight Arrow Connector 79"/>
          <p:cNvCxnSpPr>
            <a:stCxn id="35" idx="2"/>
          </p:cNvCxnSpPr>
          <p:nvPr/>
        </p:nvCxnSpPr>
        <p:spPr>
          <a:xfrm flipH="1">
            <a:off x="4083162" y="1639266"/>
            <a:ext cx="1833889" cy="279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2"/>
          </p:cNvCxnSpPr>
          <p:nvPr/>
        </p:nvCxnSpPr>
        <p:spPr>
          <a:xfrm flipH="1">
            <a:off x="5334693" y="1639266"/>
            <a:ext cx="582358" cy="391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5" idx="2"/>
          </p:cNvCxnSpPr>
          <p:nvPr/>
        </p:nvCxnSpPr>
        <p:spPr>
          <a:xfrm>
            <a:off x="5917051" y="1639266"/>
            <a:ext cx="609600" cy="32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>
            <a:off x="5917051" y="1639266"/>
            <a:ext cx="2040268" cy="280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84780" y="2101140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  features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21794" y="22411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09055" y="209675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  features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46069" y="22367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21732" y="210339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  features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58746" y="22434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195986" y="210339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  features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333000" y="22434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4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229026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746999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177715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9676960" y="3890985"/>
            <a:ext cx="0" cy="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801521" y="42611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CLASS C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36804" y="426326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CLASS 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703418" y="42611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CLASS B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43171" y="42603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CLASS C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229026" y="4629649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14548" y="4629649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192577" y="4617278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728462" y="4617250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229026" y="4872652"/>
            <a:ext cx="75024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952347" y="4872652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911584" y="5123484"/>
            <a:ext cx="2091719" cy="391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MAJORITY VOTING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971004" y="5514807"/>
            <a:ext cx="0" cy="24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930241" y="5765639"/>
            <a:ext cx="2091719" cy="391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FINAL CLASS</a:t>
            </a:r>
          </a:p>
        </p:txBody>
      </p:sp>
    </p:spTree>
    <p:extLst>
      <p:ext uri="{BB962C8B-B14F-4D97-AF65-F5344CB8AC3E}">
        <p14:creationId xmlns:p14="http://schemas.microsoft.com/office/powerpoint/2010/main" val="4082644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Random Forest Classifier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33258" y="140867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u="sng" dirty="0">
                <a:solidFill>
                  <a:srgbClr val="FF0000"/>
                </a:solidFill>
              </a:rPr>
              <a:t>Why is it good</a:t>
            </a:r>
            <a:r>
              <a:rPr lang="hu-HU" sz="2400" b="1" dirty="0">
                <a:solidFill>
                  <a:srgbClr val="FF0000"/>
                </a:solidFill>
              </a:rPr>
              <a:t>?</a:t>
            </a:r>
          </a:p>
          <a:p>
            <a:r>
              <a:rPr lang="hu-HU" sz="2400" dirty="0"/>
              <a:t>i</a:t>
            </a:r>
            <a:r>
              <a:rPr lang="en-US" sz="2400" dirty="0"/>
              <a:t>f o</a:t>
            </a:r>
            <a:r>
              <a:rPr lang="hu-HU" sz="2400" dirty="0"/>
              <a:t>n</a:t>
            </a:r>
            <a:r>
              <a:rPr lang="en-US" sz="2400" dirty="0"/>
              <a:t>e or a few features are very strong predictors for the response variable (target output), these features will be selected in many of the</a:t>
            </a:r>
            <a:r>
              <a:rPr lang="hu-HU" sz="2400" dirty="0"/>
              <a:t> decision</a:t>
            </a:r>
            <a:r>
              <a:rPr lang="en-US" sz="2400" dirty="0"/>
              <a:t> trees</a:t>
            </a:r>
            <a:r>
              <a:rPr lang="hu-HU" sz="2400" dirty="0"/>
              <a:t>: so they will </a:t>
            </a:r>
            <a:r>
              <a:rPr lang="en-US" sz="2400" dirty="0"/>
              <a:t>become correlated</a:t>
            </a:r>
            <a:endParaRPr lang="hu-HU" sz="2400" dirty="0"/>
          </a:p>
          <a:p>
            <a:r>
              <a:rPr lang="hu-HU" sz="2400" dirty="0"/>
              <a:t>huge advantage: at some point the variance stops decreasing no matter how many more trees we add to our random forest + it is not going to produce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20053740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22729" y="1525697"/>
            <a:ext cx="8946541" cy="4195481"/>
          </a:xfrm>
        </p:spPr>
        <p:txBody>
          <a:bodyPr>
            <a:normAutofit/>
          </a:bodyPr>
          <a:lstStyle/>
          <a:p>
            <a:r>
              <a:rPr lang="hu-HU" sz="2400" dirty="0"/>
              <a:t>it can be used for classification and regression too</a:t>
            </a:r>
          </a:p>
          <a:p>
            <a:r>
              <a:rPr lang="hu-HU" sz="2400" dirty="0"/>
              <a:t>helps to reduce variance and bias !!!</a:t>
            </a:r>
          </a:p>
          <a:p>
            <a:r>
              <a:rPr lang="hu-HU" sz="2400" u="sng" dirty="0"/>
              <a:t>bagging</a:t>
            </a:r>
            <a:r>
              <a:rPr lang="hu-HU" sz="2400" dirty="0"/>
              <a:t>: creates multiple copies of the original data: constructs several decision trees on the copies </a:t>
            </a:r>
            <a:r>
              <a:rPr lang="hu-HU" sz="2400" dirty="0">
                <a:sym typeface="Wingdings" panose="05000000000000000000" pitchFamily="2" charset="2"/>
              </a:rPr>
              <a:t>and</a:t>
            </a:r>
            <a:r>
              <a:rPr lang="hu-HU" sz="2400" dirty="0"/>
              <a:t> combining all the trees to make predictions</a:t>
            </a:r>
          </a:p>
          <a:p>
            <a:pPr marL="0" indent="0">
              <a:buNone/>
            </a:pPr>
            <a:r>
              <a:rPr lang="hu-HU" sz="2400" b="1" dirty="0"/>
              <a:t>	WE CONSTRUCT THESE TREES INDEPENDENTLY !!!</a:t>
            </a:r>
          </a:p>
          <a:p>
            <a:r>
              <a:rPr lang="hu-HU" sz="2400" b="1" u="sng" dirty="0"/>
              <a:t>boosting</a:t>
            </a:r>
            <a:r>
              <a:rPr lang="hu-HU" sz="2400" dirty="0"/>
              <a:t>: here the decision trees are grown sequentially so each tree is grown using information from previously grown trees</a:t>
            </a:r>
          </a:p>
          <a:p>
            <a:pPr marL="0" indent="0">
              <a:buNone/>
            </a:pPr>
            <a:r>
              <a:rPr lang="hu-HU" sz="2400" b="1" dirty="0"/>
              <a:t>	THESE TREES ARE NOT INDEPENDENT OF EACH OTHER</a:t>
            </a:r>
          </a:p>
          <a:p>
            <a:pPr marL="0" indent="0">
              <a:buNone/>
            </a:pPr>
            <a:r>
              <a:rPr lang="hu-HU" sz="2400" b="1" dirty="0"/>
              <a:t>		</a:t>
            </a:r>
            <a:r>
              <a:rPr lang="hu-HU" sz="2400" dirty="0"/>
              <a:t>~</a:t>
            </a:r>
            <a:r>
              <a:rPr lang="hu-HU" sz="2400" b="1" dirty="0"/>
              <a:t> </a:t>
            </a:r>
            <a:r>
              <a:rPr lang="hu-HU" sz="2400" dirty="0"/>
              <a:t>boosting is a sequential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711016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0520" y="1493062"/>
            <a:ext cx="921271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rather counter-intuitive theory: a weak learner is not able to make</a:t>
            </a:r>
          </a:p>
          <a:p>
            <a:r>
              <a:rPr lang="hu-HU" dirty="0"/>
              <a:t>	good predictions 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weak learner is just a bit better than random guess or coin flip</a:t>
            </a:r>
          </a:p>
          <a:p>
            <a:r>
              <a:rPr lang="hu-HU" dirty="0"/>
              <a:t>			For example: decision trees with depth </a:t>
            </a:r>
            <a:r>
              <a:rPr lang="hu-HU" b="1" dirty="0"/>
              <a:t>1 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combining weak learners can prove to be an extremely</a:t>
            </a:r>
          </a:p>
          <a:p>
            <a:r>
              <a:rPr lang="hu-HU" dirty="0">
                <a:sym typeface="Wingdings" panose="05000000000000000000" pitchFamily="2" charset="2"/>
              </a:rPr>
              <a:t>			powerful classifier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</a:t>
            </a:r>
            <a:r>
              <a:rPr lang="hu-HU" dirty="0"/>
              <a:t>y fitting small trees (</a:t>
            </a:r>
            <a:r>
              <a:rPr lang="hu-HU" b="1" dirty="0"/>
              <a:t>decision stumps</a:t>
            </a:r>
            <a:r>
              <a:rPr lang="hu-HU" dirty="0"/>
              <a:t>) we slowly improve the final result</a:t>
            </a:r>
          </a:p>
          <a:p>
            <a:r>
              <a:rPr lang="hu-HU" dirty="0"/>
              <a:t>			 in cases when it does not perform well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			</a:t>
            </a:r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3059" y="4712044"/>
            <a:ext cx="585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will consider adaptive boosting „</a:t>
            </a:r>
            <a:r>
              <a:rPr lang="hu-HU" b="1" dirty="0"/>
              <a:t>AdaBoost</a:t>
            </a:r>
            <a:r>
              <a:rPr lang="hu-HU" dirty="0"/>
              <a:t>” algorithm !!!</a:t>
            </a:r>
          </a:p>
        </p:txBody>
      </p:sp>
    </p:spTree>
    <p:extLst>
      <p:ext uri="{BB962C8B-B14F-4D97-AF65-F5344CB8AC3E}">
        <p14:creationId xmlns:p14="http://schemas.microsoft.com/office/powerpoint/2010/main" val="35099206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844" y="1443553"/>
            <a:ext cx="80311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Viola-Jones Face Detection algorithm uses boosting</a:t>
            </a:r>
          </a:p>
          <a:p>
            <a:r>
              <a:rPr lang="hu-HU" dirty="0"/>
              <a:t>	~ combines decision stumps to detect faces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weak learners decide whether the given section of the image</a:t>
            </a:r>
          </a:p>
          <a:p>
            <a:r>
              <a:rPr lang="hu-HU" dirty="0">
                <a:sym typeface="Wingdings" panose="05000000000000000000" pitchFamily="2" charset="2"/>
              </a:rPr>
              <a:t>			contains a face or not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extremely accurate and fast algorithm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2015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62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we want to classify the dots </a:t>
            </a:r>
          </a:p>
          <a:p>
            <a:r>
              <a:rPr lang="hu-HU" dirty="0"/>
              <a:t>	~ two </a:t>
            </a:r>
            <a:r>
              <a:rPr lang="hu-HU" b="1" dirty="0"/>
              <a:t>x</a:t>
            </a:r>
            <a:r>
              <a:rPr lang="hu-HU" dirty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b="1" dirty="0"/>
              <a:t>Boosting</a:t>
            </a:r>
            <a:r>
              <a:rPr lang="hu-HU" dirty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/>
              <a:t>decision trees </a:t>
            </a:r>
            <a:r>
              <a:rPr lang="hu-HU" dirty="0"/>
              <a:t>with depth </a:t>
            </a:r>
            <a:r>
              <a:rPr lang="hu-HU" b="1" dirty="0"/>
              <a:t>1</a:t>
            </a:r>
            <a:r>
              <a:rPr lang="hu-HU" dirty="0"/>
              <a:t> (capable of linear classification)</a:t>
            </a:r>
          </a:p>
        </p:txBody>
      </p:sp>
      <p:sp>
        <p:nvSpPr>
          <p:cNvPr id="34" name="Oval 33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57088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we want to classify the dots </a:t>
            </a:r>
          </a:p>
          <a:p>
            <a:r>
              <a:rPr lang="hu-HU" dirty="0"/>
              <a:t>	~ two </a:t>
            </a:r>
            <a:r>
              <a:rPr lang="hu-HU" b="1" dirty="0"/>
              <a:t>x</a:t>
            </a:r>
            <a:r>
              <a:rPr lang="hu-HU" dirty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b="1" dirty="0"/>
              <a:t>Boosting</a:t>
            </a:r>
            <a:r>
              <a:rPr lang="hu-HU" dirty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/>
              <a:t>decision trees </a:t>
            </a:r>
            <a:r>
              <a:rPr lang="hu-HU" dirty="0"/>
              <a:t>with depth </a:t>
            </a:r>
            <a:r>
              <a:rPr lang="hu-HU" b="1" dirty="0"/>
              <a:t>1</a:t>
            </a:r>
            <a:r>
              <a:rPr lang="hu-HU" dirty="0"/>
              <a:t> (capable of linear classification)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 classifier made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   Increase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  Decrease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correctly classified items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05234" y="3337864"/>
            <a:ext cx="28502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78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88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REINFORCEMENT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8715" y="1672406"/>
            <a:ext cx="9006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do not have a dataset at all !!!</a:t>
            </a:r>
          </a:p>
          <a:p>
            <a:r>
              <a:rPr lang="hu-HU" dirty="0"/>
              <a:t>	~ the artificial intelligence agent will interacts with the</a:t>
            </a:r>
          </a:p>
          <a:p>
            <a:r>
              <a:rPr lang="hu-HU" dirty="0"/>
              <a:t>	        environment (states) and figurest out what to do (actions) 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  UPON DOING ACTIONS THE AGENT RECEIVES A REWARD/PENALTY !!!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04" y="3823000"/>
            <a:ext cx="4133850" cy="1666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16346" y="373997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7661189" y="3739977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8106032" y="3739976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8518697" y="373997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8963540" y="3739977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9408383" y="3739976"/>
            <a:ext cx="444843" cy="44484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7216346" y="418482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7661189" y="418481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106032" y="4184818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8518697" y="418482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8963540" y="418481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408383" y="418481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216346" y="460019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7661189" y="460018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106032" y="4600188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518697" y="4600190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63540" y="4600189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408383" y="4600188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7216346" y="5045032"/>
            <a:ext cx="444843" cy="444843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7661189" y="5045031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8106032" y="504503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518697" y="5045032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963540" y="5045031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9408383" y="5045030"/>
            <a:ext cx="444843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6367393" y="5659395"/>
            <a:ext cx="453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finding the shortest path: there are states (cells) and</a:t>
            </a:r>
          </a:p>
          <a:p>
            <a:pPr algn="ctr"/>
            <a:r>
              <a:rPr lang="hu-HU" sz="1600" dirty="0"/>
              <a:t>	actions (we can visit the neighbor cells)</a:t>
            </a:r>
          </a:p>
        </p:txBody>
      </p:sp>
    </p:spTree>
    <p:extLst>
      <p:ext uri="{BB962C8B-B14F-4D97-AF65-F5344CB8AC3E}">
        <p14:creationId xmlns:p14="http://schemas.microsoft.com/office/powerpoint/2010/main" val="23107510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we want to classify the dots </a:t>
            </a:r>
          </a:p>
          <a:p>
            <a:r>
              <a:rPr lang="hu-HU" dirty="0"/>
              <a:t>	~ two </a:t>
            </a:r>
            <a:r>
              <a:rPr lang="hu-HU" b="1" dirty="0"/>
              <a:t>x</a:t>
            </a:r>
            <a:r>
              <a:rPr lang="hu-HU" dirty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b="1" dirty="0"/>
              <a:t>Boosting</a:t>
            </a:r>
            <a:r>
              <a:rPr lang="hu-HU" dirty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/>
              <a:t>decision trees </a:t>
            </a:r>
            <a:r>
              <a:rPr lang="hu-HU" dirty="0"/>
              <a:t>with depth </a:t>
            </a:r>
            <a:r>
              <a:rPr lang="hu-HU" b="1" dirty="0"/>
              <a:t>1</a:t>
            </a:r>
            <a:r>
              <a:rPr lang="hu-HU" dirty="0"/>
              <a:t> (capable of linear classification)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 classifier made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   Increase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  Decrease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correctly classified items</a:t>
            </a:r>
            <a:endParaRPr lang="hu-H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3027" y="2685535"/>
            <a:ext cx="0" cy="2372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Oval 52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Oval 53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394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we want to classify the dots </a:t>
            </a:r>
          </a:p>
          <a:p>
            <a:r>
              <a:rPr lang="hu-HU" dirty="0"/>
              <a:t>	~ two </a:t>
            </a:r>
            <a:r>
              <a:rPr lang="hu-HU" b="1" dirty="0"/>
              <a:t>x</a:t>
            </a:r>
            <a:r>
              <a:rPr lang="hu-HU" dirty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b="1" dirty="0"/>
              <a:t>Boosting</a:t>
            </a:r>
            <a:r>
              <a:rPr lang="hu-HU" dirty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/>
              <a:t>decision trees </a:t>
            </a:r>
            <a:r>
              <a:rPr lang="hu-HU" dirty="0"/>
              <a:t>with depth </a:t>
            </a:r>
            <a:r>
              <a:rPr lang="hu-HU" b="1" dirty="0"/>
              <a:t>1</a:t>
            </a:r>
            <a:r>
              <a:rPr lang="hu-HU" dirty="0"/>
              <a:t> (capable of linear classification)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 classifier made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   Increase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  Decrease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correctly classified items</a:t>
            </a:r>
            <a:endParaRPr lang="hu-H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78877" y="2685535"/>
            <a:ext cx="0" cy="2372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Oval 52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Oval 53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3077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8223" y="1690688"/>
            <a:ext cx="668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we want to classify the dots </a:t>
            </a:r>
          </a:p>
          <a:p>
            <a:r>
              <a:rPr lang="hu-HU" dirty="0"/>
              <a:t>	~ two </a:t>
            </a:r>
            <a:r>
              <a:rPr lang="hu-HU" b="1" dirty="0"/>
              <a:t>x</a:t>
            </a:r>
            <a:r>
              <a:rPr lang="hu-HU" dirty="0"/>
              <a:t> features + two output classes (yellow and green)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b="1" dirty="0"/>
              <a:t>Boosting</a:t>
            </a:r>
            <a:r>
              <a:rPr lang="hu-HU" dirty="0"/>
              <a:t>: combines very simple weak learners such as</a:t>
            </a:r>
          </a:p>
          <a:p>
            <a:r>
              <a:rPr lang="hu-HU" dirty="0"/>
              <a:t>	</a:t>
            </a:r>
            <a:r>
              <a:rPr lang="hu-HU" b="1" dirty="0"/>
              <a:t>decision trees </a:t>
            </a:r>
            <a:r>
              <a:rPr lang="hu-HU" dirty="0"/>
              <a:t>with depth </a:t>
            </a:r>
            <a:r>
              <a:rPr lang="hu-HU" b="1" dirty="0"/>
              <a:t>1</a:t>
            </a:r>
            <a:r>
              <a:rPr lang="hu-HU" dirty="0"/>
              <a:t> (capable of linear classification)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 classifier made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mistakes: two yellow</a:t>
            </a:r>
          </a:p>
          <a:p>
            <a:r>
              <a:rPr lang="hu-HU" dirty="0">
                <a:sym typeface="Wingdings" panose="05000000000000000000" pitchFamily="2" charset="2"/>
              </a:rPr>
              <a:t>			dots are misclassified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boosting algorithm: in the next iteration it </a:t>
            </a:r>
          </a:p>
          <a:p>
            <a:r>
              <a:rPr lang="hu-HU" dirty="0">
                <a:sym typeface="Wingdings" panose="05000000000000000000" pitchFamily="2" charset="2"/>
              </a:rPr>
              <a:t>			will focus on the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   Increase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misclassified items</a:t>
            </a:r>
          </a:p>
          <a:p>
            <a:r>
              <a:rPr lang="hu-HU" dirty="0">
                <a:sym typeface="Wingdings" panose="05000000000000000000" pitchFamily="2" charset="2"/>
              </a:rPr>
              <a:t>	   Decrease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weights: for correctly classified items</a:t>
            </a:r>
            <a:endParaRPr lang="hu-H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3027" y="3263722"/>
            <a:ext cx="0" cy="1794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83027" y="3263722"/>
            <a:ext cx="1795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92021" y="5812914"/>
            <a:ext cx="565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WE JUST HAVE TO COMBINE THESE WEAK CLASSIFIERS !!!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978877" y="3263722"/>
            <a:ext cx="0" cy="1794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363530" y="2267520"/>
            <a:ext cx="0" cy="335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01065" y="5274331"/>
            <a:ext cx="4001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33873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1165" y="35894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36899" y="524896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9864" y="54510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1708166" y="296425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3299764" y="2678729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3390428" y="34576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4252693" y="3565700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3381730" y="4218414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2316412" y="3880079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2869888" y="4680862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1742698" y="4577205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2908763" y="3851931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91705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1960" y="168051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H(x) = 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94817" y="1458692"/>
                <a:ext cx="1389162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817" y="1458692"/>
                <a:ext cx="1389162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962346" y="183223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8186" y="994565"/>
            <a:ext cx="3620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keep combining </a:t>
            </a:r>
            <a:r>
              <a:rPr lang="hu-HU" sz="1600" b="1" dirty="0"/>
              <a:t>h(x)</a:t>
            </a:r>
          </a:p>
          <a:p>
            <a:pPr algn="ctr"/>
            <a:r>
              <a:rPr lang="hu-HU" sz="1600" dirty="0"/>
              <a:t>weak learners (each learner knows just a </a:t>
            </a:r>
          </a:p>
          <a:p>
            <a:pPr algn="ctr"/>
            <a:r>
              <a:rPr lang="hu-HU" sz="1600" dirty="0"/>
              <a:t>little fraction of the space)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88439" y="2140009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final </a:t>
            </a:r>
            <a:r>
              <a:rPr lang="hu-HU" sz="1600" b="1" dirty="0"/>
              <a:t>H(x)</a:t>
            </a:r>
            <a:r>
              <a:rPr lang="hu-HU" sz="1600" dirty="0"/>
              <a:t> model which</a:t>
            </a:r>
          </a:p>
          <a:p>
            <a:pPr algn="ctr"/>
            <a:r>
              <a:rPr lang="hu-HU" sz="1600" dirty="0"/>
              <a:t>is a strong classifier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47405" y="2780510"/>
            <a:ext cx="5460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// we assign </a:t>
            </a:r>
            <a:r>
              <a:rPr lang="hu-HU" sz="1600" b="1" dirty="0"/>
              <a:t>+1</a:t>
            </a:r>
            <a:r>
              <a:rPr lang="hu-HU" sz="1600" dirty="0"/>
              <a:t> and </a:t>
            </a:r>
            <a:r>
              <a:rPr lang="hu-HU" sz="1600" b="1" dirty="0"/>
              <a:t>-1</a:t>
            </a:r>
            <a:r>
              <a:rPr lang="hu-HU" sz="1600" dirty="0"/>
              <a:t> for the output classes (yellow and green)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27104" y="3808527"/>
                <a:ext cx="767966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04" y="3808527"/>
                <a:ext cx="767966" cy="845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079239" y="417652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0405" y="404755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=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8636" y="184106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77096" y="3367321"/>
            <a:ext cx="608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we initialize the weights parameters at the beginning    </a:t>
            </a:r>
            <a:r>
              <a:rPr lang="hu-HU" b="1" dirty="0">
                <a:sym typeface="Wingdings" panose="05000000000000000000" pitchFamily="2" charset="2"/>
              </a:rPr>
              <a:t>w 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708479" y="3223406"/>
                <a:ext cx="394659" cy="611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479" y="3223406"/>
                <a:ext cx="394659" cy="611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9462451" y="352435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57965" y="4024307"/>
            <a:ext cx="337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make sure this is 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64865" y="4763587"/>
                <a:ext cx="971741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𝐰𝐫𝐨𝐧𝐠</m:t>
                          </m:r>
                        </m:sub>
                        <m:sup/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65" y="4763587"/>
                <a:ext cx="971741" cy="7998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598235" y="5098633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6606" y="4923529"/>
            <a:ext cx="42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error is the sum of the misclassified weights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5754" y="491127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r>
              <a:rPr lang="hu-HU" b="1" dirty="0">
                <a:solidFill>
                  <a:srgbClr val="FF5050"/>
                </a:solidFill>
              </a:rPr>
              <a:t>  =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4" y="3678247"/>
            <a:ext cx="2608963" cy="20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77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3377" y="1575356"/>
            <a:ext cx="374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initialize the weights at the beginning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4773" y="15651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ym typeface="Wingdings" panose="05000000000000000000" pitchFamily="2" charset="2"/>
              </a:rPr>
              <a:t>w  = 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52459" y="1413011"/>
                <a:ext cx="394659" cy="611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59" y="1413011"/>
                <a:ext cx="394659" cy="6116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057005" y="171396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12264" y="2021741"/>
            <a:ext cx="0" cy="453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31394" y="2638582"/>
            <a:ext cx="284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pick </a:t>
            </a:r>
            <a:r>
              <a:rPr lang="hu-HU" b="1" dirty="0"/>
              <a:t>h (x) </a:t>
            </a:r>
            <a:r>
              <a:rPr lang="hu-HU" dirty="0"/>
              <a:t>that minimizes</a:t>
            </a:r>
          </a:p>
          <a:p>
            <a:r>
              <a:rPr lang="hu-HU" dirty="0"/>
              <a:t>	    the </a:t>
            </a:r>
            <a:r>
              <a:rPr lang="el-GR" b="1" dirty="0"/>
              <a:t>ε</a:t>
            </a:r>
            <a:r>
              <a:rPr lang="hu-HU" dirty="0"/>
              <a:t> error term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4840" y="2773820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12264" y="3418054"/>
            <a:ext cx="0" cy="453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14831" y="3962331"/>
                <a:ext cx="201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we can calculate </a:t>
                </a:r>
                <a14:m>
                  <m:oMath xmlns:m="http://schemas.openxmlformats.org/officeDocument/2006/math">
                    <m:r>
                      <a:rPr lang="el-G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31" y="3962331"/>
                <a:ext cx="201439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27" t="-9836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257331" y="408933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404026" y="4421822"/>
            <a:ext cx="0" cy="453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90117" y="5009081"/>
            <a:ext cx="19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 </a:t>
            </a:r>
            <a:r>
              <a:rPr lang="hu-HU" b="1" dirty="0"/>
              <a:t>w</a:t>
            </a:r>
            <a:r>
              <a:rPr lang="hu-HU" dirty="0"/>
              <a:t>     weight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42758" y="516903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t+1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525794" y="5177271"/>
            <a:ext cx="78088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550508" y="2856200"/>
            <a:ext cx="0" cy="23210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25794" y="2856200"/>
            <a:ext cx="6178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890870" y="2552251"/>
                <a:ext cx="971741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𝐰𝐫𝐨𝐧𝐠</m:t>
                          </m:r>
                        </m:sub>
                        <m:sup/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870" y="2552251"/>
                <a:ext cx="971741" cy="7998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624240" y="288729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81759" y="269993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r>
              <a:rPr lang="hu-HU" b="1" dirty="0">
                <a:solidFill>
                  <a:srgbClr val="FF5050"/>
                </a:solidFill>
              </a:rPr>
              <a:t>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013395" y="3962331"/>
                <a:ext cx="1829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>
                    <a:solidFill>
                      <a:srgbClr val="FF5050"/>
                    </a:solidFill>
                  </a:rPr>
                  <a:t>  =    ln (            )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95" y="3962331"/>
                <a:ext cx="182934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r="-1661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179439" y="408347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98968" y="283126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858254" y="3840246"/>
                <a:ext cx="756937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54" y="3840246"/>
                <a:ext cx="756937" cy="6135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208641" y="4255950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98773" y="3949789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398802" y="3856722"/>
                <a:ext cx="35458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16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02" y="3856722"/>
                <a:ext cx="354584" cy="55335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954083" y="498436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w      =        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47623" y="514671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50891" y="494206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587451" y="4885018"/>
                <a:ext cx="423514" cy="567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b="1" dirty="0" smtClean="0">
                              <a:solidFill>
                                <a:srgbClr val="FF5050"/>
                              </a:solidFill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451" y="4885018"/>
                <a:ext cx="423514" cy="5670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811331" y="495198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06361" y="476381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097756" y="4835131"/>
                <a:ext cx="1452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5050"/>
                    </a:solidFill>
                  </a:rPr>
                  <a:t>-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el-GR" b="1" i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>
                    <a:solidFill>
                      <a:srgbClr val="FF5050"/>
                    </a:solidFill>
                  </a:rPr>
                  <a:t>  h  (x) y(x)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756" y="4835131"/>
                <a:ext cx="145264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347" t="-8197" r="-2929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8611761" y="496745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401689" y="495509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03157" y="5651217"/>
            <a:ext cx="660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On every iteration we add a new </a:t>
            </a:r>
            <a:r>
              <a:rPr lang="hu-HU" b="1" dirty="0"/>
              <a:t>h(x) </a:t>
            </a:r>
            <a:r>
              <a:rPr lang="hu-HU" dirty="0"/>
              <a:t>weak learner to the final model</a:t>
            </a:r>
          </a:p>
        </p:txBody>
      </p:sp>
    </p:spTree>
    <p:extLst>
      <p:ext uri="{BB962C8B-B14F-4D97-AF65-F5344CB8AC3E}">
        <p14:creationId xmlns:p14="http://schemas.microsoft.com/office/powerpoint/2010/main" val="10285298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056592" y="1400558"/>
                <a:ext cx="1829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>
                    <a:solidFill>
                      <a:srgbClr val="FF5050"/>
                    </a:solidFill>
                  </a:rPr>
                  <a:t>  =    ln (            )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92" y="1400558"/>
                <a:ext cx="1829347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222636" y="1521698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1451" y="1278473"/>
                <a:ext cx="756937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5050"/>
                              </a:solidFill>
                            </a:rPr>
                            <m:t>ε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451" y="1278473"/>
                <a:ext cx="756937" cy="6135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251838" y="1694177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41970" y="1388016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41999" y="1294949"/>
                <a:ext cx="35458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16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999" y="1294949"/>
                <a:ext cx="354584" cy="553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" y="1891974"/>
            <a:ext cx="4763184" cy="386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1234" y="2231359"/>
            <a:ext cx="5080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given </a:t>
            </a:r>
            <a:r>
              <a:rPr lang="hu-HU" b="1" dirty="0">
                <a:sym typeface="Wingdings" panose="05000000000000000000" pitchFamily="2" charset="2"/>
              </a:rPr>
              <a:t>h(x)</a:t>
            </a:r>
            <a:r>
              <a:rPr lang="hu-HU" dirty="0">
                <a:sym typeface="Wingdings" panose="05000000000000000000" pitchFamily="2" charset="2"/>
              </a:rPr>
              <a:t> classifier </a:t>
            </a:r>
            <a:r>
              <a:rPr lang="el-GR" b="1" dirty="0">
                <a:sym typeface="Wingdings" panose="05000000000000000000" pitchFamily="2" charset="2"/>
              </a:rPr>
              <a:t>α</a:t>
            </a:r>
            <a:r>
              <a:rPr lang="hu-HU" dirty="0">
                <a:sym typeface="Wingdings" panose="05000000000000000000" pitchFamily="2" charset="2"/>
              </a:rPr>
              <a:t> value increases as the error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converges to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: of course, good classifiers are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given more weight 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5351234" y="3449318"/>
            <a:ext cx="6462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given </a:t>
            </a:r>
            <a:r>
              <a:rPr lang="hu-HU" b="1" dirty="0">
                <a:sym typeface="Wingdings" panose="05000000000000000000" pitchFamily="2" charset="2"/>
              </a:rPr>
              <a:t>h(x)</a:t>
            </a:r>
            <a:r>
              <a:rPr lang="hu-HU" dirty="0">
                <a:sym typeface="Wingdings" panose="05000000000000000000" pitchFamily="2" charset="2"/>
              </a:rPr>
              <a:t> classifier </a:t>
            </a:r>
            <a:r>
              <a:rPr lang="el-GR" b="1" dirty="0">
                <a:sym typeface="Wingdings" panose="05000000000000000000" pitchFamily="2" charset="2"/>
              </a:rPr>
              <a:t>α</a:t>
            </a:r>
            <a:r>
              <a:rPr lang="hu-HU" dirty="0">
                <a:sym typeface="Wingdings" panose="05000000000000000000" pitchFamily="2" charset="2"/>
              </a:rPr>
              <a:t> value is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if the error is </a:t>
            </a:r>
            <a:r>
              <a:rPr lang="hu-HU" b="1" dirty="0">
                <a:sym typeface="Wingdings" panose="05000000000000000000" pitchFamily="2" charset="2"/>
              </a:rPr>
              <a:t>0.5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Why? Because it is a random guess (coin toss)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 ~ we do not want our algorithm to rely on random guesses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5351234" y="4582020"/>
            <a:ext cx="5888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give negative </a:t>
            </a:r>
            <a:r>
              <a:rPr lang="el-GR" b="1" dirty="0">
                <a:sym typeface="Wingdings" panose="05000000000000000000" pitchFamily="2" charset="2"/>
              </a:rPr>
              <a:t>α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value for </a:t>
            </a:r>
            <a:r>
              <a:rPr lang="hu-HU" b="1" dirty="0">
                <a:sym typeface="Wingdings" panose="05000000000000000000" pitchFamily="2" charset="2"/>
              </a:rPr>
              <a:t>h(x)</a:t>
            </a:r>
            <a:r>
              <a:rPr lang="hu-HU" dirty="0">
                <a:sym typeface="Wingdings" panose="05000000000000000000" pitchFamily="2" charset="2"/>
              </a:rPr>
              <a:t> classifiers that are worse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than random guesses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~ we do the opposite thats the best action 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107778" y="5782130"/>
            <a:ext cx="59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</a:t>
            </a:r>
            <a:r>
              <a:rPr lang="el-GR" b="1" dirty="0"/>
              <a:t>α</a:t>
            </a:r>
            <a:r>
              <a:rPr lang="hu-HU" b="1" dirty="0"/>
              <a:t> </a:t>
            </a:r>
            <a:r>
              <a:rPr lang="hu-HU" dirty="0"/>
              <a:t>parameter as something to do with the </a:t>
            </a:r>
            <a:r>
              <a:rPr lang="hu-HU" b="1" dirty="0"/>
              <a:t>h(x)</a:t>
            </a:r>
            <a:r>
              <a:rPr lang="hu-HU" dirty="0"/>
              <a:t> learners !!!</a:t>
            </a:r>
          </a:p>
        </p:txBody>
      </p:sp>
    </p:spTree>
    <p:extLst>
      <p:ext uri="{BB962C8B-B14F-4D97-AF65-F5344CB8AC3E}">
        <p14:creationId xmlns:p14="http://schemas.microsoft.com/office/powerpoint/2010/main" val="93826972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3791" y="147402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w      =        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97331" y="163637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0599" y="143172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37159" y="1374674"/>
                <a:ext cx="423514" cy="567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 b="1" dirty="0" smtClean="0">
                              <a:solidFill>
                                <a:srgbClr val="FF5050"/>
                              </a:solidFill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59" y="1374674"/>
                <a:ext cx="423514" cy="5670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961039" y="144163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6069" y="1253468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47464" y="1324787"/>
                <a:ext cx="1452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5050"/>
                    </a:solidFill>
                  </a:rPr>
                  <a:t>-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el-GR" b="1" i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hu-HU" b="1" dirty="0">
                    <a:solidFill>
                      <a:srgbClr val="FF5050"/>
                    </a:solidFill>
                  </a:rPr>
                  <a:t>  h  (x) y(x)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464" y="1324787"/>
                <a:ext cx="145264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82" t="-8197" r="-2941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761469" y="1457108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51397" y="1444749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7497" y="1252058"/>
            <a:ext cx="341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this is how we update the weights</a:t>
            </a:r>
          </a:p>
          <a:p>
            <a:pPr algn="ctr"/>
            <a:r>
              <a:rPr lang="hu-HU" dirty="0"/>
              <a:t>in every iteration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1569" y="2174102"/>
            <a:ext cx="6868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weights have something to do with the dataset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set higher weights to more important samples and lower weight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values to less important ones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6718" y="3423859"/>
            <a:ext cx="9593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the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/>
              <a:t>Z</a:t>
            </a:r>
            <a:r>
              <a:rPr lang="hu-HU" dirty="0"/>
              <a:t> makes sure </a:t>
            </a:r>
            <a:r>
              <a:rPr lang="hu-HU" b="1" dirty="0"/>
              <a:t>w</a:t>
            </a:r>
            <a:r>
              <a:rPr lang="hu-HU" dirty="0"/>
              <a:t> is a distribution so the sum is </a:t>
            </a:r>
            <a:r>
              <a:rPr lang="hu-HU" b="1" dirty="0"/>
              <a:t>1</a:t>
            </a:r>
          </a:p>
          <a:p>
            <a:endParaRPr lang="hu-HU" b="1" dirty="0"/>
          </a:p>
          <a:p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b="1" dirty="0"/>
              <a:t>y(x)</a:t>
            </a:r>
            <a:r>
              <a:rPr lang="hu-HU" dirty="0"/>
              <a:t> flips the sign of the exponent if </a:t>
            </a:r>
            <a:r>
              <a:rPr lang="hu-HU" b="1" dirty="0"/>
              <a:t>h(x)</a:t>
            </a:r>
            <a:r>
              <a:rPr lang="hu-HU" dirty="0"/>
              <a:t> is wrong</a:t>
            </a:r>
          </a:p>
          <a:p>
            <a:r>
              <a:rPr lang="hu-HU" dirty="0"/>
              <a:t>	Why is it good? It makes sure to assign smaller weights to samples</a:t>
            </a:r>
          </a:p>
          <a:p>
            <a:r>
              <a:rPr lang="hu-HU" dirty="0"/>
              <a:t>	    that are correctly classified and bigger weights for misclassification</a:t>
            </a:r>
          </a:p>
          <a:p>
            <a:r>
              <a:rPr lang="hu-HU" dirty="0"/>
              <a:t>		</a:t>
            </a:r>
            <a:r>
              <a:rPr lang="hu-HU" sz="1600" dirty="0"/>
              <a:t>~ in the next iteration the next </a:t>
            </a:r>
            <a:r>
              <a:rPr lang="hu-HU" sz="1600" b="1" dirty="0"/>
              <a:t>h(x) </a:t>
            </a:r>
            <a:r>
              <a:rPr lang="hu-HU" sz="1600" dirty="0"/>
              <a:t>learner can focus on those samples with higher weights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544267" y="5214758"/>
            <a:ext cx="10407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Why to use </a:t>
            </a:r>
            <a:r>
              <a:rPr lang="el-GR" b="1" u="sng" dirty="0"/>
              <a:t>α</a:t>
            </a:r>
            <a:r>
              <a:rPr lang="hu-HU" u="sng" dirty="0"/>
              <a:t> in the formula</a:t>
            </a:r>
            <a:r>
              <a:rPr lang="hu-HU" dirty="0"/>
              <a:t>? This is how we make sure that stronger classfiers’ decisions are more important</a:t>
            </a:r>
          </a:p>
          <a:p>
            <a:r>
              <a:rPr lang="hu-HU" dirty="0"/>
              <a:t>                       </a:t>
            </a:r>
            <a:r>
              <a:rPr lang="en-US" dirty="0"/>
              <a:t>If a weak classifier misclassifies an input we do</a:t>
            </a:r>
            <a:r>
              <a:rPr lang="hu-HU" dirty="0"/>
              <a:t> not</a:t>
            </a:r>
            <a:r>
              <a:rPr lang="en-US" dirty="0"/>
              <a:t> take that </a:t>
            </a:r>
            <a:endParaRPr lang="hu-HU" dirty="0"/>
          </a:p>
          <a:p>
            <a:r>
              <a:rPr lang="hu-HU" dirty="0"/>
              <a:t>		   </a:t>
            </a:r>
            <a:r>
              <a:rPr lang="en-US" dirty="0"/>
              <a:t>as seriously as a strong classifier’s mistake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64973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Boosting and Bagging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5979" y="1565189"/>
            <a:ext cx="706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BAGGING</a:t>
            </a:r>
            <a:r>
              <a:rPr lang="hu-HU" dirty="0">
                <a:solidFill>
                  <a:srgbClr val="FF5050"/>
                </a:solidFill>
              </a:rPr>
              <a:t>				      		       </a:t>
            </a:r>
            <a:r>
              <a:rPr lang="hu-HU" b="1" u="sng" dirty="0">
                <a:solidFill>
                  <a:srgbClr val="FF5050"/>
                </a:solidFill>
              </a:rPr>
              <a:t>BOOSTING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9114" y="2022630"/>
            <a:ext cx="675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both bagging and boosting use </a:t>
            </a:r>
            <a:r>
              <a:rPr lang="hu-HU" b="1" dirty="0"/>
              <a:t>N</a:t>
            </a:r>
            <a:r>
              <a:rPr lang="hu-HU" dirty="0"/>
              <a:t> learners + yields more stable models</a:t>
            </a:r>
          </a:p>
          <a:p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037968" y="2567586"/>
            <a:ext cx="354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ym typeface="Wingdings" panose="05000000000000000000" pitchFamily="2" charset="2"/>
              </a:rPr>
              <a:t>every item has the same probability</a:t>
            </a:r>
          </a:p>
          <a:p>
            <a:pPr algn="ctr"/>
            <a:r>
              <a:rPr lang="hu-HU" dirty="0">
                <a:sym typeface="Wingdings" panose="05000000000000000000" pitchFamily="2" charset="2"/>
              </a:rPr>
              <a:t> to appear in a new dataset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4605" y="2567585"/>
            <a:ext cx="347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ym typeface="Wingdings" panose="05000000000000000000" pitchFamily="2" charset="2"/>
              </a:rPr>
              <a:t>the samples are weighted so some </a:t>
            </a:r>
          </a:p>
          <a:p>
            <a:pPr algn="ctr"/>
            <a:r>
              <a:rPr lang="hu-HU" dirty="0">
                <a:sym typeface="Wingdings" panose="05000000000000000000" pitchFamily="2" charset="2"/>
              </a:rPr>
              <a:t>of them will occur more often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1714660" y="3474527"/>
            <a:ext cx="219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parallel training stage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0052" y="3474527"/>
            <a:ext cx="324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builds learners in sequential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8005" y="4090815"/>
            <a:ext cx="2804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final decision is the average</a:t>
            </a:r>
          </a:p>
          <a:p>
            <a:pPr algn="ctr"/>
            <a:r>
              <a:rPr lang="hu-HU" dirty="0"/>
              <a:t>of the </a:t>
            </a:r>
            <a:r>
              <a:rPr lang="hu-HU" b="1" dirty="0"/>
              <a:t>N</a:t>
            </a:r>
            <a:r>
              <a:rPr lang="hu-HU" dirty="0"/>
              <a:t> learners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3626" y="4090813"/>
            <a:ext cx="3840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final decision is the weighted average</a:t>
            </a:r>
          </a:p>
          <a:p>
            <a:pPr algn="ctr"/>
            <a:r>
              <a:rPr lang="hu-HU" dirty="0"/>
              <a:t>of the </a:t>
            </a:r>
            <a:r>
              <a:rPr lang="hu-HU" b="1" dirty="0"/>
              <a:t>N</a:t>
            </a:r>
            <a:r>
              <a:rPr lang="hu-HU" dirty="0"/>
              <a:t> learners</a:t>
            </a:r>
          </a:p>
          <a:p>
            <a:pPr algn="ctr"/>
            <a:r>
              <a:rPr lang="hu-HU" dirty="0"/>
              <a:t>(better classifiers have higher weights)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4660" y="4860325"/>
            <a:ext cx="227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reduces variance and </a:t>
            </a:r>
          </a:p>
          <a:p>
            <a:pPr algn="ctr"/>
            <a:r>
              <a:rPr lang="hu-HU" dirty="0"/>
              <a:t>solves over-fitting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139" y="5110276"/>
            <a:ext cx="2627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reduces bias but</a:t>
            </a:r>
          </a:p>
          <a:p>
            <a:pPr algn="ctr"/>
            <a:r>
              <a:rPr lang="hu-HU" dirty="0"/>
              <a:t>increases over-fitting a bit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07070" y="557194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PREFERRED</a:t>
            </a:r>
          </a:p>
        </p:txBody>
      </p:sp>
    </p:spTree>
    <p:extLst>
      <p:ext uri="{BB962C8B-B14F-4D97-AF65-F5344CB8AC3E}">
        <p14:creationId xmlns:p14="http://schemas.microsoft.com/office/powerpoint/2010/main" val="5095777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Computer Vision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3070" y="1540476"/>
            <a:ext cx="83122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far we have been dealing with known datasets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b="1" dirty="0"/>
              <a:t>MNIST</a:t>
            </a:r>
            <a:r>
              <a:rPr lang="hu-HU" dirty="0"/>
              <a:t> handwritten digit dataset: we know that there are </a:t>
            </a:r>
            <a:r>
              <a:rPr lang="hu-HU" b="1" dirty="0"/>
              <a:t>28x28</a:t>
            </a:r>
            <a:r>
              <a:rPr lang="hu-HU" dirty="0"/>
              <a:t> pixels image</a:t>
            </a:r>
          </a:p>
          <a:p>
            <a:r>
              <a:rPr lang="hu-HU" dirty="0"/>
              <a:t>			+ we know that there are </a:t>
            </a:r>
            <a:r>
              <a:rPr lang="hu-HU" b="1" dirty="0"/>
              <a:t>10</a:t>
            </a:r>
            <a:r>
              <a:rPr lang="hu-HU" dirty="0"/>
              <a:t> output classes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Olivetti</a:t>
            </a:r>
            <a:r>
              <a:rPr lang="hu-HU" dirty="0"/>
              <a:t> Faces dataset: contains </a:t>
            </a:r>
            <a:r>
              <a:rPr lang="hu-HU" b="1" dirty="0"/>
              <a:t>64x64</a:t>
            </a:r>
            <a:r>
              <a:rPr lang="hu-HU" dirty="0"/>
              <a:t> pixels images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WE KNOW WHAT WE ARE LOOKING FOR</a:t>
            </a:r>
          </a:p>
          <a:p>
            <a:endParaRPr lang="hu-HU" dirty="0"/>
          </a:p>
          <a:p>
            <a:r>
              <a:rPr lang="hu-HU" u="sng" dirty="0"/>
              <a:t>Computer vision</a:t>
            </a:r>
            <a:r>
              <a:rPr lang="hu-HU" dirty="0"/>
              <a:t>: we are after a general solution</a:t>
            </a:r>
          </a:p>
          <a:p>
            <a:r>
              <a:rPr lang="hu-HU" dirty="0"/>
              <a:t>	If we have a given image </a:t>
            </a:r>
            <a:r>
              <a:rPr lang="hu-HU" dirty="0">
                <a:sym typeface="Wingdings" panose="05000000000000000000" pitchFamily="2" charset="2"/>
              </a:rPr>
              <a:t> we want to make sure the algorithm is able to</a:t>
            </a:r>
          </a:p>
          <a:p>
            <a:r>
              <a:rPr lang="hu-HU" dirty="0">
                <a:sym typeface="Wingdings" panose="05000000000000000000" pitchFamily="2" charset="2"/>
              </a:rPr>
              <a:t>		detect and recognize objects (faces, cars or horses)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401413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Computer Vision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3663"/>
            <a:ext cx="4022124" cy="2665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7694" y="4821984"/>
            <a:ext cx="3963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can tune the given machine learning</a:t>
            </a:r>
          </a:p>
          <a:p>
            <a:pPr algn="ctr"/>
            <a:r>
              <a:rPr lang="hu-HU" dirty="0"/>
              <a:t>algorithm or neural networks to deal</a:t>
            </a:r>
          </a:p>
          <a:p>
            <a:pPr algn="ctr"/>
            <a:r>
              <a:rPr lang="hu-HU" dirty="0"/>
              <a:t>with this specific task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18" y="1874235"/>
            <a:ext cx="4205416" cy="2812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56791" y="4870154"/>
            <a:ext cx="3979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have to find the object on the image </a:t>
            </a:r>
          </a:p>
          <a:p>
            <a:pPr algn="ctr"/>
            <a:r>
              <a:rPr lang="hu-HU" dirty="0"/>
              <a:t>and make sure our detection</a:t>
            </a:r>
          </a:p>
          <a:p>
            <a:pPr algn="ctr"/>
            <a:r>
              <a:rPr lang="hu-HU" dirty="0"/>
              <a:t> algorithm is correct</a:t>
            </a:r>
          </a:p>
        </p:txBody>
      </p:sp>
    </p:spTree>
    <p:extLst>
      <p:ext uri="{BB962C8B-B14F-4D97-AF65-F5344CB8AC3E}">
        <p14:creationId xmlns:p14="http://schemas.microsoft.com/office/powerpoint/2010/main" val="112764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7477" y="2042983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47567" y="1394126"/>
            <a:ext cx="288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REINFORCEMENT LEARNING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057505" y="2042983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4097533" y="2042983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17477" y="3083011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3057505" y="3083011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97533" y="3083011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2017477" y="4123039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3057505" y="4123039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4097533" y="4123039"/>
            <a:ext cx="1040028" cy="1040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8749" y="1978789"/>
            <a:ext cx="49184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reinforced learning can be used to learn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playing tic-tac-toe game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environment: cells on the board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agent (computer player) makes a move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according to the board states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move: where to put the </a:t>
            </a:r>
            <a:r>
              <a:rPr lang="hu-HU" b="1" dirty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eventually the game will end: agent will receive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reward (win) or receive penalty (lose)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5719" y="5556764"/>
            <a:ext cx="8836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computer (agent) initially plays poorly: but after the training procedure (so playing a lot)</a:t>
            </a:r>
          </a:p>
          <a:p>
            <a:r>
              <a:rPr lang="hu-HU" dirty="0"/>
              <a:t>	it will be able to choose the right actions/moves !!!</a:t>
            </a:r>
          </a:p>
        </p:txBody>
      </p:sp>
    </p:spTree>
    <p:extLst>
      <p:ext uri="{BB962C8B-B14F-4D97-AF65-F5344CB8AC3E}">
        <p14:creationId xmlns:p14="http://schemas.microsoft.com/office/powerpoint/2010/main" val="364570168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3687" y="1235676"/>
            <a:ext cx="81038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algorithm tries to find the most relevant</a:t>
            </a:r>
          </a:p>
          <a:p>
            <a:r>
              <a:rPr lang="hu-HU" dirty="0"/>
              <a:t>	features for a human face (we are dealing with face detection)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what are relevant features for detecting faces?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two eyes, nose, lips, forehead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we can construct an algorithm based on the most relevant</a:t>
            </a:r>
          </a:p>
          <a:p>
            <a:r>
              <a:rPr lang="hu-HU" dirty="0">
                <a:sym typeface="Wingdings" panose="05000000000000000000" pitchFamily="2" charset="2"/>
              </a:rPr>
              <a:t>			features: if the algorithm does not find one of these</a:t>
            </a:r>
          </a:p>
          <a:p>
            <a:r>
              <a:rPr lang="hu-HU" dirty="0">
                <a:sym typeface="Wingdings" panose="05000000000000000000" pitchFamily="2" charset="2"/>
              </a:rPr>
              <a:t>			     features it comes to the conclusion that there is no </a:t>
            </a:r>
          </a:p>
          <a:p>
            <a:r>
              <a:rPr lang="hu-HU" dirty="0">
                <a:sym typeface="Wingdings" panose="05000000000000000000" pitchFamily="2" charset="2"/>
              </a:rPr>
              <a:t>				human face on that region of the image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338556" y="4572000"/>
            <a:ext cx="625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THIS ALGORITHM HANDLES GRAYSCALE IMAGES</a:t>
            </a:r>
          </a:p>
          <a:p>
            <a:r>
              <a:rPr lang="hu-HU" dirty="0"/>
              <a:t>	~ so the first step is to convert the image into grayscale</a:t>
            </a:r>
          </a:p>
        </p:txBody>
      </p:sp>
    </p:spTree>
    <p:extLst>
      <p:ext uri="{BB962C8B-B14F-4D97-AF65-F5344CB8AC3E}">
        <p14:creationId xmlns:p14="http://schemas.microsoft.com/office/powerpoint/2010/main" val="22321756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0692" y="1427077"/>
            <a:ext cx="7423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algorithm was formulated by </a:t>
            </a:r>
            <a:r>
              <a:rPr lang="hu-HU" b="1" dirty="0"/>
              <a:t>Paul Viola </a:t>
            </a:r>
            <a:r>
              <a:rPr lang="hu-HU" dirty="0"/>
              <a:t>and </a:t>
            </a:r>
            <a:r>
              <a:rPr lang="hu-HU" b="1" dirty="0"/>
              <a:t>Michael Jones </a:t>
            </a:r>
            <a:r>
              <a:rPr lang="hu-HU" dirty="0"/>
              <a:t>in </a:t>
            </a:r>
            <a:r>
              <a:rPr lang="hu-HU" b="1" dirty="0"/>
              <a:t>2001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it is a machine learning algorithm: so it needs training as well</a:t>
            </a:r>
          </a:p>
          <a:p>
            <a:r>
              <a:rPr lang="hu-HU" dirty="0">
                <a:sym typeface="Wingdings" panose="05000000000000000000" pitchFamily="2" charset="2"/>
              </a:rPr>
              <a:t>		~ training phase + testing (detecting the objects)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algorithm needs positive images (images of faces) and</a:t>
            </a:r>
          </a:p>
          <a:p>
            <a:r>
              <a:rPr lang="hu-HU" dirty="0">
                <a:sym typeface="Wingdings" panose="05000000000000000000" pitchFamily="2" charset="2"/>
              </a:rPr>
              <a:t>		negative images (images without faces) as well</a:t>
            </a:r>
          </a:p>
          <a:p>
            <a:r>
              <a:rPr lang="hu-HU" dirty="0">
                <a:sym typeface="Wingdings" panose="05000000000000000000" pitchFamily="2" charset="2"/>
              </a:rPr>
              <a:t>			~ this is how it learns the most relevant feature 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21" y="4097891"/>
            <a:ext cx="1186120" cy="789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14" y="3815534"/>
            <a:ext cx="865616" cy="865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09" y="4887200"/>
            <a:ext cx="870168" cy="1307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31" y="4551018"/>
            <a:ext cx="1281835" cy="853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29" y="4057904"/>
            <a:ext cx="1523872" cy="1014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70" y="5388823"/>
            <a:ext cx="1319856" cy="693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83" y="4388101"/>
            <a:ext cx="1332645" cy="9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728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79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21859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6499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82034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90390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41064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0545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48375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977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99166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83848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91146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207674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21859" y="2423983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29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29946" y="1244216"/>
            <a:ext cx="718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an approach for modelling the relationship between scalar dependent </a:t>
            </a:r>
          </a:p>
          <a:p>
            <a:r>
              <a:rPr lang="hu-HU" dirty="0"/>
              <a:t>	variable </a:t>
            </a:r>
            <a:r>
              <a:rPr lang="hu-HU" b="1" dirty="0"/>
              <a:t>y</a:t>
            </a:r>
            <a:r>
              <a:rPr lang="hu-HU" dirty="0"/>
              <a:t> and one or more explanatory variables </a:t>
            </a:r>
            <a:r>
              <a:rPr lang="hu-HU" b="1" u="sng" dirty="0"/>
              <a:t>x</a:t>
            </a:r>
          </a:p>
          <a:p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1072425" y="2150768"/>
            <a:ext cx="925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SIMPLE LINEAR REGRESSION</a:t>
            </a:r>
            <a:r>
              <a:rPr lang="hu-HU" dirty="0"/>
              <a:t>				            </a:t>
            </a:r>
            <a:r>
              <a:rPr lang="hu-HU" b="1" u="sng" dirty="0"/>
              <a:t>MULTIPLE LINEAR REGRESSION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425" y="2668513"/>
            <a:ext cx="3993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single explanatory variable </a:t>
            </a:r>
            <a:r>
              <a:rPr lang="hu-HU" b="1" dirty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want to approximate the price</a:t>
            </a:r>
          </a:p>
          <a:p>
            <a:r>
              <a:rPr lang="hu-HU" dirty="0">
                <a:sym typeface="Wingdings" panose="05000000000000000000" pitchFamily="2" charset="2"/>
              </a:rPr>
              <a:t>	 of houses if we know the sizes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7189682" y="2668513"/>
            <a:ext cx="3647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several explanatory variables </a:t>
            </a:r>
            <a:r>
              <a:rPr lang="hu-HU" b="1" u="sng" dirty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want to approximate the price</a:t>
            </a:r>
          </a:p>
          <a:p>
            <a:r>
              <a:rPr lang="hu-HU" dirty="0">
                <a:sym typeface="Wingdings" panose="05000000000000000000" pitchFamily="2" charset="2"/>
              </a:rPr>
              <a:t>        of houses if we know the sizes,</a:t>
            </a:r>
          </a:p>
          <a:p>
            <a:r>
              <a:rPr lang="hu-HU" dirty="0">
                <a:sym typeface="Wingdings" panose="05000000000000000000" pitchFamily="2" charset="2"/>
              </a:rPr>
              <a:t>           number of rooms...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2423105" y="4348619"/>
            <a:ext cx="732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We use linear predictor functions: this is why it is called </a:t>
            </a:r>
            <a:r>
              <a:rPr lang="hu-HU" b="1" dirty="0">
                <a:sym typeface="Wingdings" panose="05000000000000000000" pitchFamily="2" charset="2"/>
              </a:rPr>
              <a:t>LINEAR</a:t>
            </a:r>
            <a:r>
              <a:rPr lang="hu-HU" dirty="0">
                <a:sym typeface="Wingdings" panose="05000000000000000000" pitchFamily="2" charset="2"/>
              </a:rPr>
              <a:t> regression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22040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64413" y="2423983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43376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91636" y="2423983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95910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7899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47004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6288044" y="2423983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590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2938344" y="327042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67521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3638562" y="327042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91632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4412922" y="327042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87346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063713" y="327042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69178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6274681" y="327042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665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8670" y="1202763"/>
            <a:ext cx="97903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Linear regression is the first machine learning algorithms: as usual it needs a dataset</a:t>
            </a:r>
          </a:p>
          <a:p>
            <a:r>
              <a:rPr lang="hu-HU" dirty="0"/>
              <a:t>	</a:t>
            </a:r>
            <a:r>
              <a:rPr lang="hu-HU" u="sng" dirty="0"/>
              <a:t>Dataset</a:t>
            </a:r>
            <a:r>
              <a:rPr lang="hu-HU" dirty="0"/>
              <a:t>: </a:t>
            </a:r>
            <a:r>
              <a:rPr lang="hu-HU" b="1" dirty="0">
                <a:solidFill>
                  <a:srgbClr val="FF5050"/>
                </a:solidFill>
              </a:rPr>
              <a:t>house_sales.csv </a:t>
            </a:r>
          </a:p>
          <a:p>
            <a:r>
              <a:rPr lang="hu-HU" dirty="0"/>
              <a:t>		   Contains information </a:t>
            </a:r>
            <a:r>
              <a:rPr lang="en-US" dirty="0"/>
              <a:t>about a</a:t>
            </a:r>
            <a:r>
              <a:rPr lang="hu-HU" dirty="0"/>
              <a:t> </a:t>
            </a:r>
            <a:r>
              <a:rPr lang="en-US" dirty="0"/>
              <a:t>home sold between May 2014 and May 2015 along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with the price </a:t>
            </a:r>
            <a:r>
              <a:rPr lang="hu-HU" dirty="0"/>
              <a:t>~ multiple explanatory variables are present </a:t>
            </a:r>
          </a:p>
          <a:p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7" y="2528107"/>
            <a:ext cx="11735151" cy="17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5525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36701" y="2720546"/>
            <a:ext cx="1798413" cy="179841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74537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2411" y="1285103"/>
            <a:ext cx="7551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huge problem with this approach: size of faces may differ</a:t>
            </a:r>
          </a:p>
          <a:p>
            <a:r>
              <a:rPr lang="hu-HU" dirty="0"/>
              <a:t>	(window size is too small to include all the relevant features of a face</a:t>
            </a:r>
          </a:p>
          <a:p>
            <a:r>
              <a:rPr lang="hu-HU" dirty="0"/>
              <a:t>		so the algorithm will not work fine)</a:t>
            </a:r>
          </a:p>
          <a:p>
            <a:endParaRPr lang="hu-HU" dirty="0"/>
          </a:p>
          <a:p>
            <a:r>
              <a:rPr lang="hu-HU" dirty="0"/>
              <a:t>	~ some faces may be closer to the camera which means they</a:t>
            </a:r>
          </a:p>
          <a:p>
            <a:r>
              <a:rPr lang="hu-HU" dirty="0"/>
              <a:t>		appear bigger than other faces in the background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scaleFactor</a:t>
            </a:r>
            <a:r>
              <a:rPr lang="hu-HU" dirty="0"/>
              <a:t>: this feature in </a:t>
            </a:r>
            <a:r>
              <a:rPr lang="hu-HU" b="1" dirty="0"/>
              <a:t>OpenCV</a:t>
            </a:r>
            <a:r>
              <a:rPr lang="hu-HU" dirty="0"/>
              <a:t> compensates for this issue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6065" y="3657602"/>
            <a:ext cx="7283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training uses </a:t>
            </a:r>
            <a:r>
              <a:rPr lang="hu-HU" b="1" dirty="0"/>
              <a:t>24x24</a:t>
            </a:r>
            <a:r>
              <a:rPr lang="hu-HU" dirty="0"/>
              <a:t> pixels images so we have to rescale the input image</a:t>
            </a:r>
          </a:p>
          <a:p>
            <a:r>
              <a:rPr lang="hu-HU" dirty="0"/>
              <a:t>	~ so we can resize a larger face to a smaller one</a:t>
            </a:r>
          </a:p>
        </p:txBody>
      </p:sp>
    </p:spTree>
    <p:extLst>
      <p:ext uri="{BB962C8B-B14F-4D97-AF65-F5344CB8AC3E}">
        <p14:creationId xmlns:p14="http://schemas.microsoft.com/office/powerpoint/2010/main" val="43468903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Haar-features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7654" y="1136821"/>
            <a:ext cx="6378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Haar-wavelet is a sequence of rescaled square-shaped „functions”</a:t>
            </a:r>
          </a:p>
          <a:p>
            <a:r>
              <a:rPr lang="hu-HU" dirty="0"/>
              <a:t>	~ very similar to Fourier-analysis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was proposed by </a:t>
            </a:r>
            <a:r>
              <a:rPr lang="hu-HU" b="1" dirty="0">
                <a:sym typeface="Wingdings" panose="05000000000000000000" pitchFamily="2" charset="2"/>
              </a:rPr>
              <a:t>Alfréd Haar </a:t>
            </a:r>
            <a:r>
              <a:rPr lang="hu-HU" dirty="0">
                <a:sym typeface="Wingdings" panose="05000000000000000000" pitchFamily="2" charset="2"/>
              </a:rPr>
              <a:t>in </a:t>
            </a:r>
            <a:r>
              <a:rPr lang="hu-HU" b="1" dirty="0">
                <a:sym typeface="Wingdings" panose="05000000000000000000" pitchFamily="2" charset="2"/>
              </a:rPr>
              <a:t>1909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</a:p>
          <a:p>
            <a:r>
              <a:rPr lang="hu-HU" b="1" dirty="0">
                <a:sym typeface="Wingdings" panose="05000000000000000000" pitchFamily="2" charset="2"/>
              </a:rPr>
              <a:t>		 </a:t>
            </a:r>
            <a:r>
              <a:rPr lang="hu-HU" dirty="0">
                <a:sym typeface="Wingdings" panose="05000000000000000000" pitchFamily="2" charset="2"/>
              </a:rPr>
              <a:t>they are like convolutional kernels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685535" y="3015050"/>
            <a:ext cx="673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HAAR FEATURES ARE THE RELEVANT FEATURES FOR FACE 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26385" y="4091212"/>
            <a:ext cx="1820562" cy="610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26385" y="4445440"/>
            <a:ext cx="1820562" cy="363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3061710" y="3951764"/>
            <a:ext cx="829526" cy="1099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061710" y="3951764"/>
            <a:ext cx="414763" cy="1099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826385" y="5235349"/>
            <a:ext cx="31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edge features </a:t>
            </a:r>
            <a:r>
              <a:rPr lang="hu-HU" dirty="0"/>
              <a:t>can detect edges</a:t>
            </a:r>
          </a:p>
          <a:p>
            <a:pPr algn="ctr"/>
            <a:r>
              <a:rPr lang="hu-HU" dirty="0"/>
              <a:t>quite effectively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20486" y="3951764"/>
            <a:ext cx="764282" cy="10132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620486" y="3951764"/>
            <a:ext cx="382141" cy="1013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7384768" y="3951764"/>
            <a:ext cx="382141" cy="1013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432390" y="3973349"/>
            <a:ext cx="1313935" cy="440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8432390" y="4282268"/>
            <a:ext cx="1313935" cy="323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8432390" y="4605671"/>
            <a:ext cx="1313934" cy="323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6713872" y="5235349"/>
            <a:ext cx="289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line features </a:t>
            </a:r>
            <a:r>
              <a:rPr lang="hu-HU" dirty="0"/>
              <a:t>can detect lines</a:t>
            </a:r>
          </a:p>
          <a:p>
            <a:pPr algn="ctr"/>
            <a:r>
              <a:rPr lang="hu-HU" dirty="0"/>
              <a:t>quite effectively</a:t>
            </a:r>
          </a:p>
        </p:txBody>
      </p:sp>
    </p:spTree>
    <p:extLst>
      <p:ext uri="{BB962C8B-B14F-4D97-AF65-F5344CB8AC3E}">
        <p14:creationId xmlns:p14="http://schemas.microsoft.com/office/powerpoint/2010/main" val="402039995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Haar-features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29" y="1303507"/>
            <a:ext cx="6343135" cy="42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1960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Haar-features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29" y="1303507"/>
            <a:ext cx="6343135" cy="42287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945" y="5725298"/>
            <a:ext cx="770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CAN REPRESENT THE MOST RELEVANT FEATURES WITH HAAR-FEATURES !!!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7083" y="2038973"/>
            <a:ext cx="769274" cy="108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577083" y="2142681"/>
            <a:ext cx="769274" cy="79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014586" y="2198343"/>
            <a:ext cx="769274" cy="108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014586" y="2302051"/>
            <a:ext cx="769274" cy="79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 flipH="1">
            <a:off x="5584033" y="2719973"/>
            <a:ext cx="430553" cy="57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 flipH="1">
            <a:off x="5799311" y="2719973"/>
            <a:ext cx="215276" cy="5708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 flipH="1">
            <a:off x="5368756" y="2719972"/>
            <a:ext cx="215276" cy="5708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868640" y="4139831"/>
            <a:ext cx="1430783" cy="171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4868640" y="4238683"/>
            <a:ext cx="1430783" cy="1018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5070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Haar-features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8395" y="1375713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93281" y="1375713"/>
            <a:ext cx="584886" cy="584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5486405" y="1375713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19" name="Rectangle 18"/>
          <p:cNvSpPr/>
          <p:nvPr/>
        </p:nvSpPr>
        <p:spPr>
          <a:xfrm>
            <a:off x="6071291" y="1375713"/>
            <a:ext cx="584886" cy="5848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28" name="Rectangle 27"/>
          <p:cNvSpPr/>
          <p:nvPr/>
        </p:nvSpPr>
        <p:spPr>
          <a:xfrm>
            <a:off x="4308395" y="1960599"/>
            <a:ext cx="584886" cy="58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29" name="Rectangle 28"/>
          <p:cNvSpPr/>
          <p:nvPr/>
        </p:nvSpPr>
        <p:spPr>
          <a:xfrm>
            <a:off x="4893281" y="1960599"/>
            <a:ext cx="584886" cy="584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5486405" y="1960599"/>
            <a:ext cx="584886" cy="5848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71291" y="1960599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32" name="Rectangle 31"/>
          <p:cNvSpPr/>
          <p:nvPr/>
        </p:nvSpPr>
        <p:spPr>
          <a:xfrm>
            <a:off x="4308395" y="2545485"/>
            <a:ext cx="584886" cy="584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3" name="Rectangle 32"/>
          <p:cNvSpPr/>
          <p:nvPr/>
        </p:nvSpPr>
        <p:spPr>
          <a:xfrm>
            <a:off x="4893281" y="2545485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0.1</a:t>
            </a:r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5486405" y="2545485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071291" y="2545485"/>
            <a:ext cx="584886" cy="584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6" name="Rectangle 35"/>
          <p:cNvSpPr/>
          <p:nvPr/>
        </p:nvSpPr>
        <p:spPr>
          <a:xfrm>
            <a:off x="4308395" y="3130371"/>
            <a:ext cx="584886" cy="58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4893281" y="3130371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0.1</a:t>
            </a:r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486405" y="3130371"/>
            <a:ext cx="584886" cy="584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071291" y="3130371"/>
            <a:ext cx="584886" cy="584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0.9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08461" y="137571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93347" y="137571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1886471" y="1375713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2471357" y="1375713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4" name="Rectangle 43"/>
          <p:cNvSpPr/>
          <p:nvPr/>
        </p:nvSpPr>
        <p:spPr>
          <a:xfrm>
            <a:off x="708461" y="196059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1293347" y="196059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1886471" y="1960599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2471357" y="1960599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708461" y="254548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1293347" y="254548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1886471" y="254548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1" name="Rectangle 50"/>
          <p:cNvSpPr/>
          <p:nvPr/>
        </p:nvSpPr>
        <p:spPr>
          <a:xfrm>
            <a:off x="2471357" y="254548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08461" y="313037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1293347" y="313037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886471" y="3130371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2471357" y="3130371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03354" y="3847065"/>
            <a:ext cx="1911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ideal </a:t>
            </a:r>
            <a:r>
              <a:rPr lang="hu-HU" b="1" dirty="0"/>
              <a:t>Haar-feature</a:t>
            </a:r>
          </a:p>
          <a:p>
            <a:pPr algn="ctr"/>
            <a:r>
              <a:rPr lang="hu-HU" dirty="0"/>
              <a:t>pixel intensities</a:t>
            </a:r>
          </a:p>
          <a:p>
            <a:pPr algn="ctr"/>
            <a:r>
              <a:rPr lang="hu-HU" dirty="0"/>
              <a:t>0: white</a:t>
            </a:r>
          </a:p>
          <a:p>
            <a:pPr algn="ctr"/>
            <a:r>
              <a:rPr lang="hu-HU" dirty="0"/>
              <a:t>1: black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65586" y="3847065"/>
            <a:ext cx="22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these are real values</a:t>
            </a:r>
          </a:p>
          <a:p>
            <a:pPr algn="ctr"/>
            <a:r>
              <a:rPr lang="hu-HU" dirty="0"/>
              <a:t>detected on an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7653" y="1215348"/>
            <a:ext cx="35544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Viola-Jones algorithm </a:t>
            </a:r>
            <a:r>
              <a:rPr lang="hu-HU" dirty="0"/>
              <a:t>will compare</a:t>
            </a:r>
          </a:p>
          <a:p>
            <a:pPr algn="ctr"/>
            <a:r>
              <a:rPr lang="hu-HU" dirty="0"/>
              <a:t>how close the real scenario is to the</a:t>
            </a:r>
          </a:p>
          <a:p>
            <a:pPr algn="ctr"/>
            <a:r>
              <a:rPr lang="hu-HU" dirty="0"/>
              <a:t>ideal case</a:t>
            </a:r>
          </a:p>
          <a:p>
            <a:pPr algn="ctr"/>
            <a:endParaRPr lang="hu-HU" dirty="0"/>
          </a:p>
          <a:p>
            <a:pPr algn="ctr"/>
            <a:r>
              <a:rPr lang="hu-HU" b="1" dirty="0"/>
              <a:t>1.) </a:t>
            </a:r>
            <a:r>
              <a:rPr lang="hu-HU" dirty="0"/>
              <a:t>let’s sum up the white </a:t>
            </a:r>
          </a:p>
          <a:p>
            <a:pPr algn="ctr"/>
            <a:r>
              <a:rPr lang="hu-HU" dirty="0"/>
              <a:t>pixel intensities</a:t>
            </a:r>
          </a:p>
          <a:p>
            <a:pPr algn="ctr"/>
            <a:endParaRPr lang="hu-HU" dirty="0"/>
          </a:p>
          <a:p>
            <a:pPr algn="ctr"/>
            <a:r>
              <a:rPr lang="hu-HU" b="1" dirty="0"/>
              <a:t>2.) </a:t>
            </a:r>
            <a:r>
              <a:rPr lang="hu-HU" dirty="0"/>
              <a:t>calculate the sum of the</a:t>
            </a:r>
          </a:p>
          <a:p>
            <a:pPr algn="ctr"/>
            <a:r>
              <a:rPr lang="hu-HU" dirty="0"/>
              <a:t>black pixel intensities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92775" y="4328815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Δ</a:t>
            </a:r>
            <a:r>
              <a:rPr lang="hu-HU" b="1" dirty="0">
                <a:solidFill>
                  <a:srgbClr val="FF5050"/>
                </a:solidFill>
              </a:rPr>
              <a:t> = dark – white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144323" y="4135391"/>
                <a:ext cx="867225" cy="75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𝐝𝐚𝐫𝐤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323" y="4135391"/>
                <a:ext cx="867225" cy="7549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855673" y="4191531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73" y="4191531"/>
                <a:ext cx="380232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398546" y="4127153"/>
                <a:ext cx="934551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𝐡𝐢𝐭𝐞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546" y="4127153"/>
                <a:ext cx="934551" cy="7561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109896" y="4183293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896" y="4183293"/>
                <a:ext cx="380232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9949938" y="4266166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18736" y="4755603"/>
            <a:ext cx="3821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Δ</a:t>
            </a:r>
            <a:r>
              <a:rPr lang="hu-HU" dirty="0"/>
              <a:t> for ideal Haar-feature is </a:t>
            </a:r>
            <a:r>
              <a:rPr lang="hu-HU" b="1" dirty="0"/>
              <a:t>1</a:t>
            </a:r>
          </a:p>
          <a:p>
            <a:endParaRPr lang="hu-HU" b="1" dirty="0"/>
          </a:p>
          <a:p>
            <a:r>
              <a:rPr lang="el-GR" b="1" dirty="0"/>
              <a:t>Δ</a:t>
            </a:r>
            <a:r>
              <a:rPr lang="hu-HU" b="1" dirty="0"/>
              <a:t> </a:t>
            </a:r>
            <a:r>
              <a:rPr lang="hu-HU" dirty="0"/>
              <a:t>for the real image: </a:t>
            </a:r>
            <a:r>
              <a:rPr lang="hu-HU" b="1" dirty="0"/>
              <a:t>0.74 – 0.18 = 0.56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19989" y="5743122"/>
            <a:ext cx="714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closer the value to </a:t>
            </a:r>
            <a:r>
              <a:rPr lang="hu-HU" b="1" dirty="0"/>
              <a:t>1</a:t>
            </a:r>
            <a:r>
              <a:rPr lang="hu-HU" dirty="0"/>
              <a:t>, the more likely we have found a </a:t>
            </a:r>
            <a:r>
              <a:rPr lang="hu-HU" b="1" dirty="0"/>
              <a:t>Haar-feature </a:t>
            </a:r>
            <a:r>
              <a:rPr lang="hu-HU" dirty="0"/>
              <a:t>!!!</a:t>
            </a:r>
          </a:p>
          <a:p>
            <a:r>
              <a:rPr lang="hu-HU" dirty="0"/>
              <a:t>	   (of course we will never get </a:t>
            </a:r>
            <a:r>
              <a:rPr lang="hu-HU" b="1" dirty="0"/>
              <a:t>0</a:t>
            </a:r>
            <a:r>
              <a:rPr lang="hu-HU" dirty="0"/>
              <a:t> or </a:t>
            </a:r>
            <a:r>
              <a:rPr lang="hu-HU" b="1" dirty="0"/>
              <a:t>1</a:t>
            </a:r>
            <a:r>
              <a:rPr lang="hu-HU" dirty="0"/>
              <a:t>: there are thresholds)</a:t>
            </a:r>
          </a:p>
        </p:txBody>
      </p:sp>
    </p:spTree>
    <p:extLst>
      <p:ext uri="{BB962C8B-B14F-4D97-AF65-F5344CB8AC3E}">
        <p14:creationId xmlns:p14="http://schemas.microsoft.com/office/powerpoint/2010/main" val="149028859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69861" y="1424133"/>
                <a:ext cx="6083845" cy="1760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The problem is that we have to calculate the average of</a:t>
                </a:r>
              </a:p>
              <a:p>
                <a:r>
                  <a:rPr lang="hu-HU" dirty="0"/>
                  <a:t>          a given region several times</a:t>
                </a:r>
              </a:p>
              <a:p>
                <a:r>
                  <a:rPr lang="hu-HU" dirty="0"/>
                  <a:t>	~ the time complexity of these operations are </a:t>
                </a:r>
                <a:r>
                  <a:rPr lang="hu-HU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/>
                  <a:t>)</a:t>
                </a:r>
              </a:p>
              <a:p>
                <a:endParaRPr lang="hu-HU" b="1" dirty="0"/>
              </a:p>
              <a:p>
                <a:r>
                  <a:rPr lang="hu-HU" b="1" dirty="0"/>
                  <a:t>	WE CAN USE INTEGRAL IMAGE APPROACH</a:t>
                </a:r>
              </a:p>
              <a:p>
                <a:r>
                  <a:rPr lang="hu-HU" b="1" dirty="0"/>
                  <a:t>	      TO ACHIEVE O(1) RUNNING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861" y="1424133"/>
                <a:ext cx="6083845" cy="1760547"/>
              </a:xfrm>
              <a:prstGeom prst="rect">
                <a:avLst/>
              </a:prstGeom>
              <a:blipFill rotWithShape="0">
                <a:blip r:embed="rId2"/>
                <a:stretch>
                  <a:fillRect l="-902" t="-2083" b="-48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69861" y="3306970"/>
            <a:ext cx="63014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are there so many operations?</a:t>
            </a:r>
          </a:p>
          <a:p>
            <a:r>
              <a:rPr lang="hu-HU" dirty="0"/>
              <a:t>	Because we have to use Haar-features with all</a:t>
            </a:r>
          </a:p>
          <a:p>
            <a:r>
              <a:rPr lang="hu-HU" dirty="0"/>
              <a:t>	       possible sizes and locations</a:t>
            </a:r>
          </a:p>
          <a:p>
            <a:r>
              <a:rPr lang="hu-HU" dirty="0"/>
              <a:t>		~ </a:t>
            </a:r>
            <a:r>
              <a:rPr lang="hu-HU" b="1" dirty="0"/>
              <a:t>200k</a:t>
            </a:r>
            <a:r>
              <a:rPr lang="hu-HU" dirty="0"/>
              <a:t> features to calculate !!!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every time we have to use a quadratic algorithm </a:t>
            </a:r>
          </a:p>
          <a:p>
            <a:r>
              <a:rPr lang="hu-HU" dirty="0">
                <a:sym typeface="Wingdings" panose="05000000000000000000" pitchFamily="2" charset="2"/>
              </a:rPr>
              <a:t>			~ we have to find a better approach</a:t>
            </a:r>
            <a:endParaRPr lang="hu-HU" dirty="0"/>
          </a:p>
        </p:txBody>
      </p:sp>
      <p:sp>
        <p:nvSpPr>
          <p:cNvPr id="102" name="Rectangle 101"/>
          <p:cNvSpPr/>
          <p:nvPr/>
        </p:nvSpPr>
        <p:spPr>
          <a:xfrm flipV="1">
            <a:off x="1593057" y="4760778"/>
            <a:ext cx="639949" cy="113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/>
          <p:cNvSpPr/>
          <p:nvPr/>
        </p:nvSpPr>
        <p:spPr>
          <a:xfrm flipV="1">
            <a:off x="1593057" y="4872578"/>
            <a:ext cx="639949" cy="1276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 flipV="1">
            <a:off x="1413494" y="5205697"/>
            <a:ext cx="947345" cy="16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 flipV="1">
            <a:off x="1413494" y="5370955"/>
            <a:ext cx="947345" cy="107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 flipV="1">
            <a:off x="1111606" y="5692733"/>
            <a:ext cx="1529330" cy="272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 flipV="1">
            <a:off x="1111606" y="5857992"/>
            <a:ext cx="1529330" cy="107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2819436" y="4835570"/>
            <a:ext cx="201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these are the same</a:t>
            </a:r>
          </a:p>
          <a:p>
            <a:pPr algn="ctr"/>
            <a:r>
              <a:rPr lang="hu-HU" dirty="0"/>
              <a:t>kernels but with</a:t>
            </a:r>
          </a:p>
          <a:p>
            <a:pPr algn="ctr"/>
            <a:r>
              <a:rPr lang="hu-HU" dirty="0"/>
              <a:t>different sizes</a:t>
            </a:r>
          </a:p>
        </p:txBody>
      </p:sp>
    </p:spTree>
    <p:extLst>
      <p:ext uri="{BB962C8B-B14F-4D97-AF65-F5344CB8AC3E}">
        <p14:creationId xmlns:p14="http://schemas.microsoft.com/office/powerpoint/2010/main" val="220829537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</p:spTree>
    <p:extLst>
      <p:ext uri="{BB962C8B-B14F-4D97-AF65-F5344CB8AC3E}">
        <p14:creationId xmlns:p14="http://schemas.microsoft.com/office/powerpoint/2010/main" val="175913989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253422" y="262980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97545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016318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7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53974" y="379297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38215" y="1637370"/>
            <a:ext cx="0" cy="4598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778335" y="370376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63321" y="545078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75809" y="4943408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54229" y="4110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89380" y="401599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73429" y="238420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67800" y="31527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79566" y="2205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3119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89741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44565" y="6071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92331" y="60718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45902" y="5853167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size of houses [m  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5793" y="127645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prices [$]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1308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71308" y="448650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7590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7590" y="279431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71306" y="195398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0147" y="51437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6213" y="42792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200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8911" y="3455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4042" y="2614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400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8911" y="17740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500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775317" y="582719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17199" y="1596251"/>
            <a:ext cx="4184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What is the aim of Linear Regression?</a:t>
            </a:r>
          </a:p>
          <a:p>
            <a:r>
              <a:rPr lang="hu-HU" dirty="0"/>
              <a:t>  </a:t>
            </a:r>
          </a:p>
          <a:p>
            <a:r>
              <a:rPr lang="hu-HU" dirty="0"/>
              <a:t>     </a:t>
            </a:r>
            <a:r>
              <a:rPr lang="hu-HU" dirty="0">
                <a:sym typeface="Wingdings" panose="05000000000000000000" pitchFamily="2" charset="2"/>
              </a:rPr>
              <a:t> want to find some linear relationship</a:t>
            </a:r>
          </a:p>
          <a:p>
            <a:r>
              <a:rPr lang="hu-HU" dirty="0">
                <a:sym typeface="Wingdings" panose="05000000000000000000" pitchFamily="2" charset="2"/>
              </a:rPr>
              <a:t>	between the features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7940026" y="3855545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5050"/>
                </a:solidFill>
              </a:rPr>
              <a:t>H(x) = b  + b  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89786" y="40944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75804" y="41171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294256" y="4367819"/>
            <a:ext cx="120597" cy="305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26306" y="4688241"/>
            <a:ext cx="3138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dependent variable, this is what we</a:t>
            </a:r>
          </a:p>
          <a:p>
            <a:pPr algn="ctr"/>
            <a:r>
              <a:rPr lang="hu-HU" sz="1600" dirty="0"/>
              <a:t>are trying to predict or estimate</a:t>
            </a:r>
          </a:p>
          <a:p>
            <a:pPr algn="ctr"/>
            <a:r>
              <a:rPr lang="hu-HU" sz="1600" dirty="0"/>
              <a:t>(price of the house)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9964666" y="3770363"/>
            <a:ext cx="61044" cy="238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70373" y="3118990"/>
            <a:ext cx="291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independent variable we use to</a:t>
            </a:r>
          </a:p>
          <a:p>
            <a:pPr algn="ctr"/>
            <a:r>
              <a:rPr lang="hu-HU" sz="1600" dirty="0"/>
              <a:t>make predictions (size of house) </a:t>
            </a:r>
          </a:p>
        </p:txBody>
      </p:sp>
    </p:spTree>
    <p:extLst>
      <p:ext uri="{BB962C8B-B14F-4D97-AF65-F5344CB8AC3E}">
        <p14:creationId xmlns:p14="http://schemas.microsoft.com/office/powerpoint/2010/main" val="287831582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</p:spTree>
    <p:extLst>
      <p:ext uri="{BB962C8B-B14F-4D97-AF65-F5344CB8AC3E}">
        <p14:creationId xmlns:p14="http://schemas.microsoft.com/office/powerpoint/2010/main" val="1804252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23191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</a:t>
            </a:r>
          </a:p>
        </p:txBody>
      </p:sp>
    </p:spTree>
    <p:extLst>
      <p:ext uri="{BB962C8B-B14F-4D97-AF65-F5344CB8AC3E}">
        <p14:creationId xmlns:p14="http://schemas.microsoft.com/office/powerpoint/2010/main" val="11122201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31430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 – 0.5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31429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00526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31428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 – 0.5 + 0.2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31427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7261657" y="1461958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083640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31429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 – 0.5 + 0.2 – 1.7 = 1.7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23190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7261657" y="1461958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/>
          <p:cNvSpPr/>
          <p:nvPr/>
        </p:nvSpPr>
        <p:spPr>
          <a:xfrm>
            <a:off x="7255286" y="3207413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2470724" y="5606668"/>
            <a:ext cx="738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is it good? We can achieve </a:t>
            </a:r>
            <a:r>
              <a:rPr lang="hu-HU" b="1" dirty="0"/>
              <a:t>O(1) </a:t>
            </a:r>
            <a:r>
              <a:rPr lang="hu-HU" dirty="0"/>
              <a:t>running time for handling </a:t>
            </a:r>
            <a:r>
              <a:rPr lang="hu-HU" b="1" dirty="0"/>
              <a:t>Haar-features</a:t>
            </a:r>
          </a:p>
          <a:p>
            <a:r>
              <a:rPr lang="hu-HU" dirty="0"/>
              <a:t>	~ we assume these features are rectangles</a:t>
            </a:r>
          </a:p>
        </p:txBody>
      </p:sp>
    </p:spTree>
    <p:extLst>
      <p:ext uri="{BB962C8B-B14F-4D97-AF65-F5344CB8AC3E}">
        <p14:creationId xmlns:p14="http://schemas.microsoft.com/office/powerpoint/2010/main" val="81848499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Computer Vision - Boosting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20" y="1309816"/>
            <a:ext cx="8143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boost some part of the algorithm with the help of integral image approach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BUT</a:t>
            </a:r>
            <a:r>
              <a:rPr lang="hu-HU" dirty="0">
                <a:sym typeface="Wingdings" panose="05000000000000000000" pitchFamily="2" charset="2"/>
              </a:rPr>
              <a:t> there are way too many features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~ most of the features are irrelevant and not important at all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	HOW TO SELECT THE BEST FEATURES? WITH BOOSTING !!!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62621" y="413720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H(x) = 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625478" y="3915379"/>
                <a:ext cx="1389162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78" y="3915379"/>
                <a:ext cx="1389162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6193007" y="428891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969100" y="3451252"/>
            <a:ext cx="2960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keep combining </a:t>
            </a:r>
            <a:r>
              <a:rPr lang="hu-HU" sz="1600" b="1" dirty="0"/>
              <a:t>h(x)</a:t>
            </a:r>
          </a:p>
          <a:p>
            <a:pPr algn="ctr"/>
            <a:r>
              <a:rPr lang="hu-HU" sz="1600" dirty="0"/>
              <a:t>weak learners (weak learner with</a:t>
            </a:r>
          </a:p>
          <a:p>
            <a:pPr algn="ctr"/>
            <a:r>
              <a:rPr lang="hu-HU" sz="1600" dirty="0"/>
              <a:t>a single </a:t>
            </a:r>
            <a:r>
              <a:rPr lang="hu-HU" sz="1600" b="1" dirty="0"/>
              <a:t>Haar-feature</a:t>
            </a:r>
            <a:r>
              <a:rPr lang="hu-HU" sz="1600" dirty="0"/>
              <a:t>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82266" y="4605532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final </a:t>
            </a:r>
            <a:r>
              <a:rPr lang="hu-HU" sz="1600" b="1" dirty="0"/>
              <a:t>H(x)</a:t>
            </a:r>
            <a:r>
              <a:rPr lang="hu-HU" sz="1600" dirty="0"/>
              <a:t> model which</a:t>
            </a:r>
          </a:p>
          <a:p>
            <a:pPr algn="ctr"/>
            <a:r>
              <a:rPr lang="hu-HU" sz="1600" dirty="0"/>
              <a:t>is a strong classifier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09297" y="429775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20059" y="4815385"/>
            <a:ext cx="272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every </a:t>
            </a:r>
            <a:r>
              <a:rPr lang="hu-HU" sz="1600" b="1" dirty="0"/>
              <a:t>h(x)</a:t>
            </a:r>
            <a:r>
              <a:rPr lang="hu-HU" sz="1600" dirty="0"/>
              <a:t> week learner</a:t>
            </a:r>
          </a:p>
          <a:p>
            <a:pPr algn="ctr"/>
            <a:r>
              <a:rPr lang="hu-HU" sz="1600" dirty="0"/>
              <a:t>make a prediction</a:t>
            </a:r>
          </a:p>
          <a:p>
            <a:pPr algn="ctr"/>
            <a:r>
              <a:rPr lang="hu-HU" sz="1600" dirty="0"/>
              <a:t>based on a single </a:t>
            </a:r>
            <a:r>
              <a:rPr lang="hu-HU" sz="1600" b="1" dirty="0"/>
              <a:t>Haar-feature</a:t>
            </a:r>
          </a:p>
        </p:txBody>
      </p:sp>
    </p:spTree>
    <p:extLst>
      <p:ext uri="{BB962C8B-B14F-4D97-AF65-F5344CB8AC3E}">
        <p14:creationId xmlns:p14="http://schemas.microsoft.com/office/powerpoint/2010/main" val="417026483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Computer Vision - Boosting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At the beginning all the </a:t>
            </a:r>
            <a:r>
              <a:rPr lang="hu-HU" b="1" dirty="0"/>
              <a:t>h(x) </a:t>
            </a:r>
            <a:r>
              <a:rPr lang="hu-HU" dirty="0"/>
              <a:t>weak learners have the same weight</a:t>
            </a:r>
          </a:p>
          <a:p>
            <a:r>
              <a:rPr lang="hu-HU" dirty="0"/>
              <a:t>	~ all of them contribute to the final decision (face is detected or not)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During the training phase </a:t>
            </a:r>
            <a:r>
              <a:rPr lang="hu-HU" b="1" dirty="0"/>
              <a:t>Viola-Jones algorithm </a:t>
            </a:r>
            <a:r>
              <a:rPr lang="hu-HU" dirty="0"/>
              <a:t>update</a:t>
            </a:r>
          </a:p>
          <a:p>
            <a:pPr algn="ctr"/>
            <a:r>
              <a:rPr lang="hu-HU" dirty="0"/>
              <a:t>the weights for the </a:t>
            </a:r>
            <a:r>
              <a:rPr lang="hu-HU" b="1" dirty="0"/>
              <a:t>h(x)</a:t>
            </a:r>
            <a:r>
              <a:rPr lang="hu-HU" dirty="0"/>
              <a:t> weak learners (the features)</a:t>
            </a:r>
          </a:p>
          <a:p>
            <a:pPr algn="ctr"/>
            <a:r>
              <a:rPr lang="hu-HU" dirty="0"/>
              <a:t>and finally we have the relevant features with higher weights</a:t>
            </a:r>
          </a:p>
        </p:txBody>
      </p:sp>
    </p:spTree>
    <p:extLst>
      <p:ext uri="{BB962C8B-B14F-4D97-AF65-F5344CB8AC3E}">
        <p14:creationId xmlns:p14="http://schemas.microsoft.com/office/powerpoint/2010/main" val="235809602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Computer Vision - Boosting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At the beginning all the </a:t>
            </a:r>
            <a:r>
              <a:rPr lang="hu-HU" b="1" dirty="0"/>
              <a:t>h(x) </a:t>
            </a:r>
            <a:r>
              <a:rPr lang="hu-HU" dirty="0"/>
              <a:t>weak learner have the same weight</a:t>
            </a:r>
          </a:p>
          <a:p>
            <a:r>
              <a:rPr lang="hu-HU" dirty="0"/>
              <a:t>	~ all of them contribute to the final decision (face is detected or not)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During the training phase </a:t>
            </a:r>
            <a:r>
              <a:rPr lang="hu-HU" b="1" dirty="0"/>
              <a:t>Viola-Jones algorithm </a:t>
            </a:r>
            <a:r>
              <a:rPr lang="hu-HU" dirty="0"/>
              <a:t>update</a:t>
            </a:r>
          </a:p>
          <a:p>
            <a:pPr algn="ctr"/>
            <a:r>
              <a:rPr lang="hu-HU" dirty="0"/>
              <a:t>the weights for the </a:t>
            </a:r>
            <a:r>
              <a:rPr lang="hu-HU" b="1" dirty="0"/>
              <a:t>h(x)</a:t>
            </a:r>
            <a:r>
              <a:rPr lang="hu-HU" dirty="0"/>
              <a:t> weak learners (the features)</a:t>
            </a:r>
          </a:p>
          <a:p>
            <a:pPr algn="ctr"/>
            <a:r>
              <a:rPr lang="hu-HU" dirty="0"/>
              <a:t>and finally we have the relevant features with higher weights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3527613" y="2290558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8" name="&quot;No&quot; Symbol 17"/>
          <p:cNvSpPr/>
          <p:nvPr/>
        </p:nvSpPr>
        <p:spPr>
          <a:xfrm>
            <a:off x="8597029" y="2549562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9" name="&quot;No&quot; Symbol 18"/>
          <p:cNvSpPr/>
          <p:nvPr/>
        </p:nvSpPr>
        <p:spPr>
          <a:xfrm>
            <a:off x="10856256" y="2899717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5031869" y="3037662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46" y="2437702"/>
            <a:ext cx="244806" cy="254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2" y="3503045"/>
            <a:ext cx="244806" cy="254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12" y="3666630"/>
            <a:ext cx="244806" cy="2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143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Computer Vision - Boosting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At the beginning all the </a:t>
            </a:r>
            <a:r>
              <a:rPr lang="hu-HU" b="1" dirty="0"/>
              <a:t>h(x) </a:t>
            </a:r>
            <a:r>
              <a:rPr lang="hu-HU" dirty="0"/>
              <a:t>weak learner have the same weight</a:t>
            </a:r>
          </a:p>
          <a:p>
            <a:r>
              <a:rPr lang="hu-HU" dirty="0"/>
              <a:t>	~ all of them contribute to the final decision (face is detected or not)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During the training phase </a:t>
            </a:r>
            <a:r>
              <a:rPr lang="hu-HU" b="1" dirty="0"/>
              <a:t>Viola-Jones algorithm </a:t>
            </a:r>
            <a:r>
              <a:rPr lang="hu-HU" dirty="0"/>
              <a:t>update</a:t>
            </a:r>
          </a:p>
          <a:p>
            <a:pPr algn="ctr"/>
            <a:r>
              <a:rPr lang="hu-HU" dirty="0"/>
              <a:t>the weights for the </a:t>
            </a:r>
            <a:r>
              <a:rPr lang="hu-HU" b="1" dirty="0"/>
              <a:t>h(x)</a:t>
            </a:r>
            <a:r>
              <a:rPr lang="hu-HU" dirty="0"/>
              <a:t> weak learners (the features)</a:t>
            </a:r>
          </a:p>
          <a:p>
            <a:pPr algn="ctr"/>
            <a:r>
              <a:rPr lang="hu-HU" dirty="0"/>
              <a:t>and finally we have the relevant features with higher weights</a:t>
            </a:r>
          </a:p>
        </p:txBody>
      </p:sp>
      <p:sp>
        <p:nvSpPr>
          <p:cNvPr id="18" name="&quot;No&quot; Symbol 17"/>
          <p:cNvSpPr/>
          <p:nvPr/>
        </p:nvSpPr>
        <p:spPr>
          <a:xfrm>
            <a:off x="8597029" y="2549562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9" name="&quot;No&quot; Symbol 18"/>
          <p:cNvSpPr/>
          <p:nvPr/>
        </p:nvSpPr>
        <p:spPr>
          <a:xfrm>
            <a:off x="10856256" y="2899717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5031869" y="3037662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46" y="2437702"/>
            <a:ext cx="244806" cy="254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2" y="3503045"/>
            <a:ext cx="244806" cy="254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12" y="3666630"/>
            <a:ext cx="244806" cy="2548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08" y="2234420"/>
            <a:ext cx="244806" cy="2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349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Computer Vision - Boosting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At the beginning all the </a:t>
            </a:r>
            <a:r>
              <a:rPr lang="hu-HU" b="1" dirty="0"/>
              <a:t>h(x) </a:t>
            </a:r>
            <a:r>
              <a:rPr lang="hu-HU" dirty="0"/>
              <a:t>weak learner have the same weight</a:t>
            </a:r>
          </a:p>
          <a:p>
            <a:r>
              <a:rPr lang="hu-HU" dirty="0"/>
              <a:t>	~ all of them contribute to the final decision (face is detected or not)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During the training phase </a:t>
            </a:r>
            <a:r>
              <a:rPr lang="hu-HU" b="1" dirty="0"/>
              <a:t>Viola-Jones algorithm </a:t>
            </a:r>
            <a:r>
              <a:rPr lang="hu-HU" dirty="0"/>
              <a:t>update</a:t>
            </a:r>
          </a:p>
          <a:p>
            <a:pPr algn="ctr"/>
            <a:r>
              <a:rPr lang="hu-HU" dirty="0"/>
              <a:t>the weights for the </a:t>
            </a:r>
            <a:r>
              <a:rPr lang="hu-HU" b="1" dirty="0"/>
              <a:t>h(x)</a:t>
            </a:r>
            <a:r>
              <a:rPr lang="hu-HU" dirty="0"/>
              <a:t> weak learners (the features)</a:t>
            </a:r>
          </a:p>
          <a:p>
            <a:pPr algn="ctr"/>
            <a:r>
              <a:rPr lang="hu-HU" dirty="0"/>
              <a:t>and finally we have the relevant features with higher weights</a:t>
            </a:r>
          </a:p>
        </p:txBody>
      </p:sp>
      <p:sp>
        <p:nvSpPr>
          <p:cNvPr id="19" name="&quot;No&quot; Symbol 18"/>
          <p:cNvSpPr/>
          <p:nvPr/>
        </p:nvSpPr>
        <p:spPr>
          <a:xfrm>
            <a:off x="10856256" y="2899717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46" y="2437702"/>
            <a:ext cx="244806" cy="254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2" y="3503045"/>
            <a:ext cx="244806" cy="254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12" y="3666630"/>
            <a:ext cx="244806" cy="2548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08" y="2234420"/>
            <a:ext cx="244806" cy="2548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27" y="2410268"/>
            <a:ext cx="244806" cy="2548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37" y="2924438"/>
            <a:ext cx="244806" cy="2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53974" y="379297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38215" y="1637370"/>
            <a:ext cx="0" cy="4598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778335" y="3703765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63321" y="545078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75809" y="4943408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54229" y="4110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89380" y="401599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73429" y="238420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67800" y="31527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79566" y="2205784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3119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89741" y="6076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44565" y="6071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92331" y="60718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45902" y="5853167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size of houses [m  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5793" y="127645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prices [$]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1308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71308" y="448650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7590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7590" y="2794311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71306" y="1953988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0147" y="51437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6213" y="42792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200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8911" y="3455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4042" y="2614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400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8911" y="17740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500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775317" y="582719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510005" y="2043806"/>
            <a:ext cx="4758771" cy="299057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55" y="1412332"/>
            <a:ext cx="49056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build a model based on the dataset</a:t>
            </a:r>
          </a:p>
          <a:p>
            <a:r>
              <a:rPr lang="hu-HU" dirty="0"/>
              <a:t>  It is a linear model: so the result is a linear line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model defines the relationship</a:t>
            </a:r>
          </a:p>
          <a:p>
            <a:r>
              <a:rPr lang="hu-HU" dirty="0">
                <a:sym typeface="Wingdings" panose="05000000000000000000" pitchFamily="2" charset="2"/>
              </a:rPr>
              <a:t>		between the variables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can make predictions with the</a:t>
            </a:r>
          </a:p>
          <a:p>
            <a:r>
              <a:rPr lang="hu-HU" dirty="0">
                <a:sym typeface="Wingdings" panose="05000000000000000000" pitchFamily="2" charset="2"/>
              </a:rPr>
              <a:t>		trained model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</a:t>
            </a:r>
            <a:r>
              <a:rPr lang="hu-HU" b="1" u="sng" dirty="0">
                <a:sym typeface="Wingdings" panose="05000000000000000000" pitchFamily="2" charset="2"/>
              </a:rPr>
              <a:t>What does it mean?</a:t>
            </a:r>
            <a:r>
              <a:rPr lang="hu-HU" dirty="0">
                <a:sym typeface="Wingdings" panose="05000000000000000000" pitchFamily="2" charset="2"/>
              </a:rPr>
              <a:t> If we have a new </a:t>
            </a: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feature </a:t>
            </a:r>
          </a:p>
          <a:p>
            <a:r>
              <a:rPr lang="hu-HU" dirty="0">
                <a:sym typeface="Wingdings" panose="05000000000000000000" pitchFamily="2" charset="2"/>
              </a:rPr>
              <a:t>         (size of the house) we can get the </a:t>
            </a:r>
            <a:r>
              <a:rPr lang="hu-HU" b="1" dirty="0">
                <a:sym typeface="Wingdings" panose="05000000000000000000" pitchFamily="2" charset="2"/>
              </a:rPr>
              <a:t>H(x)</a:t>
            </a:r>
            <a:r>
              <a:rPr lang="hu-HU" dirty="0">
                <a:sym typeface="Wingdings" panose="05000000000000000000" pitchFamily="2" charset="2"/>
              </a:rPr>
              <a:t> price</a:t>
            </a:r>
          </a:p>
          <a:p>
            <a:r>
              <a:rPr lang="hu-HU" dirty="0">
                <a:sym typeface="Wingdings" panose="05000000000000000000" pitchFamily="2" charset="2"/>
              </a:rPr>
              <a:t>               of the house accordingly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083285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Computer Vision - Boosting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At the beginning all the </a:t>
            </a:r>
            <a:r>
              <a:rPr lang="hu-HU" b="1" dirty="0"/>
              <a:t>h(x) </a:t>
            </a:r>
            <a:r>
              <a:rPr lang="hu-HU" dirty="0"/>
              <a:t>weak learner have the same weight</a:t>
            </a:r>
          </a:p>
          <a:p>
            <a:r>
              <a:rPr lang="hu-HU" dirty="0"/>
              <a:t>	~ all of them contribute to the final decision (face is detected or not)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During the training phase </a:t>
            </a:r>
            <a:r>
              <a:rPr lang="hu-HU" b="1" dirty="0"/>
              <a:t>Viola-Jones algorithm </a:t>
            </a:r>
            <a:r>
              <a:rPr lang="hu-HU" dirty="0"/>
              <a:t>update</a:t>
            </a:r>
          </a:p>
          <a:p>
            <a:pPr algn="ctr"/>
            <a:r>
              <a:rPr lang="hu-HU" dirty="0"/>
              <a:t>the weights for the </a:t>
            </a:r>
            <a:r>
              <a:rPr lang="hu-HU" b="1" dirty="0"/>
              <a:t>h(x)</a:t>
            </a:r>
            <a:r>
              <a:rPr lang="hu-HU" dirty="0"/>
              <a:t> weak learners (the features)</a:t>
            </a:r>
          </a:p>
          <a:p>
            <a:pPr algn="ctr"/>
            <a:r>
              <a:rPr lang="hu-HU" dirty="0"/>
              <a:t>and finally we have the relevant features with higher weights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46" y="2437702"/>
            <a:ext cx="244806" cy="254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2" y="3503045"/>
            <a:ext cx="244806" cy="254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12" y="3666630"/>
            <a:ext cx="244806" cy="2548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08" y="2234420"/>
            <a:ext cx="244806" cy="2548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27" y="2410268"/>
            <a:ext cx="244806" cy="2548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37" y="2924438"/>
            <a:ext cx="244806" cy="2548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618" y="2747540"/>
            <a:ext cx="244806" cy="2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1862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Cascading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0605" y="1194486"/>
            <a:ext cx="84073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boosting we can make the algorithm quite fast ...</a:t>
            </a:r>
          </a:p>
          <a:p>
            <a:r>
              <a:rPr lang="hu-HU" dirty="0"/>
              <a:t>	But can we do even better?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know that most of the image region is non-face region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</a:t>
            </a:r>
            <a:r>
              <a:rPr lang="en-US" dirty="0"/>
              <a:t>it is a better idea to have a simple method to check if a window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is not a face region</a:t>
            </a:r>
            <a:r>
              <a:rPr lang="hu-HU" dirty="0"/>
              <a:t>:</a:t>
            </a:r>
            <a:r>
              <a:rPr lang="en-US" dirty="0"/>
              <a:t> </a:t>
            </a:r>
            <a:r>
              <a:rPr lang="hu-HU" dirty="0"/>
              <a:t>i</a:t>
            </a:r>
            <a:r>
              <a:rPr lang="en-US" dirty="0"/>
              <a:t>f it is not, discard it in a single shot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do not process unnecessary regions: focus on regions where</a:t>
            </a:r>
          </a:p>
          <a:p>
            <a:r>
              <a:rPr lang="hu-HU" dirty="0">
                <a:sym typeface="Wingdings" panose="05000000000000000000" pitchFamily="2" charset="2"/>
              </a:rPr>
              <a:t>			there can be a face instead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          </a:t>
            </a:r>
            <a:r>
              <a:rPr lang="hu-HU" b="1" dirty="0">
                <a:sym typeface="Wingdings" panose="05000000000000000000" pitchFamily="2" charset="2"/>
              </a:rPr>
              <a:t>THIS IS WHY WE USE THE CASCADE CLASSIFIER CONCEPT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4746" y="4695568"/>
            <a:ext cx="7926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Instead of applying all the ~</a:t>
            </a:r>
            <a:r>
              <a:rPr lang="hu-HU" b="1" dirty="0"/>
              <a:t>6000</a:t>
            </a:r>
            <a:r>
              <a:rPr lang="hu-HU" dirty="0"/>
              <a:t> </a:t>
            </a:r>
            <a:r>
              <a:rPr lang="hu-HU" b="1" dirty="0"/>
              <a:t>Haar-features</a:t>
            </a:r>
            <a:r>
              <a:rPr lang="hu-HU" dirty="0"/>
              <a:t>: we use the most relevant ones</a:t>
            </a:r>
          </a:p>
          <a:p>
            <a:r>
              <a:rPr lang="hu-HU" dirty="0"/>
              <a:t>	in the first iteration (first stages contain very less features: </a:t>
            </a:r>
            <a:r>
              <a:rPr lang="hu-HU" b="1" dirty="0"/>
              <a:t>1, 10, 15, 50</a:t>
            </a:r>
            <a:r>
              <a:rPr lang="hu-HU" dirty="0"/>
              <a:t>...)</a:t>
            </a:r>
          </a:p>
          <a:p>
            <a:r>
              <a:rPr lang="hu-HU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141513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Cascading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0605" y="1194486"/>
            <a:ext cx="652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find the most relevant features? </a:t>
            </a:r>
          </a:p>
          <a:p>
            <a:r>
              <a:rPr lang="hu-HU" b="1" dirty="0">
                <a:sym typeface="Wingdings" panose="05000000000000000000" pitchFamily="2" charset="2"/>
              </a:rPr>
              <a:t> 	</a:t>
            </a:r>
            <a:r>
              <a:rPr lang="hu-HU" dirty="0">
                <a:sym typeface="Wingdings" panose="05000000000000000000" pitchFamily="2" charset="2"/>
              </a:rPr>
              <a:t>~ boosting algorithm has already found the best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8437" y="26049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H(x) = 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11294" y="2383141"/>
                <a:ext cx="1389162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294" y="2383141"/>
                <a:ext cx="1389162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78823" y="2756681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4916" y="1919014"/>
            <a:ext cx="2960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keep combining </a:t>
            </a:r>
            <a:r>
              <a:rPr lang="hu-HU" sz="1600" b="1" dirty="0"/>
              <a:t>h(x)</a:t>
            </a:r>
          </a:p>
          <a:p>
            <a:pPr algn="ctr"/>
            <a:r>
              <a:rPr lang="hu-HU" sz="1600" dirty="0"/>
              <a:t>weak learners (weak learner with</a:t>
            </a:r>
          </a:p>
          <a:p>
            <a:pPr algn="ctr"/>
            <a:r>
              <a:rPr lang="hu-HU" sz="1600" dirty="0"/>
              <a:t>a single </a:t>
            </a:r>
            <a:r>
              <a:rPr lang="hu-HU" sz="1600" b="1" dirty="0"/>
              <a:t>Haar-feature</a:t>
            </a:r>
            <a:r>
              <a:rPr lang="hu-HU" sz="1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8082" y="3073294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final </a:t>
            </a:r>
            <a:r>
              <a:rPr lang="hu-HU" sz="1600" b="1" dirty="0"/>
              <a:t>H(x)</a:t>
            </a:r>
            <a:r>
              <a:rPr lang="hu-HU" sz="1600" dirty="0"/>
              <a:t> model which</a:t>
            </a:r>
          </a:p>
          <a:p>
            <a:pPr algn="ctr"/>
            <a:r>
              <a:rPr lang="hu-HU" sz="1600" dirty="0"/>
              <a:t>is a strong classifier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5113" y="276551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5875" y="3283147"/>
            <a:ext cx="272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every </a:t>
            </a:r>
            <a:r>
              <a:rPr lang="hu-HU" sz="1600" b="1" dirty="0"/>
              <a:t>h(x)</a:t>
            </a:r>
            <a:r>
              <a:rPr lang="hu-HU" sz="1600" dirty="0"/>
              <a:t> week learner</a:t>
            </a:r>
          </a:p>
          <a:p>
            <a:pPr algn="ctr"/>
            <a:r>
              <a:rPr lang="hu-HU" sz="1600" dirty="0"/>
              <a:t>make a prediction</a:t>
            </a:r>
          </a:p>
          <a:p>
            <a:pPr algn="ctr"/>
            <a:r>
              <a:rPr lang="hu-HU" sz="1600" dirty="0"/>
              <a:t>based on a single </a:t>
            </a:r>
            <a:r>
              <a:rPr lang="hu-HU" sz="1600" b="1" dirty="0"/>
              <a:t>Haar-feature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4569" y="4330485"/>
            <a:ext cx="7710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THE h(x) CLASSIFIERS WITH HIGHER </a:t>
            </a:r>
            <a:r>
              <a:rPr lang="el-GR" b="1" dirty="0"/>
              <a:t>α</a:t>
            </a:r>
            <a:r>
              <a:rPr lang="hu-HU" b="1" dirty="0"/>
              <a:t> VALUES ARE THE RELEVANT FEATURES !!!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if the window does not contain the most relevant features we</a:t>
            </a:r>
          </a:p>
          <a:p>
            <a:r>
              <a:rPr lang="hu-HU" dirty="0">
                <a:sym typeface="Wingdings" panose="05000000000000000000" pitchFamily="2" charset="2"/>
              </a:rPr>
              <a:t>		can consider the next region on the image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080470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Cascading</a:t>
            </a:r>
          </a:p>
        </p:txBody>
      </p:sp>
      <p:sp>
        <p:nvSpPr>
          <p:cNvPr id="3" name="Oval 2"/>
          <p:cNvSpPr/>
          <p:nvPr/>
        </p:nvSpPr>
        <p:spPr>
          <a:xfrm>
            <a:off x="2545492" y="2059460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77947" y="2059460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2" y="2059459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738184" y="2574323"/>
            <a:ext cx="807308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4" idx="2"/>
          </p:cNvCxnSpPr>
          <p:nvPr/>
        </p:nvCxnSpPr>
        <p:spPr>
          <a:xfrm>
            <a:off x="3575221" y="2574325"/>
            <a:ext cx="12027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5" idx="2"/>
          </p:cNvCxnSpPr>
          <p:nvPr/>
        </p:nvCxnSpPr>
        <p:spPr>
          <a:xfrm flipV="1">
            <a:off x="5807676" y="2574324"/>
            <a:ext cx="120272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40131" y="2574322"/>
            <a:ext cx="120272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8140" y="1690127"/>
            <a:ext cx="13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first feature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86138" y="1690127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second feature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8293" y="1690127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third feature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060356" y="3245711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292811" y="3245710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25266" y="3245710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7824" y="400857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NOT A FACE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05369" y="400378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NOT A 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6387" y="2389656"/>
            <a:ext cx="64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FACE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79769" y="400378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NOT A FACE</a:t>
            </a:r>
          </a:p>
        </p:txBody>
      </p:sp>
    </p:spTree>
    <p:extLst>
      <p:ext uri="{BB962C8B-B14F-4D97-AF65-F5344CB8AC3E}">
        <p14:creationId xmlns:p14="http://schemas.microsoft.com/office/powerpoint/2010/main" val="51124306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rgbClr val="00B0F0"/>
                </a:solidFill>
              </a:rPr>
              <a:t>Optimal k Clusters (Hierarchical Clustering)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1E9BF-935E-4457-B348-B01E27376533}"/>
              </a:ext>
            </a:extLst>
          </p:cNvPr>
          <p:cNvSpPr txBox="1"/>
          <p:nvPr/>
        </p:nvSpPr>
        <p:spPr>
          <a:xfrm>
            <a:off x="1541721" y="1275911"/>
            <a:ext cx="991931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We can use the dendogram to find out the optimal value</a:t>
            </a:r>
          </a:p>
          <a:p>
            <a:r>
              <a:rPr lang="hu-HU" sz="2000" dirty="0"/>
              <a:t>	of the </a:t>
            </a:r>
            <a:r>
              <a:rPr lang="hu-HU" sz="2000" b="1" dirty="0"/>
              <a:t>k</a:t>
            </a:r>
            <a:r>
              <a:rPr lang="hu-HU" sz="2000" dirty="0"/>
              <a:t> number of clusters </a:t>
            </a:r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dirty="0"/>
              <a:t>      		 </a:t>
            </a:r>
            <a:r>
              <a:rPr lang="hu-HU" sz="2000" b="1" dirty="0"/>
              <a:t>1.)</a:t>
            </a:r>
            <a:r>
              <a:rPr lang="hu-HU" sz="2000" dirty="0"/>
              <a:t> </a:t>
            </a:r>
            <a:r>
              <a:rPr lang="hu-HU" sz="2000" dirty="0">
                <a:solidFill>
                  <a:srgbClr val="292929"/>
                </a:solidFill>
                <a:latin typeface="medium-content-serif-font"/>
              </a:rPr>
              <a:t>d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medium-content-serif-font"/>
              </a:rPr>
              <a:t>etermine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medium-content-serif-font"/>
              </a:rPr>
              <a:t> the largest vertical distance that does</a:t>
            </a:r>
            <a:endParaRPr lang="hu-HU" sz="2000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r>
              <a:rPr lang="hu-HU" sz="2000" dirty="0">
                <a:solidFill>
                  <a:srgbClr val="292929"/>
                </a:solidFill>
                <a:latin typeface="medium-content-serif-font"/>
              </a:rPr>
              <a:t>			</a:t>
            </a:r>
            <a:r>
              <a:rPr lang="hu-HU" sz="2000" b="0" i="0" dirty="0">
                <a:solidFill>
                  <a:srgbClr val="292929"/>
                </a:solidFill>
                <a:effectLst/>
                <a:latin typeface="medium-content-serif-font"/>
              </a:rPr>
              <a:t> not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medium-content-serif-font"/>
              </a:rPr>
              <a:t> intersect any of the other clusters</a:t>
            </a:r>
            <a:endParaRPr lang="hu-HU" sz="2000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endParaRPr lang="hu-HU" sz="2000" dirty="0">
              <a:solidFill>
                <a:srgbClr val="292929"/>
              </a:solidFill>
              <a:latin typeface="medium-content-serif-font"/>
            </a:endParaRPr>
          </a:p>
          <a:p>
            <a:r>
              <a:rPr lang="hu-HU" sz="2000" dirty="0">
                <a:solidFill>
                  <a:srgbClr val="292929"/>
                </a:solidFill>
                <a:latin typeface="medium-content-serif-font"/>
              </a:rPr>
              <a:t>      		 </a:t>
            </a:r>
            <a:r>
              <a:rPr lang="hu-HU" sz="2000" b="1" dirty="0">
                <a:solidFill>
                  <a:srgbClr val="292929"/>
                </a:solidFill>
                <a:latin typeface="medium-content-serif-font"/>
              </a:rPr>
              <a:t>2.)</a:t>
            </a:r>
            <a:r>
              <a:rPr lang="hu-HU" sz="2000" dirty="0">
                <a:solidFill>
                  <a:srgbClr val="292929"/>
                </a:solidFill>
                <a:latin typeface="medium-content-serif-font"/>
              </a:rPr>
              <a:t> draw a horizontal line at the top and at the bottom (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medium-content-serif-font"/>
              </a:rPr>
              <a:t>at both extremities</a:t>
            </a:r>
            <a:r>
              <a:rPr lang="hu-HU" sz="2000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</a:p>
          <a:p>
            <a:endParaRPr lang="hu-HU" sz="2000" dirty="0">
              <a:solidFill>
                <a:srgbClr val="292929"/>
              </a:solidFill>
              <a:latin typeface="medium-content-serif-font"/>
            </a:endParaRPr>
          </a:p>
          <a:p>
            <a:r>
              <a:rPr lang="hu-HU" sz="2000" dirty="0">
                <a:solidFill>
                  <a:srgbClr val="292929"/>
                </a:solidFill>
                <a:latin typeface="medium-content-serif-font"/>
              </a:rPr>
              <a:t>       		</a:t>
            </a:r>
            <a:r>
              <a:rPr lang="hu-HU" sz="2000" b="1" dirty="0">
                <a:solidFill>
                  <a:srgbClr val="292929"/>
                </a:solidFill>
                <a:latin typeface="medium-content-serif-font"/>
              </a:rPr>
              <a:t>3.)</a:t>
            </a:r>
            <a:r>
              <a:rPr lang="hu-HU" sz="2000" dirty="0">
                <a:solidFill>
                  <a:srgbClr val="292929"/>
                </a:solidFill>
                <a:latin typeface="medium-content-serif-font"/>
              </a:rPr>
              <a:t> </a:t>
            </a:r>
            <a:r>
              <a:rPr lang="hu-HU" sz="2000" b="0" i="0" dirty="0">
                <a:solidFill>
                  <a:srgbClr val="292929"/>
                </a:solidFill>
                <a:effectLst/>
                <a:latin typeface="medium-content-serif-font"/>
              </a:rPr>
              <a:t>count 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medium-content-serif-font"/>
              </a:rPr>
              <a:t>the number of vertical lines going through the horizontal line</a:t>
            </a:r>
            <a:r>
              <a:rPr lang="hu-HU" sz="2000" b="0" i="0" dirty="0">
                <a:solidFill>
                  <a:srgbClr val="292929"/>
                </a:solidFill>
                <a:effectLst/>
                <a:latin typeface="medium-content-serif-font"/>
              </a:rPr>
              <a:t>:</a:t>
            </a:r>
          </a:p>
          <a:p>
            <a:r>
              <a:rPr lang="hu-HU" sz="2000" dirty="0">
                <a:solidFill>
                  <a:srgbClr val="292929"/>
                </a:solidFill>
                <a:latin typeface="medium-content-serif-font"/>
              </a:rPr>
              <a:t>				that is the optimal </a:t>
            </a:r>
            <a:r>
              <a:rPr lang="hu-HU" sz="2000" b="1" dirty="0">
                <a:solidFill>
                  <a:srgbClr val="292929"/>
                </a:solidFill>
                <a:latin typeface="medium-content-serif-font"/>
              </a:rPr>
              <a:t>k</a:t>
            </a:r>
            <a:r>
              <a:rPr lang="hu-HU" sz="2000" dirty="0">
                <a:solidFill>
                  <a:srgbClr val="292929"/>
                </a:solidFill>
                <a:latin typeface="medium-content-serif-font"/>
              </a:rPr>
              <a:t> number of clusters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3452296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rgbClr val="00B0F0"/>
                </a:solidFill>
              </a:rPr>
              <a:t>Optimal k Clusters (Hierarchical Clustering)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7785A-671F-48C9-ACEC-7E6470533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88" y="1521514"/>
            <a:ext cx="5852172" cy="43891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7BF291-C5CD-4238-ACDC-9688CFFE8AAB}"/>
              </a:ext>
            </a:extLst>
          </p:cNvPr>
          <p:cNvCxnSpPr/>
          <p:nvPr/>
        </p:nvCxnSpPr>
        <p:spPr>
          <a:xfrm>
            <a:off x="4253023" y="2296633"/>
            <a:ext cx="2849526" cy="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A52850-798C-4ED9-9B2A-251A359C5F4D}"/>
              </a:ext>
            </a:extLst>
          </p:cNvPr>
          <p:cNvCxnSpPr/>
          <p:nvPr/>
        </p:nvCxnSpPr>
        <p:spPr>
          <a:xfrm>
            <a:off x="4341627" y="4416058"/>
            <a:ext cx="2849526" cy="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8C8EE3-29F1-412A-8100-14AF6672F534}"/>
              </a:ext>
            </a:extLst>
          </p:cNvPr>
          <p:cNvCxnSpPr/>
          <p:nvPr/>
        </p:nvCxnSpPr>
        <p:spPr>
          <a:xfrm flipV="1">
            <a:off x="6985591" y="2498651"/>
            <a:ext cx="0" cy="17118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9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14835" y="1491353"/>
            <a:ext cx="596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</a:t>
            </a:r>
            <a:r>
              <a:rPr lang="hu-HU" b="1" dirty="0"/>
              <a:t>dataset</a:t>
            </a:r>
            <a:r>
              <a:rPr lang="hu-HU" dirty="0"/>
              <a:t> (all machine learning algorithm needs one)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246150" y="1968845"/>
            <a:ext cx="0" cy="551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16608" y="2693651"/>
            <a:ext cx="645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</a:t>
            </a:r>
            <a:r>
              <a:rPr lang="hu-HU" b="1" dirty="0"/>
              <a:t>train</a:t>
            </a:r>
            <a:r>
              <a:rPr lang="hu-HU" dirty="0"/>
              <a:t> the algorithm: which means finding the linear relationship</a:t>
            </a:r>
          </a:p>
          <a:p>
            <a:pPr algn="ctr"/>
            <a:r>
              <a:rPr lang="hu-HU" dirty="0"/>
              <a:t>between the </a:t>
            </a:r>
            <a:r>
              <a:rPr lang="hu-HU" b="1" dirty="0"/>
              <a:t>H(x)</a:t>
            </a:r>
            <a:r>
              <a:rPr lang="hu-HU" dirty="0"/>
              <a:t> and </a:t>
            </a:r>
            <a:r>
              <a:rPr lang="hu-HU" b="1" u="sng" dirty="0"/>
              <a:t>x</a:t>
            </a:r>
            <a:r>
              <a:rPr lang="hu-HU" dirty="0"/>
              <a:t> variables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08286" y="338199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5050"/>
                </a:solidFill>
              </a:rPr>
              <a:t>H(x) = b  + b  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58047" y="36209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44065" y="36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1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46150" y="4065375"/>
            <a:ext cx="0" cy="551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8377" y="480171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after the training we have the </a:t>
            </a:r>
            <a:r>
              <a:rPr lang="hu-HU" b="1" dirty="0"/>
              <a:t>b</a:t>
            </a:r>
            <a:r>
              <a:rPr lang="hu-HU" dirty="0"/>
              <a:t> values which means</a:t>
            </a:r>
          </a:p>
          <a:p>
            <a:pPr algn="ctr"/>
            <a:r>
              <a:rPr lang="hu-HU" dirty="0"/>
              <a:t>we can make </a:t>
            </a:r>
            <a:r>
              <a:rPr lang="hu-HU" b="1" dirty="0"/>
              <a:t>predictions</a:t>
            </a:r>
            <a:r>
              <a:rPr lang="hu-HU" dirty="0"/>
              <a:t> with the model</a:t>
            </a:r>
          </a:p>
          <a:p>
            <a:pPr algn="ctr"/>
            <a:r>
              <a:rPr lang="hu-HU" dirty="0"/>
              <a:t>(for new datapoints)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55780" y="3483212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OPTIMIZATION !!!</a:t>
            </a:r>
          </a:p>
        </p:txBody>
      </p:sp>
    </p:spTree>
    <p:extLst>
      <p:ext uri="{BB962C8B-B14F-4D97-AF65-F5344CB8AC3E}">
        <p14:creationId xmlns:p14="http://schemas.microsoft.com/office/powerpoint/2010/main" val="281669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05900" y="236707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83988" y="1700330"/>
            <a:ext cx="0" cy="2599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5567" y="4109927"/>
            <a:ext cx="3513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302984" y="2199126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09094" y="3574517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43585" y="3277105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86747" y="294051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5337" y="271418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98288" y="2661068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55982" y="2017416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6977" y="1699964"/>
            <a:ext cx="118799" cy="118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076596" y="1755603"/>
            <a:ext cx="2688096" cy="16892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54595" y="1341263"/>
            <a:ext cx="27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Mean Squared Error (MSE)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6444" y="1741747"/>
            <a:ext cx="5923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the difference between the </a:t>
            </a:r>
            <a:r>
              <a:rPr lang="hu-HU" b="1" dirty="0"/>
              <a:t>y</a:t>
            </a:r>
            <a:r>
              <a:rPr lang="hu-HU" dirty="0"/>
              <a:t> actual values present in the</a:t>
            </a:r>
          </a:p>
          <a:p>
            <a:r>
              <a:rPr lang="hu-HU" dirty="0"/>
              <a:t>    dataset (supervised learning) and the </a:t>
            </a:r>
            <a:r>
              <a:rPr lang="hu-HU" b="1" dirty="0"/>
              <a:t>H(x)</a:t>
            </a:r>
            <a:r>
              <a:rPr lang="hu-HU" dirty="0"/>
              <a:t> values</a:t>
            </a:r>
          </a:p>
          <a:p>
            <a:r>
              <a:rPr lang="hu-HU" dirty="0"/>
              <a:t>	predicted by the model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4808" y="283671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[ H(x) – y 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56543" y="2706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94854" y="3470024"/>
            <a:ext cx="554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this term is small (small error): it means the model</a:t>
            </a:r>
          </a:p>
          <a:p>
            <a:r>
              <a:rPr lang="hu-HU" dirty="0">
                <a:sym typeface="Wingdings" panose="05000000000000000000" pitchFamily="2" charset="2"/>
              </a:rPr>
              <a:t>        predictions are very close to the actual values  </a:t>
            </a:r>
            <a:r>
              <a:rPr lang="hu-HU" b="1" dirty="0">
                <a:solidFill>
                  <a:srgbClr val="00B050"/>
                </a:solidFill>
                <a:sym typeface="Wingdings" panose="05000000000000000000" pitchFamily="2" charset="2"/>
              </a:rPr>
              <a:t>GOOD</a:t>
            </a:r>
          </a:p>
          <a:p>
            <a:pPr lvl="1"/>
            <a:endParaRPr lang="hu-HU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94853" y="4241829"/>
            <a:ext cx="5153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this term is big (huge error): it means the model</a:t>
            </a:r>
          </a:p>
          <a:p>
            <a:r>
              <a:rPr lang="hu-HU" dirty="0">
                <a:sym typeface="Wingdings" panose="05000000000000000000" pitchFamily="2" charset="2"/>
              </a:rPr>
              <a:t>        predictions differ from the actual values </a:t>
            </a:r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BAD</a:t>
            </a:r>
          </a:p>
          <a:p>
            <a:pPr lvl="1"/>
            <a:endParaRPr lang="hu-HU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hu-HU" b="1" dirty="0">
              <a:solidFill>
                <a:srgbClr val="00B05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266111" y="2493189"/>
            <a:ext cx="1793" cy="80863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70876" y="3262186"/>
            <a:ext cx="0" cy="307365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36751" y="2905125"/>
            <a:ext cx="0" cy="35389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97497" y="2688431"/>
            <a:ext cx="0" cy="58525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68931" y="2320306"/>
            <a:ext cx="0" cy="30383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754694" y="2393156"/>
            <a:ext cx="0" cy="267912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178557" y="2119313"/>
            <a:ext cx="0" cy="594871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20945" y="1821877"/>
            <a:ext cx="0" cy="220505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506717" y="1918905"/>
            <a:ext cx="0" cy="98511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31217" y="259700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23340" y="27552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55108" y="32037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47231" y="33620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42534" y="27170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34657" y="28753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62384" y="205278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4507" y="22110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12248" y="23094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04371" y="24677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63324" y="223096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55447" y="23892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23815" y="1463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15938" y="16218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31566" y="17863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ε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23689" y="19446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52185" y="464048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MSE</a:t>
            </a:r>
            <a:r>
              <a:rPr lang="hu-HU" dirty="0"/>
              <a:t> </a:t>
            </a:r>
            <a:r>
              <a:rPr lang="hu-HU" b="1" dirty="0"/>
              <a:t>=</a:t>
            </a:r>
            <a:r>
              <a:rPr lang="hu-H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390599" y="4324204"/>
                <a:ext cx="753411" cy="983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0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/>
                        <m:e>
                          <m:r>
                            <a:rPr lang="el-GR" sz="2000" b="1" i="0" smtClean="0">
                              <a:latin typeface="Cambria Math" panose="02040503050406030204" pitchFamily="18" charset="0"/>
                            </a:rPr>
                            <m:t>𝛆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99" y="4324204"/>
                <a:ext cx="753411" cy="9832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937056" y="48239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33202" y="46278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719078" y="2899455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„cost-function”</a:t>
            </a:r>
          </a:p>
        </p:txBody>
      </p:sp>
    </p:spTree>
    <p:extLst>
      <p:ext uri="{BB962C8B-B14F-4D97-AF65-F5344CB8AC3E}">
        <p14:creationId xmlns:p14="http://schemas.microsoft.com/office/powerpoint/2010/main" val="350572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2281" y="1276865"/>
            <a:ext cx="26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OPTIMIZATION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741" y="1567119"/>
            <a:ext cx="761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why optimization algorithms are so important</a:t>
            </a:r>
          </a:p>
          <a:p>
            <a:r>
              <a:rPr lang="hu-HU" dirty="0"/>
              <a:t>	~ no matter what problem we are dealing with, finally we have to use</a:t>
            </a:r>
          </a:p>
          <a:p>
            <a:r>
              <a:rPr lang="hu-HU" dirty="0"/>
              <a:t>		some optimization methods to solve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48489" y="3747779"/>
                <a:ext cx="3493264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600" dirty="0">
                    <a:solidFill>
                      <a:srgbClr val="00B050"/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3600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89" y="3747779"/>
                <a:ext cx="3493264" cy="659540"/>
              </a:xfrm>
              <a:prstGeom prst="rect">
                <a:avLst/>
              </a:prstGeom>
              <a:blipFill rotWithShape="0">
                <a:blip r:embed="rId2"/>
                <a:stretch>
                  <a:fillRect l="-5236" t="-12037" b="-351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697313" y="42202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48866" y="3565489"/>
            <a:ext cx="5909" cy="244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80213" y="2817373"/>
            <a:ext cx="321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this is the prediction from </a:t>
            </a:r>
          </a:p>
          <a:p>
            <a:pPr algn="ctr"/>
            <a:r>
              <a:rPr lang="hu-HU" sz="1600" dirty="0"/>
              <a:t>  our linear model (linear regression)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129376" y="4407319"/>
            <a:ext cx="482386" cy="487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94365" y="4931134"/>
            <a:ext cx="272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this is the value we know from</a:t>
            </a:r>
          </a:p>
          <a:p>
            <a:pPr algn="ctr"/>
            <a:r>
              <a:rPr lang="hu-HU" sz="1600" dirty="0"/>
              <a:t>  the training data</a:t>
            </a:r>
          </a:p>
          <a:p>
            <a:pPr algn="ctr"/>
            <a:r>
              <a:rPr lang="hu-HU" sz="1600" dirty="0"/>
              <a:t>    // supervised learning !!!</a:t>
            </a:r>
          </a:p>
        </p:txBody>
      </p:sp>
      <p:cxnSp>
        <p:nvCxnSpPr>
          <p:cNvPr id="29" name="Straight Arrow Connector 28"/>
          <p:cNvCxnSpPr>
            <a:endCxn id="24" idx="2"/>
          </p:cNvCxnSpPr>
          <p:nvPr/>
        </p:nvCxnSpPr>
        <p:spPr>
          <a:xfrm flipV="1">
            <a:off x="4481387" y="4589609"/>
            <a:ext cx="369975" cy="410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21443" y="5062107"/>
            <a:ext cx="2905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want to find the minimum by</a:t>
            </a:r>
          </a:p>
          <a:p>
            <a:pPr algn="ctr"/>
            <a:r>
              <a:rPr lang="hu-HU" sz="1600" dirty="0"/>
              <a:t>  tuning these parameters</a:t>
            </a:r>
          </a:p>
        </p:txBody>
      </p:sp>
    </p:spTree>
    <p:extLst>
      <p:ext uri="{BB962C8B-B14F-4D97-AF65-F5344CB8AC3E}">
        <p14:creationId xmlns:p14="http://schemas.microsoft.com/office/powerpoint/2010/main" val="190952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from Budapest, Hungary</a:t>
            </a:r>
          </a:p>
          <a:p>
            <a:r>
              <a:rPr lang="hu-HU" b="1" dirty="0"/>
              <a:t>BSc</a:t>
            </a:r>
            <a:r>
              <a:rPr lang="hu-HU" dirty="0"/>
              <a:t> in physics</a:t>
            </a:r>
          </a:p>
          <a:p>
            <a:r>
              <a:rPr lang="hu-HU" b="1" dirty="0"/>
              <a:t>MSc</a:t>
            </a:r>
            <a:r>
              <a:rPr lang="hu-HU" dirty="0"/>
              <a:t> in applied mathematics</a:t>
            </a:r>
          </a:p>
          <a:p>
            <a:r>
              <a:rPr lang="hu-HU" dirty="0"/>
              <a:t>w</a:t>
            </a:r>
            <a:r>
              <a:rPr lang="en-US" dirty="0" err="1"/>
              <a:t>orking</a:t>
            </a:r>
            <a:r>
              <a:rPr lang="en-US" dirty="0"/>
              <a:t> as a </a:t>
            </a:r>
            <a:r>
              <a:rPr lang="hu-HU" dirty="0"/>
              <a:t>software engineer</a:t>
            </a:r>
            <a:endParaRPr lang="en-US" dirty="0"/>
          </a:p>
          <a:p>
            <a:r>
              <a:rPr lang="hu-HU" dirty="0"/>
              <a:t>s</a:t>
            </a:r>
            <a:r>
              <a:rPr lang="en-US" dirty="0" err="1"/>
              <a:t>pecial</a:t>
            </a:r>
            <a:r>
              <a:rPr lang="en-US" dirty="0"/>
              <a:t> addiction to</a:t>
            </a:r>
            <a:r>
              <a:rPr lang="hu-HU" dirty="0"/>
              <a:t> algorithms, artificial intelligence and </a:t>
            </a:r>
          </a:p>
          <a:p>
            <a:pPr marL="0" indent="0">
              <a:buNone/>
            </a:pPr>
            <a:r>
              <a:rPr lang="hu-HU" dirty="0"/>
              <a:t>	quantitative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6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2281" y="1276865"/>
            <a:ext cx="26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OPTIMIZATION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741" y="1567119"/>
            <a:ext cx="761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why optimization algorithms are so important</a:t>
            </a:r>
          </a:p>
          <a:p>
            <a:r>
              <a:rPr lang="hu-HU" dirty="0"/>
              <a:t>	~ no matter what problem we are dealing with, finally we have to use</a:t>
            </a:r>
          </a:p>
          <a:p>
            <a:r>
              <a:rPr lang="hu-HU" dirty="0"/>
              <a:t>		some optimization methods to solve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3707" y="3607736"/>
                <a:ext cx="3493264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600" dirty="0">
                    <a:solidFill>
                      <a:srgbClr val="00B050"/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3600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07" y="3607736"/>
                <a:ext cx="3493264" cy="659540"/>
              </a:xfrm>
              <a:prstGeom prst="rect">
                <a:avLst/>
              </a:prstGeom>
              <a:blipFill rotWithShape="0">
                <a:blip r:embed="rId2"/>
                <a:stretch>
                  <a:fillRect l="-5236" t="-12037" b="-351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42531" y="40802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3319" y="2864426"/>
            <a:ext cx="39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Design Matrix Approach</a:t>
            </a:r>
            <a:r>
              <a:rPr lang="hu-HU" dirty="0"/>
              <a:t> (linear algebra)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1071" y="3258472"/>
            <a:ext cx="575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transform the problem into linear equations and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use the standard method (using matrix operations)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7218084" y="4038326"/>
            <a:ext cx="148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</a:t>
            </a:r>
            <a:r>
              <a:rPr lang="hu-HU" b="1" dirty="0"/>
              <a:t> = (X’X)   X’ </a:t>
            </a:r>
            <a:r>
              <a:rPr lang="hu-HU" b="1" u="sng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0418" y="4541181"/>
            <a:ext cx="489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https://onlinecourses.science.psu.edu/stat501/node/382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209" y="3957123"/>
            <a:ext cx="39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3319" y="5037534"/>
            <a:ext cx="5401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  <a:p>
            <a:r>
              <a:rPr lang="hu-HU" dirty="0"/>
              <a:t>      </a:t>
            </a:r>
            <a:r>
              <a:rPr lang="hu-HU" dirty="0">
                <a:sym typeface="Wingdings" panose="05000000000000000000" pitchFamily="2" charset="2"/>
              </a:rPr>
              <a:t> it is a first-order iterative optimization algorithm</a:t>
            </a:r>
          </a:p>
          <a:p>
            <a:r>
              <a:rPr lang="hu-HU" dirty="0">
                <a:sym typeface="Wingdings" panose="05000000000000000000" pitchFamily="2" charset="2"/>
              </a:rPr>
              <a:t>	for finding the minimum of a function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763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2281" y="1276865"/>
            <a:ext cx="26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OPTIMIZATION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741" y="1567119"/>
            <a:ext cx="761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why optimization algorithms are so important</a:t>
            </a:r>
          </a:p>
          <a:p>
            <a:r>
              <a:rPr lang="hu-HU" dirty="0"/>
              <a:t>	~ no matter what problem we are dealing with, finally we have to use</a:t>
            </a:r>
          </a:p>
          <a:p>
            <a:r>
              <a:rPr lang="hu-HU" dirty="0"/>
              <a:t>		some optimization methods to solve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8453" y="2889140"/>
            <a:ext cx="39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Design Matrix Approach</a:t>
            </a:r>
            <a:r>
              <a:rPr lang="hu-HU" dirty="0"/>
              <a:t> (linear algebra)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5873" y="2889140"/>
            <a:ext cx="183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671" y="3410226"/>
            <a:ext cx="332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for low-dimensional problems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 is the best approach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671" y="4208311"/>
            <a:ext cx="41102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low-dimension means few features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the matrix is huge: matrix operations</a:t>
            </a:r>
          </a:p>
          <a:p>
            <a:r>
              <a:rPr lang="hu-HU" dirty="0">
                <a:sym typeface="Wingdings" panose="05000000000000000000" pitchFamily="2" charset="2"/>
              </a:rPr>
              <a:t>         are expensive in higher dimensions</a:t>
            </a:r>
          </a:p>
          <a:p>
            <a:r>
              <a:rPr lang="hu-HU" dirty="0">
                <a:sym typeface="Wingdings" panose="05000000000000000000" pitchFamily="2" charset="2"/>
              </a:rPr>
              <a:t>	 Matrix inversion: </a:t>
            </a:r>
            <a:r>
              <a:rPr lang="hu-HU" b="1" dirty="0">
                <a:sym typeface="Wingdings" panose="05000000000000000000" pitchFamily="2" charset="2"/>
              </a:rPr>
              <a:t>O(N  ) </a:t>
            </a:r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USUALLY THIS IS THE CASE !!!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6651" y="5249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48871" y="3397521"/>
            <a:ext cx="3450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iterative approach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works fine in higher dimensions</a:t>
            </a:r>
          </a:p>
          <a:p>
            <a:r>
              <a:rPr lang="hu-HU" dirty="0">
                <a:sym typeface="Wingdings" panose="05000000000000000000" pitchFamily="2" charset="2"/>
              </a:rPr>
              <a:t>          and usually this is the case</a:t>
            </a:r>
          </a:p>
        </p:txBody>
      </p:sp>
    </p:spTree>
    <p:extLst>
      <p:ext uri="{BB962C8B-B14F-4D97-AF65-F5344CB8AC3E}">
        <p14:creationId xmlns:p14="http://schemas.microsoft.com/office/powerpoint/2010/main" val="415754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Gradient Descent</a:t>
            </a:r>
          </a:p>
        </p:txBody>
      </p:sp>
      <p:pic>
        <p:nvPicPr>
          <p:cNvPr id="11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  <p:sp>
        <p:nvSpPr>
          <p:cNvPr id="12" name="TextBox 11"/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/>
          </a:p>
          <a:p>
            <a:r>
              <a:rPr lang="hu-HU" sz="2000" b="1" dirty="0"/>
              <a:t> C(</a:t>
            </a:r>
            <a:r>
              <a:rPr lang="hu-HU" sz="2000" b="1" u="sng" dirty="0"/>
              <a:t>b</a:t>
            </a:r>
            <a:r>
              <a:rPr lang="hu-HU" sz="2000" b="1" dirty="0"/>
              <a:t>)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8258" y="1031565"/>
            <a:ext cx="79869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/>
              <a:t>		We have to know the partial derivative of the </a:t>
            </a:r>
            <a:r>
              <a:rPr lang="hu-HU" b="1" dirty="0"/>
              <a:t>C(</a:t>
            </a:r>
            <a:r>
              <a:rPr lang="hu-HU" b="1" u="sng" dirty="0"/>
              <a:t>b</a:t>
            </a:r>
            <a:r>
              <a:rPr lang="hu-HU" b="1" dirty="0"/>
              <a:t>)</a:t>
            </a:r>
            <a:r>
              <a:rPr lang="hu-HU" dirty="0"/>
              <a:t> cost function</a:t>
            </a:r>
          </a:p>
          <a:p>
            <a:r>
              <a:rPr lang="hu-HU" dirty="0"/>
              <a:t>			and go to the direction of the gradient</a:t>
            </a:r>
          </a:p>
          <a:p>
            <a:r>
              <a:rPr lang="hu-HU" dirty="0"/>
              <a:t>				// gradient ~ partial derivative</a:t>
            </a:r>
          </a:p>
          <a:p>
            <a:endParaRPr lang="hu-HU" dirty="0"/>
          </a:p>
          <a:p>
            <a:r>
              <a:rPr lang="hu-HU" dirty="0"/>
              <a:t>		</a:t>
            </a:r>
          </a:p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"/>
              <p:cNvSpPr txBox="1"/>
              <p:nvPr/>
            </p:nvSpPr>
            <p:spPr>
              <a:xfrm>
                <a:off x="7151481" y="2365799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81" y="2365799"/>
                <a:ext cx="670055" cy="527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9"/>
              <p:cNvSpPr txBox="1"/>
              <p:nvPr/>
            </p:nvSpPr>
            <p:spPr>
              <a:xfrm>
                <a:off x="8814020" y="2365799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20" y="2365799"/>
                <a:ext cx="670055" cy="5275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517862" y="27629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86469" y="27629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6459" y="3244909"/>
            <a:ext cx="4369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   </a:t>
            </a:r>
            <a:r>
              <a:rPr lang="hu-HU" b="1" dirty="0">
                <a:sym typeface="Wingdings" panose="05000000000000000000" pitchFamily="2" charset="2"/>
              </a:rPr>
              <a:t>f(x</a:t>
            </a:r>
            <a:r>
              <a:rPr lang="hu-HU" dirty="0">
                <a:sym typeface="Wingdings" panose="05000000000000000000" pitchFamily="2" charset="2"/>
              </a:rPr>
              <a:t>) gradient of a given </a:t>
            </a:r>
            <a:r>
              <a:rPr lang="hu-HU" b="1" dirty="0">
                <a:sym typeface="Wingdings" panose="05000000000000000000" pitchFamily="2" charset="2"/>
              </a:rPr>
              <a:t>f(x)</a:t>
            </a:r>
            <a:r>
              <a:rPr lang="hu-HU" dirty="0"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is pointing in the direction of maximum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 rot="10800000">
            <a:off x="7201749" y="32548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ym typeface="Wingdings" panose="05000000000000000000" pitchFamily="2" charset="2"/>
              </a:rPr>
              <a:t>Δ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46459" y="4016335"/>
            <a:ext cx="4719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are after the minimum: so we have to use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-    f(x) </a:t>
            </a:r>
            <a:r>
              <a:rPr lang="hu-HU" dirty="0">
                <a:sym typeface="Wingdings" panose="05000000000000000000" pitchFamily="2" charset="2"/>
              </a:rPr>
              <a:t>instead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 rot="10800000">
            <a:off x="7116598" y="42865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ym typeface="Wingdings" panose="05000000000000000000" pitchFamily="2" charset="2"/>
              </a:rPr>
              <a:t>Δ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19523" y="54184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b   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</a:t>
            </a:r>
            <a:r>
              <a:rPr lang="hu-HU" b="1" dirty="0">
                <a:solidFill>
                  <a:srgbClr val="FF5050"/>
                </a:solidFill>
              </a:rPr>
              <a:t>  b  – </a:t>
            </a:r>
            <a:r>
              <a:rPr lang="el-GR" b="1" dirty="0">
                <a:solidFill>
                  <a:srgbClr val="FF5050"/>
                </a:solidFill>
              </a:rPr>
              <a:t>α</a:t>
            </a:r>
            <a:r>
              <a:rPr lang="hu-HU" b="1" dirty="0">
                <a:solidFill>
                  <a:srgbClr val="FF505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/>
              <p:nvPr/>
            </p:nvSpPr>
            <p:spPr>
              <a:xfrm>
                <a:off x="7470367" y="5325035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67" y="5325035"/>
                <a:ext cx="670055" cy="5275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7850908" y="571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63605" y="5560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45211" y="55733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22498" y="54184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b   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</a:t>
            </a:r>
            <a:r>
              <a:rPr lang="hu-HU" b="1" dirty="0">
                <a:solidFill>
                  <a:srgbClr val="FF5050"/>
                </a:solidFill>
              </a:rPr>
              <a:t>  b  – </a:t>
            </a:r>
            <a:r>
              <a:rPr lang="el-GR" b="1" dirty="0">
                <a:solidFill>
                  <a:srgbClr val="FF5050"/>
                </a:solidFill>
              </a:rPr>
              <a:t>α</a:t>
            </a:r>
            <a:r>
              <a:rPr lang="hu-HU" b="1" dirty="0">
                <a:solidFill>
                  <a:srgbClr val="FF505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9"/>
              <p:cNvSpPr txBox="1"/>
              <p:nvPr/>
            </p:nvSpPr>
            <p:spPr>
              <a:xfrm>
                <a:off x="9857158" y="5325035"/>
                <a:ext cx="6700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3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158" y="5325035"/>
                <a:ext cx="670055" cy="5275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237699" y="571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74672" y="5560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48186" y="55733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22866" y="4824249"/>
            <a:ext cx="1803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make iterations {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1152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Gradient Descent</a:t>
            </a:r>
          </a:p>
        </p:txBody>
      </p:sp>
      <p:pic>
        <p:nvPicPr>
          <p:cNvPr id="11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  <p:sp>
        <p:nvSpPr>
          <p:cNvPr id="12" name="TextBox 11"/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4993" y="1924449"/>
            <a:ext cx="78007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r>
              <a:rPr lang="hu-HU" dirty="0"/>
              <a:t>		</a:t>
            </a:r>
            <a:r>
              <a:rPr lang="el-GR" b="1" dirty="0"/>
              <a:t>α</a:t>
            </a:r>
            <a:r>
              <a:rPr lang="hu-HU" dirty="0"/>
              <a:t>: learning-rate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small learning-rate: the algorithm takes small</a:t>
            </a:r>
          </a:p>
          <a:p>
            <a:r>
              <a:rPr lang="hu-HU" dirty="0">
                <a:sym typeface="Wingdings" panose="05000000000000000000" pitchFamily="2" charset="2"/>
              </a:rPr>
              <a:t>				steps towards the minimum</a:t>
            </a:r>
          </a:p>
          <a:p>
            <a:r>
              <a:rPr lang="hu-HU" dirty="0">
                <a:sym typeface="Wingdings" panose="05000000000000000000" pitchFamily="2" charset="2"/>
              </a:rPr>
              <a:t>					~ takes more time to converge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huge learning-rate: the algorithm takes big</a:t>
            </a:r>
          </a:p>
          <a:p>
            <a:r>
              <a:rPr lang="hu-HU" dirty="0">
                <a:sym typeface="Wingdings" panose="05000000000000000000" pitchFamily="2" charset="2"/>
              </a:rPr>
              <a:t>				steps towards the minimum</a:t>
            </a:r>
          </a:p>
          <a:p>
            <a:r>
              <a:rPr lang="hu-HU" dirty="0">
                <a:sym typeface="Wingdings" panose="05000000000000000000" pitchFamily="2" charset="2"/>
              </a:rPr>
              <a:t>					~ algorithm is faster but not</a:t>
            </a:r>
          </a:p>
          <a:p>
            <a:r>
              <a:rPr lang="hu-HU" dirty="0">
                <a:sym typeface="Wingdings" panose="05000000000000000000" pitchFamily="2" charset="2"/>
              </a:rPr>
              <a:t>						as accurate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/>
          </a:p>
          <a:p>
            <a:r>
              <a:rPr lang="hu-HU" sz="2000" b="1" dirty="0"/>
              <a:t> C(</a:t>
            </a:r>
            <a:r>
              <a:rPr lang="hu-HU" sz="2000" b="1" u="sng" dirty="0"/>
              <a:t>b</a:t>
            </a:r>
            <a:r>
              <a:rPr lang="hu-HU" sz="2000" b="1" dirty="0"/>
              <a:t>)</a:t>
            </a:r>
            <a:endParaRPr lang="hu-HU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9962" y="200366"/>
            <a:ext cx="10515600" cy="1325563"/>
          </a:xfrm>
        </p:spPr>
        <p:txBody>
          <a:bodyPr/>
          <a:lstStyle/>
          <a:p>
            <a:r>
              <a:rPr lang="hu-HU" b="1" u="sng" dirty="0"/>
              <a:t>Linear Regression - Parameters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0315" y="1302818"/>
            <a:ext cx="35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b="1" dirty="0"/>
              <a:t>R</a:t>
            </a:r>
            <a:r>
              <a:rPr lang="hu-HU" dirty="0"/>
              <a:t>  statistic is defined as follows: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6297" y="1250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0983" y="197445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R   =  1  -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𝐑𝐒𝐒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𝐓𝐒𝐒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179106" y="19539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448" y="2590737"/>
            <a:ext cx="75382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measures the accuracy of the regression models</a:t>
            </a:r>
          </a:p>
          <a:p>
            <a:r>
              <a:rPr lang="hu-HU" dirty="0">
                <a:sym typeface="Wingdings" panose="05000000000000000000" pitchFamily="2" charset="2"/>
              </a:rPr>
              <a:t>	It is the square of the correlation coefficient</a:t>
            </a:r>
            <a:r>
              <a:rPr lang="hu-HU" b="1" dirty="0">
                <a:sym typeface="Wingdings" panose="05000000000000000000" pitchFamily="2" charset="2"/>
              </a:rPr>
              <a:t> r</a:t>
            </a:r>
          </a:p>
          <a:p>
            <a:r>
              <a:rPr lang="hu-HU" b="1" dirty="0">
                <a:sym typeface="Wingdings" panose="05000000000000000000" pitchFamily="2" charset="2"/>
              </a:rPr>
              <a:t>		~ </a:t>
            </a:r>
            <a:r>
              <a:rPr lang="hu-HU" dirty="0">
                <a:sym typeface="Wingdings" panose="05000000000000000000" pitchFamily="2" charset="2"/>
              </a:rPr>
              <a:t>so it measures how strong of a linear relationship is</a:t>
            </a:r>
          </a:p>
          <a:p>
            <a:r>
              <a:rPr lang="hu-HU" dirty="0">
                <a:sym typeface="Wingdings" panose="05000000000000000000" pitchFamily="2" charset="2"/>
              </a:rPr>
              <a:t>			between two variables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/>
              <a:t>RSS</a:t>
            </a:r>
            <a:r>
              <a:rPr lang="hu-HU" dirty="0"/>
              <a:t> - „residual sum of squares”</a:t>
            </a:r>
          </a:p>
          <a:p>
            <a:r>
              <a:rPr lang="hu-HU" dirty="0"/>
              <a:t>          Measures the variability left unexplained after performing the regression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/>
              <a:t>TSS</a:t>
            </a:r>
            <a:r>
              <a:rPr lang="hu-HU" dirty="0"/>
              <a:t> - „total sum of squares”</a:t>
            </a:r>
          </a:p>
          <a:p>
            <a:pPr lvl="1"/>
            <a:r>
              <a:rPr lang="hu-HU" dirty="0"/>
              <a:t>It measure the total variance in </a:t>
            </a:r>
            <a:r>
              <a:rPr lang="hu-HU" b="1" u="sng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63828" y="5453059"/>
                <a:ext cx="1156983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28" y="5453059"/>
                <a:ext cx="1156983" cy="7622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813401" y="56061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296826" y="41804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60349" y="5512834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49" y="5512834"/>
                <a:ext cx="380232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974233" y="1946778"/>
            <a:ext cx="457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// the higher the better the model fits the data</a:t>
            </a:r>
          </a:p>
        </p:txBody>
      </p:sp>
    </p:spTree>
    <p:extLst>
      <p:ext uri="{BB962C8B-B14F-4D97-AF65-F5344CB8AC3E}">
        <p14:creationId xmlns:p14="http://schemas.microsoft.com/office/powerpoint/2010/main" val="192625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7127" y="1424198"/>
            <a:ext cx="8857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Linear Regression solves regression problem: the prediction is a value</a:t>
            </a:r>
          </a:p>
          <a:p>
            <a:r>
              <a:rPr lang="hu-HU" dirty="0"/>
              <a:t>	</a:t>
            </a:r>
            <a:r>
              <a:rPr lang="hu-HU" u="sng" dirty="0"/>
              <a:t>For example</a:t>
            </a:r>
            <a:r>
              <a:rPr lang="hu-HU" dirty="0"/>
              <a:t>: we have the features (size of flat, number of rooms...) and this model</a:t>
            </a:r>
          </a:p>
          <a:p>
            <a:r>
              <a:rPr lang="hu-HU" dirty="0"/>
              <a:t>		is able to predict the price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1023" y="2816028"/>
            <a:ext cx="75200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Logistic Regression </a:t>
            </a:r>
            <a:r>
              <a:rPr lang="hu-HU" dirty="0">
                <a:sym typeface="Wingdings" panose="05000000000000000000" pitchFamily="2" charset="2"/>
              </a:rPr>
              <a:t>solves classification problems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Usually we use this method for binary classification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spam detection for emails, predicting if a customer will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default on a loan ...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         </a:t>
            </a:r>
            <a:r>
              <a:rPr lang="hu-HU" b="1" dirty="0">
                <a:sym typeface="Wingdings" panose="05000000000000000000" pitchFamily="2" charset="2"/>
              </a:rPr>
              <a:t>OUTCOME OF DEPENDENT VARIABLE IS DISCRETE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assigns probabilities to given outcomes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So the output is a probability that the given input belongs to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a certain 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8937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6" name="Oval 5"/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balance on</a:t>
            </a:r>
          </a:p>
          <a:p>
            <a:r>
              <a:rPr lang="hu-HU" sz="1400" b="1" dirty="0"/>
              <a:t>credit card</a:t>
            </a:r>
            <a:endParaRPr lang="en-US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9400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5682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03979" y="3706331"/>
            <a:ext cx="6469555" cy="17637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paying back</a:t>
            </a:r>
          </a:p>
          <a:p>
            <a:pPr algn="ctr"/>
            <a:r>
              <a:rPr lang="hu-HU" sz="1400" b="1" dirty="0"/>
              <a:t>the debt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 (NO)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 (YES)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4003" y="1686752"/>
            <a:ext cx="617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Applying </a:t>
            </a:r>
            <a:r>
              <a:rPr lang="hu-HU" b="1" dirty="0"/>
              <a:t>Linear Regression </a:t>
            </a:r>
            <a:r>
              <a:rPr lang="hu-HU" dirty="0"/>
              <a:t>for classification problem is</a:t>
            </a:r>
          </a:p>
          <a:p>
            <a:r>
              <a:rPr lang="hu-HU" dirty="0"/>
              <a:t>	not a good idea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has values outside the </a:t>
            </a:r>
            <a:r>
              <a:rPr lang="hu-HU" b="1" dirty="0">
                <a:sym typeface="Wingdings" panose="05000000000000000000" pitchFamily="2" charset="2"/>
              </a:rPr>
              <a:t>[0,1] </a:t>
            </a:r>
            <a:r>
              <a:rPr lang="hu-HU" dirty="0">
                <a:sym typeface="Wingdings" panose="05000000000000000000" pitchFamily="2" charset="2"/>
              </a:rPr>
              <a:t>range</a:t>
            </a:r>
          </a:p>
          <a:p>
            <a:r>
              <a:rPr lang="hu-HU" dirty="0">
                <a:sym typeface="Wingdings" panose="05000000000000000000" pitchFamily="2" charset="2"/>
              </a:rPr>
              <a:t>		 it is sensitive to outliers</a:t>
            </a:r>
          </a:p>
          <a:p>
            <a:r>
              <a:rPr lang="hu-HU" dirty="0">
                <a:sym typeface="Wingdings" panose="05000000000000000000" pitchFamily="2" charset="2"/>
              </a:rPr>
              <a:t>		 we want to deal with probabilities as well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40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6" name="Oval 5"/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balance on</a:t>
            </a:r>
          </a:p>
          <a:p>
            <a:r>
              <a:rPr lang="hu-HU" sz="1400" b="1" dirty="0"/>
              <a:t>credit card</a:t>
            </a:r>
            <a:endParaRPr lang="en-US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9400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5682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03979" y="3743890"/>
            <a:ext cx="8805869" cy="17262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paying back</a:t>
            </a:r>
          </a:p>
          <a:p>
            <a:pPr algn="ctr"/>
            <a:r>
              <a:rPr lang="hu-HU" sz="1400" b="1" dirty="0"/>
              <a:t>the debt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 (NO)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 (YES)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4003" y="1686752"/>
            <a:ext cx="6195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Applying </a:t>
            </a:r>
            <a:r>
              <a:rPr lang="hu-HU" b="1" dirty="0"/>
              <a:t>Linear Regression </a:t>
            </a:r>
            <a:r>
              <a:rPr lang="hu-HU" dirty="0"/>
              <a:t>for classification problem is</a:t>
            </a:r>
          </a:p>
          <a:p>
            <a:r>
              <a:rPr lang="hu-HU" dirty="0"/>
              <a:t>	not a good idea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has values outside the </a:t>
            </a:r>
            <a:r>
              <a:rPr lang="hu-HU" b="1" dirty="0">
                <a:sym typeface="Wingdings" panose="05000000000000000000" pitchFamily="2" charset="2"/>
              </a:rPr>
              <a:t>[0,1] </a:t>
            </a:r>
            <a:r>
              <a:rPr lang="hu-HU" dirty="0">
                <a:sym typeface="Wingdings" panose="05000000000000000000" pitchFamily="2" charset="2"/>
              </a:rPr>
              <a:t>range</a:t>
            </a:r>
          </a:p>
          <a:p>
            <a:r>
              <a:rPr lang="hu-HU" dirty="0">
                <a:sym typeface="Wingdings" panose="05000000000000000000" pitchFamily="2" charset="2"/>
              </a:rPr>
              <a:t>		 it is sensitive to outliers</a:t>
            </a:r>
          </a:p>
          <a:p>
            <a:r>
              <a:rPr lang="hu-HU" dirty="0">
                <a:sym typeface="Wingdings" panose="05000000000000000000" pitchFamily="2" charset="2"/>
              </a:rPr>
              <a:t>		 we want to deal with probabilities as well</a:t>
            </a:r>
          </a:p>
        </p:txBody>
      </p:sp>
      <p:sp>
        <p:nvSpPr>
          <p:cNvPr id="29" name="Oval 28"/>
          <p:cNvSpPr/>
          <p:nvPr/>
        </p:nvSpPr>
        <p:spPr>
          <a:xfrm>
            <a:off x="8031638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4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6" name="Oval 5"/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6557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00363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0811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0997" y="6012366"/>
            <a:ext cx="0" cy="100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300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500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800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balance on</a:t>
            </a:r>
          </a:p>
          <a:p>
            <a:r>
              <a:rPr lang="hu-HU" sz="1400" b="1" dirty="0"/>
              <a:t>credit card</a:t>
            </a:r>
            <a:endParaRPr lang="en-US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79400" y="5328419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5682" y="3636222"/>
            <a:ext cx="13381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paying back</a:t>
            </a:r>
          </a:p>
          <a:p>
            <a:pPr algn="ctr"/>
            <a:r>
              <a:rPr lang="hu-HU" sz="1400" b="1" dirty="0"/>
              <a:t>the debt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 (NO)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 (YES)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4003" y="1686752"/>
            <a:ext cx="6195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Applying </a:t>
            </a:r>
            <a:r>
              <a:rPr lang="hu-HU" b="1" dirty="0"/>
              <a:t>Linear Regression </a:t>
            </a:r>
            <a:r>
              <a:rPr lang="hu-HU" dirty="0"/>
              <a:t>for classification problem is</a:t>
            </a:r>
          </a:p>
          <a:p>
            <a:r>
              <a:rPr lang="hu-HU" dirty="0"/>
              <a:t>	not a good idea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has values outside the </a:t>
            </a:r>
            <a:r>
              <a:rPr lang="hu-HU" b="1" dirty="0">
                <a:sym typeface="Wingdings" panose="05000000000000000000" pitchFamily="2" charset="2"/>
              </a:rPr>
              <a:t>[0,1] </a:t>
            </a:r>
            <a:r>
              <a:rPr lang="hu-HU" dirty="0">
                <a:sym typeface="Wingdings" panose="05000000000000000000" pitchFamily="2" charset="2"/>
              </a:rPr>
              <a:t>range</a:t>
            </a:r>
          </a:p>
          <a:p>
            <a:r>
              <a:rPr lang="hu-HU" dirty="0">
                <a:sym typeface="Wingdings" panose="05000000000000000000" pitchFamily="2" charset="2"/>
              </a:rPr>
              <a:t>		 it is sensible to outliers</a:t>
            </a:r>
          </a:p>
          <a:p>
            <a:r>
              <a:rPr lang="hu-HU" dirty="0">
                <a:sym typeface="Wingdings" panose="05000000000000000000" pitchFamily="2" charset="2"/>
              </a:rPr>
              <a:t>		 we want to deal with probabilities as well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01" y="3705031"/>
            <a:ext cx="5314362" cy="171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5904" y="1424198"/>
            <a:ext cx="42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deal with the </a:t>
            </a:r>
            <a:r>
              <a:rPr lang="hu-HU" b="1" dirty="0"/>
              <a:t>sigmoid-function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9261" y="2395242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f(x) =  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168832" y="2619269"/>
            <a:ext cx="197389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534" y="21211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63308" y="2700189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1   +  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42408" y="2580705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-x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25446" y="3682646"/>
            <a:ext cx="5433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are able to solve the problems we have discussed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has a value between </a:t>
            </a:r>
            <a:r>
              <a:rPr lang="hu-HU" b="1" dirty="0">
                <a:sym typeface="Wingdings" panose="05000000000000000000" pitchFamily="2" charset="2"/>
              </a:rPr>
              <a:t>[0,1]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can be interpreted as probability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030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/>
              <a:t>Machine Learning</a:t>
            </a:r>
          </a:p>
          <a:p>
            <a:pPr lvl="1"/>
            <a:r>
              <a:rPr lang="hu-HU" dirty="0"/>
              <a:t>linear regression, logistic regression, SVM, clustering algorithms ...</a:t>
            </a:r>
          </a:p>
          <a:p>
            <a:r>
              <a:rPr lang="hu-HU" b="1" u="sng" dirty="0"/>
              <a:t>Neural Networks</a:t>
            </a:r>
          </a:p>
          <a:p>
            <a:pPr lvl="1"/>
            <a:r>
              <a:rPr lang="hu-HU" dirty="0"/>
              <a:t>Feedforward-neural networks, backpropagation, gradient descent ...</a:t>
            </a:r>
          </a:p>
          <a:p>
            <a:r>
              <a:rPr lang="hu-HU" b="1" u="sng" dirty="0"/>
              <a:t>Deep Learning</a:t>
            </a:r>
          </a:p>
          <a:p>
            <a:pPr lvl="1"/>
            <a:r>
              <a:rPr lang="hu-HU" dirty="0"/>
              <a:t>deep networks, convolutional neural networks, recurrent neural networks ...</a:t>
            </a:r>
          </a:p>
          <a:p>
            <a:r>
              <a:rPr lang="hu-HU" b="1" u="sng" dirty="0"/>
              <a:t>Reinforcement Learning</a:t>
            </a:r>
          </a:p>
          <a:p>
            <a:pPr lvl="1"/>
            <a:r>
              <a:rPr lang="hu-HU" dirty="0"/>
              <a:t>Markov Decision Processes, value- and policy iteration, Q-learning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28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5904" y="1456566"/>
            <a:ext cx="42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deal with the </a:t>
            </a:r>
            <a:r>
              <a:rPr lang="hu-HU" b="1" dirty="0"/>
              <a:t>sigmoid-function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2617" y="3123522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p(x) =  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112188" y="3347549"/>
            <a:ext cx="285186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68042" y="28790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06664" y="3428469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1   +  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85764" y="3308985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- (b  + b  * x)</a:t>
            </a:r>
          </a:p>
          <a:p>
            <a:endParaRPr lang="hu-HU" sz="2000" b="1" dirty="0">
              <a:solidFill>
                <a:srgbClr val="FF5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7987" y="3455574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0593" y="3455574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9755" y="2358373"/>
            <a:ext cx="3578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probability of default given </a:t>
            </a:r>
            <a:r>
              <a:rPr lang="hu-HU" sz="1600" b="1" dirty="0"/>
              <a:t>x</a:t>
            </a:r>
            <a:r>
              <a:rPr lang="hu-HU" sz="1600" dirty="0"/>
              <a:t> balance</a:t>
            </a:r>
          </a:p>
          <a:p>
            <a:pPr algn="ctr"/>
            <a:r>
              <a:rPr lang="hu-HU" sz="1600" b="1" dirty="0"/>
              <a:t>p(x) = P(y=1|x=balance)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68042" y="3955618"/>
            <a:ext cx="360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these are the model parameters </a:t>
            </a:r>
            <a:r>
              <a:rPr lang="hu-HU" sz="1600" b="1" dirty="0"/>
              <a:t>b</a:t>
            </a:r>
            <a:r>
              <a:rPr lang="hu-HU" sz="1600" dirty="0"/>
              <a:t>  and </a:t>
            </a:r>
            <a:r>
              <a:rPr lang="hu-HU" sz="1600" b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9827" y="4089126"/>
            <a:ext cx="315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56920" y="4085120"/>
            <a:ext cx="315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4214" y="4248005"/>
            <a:ext cx="3757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There are several ways to fit the model</a:t>
            </a:r>
          </a:p>
          <a:p>
            <a:r>
              <a:rPr lang="hu-HU" sz="1600" dirty="0"/>
              <a:t>	</a:t>
            </a:r>
            <a:r>
              <a:rPr lang="hu-HU" sz="1600" dirty="0">
                <a:sym typeface="Wingdings" panose="05000000000000000000" pitchFamily="2" charset="2"/>
              </a:rPr>
              <a:t> gradient descent</a:t>
            </a:r>
          </a:p>
          <a:p>
            <a:r>
              <a:rPr lang="hu-HU" sz="1600" dirty="0">
                <a:sym typeface="Wingdings" panose="05000000000000000000" pitchFamily="2" charset="2"/>
              </a:rPr>
              <a:t>	 maximum-likelihood method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81777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5904" y="1456566"/>
            <a:ext cx="42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deal with the </a:t>
            </a:r>
            <a:r>
              <a:rPr lang="hu-HU" b="1" dirty="0"/>
              <a:t>sigmoid-function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4143" y="232046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ln  (                             ) = b  +  b  x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469506" y="2560675"/>
            <a:ext cx="180202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13264" y="208411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p(x)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21222" y="2601135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1   -   p(x)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7859" y="2537686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2305" y="2537686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0180" y="2384101"/>
            <a:ext cx="23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„logit transformation”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4903" y="3342011"/>
            <a:ext cx="7700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point of the logit transformation is to make it linear: so logistic regression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is a linear regression on the logit transformation</a:t>
            </a:r>
          </a:p>
          <a:p>
            <a:pPr lvl="2"/>
            <a:endParaRPr lang="hu-HU" dirty="0">
              <a:sym typeface="Wingdings" panose="05000000000000000000" pitchFamily="2" charset="2"/>
            </a:endParaRPr>
          </a:p>
          <a:p>
            <a:pPr lvl="2"/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064903" y="4211999"/>
            <a:ext cx="8401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how to fit the </a:t>
            </a:r>
            <a:r>
              <a:rPr lang="hu-HU" b="1" dirty="0">
                <a:sym typeface="Wingdings" panose="05000000000000000000" pitchFamily="2" charset="2"/>
              </a:rPr>
              <a:t>b</a:t>
            </a:r>
            <a:r>
              <a:rPr lang="hu-HU" dirty="0">
                <a:sym typeface="Wingdings" panose="05000000000000000000" pitchFamily="2" charset="2"/>
              </a:rPr>
              <a:t> parameters: with gradient descent and maximum-likelihood method</a:t>
            </a:r>
          </a:p>
          <a:p>
            <a:pPr lvl="2"/>
            <a:endParaRPr lang="hu-HU" dirty="0">
              <a:sym typeface="Wingdings" panose="05000000000000000000" pitchFamily="2" charset="2"/>
            </a:endParaRPr>
          </a:p>
          <a:p>
            <a:pPr lvl="2"/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544127" y="4681385"/>
            <a:ext cx="980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</a:t>
            </a:r>
            <a:r>
              <a:rPr lang="hu-HU" b="1" i="1" dirty="0"/>
              <a:t>generalized linear model</a:t>
            </a:r>
            <a:r>
              <a:rPr lang="hu-HU" dirty="0"/>
              <a:t>: not because the estimated probability of the response is linear but</a:t>
            </a:r>
          </a:p>
          <a:p>
            <a:r>
              <a:rPr lang="hu-HU" dirty="0"/>
              <a:t>	because the </a:t>
            </a:r>
            <a:r>
              <a:rPr lang="hu-HU" b="1" dirty="0"/>
              <a:t>logit</a:t>
            </a:r>
            <a:r>
              <a:rPr lang="hu-HU" dirty="0"/>
              <a:t> of the estimated probability response is a linear function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368982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014" y="1877352"/>
            <a:ext cx="926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SIMPLE LOGISTIC REGRESSION</a:t>
            </a:r>
            <a:r>
              <a:rPr lang="hu-HU" b="1" dirty="0"/>
              <a:t>			</a:t>
            </a:r>
            <a:r>
              <a:rPr lang="hu-HU" b="1" u="sng" dirty="0"/>
              <a:t>MULTINOMIAL LOGISTIC 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2884" y="2425256"/>
            <a:ext cx="3819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/>
              <a:t>e have just a single </a:t>
            </a:r>
            <a:r>
              <a:rPr lang="hu-HU" b="1" dirty="0"/>
              <a:t>x </a:t>
            </a:r>
            <a:r>
              <a:rPr lang="hu-HU" dirty="0"/>
              <a:t>parameter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For example: balance on credit card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0696" y="2433348"/>
            <a:ext cx="5108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</a:t>
            </a:r>
            <a:r>
              <a:rPr lang="hu-HU" dirty="0"/>
              <a:t>e have multiple </a:t>
            </a:r>
            <a:r>
              <a:rPr lang="hu-HU" b="1" dirty="0"/>
              <a:t>x </a:t>
            </a:r>
            <a:r>
              <a:rPr lang="hu-HU" dirty="0"/>
              <a:t>parameters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For example: balance on credit card, age,</a:t>
            </a:r>
          </a:p>
          <a:p>
            <a:pPr lvl="1"/>
            <a:r>
              <a:rPr lang="hu-HU" dirty="0"/>
              <a:t> gender, demographics, loan to </a:t>
            </a:r>
            <a:r>
              <a:rPr lang="hu-HU"/>
              <a:t>income ratio </a:t>
            </a:r>
            <a:r>
              <a:rPr lang="hu-HU" dirty="0"/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8014" y="4151211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p(x) =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47585" y="4367146"/>
            <a:ext cx="2051137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58488" y="39511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9897" y="4448066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   +   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8997" y="4328582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- (b  + b  * x)</a:t>
            </a:r>
          </a:p>
          <a:p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1220" y="4475171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73826" y="4475171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7140" y="4151211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p(x) =  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266711" y="4367146"/>
            <a:ext cx="3191611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75936" y="39284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19023" y="4448066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   +   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98123" y="432858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- (b  + b  * x  + ... + b  x  )</a:t>
            </a:r>
          </a:p>
          <a:p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27978" y="44589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4400" y="44589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00450" y="44589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984024" y="4465731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94418" y="445763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5175" y="5145031"/>
            <a:ext cx="787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Usually we use logistic regression for binary classification: so with </a:t>
            </a:r>
            <a:r>
              <a:rPr lang="hu-HU" b="1" dirty="0"/>
              <a:t>2</a:t>
            </a:r>
            <a:r>
              <a:rPr lang="hu-HU" dirty="0"/>
              <a:t> output classes</a:t>
            </a:r>
          </a:p>
          <a:p>
            <a:r>
              <a:rPr lang="hu-HU" dirty="0"/>
              <a:t>	For example: email is spam or not, client is sick or healthy ...</a:t>
            </a:r>
          </a:p>
        </p:txBody>
      </p:sp>
    </p:spTree>
    <p:extLst>
      <p:ext uri="{BB962C8B-B14F-4D97-AF65-F5344CB8AC3E}">
        <p14:creationId xmlns:p14="http://schemas.microsoft.com/office/powerpoint/2010/main" val="53131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 – Maximum Likelihood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3402" y="1626499"/>
            <a:ext cx="910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Maximum Likelihood Estimation </a:t>
            </a:r>
            <a:r>
              <a:rPr lang="hu-HU" dirty="0"/>
              <a:t>is a method of estimating the parameters </a:t>
            </a:r>
            <a:r>
              <a:rPr lang="en-US" dirty="0"/>
              <a:t>of a statistical model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 given observations, by finding the parameter values that maximize the likelihood of </a:t>
            </a:r>
            <a:endParaRPr lang="hu-HU" dirty="0"/>
          </a:p>
          <a:p>
            <a:r>
              <a:rPr lang="hu-HU" dirty="0"/>
              <a:t>       </a:t>
            </a:r>
            <a:r>
              <a:rPr lang="en-US" dirty="0"/>
              <a:t>making the observations given the parameters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625231" y="2582730"/>
            <a:ext cx="469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 method is based on a </a:t>
            </a:r>
            <a:r>
              <a:rPr lang="hu-HU" b="1" dirty="0">
                <a:sym typeface="Wingdings" panose="05000000000000000000" pitchFamily="2" charset="2"/>
              </a:rPr>
              <a:t>likelihood-function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99541" y="3400600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l(</a:t>
            </a:r>
            <a:r>
              <a:rPr lang="el-GR" sz="2400" b="1" dirty="0">
                <a:solidFill>
                  <a:srgbClr val="FF5050"/>
                </a:solidFill>
              </a:rPr>
              <a:t>β</a:t>
            </a:r>
            <a:r>
              <a:rPr lang="hu-HU" sz="2400" b="1" dirty="0">
                <a:solidFill>
                  <a:srgbClr val="FF5050"/>
                </a:solidFill>
              </a:rPr>
              <a:t>,x)   =   ln L(</a:t>
            </a:r>
            <a:r>
              <a:rPr lang="el-GR" sz="2400" b="1" dirty="0">
                <a:solidFill>
                  <a:srgbClr val="FF5050"/>
                </a:solidFill>
              </a:rPr>
              <a:t>β</a:t>
            </a:r>
            <a:r>
              <a:rPr lang="hu-HU" sz="2400" b="1" dirty="0">
                <a:solidFill>
                  <a:srgbClr val="FF5050"/>
                </a:solidFill>
              </a:rPr>
              <a:t>,x)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5886" y="3862265"/>
            <a:ext cx="175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likelihood-function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8173" y="3059922"/>
            <a:ext cx="204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log likelihood-function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5332" y="4208110"/>
            <a:ext cx="732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aim is the same as we have seen for Linear Regression: we are after the </a:t>
            </a:r>
          </a:p>
          <a:p>
            <a:r>
              <a:rPr lang="hu-HU" dirty="0"/>
              <a:t>	optimal</a:t>
            </a:r>
            <a:r>
              <a:rPr lang="hu-HU" b="1" dirty="0"/>
              <a:t> </a:t>
            </a:r>
            <a:r>
              <a:rPr lang="el-GR" b="1" dirty="0"/>
              <a:t>β</a:t>
            </a:r>
            <a:r>
              <a:rPr lang="hu-HU" b="1" dirty="0"/>
              <a:t> </a:t>
            </a:r>
            <a:r>
              <a:rPr lang="hu-HU" dirty="0"/>
              <a:t>values that maximize the likelihood-function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5707" y="4941739"/>
            <a:ext cx="287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β</a:t>
            </a:r>
            <a:r>
              <a:rPr lang="hu-HU" b="1" dirty="0"/>
              <a:t> </a:t>
            </a:r>
            <a:r>
              <a:rPr lang="hu-HU" dirty="0"/>
              <a:t>such that </a:t>
            </a:r>
            <a:r>
              <a:rPr lang="hu-HU" b="1" dirty="0">
                <a:solidFill>
                  <a:srgbClr val="FF5050"/>
                </a:solidFill>
              </a:rPr>
              <a:t>{ arg max l(</a:t>
            </a:r>
            <a:r>
              <a:rPr lang="el-GR" b="1" dirty="0">
                <a:solidFill>
                  <a:srgbClr val="FF5050"/>
                </a:solidFill>
              </a:rPr>
              <a:t>β</a:t>
            </a:r>
            <a:r>
              <a:rPr lang="hu-HU" b="1" dirty="0">
                <a:solidFill>
                  <a:srgbClr val="FF5050"/>
                </a:solidFill>
              </a:rPr>
              <a:t>,x)} </a:t>
            </a:r>
            <a:endParaRPr lang="hu-HU" dirty="0">
              <a:solidFill>
                <a:srgbClr val="FF5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3280" y="516527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srgbClr val="FF5050"/>
                </a:solidFill>
              </a:rPr>
              <a:t>β</a:t>
            </a:r>
            <a:endParaRPr lang="hu-HU" sz="14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876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Logistic Regression – Maximum Likelihood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3402" y="1626499"/>
            <a:ext cx="910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Maximum Likelihood Estimation </a:t>
            </a:r>
            <a:r>
              <a:rPr lang="hu-HU" dirty="0"/>
              <a:t>is a method of estimating the parameters </a:t>
            </a:r>
            <a:r>
              <a:rPr lang="en-US" dirty="0"/>
              <a:t>of a statistical model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 given observations, by finding the parameter values that maximize the likelihood of </a:t>
            </a:r>
            <a:endParaRPr lang="hu-HU" dirty="0"/>
          </a:p>
          <a:p>
            <a:r>
              <a:rPr lang="hu-HU" dirty="0"/>
              <a:t>       </a:t>
            </a:r>
            <a:r>
              <a:rPr lang="en-US" dirty="0"/>
              <a:t>making the observations given the parameters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4733840" y="294550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L(</a:t>
            </a:r>
            <a:r>
              <a:rPr lang="el-GR" b="1" u="sng" dirty="0">
                <a:solidFill>
                  <a:srgbClr val="FF5050"/>
                </a:solidFill>
              </a:rPr>
              <a:t>β</a:t>
            </a:r>
            <a:r>
              <a:rPr lang="hu-HU" b="1" dirty="0">
                <a:solidFill>
                  <a:srgbClr val="FF5050"/>
                </a:solidFill>
              </a:rPr>
              <a:t>) =  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48835" y="2699106"/>
                <a:ext cx="2767617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835" y="2699106"/>
                <a:ext cx="2767617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60168" y="2833627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3083" y="2817584"/>
            <a:ext cx="60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1-y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9672" y="2958987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88168" y="2946684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7742" y="3109036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60824" y="3093673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922" y="3106240"/>
            <a:ext cx="239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03881" y="2933166"/>
            <a:ext cx="239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1100" b="1" dirty="0">
              <a:solidFill>
                <a:srgbClr val="FF5050"/>
              </a:solidFill>
            </a:endParaRPr>
          </a:p>
          <a:p>
            <a:r>
              <a:rPr lang="hu-HU" sz="11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22259" y="3991496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p(y ,</a:t>
            </a:r>
            <a:r>
              <a:rPr lang="hu-HU" sz="2000" b="1" u="sng" dirty="0">
                <a:solidFill>
                  <a:srgbClr val="FF5050"/>
                </a:solidFill>
              </a:rPr>
              <a:t>x</a:t>
            </a:r>
            <a:r>
              <a:rPr lang="hu-HU" sz="2000" b="1" dirty="0">
                <a:solidFill>
                  <a:srgbClr val="FF5050"/>
                </a:solidFill>
              </a:rPr>
              <a:t> ) = 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204590" y="4207431"/>
            <a:ext cx="1712346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29476" y="37809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8810" y="428835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1   +   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27910" y="4168867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- (</a:t>
            </a:r>
            <a:r>
              <a:rPr lang="hu-HU" b="1" u="sng" dirty="0">
                <a:solidFill>
                  <a:srgbClr val="FF5050"/>
                </a:solidFill>
              </a:rPr>
              <a:t>x</a:t>
            </a:r>
            <a:r>
              <a:rPr lang="hu-HU" b="1" dirty="0">
                <a:solidFill>
                  <a:srgbClr val="FF5050"/>
                </a:solidFill>
              </a:rPr>
              <a:t>’ * </a:t>
            </a:r>
            <a:r>
              <a:rPr lang="el-GR" b="1" dirty="0">
                <a:solidFill>
                  <a:srgbClr val="FF5050"/>
                </a:solidFill>
              </a:rPr>
              <a:t>β</a:t>
            </a:r>
            <a:r>
              <a:rPr lang="hu-HU" b="1" dirty="0">
                <a:solidFill>
                  <a:srgbClr val="FF5050"/>
                </a:solidFill>
              </a:rPr>
              <a:t> )</a:t>
            </a:r>
          </a:p>
          <a:p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51333" y="4316254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1277" y="417942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48191" y="4179430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89985" y="2856221"/>
            <a:ext cx="2082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likelihood-function for </a:t>
            </a:r>
          </a:p>
          <a:p>
            <a:pPr algn="ctr"/>
            <a:r>
              <a:rPr lang="hu-HU" sz="1600" dirty="0"/>
              <a:t>logistic regression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07628" y="5003131"/>
            <a:ext cx="486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this estimate is usually obtained by using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iterative algorithm </a:t>
            </a:r>
            <a:r>
              <a:rPr lang="hu-HU" b="1" dirty="0">
                <a:sym typeface="Wingdings" panose="05000000000000000000" pitchFamily="2" charset="2"/>
              </a:rPr>
              <a:t>Newton-Raphson</a:t>
            </a:r>
            <a:r>
              <a:rPr lang="hu-HU" dirty="0">
                <a:sym typeface="Wingdings" panose="05000000000000000000" pitchFamily="2" charset="2"/>
              </a:rPr>
              <a:t> method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331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Confusion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3188" y="2594919"/>
            <a:ext cx="1120346" cy="11203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3534" y="2594919"/>
            <a:ext cx="1120346" cy="1120346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3188" y="3715265"/>
            <a:ext cx="1120346" cy="1120346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33534" y="3715265"/>
            <a:ext cx="1120346" cy="11203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6908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7254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151" y="2970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0151" y="4090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1638" y="157700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PREDICTED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2557" y="346758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ACTUAL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1968" y="5313405"/>
            <a:ext cx="6452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Describes the performance of a classification model</a:t>
            </a:r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diagonal elements: the correct classifications</a:t>
            </a:r>
          </a:p>
          <a:p>
            <a:r>
              <a:rPr lang="hu-HU" dirty="0">
                <a:sym typeface="Wingdings" panose="05000000000000000000" pitchFamily="2" charset="2"/>
              </a:rPr>
              <a:t>	 off-diagonals: incorrect predictions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0750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TRAINING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TEST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9868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</a:t>
            </a:r>
            <a:r>
              <a:rPr lang="hu-HU" b="1" dirty="0"/>
              <a:t>70% </a:t>
            </a:r>
            <a:r>
              <a:rPr lang="hu-HU" dirty="0"/>
              <a:t>of the original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8166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</a:t>
            </a:r>
            <a:r>
              <a:rPr lang="hu-HU" b="1" dirty="0"/>
              <a:t>30% </a:t>
            </a:r>
            <a:r>
              <a:rPr lang="hu-HU" dirty="0"/>
              <a:t>of the original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70" y="2613729"/>
            <a:ext cx="836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fit the model to the </a:t>
            </a:r>
            <a:r>
              <a:rPr lang="hu-HU" b="1" dirty="0"/>
              <a:t>training dataset</a:t>
            </a:r>
            <a:r>
              <a:rPr lang="hu-HU" dirty="0"/>
              <a:t>: then we test the model on the </a:t>
            </a:r>
            <a:r>
              <a:rPr lang="hu-HU" b="1" dirty="0"/>
              <a:t>test dataset</a:t>
            </a:r>
          </a:p>
          <a:p>
            <a:r>
              <a:rPr lang="hu-HU" dirty="0"/>
              <a:t>	~ we only have information how the model performs to our in-sample data</a:t>
            </a:r>
          </a:p>
          <a:p>
            <a:r>
              <a:rPr lang="hu-HU" dirty="0"/>
              <a:t>		but we would like to see the accuracy when dealing with new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822" y="3892270"/>
            <a:ext cx="82396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OVERFITTING</a:t>
            </a:r>
            <a:r>
              <a:rPr lang="hu-HU" dirty="0"/>
              <a:t>: model has trained „too well” on the training dataset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it means it is very accurate on the training dataset but yields </a:t>
            </a:r>
          </a:p>
          <a:p>
            <a:r>
              <a:rPr lang="hu-HU" dirty="0"/>
              <a:t>			poor results on the test set (due to too complex models)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 model learns the „noise” instead of the actual relationships</a:t>
            </a:r>
          </a:p>
          <a:p>
            <a:r>
              <a:rPr lang="hu-HU" dirty="0">
                <a:sym typeface="Wingdings" panose="05000000000000000000" pitchFamily="2" charset="2"/>
              </a:rPr>
              <a:t>			between the variables in the data</a:t>
            </a:r>
          </a:p>
          <a:p>
            <a:r>
              <a:rPr lang="hu-HU" dirty="0">
                <a:sym typeface="Wingdings" panose="05000000000000000000" pitchFamily="2" charset="2"/>
              </a:rPr>
              <a:t>			     (of course this noise is not present in the test set...)</a:t>
            </a:r>
            <a:endParaRPr lang="hu-HU" dirty="0"/>
          </a:p>
          <a:p>
            <a:endParaRPr lang="hu-HU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335447" y="3981281"/>
            <a:ext cx="0" cy="18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57026" y="5592665"/>
            <a:ext cx="2034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660036" y="477959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922425" y="4997758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654646" y="4967776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083845" y="5237241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301359" y="5110037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633702" y="5199893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955114" y="475342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617875" y="5045242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955114" y="506136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520555" y="4514308"/>
            <a:ext cx="1610315" cy="827956"/>
          </a:xfrm>
          <a:custGeom>
            <a:avLst/>
            <a:gdLst>
              <a:gd name="connsiteX0" fmla="*/ 0 w 1610315"/>
              <a:gd name="connsiteY0" fmla="*/ 752559 h 827956"/>
              <a:gd name="connsiteX1" fmla="*/ 129472 w 1610315"/>
              <a:gd name="connsiteY1" fmla="*/ 574534 h 827956"/>
              <a:gd name="connsiteX2" fmla="*/ 202301 w 1610315"/>
              <a:gd name="connsiteY2" fmla="*/ 315589 h 827956"/>
              <a:gd name="connsiteX3" fmla="*/ 461246 w 1610315"/>
              <a:gd name="connsiteY3" fmla="*/ 534074 h 827956"/>
              <a:gd name="connsiteX4" fmla="*/ 639270 w 1610315"/>
              <a:gd name="connsiteY4" fmla="*/ 809203 h 827956"/>
              <a:gd name="connsiteX5" fmla="*/ 849663 w 1610315"/>
              <a:gd name="connsiteY5" fmla="*/ 655455 h 827956"/>
              <a:gd name="connsiteX6" fmla="*/ 1173345 w 1610315"/>
              <a:gd name="connsiteY6" fmla="*/ 825387 h 827956"/>
              <a:gd name="connsiteX7" fmla="*/ 1246173 w 1610315"/>
              <a:gd name="connsiteY7" fmla="*/ 493614 h 827956"/>
              <a:gd name="connsiteX8" fmla="*/ 1521302 w 1610315"/>
              <a:gd name="connsiteY8" fmla="*/ 614994 h 827956"/>
              <a:gd name="connsiteX9" fmla="*/ 1610315 w 1610315"/>
              <a:gd name="connsiteY9" fmla="*/ 0 h 82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0315" h="827956">
                <a:moveTo>
                  <a:pt x="0" y="752559"/>
                </a:moveTo>
                <a:cubicBezTo>
                  <a:pt x="47877" y="699960"/>
                  <a:pt x="95755" y="647362"/>
                  <a:pt x="129472" y="574534"/>
                </a:cubicBezTo>
                <a:cubicBezTo>
                  <a:pt x="163189" y="501706"/>
                  <a:pt x="147005" y="322332"/>
                  <a:pt x="202301" y="315589"/>
                </a:cubicBezTo>
                <a:cubicBezTo>
                  <a:pt x="257597" y="308846"/>
                  <a:pt x="388418" y="451805"/>
                  <a:pt x="461246" y="534074"/>
                </a:cubicBezTo>
                <a:cubicBezTo>
                  <a:pt x="534074" y="616343"/>
                  <a:pt x="574534" y="788973"/>
                  <a:pt x="639270" y="809203"/>
                </a:cubicBezTo>
                <a:cubicBezTo>
                  <a:pt x="704006" y="829433"/>
                  <a:pt x="760651" y="652758"/>
                  <a:pt x="849663" y="655455"/>
                </a:cubicBezTo>
                <a:cubicBezTo>
                  <a:pt x="938675" y="658152"/>
                  <a:pt x="1107260" y="852360"/>
                  <a:pt x="1173345" y="825387"/>
                </a:cubicBezTo>
                <a:cubicBezTo>
                  <a:pt x="1239430" y="798414"/>
                  <a:pt x="1188180" y="528679"/>
                  <a:pt x="1246173" y="493614"/>
                </a:cubicBezTo>
                <a:cubicBezTo>
                  <a:pt x="1304166" y="458549"/>
                  <a:pt x="1460612" y="697263"/>
                  <a:pt x="1521302" y="614994"/>
                </a:cubicBezTo>
                <a:cubicBezTo>
                  <a:pt x="1581992" y="532725"/>
                  <a:pt x="1596153" y="266362"/>
                  <a:pt x="1610315" y="0"/>
                </a:cubicBezTo>
              </a:path>
            </a:pathLst>
          </a:cu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10183074" y="55475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97194" y="5690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67900" y="45984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89768" y="47397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4379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TRAINING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TEST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9868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</a:t>
            </a:r>
            <a:r>
              <a:rPr lang="hu-HU" b="1" dirty="0"/>
              <a:t>70% </a:t>
            </a:r>
            <a:r>
              <a:rPr lang="hu-HU" dirty="0"/>
              <a:t>of the original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8166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</a:t>
            </a:r>
            <a:r>
              <a:rPr lang="hu-HU" b="1" dirty="0"/>
              <a:t>30% </a:t>
            </a:r>
            <a:r>
              <a:rPr lang="hu-HU" dirty="0"/>
              <a:t>of the original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70" y="2613729"/>
            <a:ext cx="836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fit the model to the </a:t>
            </a:r>
            <a:r>
              <a:rPr lang="hu-HU" b="1" dirty="0"/>
              <a:t>training dataset</a:t>
            </a:r>
            <a:r>
              <a:rPr lang="hu-HU" dirty="0"/>
              <a:t>: then we test the model on the </a:t>
            </a:r>
            <a:r>
              <a:rPr lang="hu-HU" b="1" dirty="0"/>
              <a:t>test dataset</a:t>
            </a:r>
          </a:p>
          <a:p>
            <a:r>
              <a:rPr lang="hu-HU" dirty="0"/>
              <a:t>	~ we only have information how the model preforms to our in-sample data</a:t>
            </a:r>
          </a:p>
          <a:p>
            <a:r>
              <a:rPr lang="hu-HU" dirty="0"/>
              <a:t>		but we would like to see the accuracy when dealing with new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822" y="3892270"/>
            <a:ext cx="6812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UNDERFITTING</a:t>
            </a:r>
            <a:r>
              <a:rPr lang="hu-HU" dirty="0"/>
              <a:t>: model has not been fitted well to the training dataset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misses the trends in the training dataset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this is usually the case when we use too</a:t>
            </a:r>
          </a:p>
          <a:p>
            <a:r>
              <a:rPr lang="hu-HU" dirty="0">
                <a:sym typeface="Wingdings" panose="05000000000000000000" pitchFamily="2" charset="2"/>
              </a:rPr>
              <a:t>			simple models for the problem</a:t>
            </a:r>
            <a:endParaRPr lang="hu-HU" dirty="0"/>
          </a:p>
          <a:p>
            <a:endParaRPr lang="hu-HU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335447" y="3981281"/>
            <a:ext cx="0" cy="18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57026" y="5592665"/>
            <a:ext cx="2034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660036" y="477959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922425" y="4997758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654646" y="4967776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083845" y="5237241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301359" y="5110037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633702" y="5199893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955114" y="475342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617875" y="5045242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955114" y="5061360"/>
            <a:ext cx="127204" cy="12720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183074" y="55475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97194" y="56905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67900" y="45984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89768" y="47397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9463077" y="4997758"/>
            <a:ext cx="2035706" cy="174688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1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152288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Let’s split the data into </a:t>
            </a:r>
            <a:r>
              <a:rPr lang="hu-HU" b="1" dirty="0"/>
              <a:t>k</a:t>
            </a:r>
            <a:r>
              <a:rPr lang="hu-HU" dirty="0"/>
              <a:t> folds (for example </a:t>
            </a:r>
            <a:r>
              <a:rPr lang="hu-HU" b="1" dirty="0"/>
              <a:t>k=5</a:t>
            </a:r>
            <a:r>
              <a:rPr lang="hu-HU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7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HD Option For the Lectures</a:t>
            </a:r>
          </a:p>
        </p:txBody>
      </p:sp>
    </p:spTree>
    <p:extLst>
      <p:ext uri="{BB962C8B-B14F-4D97-AF65-F5344CB8AC3E}">
        <p14:creationId xmlns:p14="http://schemas.microsoft.com/office/powerpoint/2010/main" val="680375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Let’s split the data into </a:t>
            </a:r>
            <a:r>
              <a:rPr lang="hu-HU" b="1" dirty="0"/>
              <a:t>k</a:t>
            </a:r>
            <a:r>
              <a:rPr lang="hu-HU" dirty="0"/>
              <a:t> folds (for example </a:t>
            </a:r>
            <a:r>
              <a:rPr lang="hu-HU" b="1" dirty="0"/>
              <a:t>k=5</a:t>
            </a:r>
            <a:r>
              <a:rPr lang="hu-HU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49591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run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k-1</a:t>
            </a:r>
            <a:r>
              <a:rPr lang="hu-HU" dirty="0">
                <a:sym typeface="Wingdings" panose="05000000000000000000" pitchFamily="2" charset="2"/>
              </a:rPr>
              <a:t> folds for training and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average the results from this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2613070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Let’s split the data into </a:t>
            </a:r>
            <a:r>
              <a:rPr lang="hu-HU" b="1" dirty="0"/>
              <a:t>k</a:t>
            </a:r>
            <a:r>
              <a:rPr lang="hu-HU" dirty="0"/>
              <a:t> folds (for example </a:t>
            </a:r>
            <a:r>
              <a:rPr lang="hu-HU" b="1" dirty="0"/>
              <a:t>k=5</a:t>
            </a:r>
            <a:r>
              <a:rPr lang="hu-HU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66287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run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k-1</a:t>
            </a:r>
            <a:r>
              <a:rPr lang="hu-HU" dirty="0">
                <a:sym typeface="Wingdings" panose="05000000000000000000" pitchFamily="2" charset="2"/>
              </a:rPr>
              <a:t> folds for training and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average the results from this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4037758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Let’s split the data into </a:t>
            </a:r>
            <a:r>
              <a:rPr lang="hu-HU" b="1" dirty="0"/>
              <a:t>k</a:t>
            </a:r>
            <a:r>
              <a:rPr lang="hu-HU" dirty="0"/>
              <a:t> folds (for example </a:t>
            </a:r>
            <a:r>
              <a:rPr lang="hu-HU" b="1" dirty="0"/>
              <a:t>k=5</a:t>
            </a:r>
            <a:r>
              <a:rPr lang="hu-HU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634431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run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k-1</a:t>
            </a:r>
            <a:r>
              <a:rPr lang="hu-HU" dirty="0">
                <a:sym typeface="Wingdings" panose="05000000000000000000" pitchFamily="2" charset="2"/>
              </a:rPr>
              <a:t> folds for training and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average the results from this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1081354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Let’s split the data into </a:t>
            </a:r>
            <a:r>
              <a:rPr lang="hu-HU" b="1" dirty="0"/>
              <a:t>k</a:t>
            </a:r>
            <a:r>
              <a:rPr lang="hu-HU" dirty="0"/>
              <a:t> folds (for example </a:t>
            </a:r>
            <a:r>
              <a:rPr lang="hu-HU" b="1" dirty="0"/>
              <a:t>k=5</a:t>
            </a:r>
            <a:r>
              <a:rPr lang="hu-HU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67311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run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k-1</a:t>
            </a:r>
            <a:r>
              <a:rPr lang="hu-HU" dirty="0">
                <a:sym typeface="Wingdings" panose="05000000000000000000" pitchFamily="2" charset="2"/>
              </a:rPr>
              <a:t> folds for training and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average the results from this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experiments</a:t>
            </a:r>
          </a:p>
        </p:txBody>
      </p:sp>
    </p:spTree>
    <p:extLst>
      <p:ext uri="{BB962C8B-B14F-4D97-AF65-F5344CB8AC3E}">
        <p14:creationId xmlns:p14="http://schemas.microsoft.com/office/powerpoint/2010/main" val="1610025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Let’s split the data into </a:t>
            </a:r>
            <a:r>
              <a:rPr lang="hu-HU" b="1" dirty="0"/>
              <a:t>k</a:t>
            </a:r>
            <a:r>
              <a:rPr lang="hu-HU" dirty="0"/>
              <a:t> folds (for example </a:t>
            </a:r>
            <a:r>
              <a:rPr lang="hu-HU" b="1" dirty="0"/>
              <a:t>k=5</a:t>
            </a:r>
            <a:r>
              <a:rPr lang="hu-HU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73019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run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k-1</a:t>
            </a:r>
            <a:r>
              <a:rPr lang="hu-HU" dirty="0">
                <a:sym typeface="Wingdings" panose="05000000000000000000" pitchFamily="2" charset="2"/>
              </a:rPr>
              <a:t> folds for training and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average the results from this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9838" y="5618217"/>
            <a:ext cx="7318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ym typeface="Wingdings" panose="05000000000000000000" pitchFamily="2" charset="2"/>
              </a:rPr>
              <a:t>ADVANTAGE</a:t>
            </a:r>
            <a:r>
              <a:rPr lang="hu-HU" dirty="0">
                <a:sym typeface="Wingdings" panose="05000000000000000000" pitchFamily="2" charset="2"/>
              </a:rPr>
              <a:t>: all observations are used for both training and validation </a:t>
            </a:r>
          </a:p>
          <a:p>
            <a:r>
              <a:rPr lang="hu-HU" dirty="0">
                <a:sym typeface="Wingdings" panose="05000000000000000000" pitchFamily="2" charset="2"/>
              </a:rPr>
              <a:t>		+ each observations are used for validation exactly once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9522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1263" y="1141149"/>
            <a:ext cx="8946541" cy="4195481"/>
          </a:xfrm>
        </p:spPr>
        <p:txBody>
          <a:bodyPr>
            <a:noAutofit/>
          </a:bodyPr>
          <a:lstStyle/>
          <a:p>
            <a:r>
              <a:rPr lang="hu-HU" sz="1800" dirty="0"/>
              <a:t>K-Nearest Neighbors (</a:t>
            </a:r>
            <a:r>
              <a:rPr lang="hu-HU" sz="1800" b="1" dirty="0"/>
              <a:t>kNN</a:t>
            </a:r>
            <a:r>
              <a:rPr lang="hu-HU" sz="1800" dirty="0"/>
              <a:t>) classifiers can classify examples by assigning them the class of the most similar labeled examples</a:t>
            </a:r>
          </a:p>
          <a:p>
            <a:pPr marL="0" indent="0">
              <a:buNone/>
            </a:pPr>
            <a:endParaRPr lang="hu-HU" sz="1800" dirty="0"/>
          </a:p>
          <a:p>
            <a:r>
              <a:rPr lang="hu-HU" sz="1800" dirty="0"/>
              <a:t>very simple </a:t>
            </a:r>
            <a:r>
              <a:rPr lang="hu-HU" sz="1800" b="1" dirty="0"/>
              <a:t>BUT</a:t>
            </a:r>
            <a:r>
              <a:rPr lang="hu-HU" sz="1800" dirty="0"/>
              <a:t> extremely powerful algorithm !!!</a:t>
            </a:r>
          </a:p>
          <a:p>
            <a:endParaRPr lang="hu-HU" sz="1800" dirty="0"/>
          </a:p>
          <a:p>
            <a:r>
              <a:rPr lang="hu-HU" sz="1800" b="1" dirty="0"/>
              <a:t>kNN</a:t>
            </a:r>
            <a:r>
              <a:rPr lang="hu-HU" sz="1800" dirty="0"/>
              <a:t> is well suited for classification tasks where the relationship between the features are               very complex and hard to understand</a:t>
            </a:r>
          </a:p>
          <a:p>
            <a:endParaRPr lang="hu-HU" sz="1800" dirty="0"/>
          </a:p>
          <a:p>
            <a:r>
              <a:rPr lang="hu-HU" sz="1800" dirty="0"/>
              <a:t>we have a training dataset </a:t>
            </a:r>
            <a:r>
              <a:rPr lang="hu-HU" sz="1800" dirty="0">
                <a:sym typeface="Wingdings" panose="05000000000000000000" pitchFamily="2" charset="2"/>
              </a:rPr>
              <a:t> examples that are classified into several categories</a:t>
            </a:r>
          </a:p>
          <a:p>
            <a:endParaRPr lang="hu-HU" sz="1800" dirty="0">
              <a:sym typeface="Wingdings" panose="05000000000000000000" pitchFamily="2" charset="2"/>
            </a:endParaRPr>
          </a:p>
          <a:p>
            <a:r>
              <a:rPr lang="hu-HU" sz="1800" dirty="0">
                <a:sym typeface="Wingdings" panose="05000000000000000000" pitchFamily="2" charset="2"/>
              </a:rPr>
              <a:t>we have a new example (with the same number of features as the training data)  </a:t>
            </a:r>
            <a:r>
              <a:rPr lang="hu-HU" sz="1800" b="1" dirty="0">
                <a:sym typeface="Wingdings" panose="05000000000000000000" pitchFamily="2" charset="2"/>
              </a:rPr>
              <a:t>kNN</a:t>
            </a:r>
            <a:r>
              <a:rPr lang="hu-HU" sz="1800" dirty="0">
                <a:sym typeface="Wingdings" panose="05000000000000000000" pitchFamily="2" charset="2"/>
              </a:rPr>
              <a:t> algorithm identifies </a:t>
            </a:r>
            <a:r>
              <a:rPr lang="hu-HU" sz="1800" b="1" dirty="0">
                <a:sym typeface="Wingdings" panose="05000000000000000000" pitchFamily="2" charset="2"/>
              </a:rPr>
              <a:t>k</a:t>
            </a:r>
            <a:r>
              <a:rPr lang="hu-HU" sz="1800" dirty="0">
                <a:sym typeface="Wingdings" panose="05000000000000000000" pitchFamily="2" charset="2"/>
              </a:rPr>
              <a:t> elements in the training dataset that are the „nearest” in similarity</a:t>
            </a:r>
          </a:p>
          <a:p>
            <a:endParaRPr lang="hu-HU" sz="1800" dirty="0">
              <a:sym typeface="Wingdings" panose="05000000000000000000" pitchFamily="2" charset="2"/>
            </a:endParaRPr>
          </a:p>
          <a:p>
            <a:r>
              <a:rPr lang="hu-HU" sz="1800" dirty="0">
                <a:sym typeface="Wingdings" panose="05000000000000000000" pitchFamily="2" charset="2"/>
              </a:rPr>
              <a:t>the unlabeled test example is assigned to the class of the majority of the </a:t>
            </a:r>
            <a:r>
              <a:rPr lang="hu-HU" sz="1800" b="1" dirty="0">
                <a:sym typeface="Wingdings" panose="05000000000000000000" pitchFamily="2" charset="2"/>
              </a:rPr>
              <a:t>k</a:t>
            </a:r>
            <a:r>
              <a:rPr lang="hu-HU" sz="1800" dirty="0">
                <a:sym typeface="Wingdings" panose="05000000000000000000" pitchFamily="2" charset="2"/>
              </a:rPr>
              <a:t> nearest neighbors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174311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49364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45891" y="1223316"/>
            <a:ext cx="0" cy="3672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81779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ingredients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type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apple		     10		           9		         fruit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bacon		     1		           4		         protein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banana		     10		           1		         fruit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3611" y="3550161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carrot		     7		           10	                          vegetable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cheese		     1		           1		         protein</a:t>
            </a:r>
          </a:p>
        </p:txBody>
      </p:sp>
    </p:spTree>
    <p:extLst>
      <p:ext uri="{BB962C8B-B14F-4D97-AF65-F5344CB8AC3E}">
        <p14:creationId xmlns:p14="http://schemas.microsoft.com/office/powerpoint/2010/main" val="1857275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49364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45891" y="1223316"/>
            <a:ext cx="0" cy="3672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81779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ingredients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type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apple		     10		           9		         fruit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bacon		     1		           4		         protein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banana		     10		           1		         fruit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3611" y="3550161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carrot		     7		           10	                          vegetable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cheese		     1		           1		         protein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3611" y="4447153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tomato		     6		           4		         ???</a:t>
            </a:r>
          </a:p>
        </p:txBody>
      </p:sp>
    </p:spTree>
    <p:extLst>
      <p:ext uri="{BB962C8B-B14F-4D97-AF65-F5344CB8AC3E}">
        <p14:creationId xmlns:p14="http://schemas.microsoft.com/office/powerpoint/2010/main" val="2825787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89014" y="1427261"/>
            <a:ext cx="0" cy="5041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6549" y="6122828"/>
            <a:ext cx="6804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3839" y="105792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95493" y="59381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23" name="Oval 22"/>
          <p:cNvSpPr/>
          <p:nvPr/>
        </p:nvSpPr>
        <p:spPr>
          <a:xfrm>
            <a:off x="3278286" y="2794742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3776675" y="2304591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589898" y="2852407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220606" y="4992186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53508" y="5255796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3541896" y="4728576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4325846" y="5255796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3146481" y="5524555"/>
            <a:ext cx="263610" cy="2636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3660159" y="253078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carrot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1059" y="305251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cucumber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95143" y="312322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7141" y="495751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36994" y="571299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cheese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22911" y="55207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fish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59023" y="520293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orange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50598" y="55104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3868882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89014" y="1427261"/>
            <a:ext cx="0" cy="5041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6549" y="6122828"/>
            <a:ext cx="6804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3839" y="105792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95493" y="59381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23" name="Oval 22"/>
          <p:cNvSpPr/>
          <p:nvPr/>
        </p:nvSpPr>
        <p:spPr>
          <a:xfrm>
            <a:off x="3278286" y="2794742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3776675" y="2304591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589898" y="2852407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220606" y="499218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53508" y="525579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3541896" y="472857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4325846" y="525579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3146481" y="5524555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3660159" y="253078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carrot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1059" y="305251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cucumber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95143" y="312322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7141" y="495751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36994" y="571299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cheese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22911" y="55207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fish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59023" y="520293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orange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50598" y="55104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158135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1305" y="1690688"/>
            <a:ext cx="90093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There are three main tyes of learning in artificial intellience</a:t>
            </a:r>
          </a:p>
          <a:p>
            <a:r>
              <a:rPr lang="hu-HU" sz="2800" dirty="0"/>
              <a:t>   and machine learning:</a:t>
            </a:r>
          </a:p>
          <a:p>
            <a:endParaRPr lang="hu-HU" sz="2800" dirty="0"/>
          </a:p>
          <a:p>
            <a:r>
              <a:rPr lang="hu-HU" sz="2800" dirty="0"/>
              <a:t>	</a:t>
            </a:r>
            <a:r>
              <a:rPr lang="en-GB" sz="2800" b="1" dirty="0"/>
              <a:t>1.</a:t>
            </a:r>
            <a:r>
              <a:rPr lang="hu-HU" sz="2800" b="1" dirty="0"/>
              <a:t>)</a:t>
            </a:r>
            <a:r>
              <a:rPr lang="en-GB" sz="2800" dirty="0"/>
              <a:t> </a:t>
            </a:r>
            <a:r>
              <a:rPr lang="hu-HU" sz="2800" dirty="0"/>
              <a:t>s</a:t>
            </a:r>
            <a:r>
              <a:rPr lang="en-GB" sz="2800" dirty="0" err="1"/>
              <a:t>upervised</a:t>
            </a:r>
            <a:r>
              <a:rPr lang="en-GB" sz="2800" dirty="0"/>
              <a:t> </a:t>
            </a:r>
            <a:r>
              <a:rPr lang="hu-HU" sz="2800" dirty="0"/>
              <a:t>l</a:t>
            </a:r>
            <a:r>
              <a:rPr lang="en-GB" sz="2800" dirty="0"/>
              <a:t>earning</a:t>
            </a:r>
            <a:endParaRPr lang="hu-HU" sz="2800" dirty="0"/>
          </a:p>
          <a:p>
            <a:endParaRPr lang="hu-HU" sz="2800" dirty="0"/>
          </a:p>
          <a:p>
            <a:r>
              <a:rPr lang="hu-HU" sz="2800" dirty="0"/>
              <a:t>	</a:t>
            </a:r>
            <a:r>
              <a:rPr lang="hu-HU" sz="2800" b="1" dirty="0"/>
              <a:t>2.)</a:t>
            </a:r>
            <a:r>
              <a:rPr lang="hu-HU" sz="2800" dirty="0"/>
              <a:t> unsupervised learning</a:t>
            </a:r>
          </a:p>
          <a:p>
            <a:endParaRPr lang="hu-HU" sz="2800" dirty="0"/>
          </a:p>
          <a:p>
            <a:r>
              <a:rPr lang="hu-HU" sz="2800" dirty="0"/>
              <a:t>	</a:t>
            </a:r>
            <a:r>
              <a:rPr lang="hu-HU" sz="2800" b="1" dirty="0"/>
              <a:t>3.)</a:t>
            </a:r>
            <a:r>
              <a:rPr lang="hu-HU" sz="2800" dirty="0"/>
              <a:t>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631914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89014" y="1427261"/>
            <a:ext cx="0" cy="5041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6549" y="6122828"/>
            <a:ext cx="6804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3839" y="105792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95493" y="59381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23" name="Oval 22"/>
          <p:cNvSpPr/>
          <p:nvPr/>
        </p:nvSpPr>
        <p:spPr>
          <a:xfrm>
            <a:off x="3278286" y="2794742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3776675" y="2304591"/>
            <a:ext cx="263610" cy="263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589898" y="2852407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220606" y="499218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53508" y="5255796"/>
            <a:ext cx="263610" cy="2636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3541896" y="472857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4325846" y="5255796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3146481" y="5524555"/>
            <a:ext cx="263610" cy="2636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3660159" y="253078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carrot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1059" y="305251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cucumber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95143" y="312322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apple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7141" y="495751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36994" y="571299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cheese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22911" y="55207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fish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59023" y="520293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orange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50598" y="55104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banana</a:t>
            </a:r>
          </a:p>
        </p:txBody>
      </p:sp>
      <p:sp>
        <p:nvSpPr>
          <p:cNvPr id="39" name="Oval 38"/>
          <p:cNvSpPr/>
          <p:nvPr/>
        </p:nvSpPr>
        <p:spPr>
          <a:xfrm>
            <a:off x="5166421" y="3889170"/>
            <a:ext cx="263610" cy="26361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extBox 39"/>
          <p:cNvSpPr txBox="1"/>
          <p:nvPr/>
        </p:nvSpPr>
        <p:spPr>
          <a:xfrm>
            <a:off x="4757032" y="41527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tomato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20606" y="1470157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need a distance-function to be able</a:t>
            </a:r>
          </a:p>
          <a:p>
            <a:r>
              <a:rPr lang="hu-HU" dirty="0"/>
              <a:t>	to classify new data (tomato) !!!	</a:t>
            </a:r>
          </a:p>
          <a:p>
            <a:r>
              <a:rPr lang="hu-HU" dirty="0"/>
              <a:t>	      ~ for example </a:t>
            </a:r>
            <a:r>
              <a:rPr lang="hu-HU" b="1" dirty="0"/>
              <a:t>Euclidean-distance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176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1394625" y="1398391"/>
            <a:ext cx="8946541" cy="4195481"/>
          </a:xfrm>
        </p:spPr>
        <p:txBody>
          <a:bodyPr>
            <a:normAutofit/>
          </a:bodyPr>
          <a:lstStyle/>
          <a:p>
            <a:r>
              <a:rPr lang="hu-HU" sz="1800" dirty="0"/>
              <a:t>lazy learners does not learn anything !!!</a:t>
            </a:r>
          </a:p>
          <a:p>
            <a:endParaRPr lang="hu-HU" sz="1800" dirty="0"/>
          </a:p>
          <a:p>
            <a:r>
              <a:rPr lang="hu-HU" sz="1800" dirty="0"/>
              <a:t>we just store the training data: training is very fast (because there is no training at all) BUT making the prediction is rather slow (calculating the distances)</a:t>
            </a:r>
          </a:p>
          <a:p>
            <a:endParaRPr lang="hu-HU" sz="1800" dirty="0"/>
          </a:p>
          <a:p>
            <a:r>
              <a:rPr lang="hu-HU" sz="1800" b="1" dirty="0"/>
              <a:t>WE DO NOT BUILD A MODEL !!!</a:t>
            </a:r>
          </a:p>
          <a:p>
            <a:endParaRPr lang="hu-HU" sz="1800" b="1" dirty="0"/>
          </a:p>
          <a:p>
            <a:r>
              <a:rPr lang="hu-HU" sz="1800" dirty="0"/>
              <a:t>this is a non-parametric learning: no parameters are to be learned about the data</a:t>
            </a:r>
          </a:p>
          <a:p>
            <a:pPr marL="0" indent="0">
              <a:buNone/>
            </a:pPr>
            <a:r>
              <a:rPr lang="hu-HU" sz="1800" dirty="0"/>
              <a:t>	Linear Regression / Logistic Regression: have to learn the </a:t>
            </a:r>
            <a:r>
              <a:rPr lang="el-GR" sz="1800" b="1" dirty="0"/>
              <a:t>β</a:t>
            </a:r>
            <a:r>
              <a:rPr lang="hu-HU" sz="1800" b="1" dirty="0"/>
              <a:t> </a:t>
            </a:r>
            <a:r>
              <a:rPr lang="hu-HU" sz="1800" dirty="0"/>
              <a:t>parameters either</a:t>
            </a:r>
          </a:p>
          <a:p>
            <a:pPr marL="0" indent="0">
              <a:buNone/>
            </a:pPr>
            <a:r>
              <a:rPr lang="hu-HU" sz="1800" dirty="0"/>
              <a:t>		with gradient descent or with maximum likelihood method</a:t>
            </a:r>
          </a:p>
        </p:txBody>
      </p:sp>
    </p:spTree>
    <p:extLst>
      <p:ext uri="{BB962C8B-B14F-4D97-AF65-F5344CB8AC3E}">
        <p14:creationId xmlns:p14="http://schemas.microsoft.com/office/powerpoint/2010/main" val="2049676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69714" y="2314981"/>
            <a:ext cx="172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5050"/>
                </a:solidFill>
              </a:rPr>
              <a:t>dist(x,y)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96986" y="2252774"/>
                <a:ext cx="6132448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hu-HU" sz="28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hu-HU" sz="28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eqArr>
                              <m:eqArrPr>
                                <m:ctrlP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hu-HU" sz="28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p>
                        </m:sSup>
                      </m:e>
                    </m:rad>
                  </m:oMath>
                </a14:m>
                <a:r>
                  <a:rPr lang="hu-HU" sz="2800" b="1" dirty="0">
                    <a:solidFill>
                      <a:srgbClr val="FF5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86" y="2252774"/>
                <a:ext cx="6132448" cy="6141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4854783" y="2637452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47631" y="26651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09127" y="26442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79433" y="26442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53453" y="2576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3759" y="258038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5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66527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812324" y="1680518"/>
            <a:ext cx="77023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9364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45891" y="1223316"/>
            <a:ext cx="0" cy="3672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81779" y="1223316"/>
            <a:ext cx="0" cy="3664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4561" y="122331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ingredients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1345" y="122331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sweetness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77" y="12233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crunchiness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1030" y="12233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8323" y="195305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apple		     10		           9		         fruit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18323" y="2500871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bacon		     1		           4		         protein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3611" y="3002345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banana		     10		           1		         fruit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3611" y="3550161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carrot		     7		           10	                          vegetable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3611" y="401027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cheese		     1		           1		         protein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93611" y="4447153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tomato		     6		           4		         ???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24561" y="5424282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dist(tomato,carrot)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17766" y="5241431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>
                    <a:solidFill>
                      <a:schemeClr val="tx1"/>
                    </a:solidFill>
                  </a:rPr>
                  <a:t> = 6.083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66" y="5241431"/>
                <a:ext cx="5065746" cy="614142"/>
              </a:xfrm>
              <a:prstGeom prst="rect">
                <a:avLst/>
              </a:prstGeom>
              <a:blipFill rotWithShape="0">
                <a:blip r:embed="rId2"/>
                <a:stretch>
                  <a:fillRect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039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50295" y="1508414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dist(tomato,carrot)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43500" y="1325563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>
                    <a:solidFill>
                      <a:schemeClr val="tx1"/>
                    </a:solidFill>
                  </a:rPr>
                  <a:t> = 6.083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500" y="1325563"/>
                <a:ext cx="5065746" cy="614142"/>
              </a:xfrm>
              <a:prstGeom prst="rect">
                <a:avLst/>
              </a:prstGeom>
              <a:blipFill rotWithShape="0">
                <a:blip r:embed="rId2"/>
                <a:stretch>
                  <a:fillRect r="-120"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150295" y="22434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dist(tomato,apple)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43500" y="2060597"/>
                <a:ext cx="506574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>
                    <a:solidFill>
                      <a:schemeClr val="tx1"/>
                    </a:solidFill>
                  </a:rPr>
                  <a:t> = 6.403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500" y="2060597"/>
                <a:ext cx="5065746" cy="614142"/>
              </a:xfrm>
              <a:prstGeom prst="rect">
                <a:avLst/>
              </a:prstGeom>
              <a:blipFill rotWithShape="0">
                <a:blip r:embed="rId3"/>
                <a:stretch>
                  <a:fillRect r="-120"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150295" y="3040441"/>
            <a:ext cx="223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dist(tomato,bacon)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01165" y="2857590"/>
                <a:ext cx="4071884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>
                    <a:solidFill>
                      <a:schemeClr val="tx1"/>
                    </a:solidFill>
                  </a:rPr>
                  <a:t> = 5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65" y="2857590"/>
                <a:ext cx="4071884" cy="614142"/>
              </a:xfrm>
              <a:prstGeom prst="rect">
                <a:avLst/>
              </a:prstGeom>
              <a:blipFill rotWithShape="0">
                <a:blip r:embed="rId4"/>
                <a:stretch>
                  <a:fillRect r="-1497"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2150295" y="3775173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dist(tomato,banana)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97173" y="3586306"/>
                <a:ext cx="4270656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>
                    <a:solidFill>
                      <a:schemeClr val="tx1"/>
                    </a:solidFill>
                  </a:rPr>
                  <a:t> = 5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73" y="3586306"/>
                <a:ext cx="4270656" cy="614142"/>
              </a:xfrm>
              <a:prstGeom prst="rect">
                <a:avLst/>
              </a:prstGeom>
              <a:blipFill rotWithShape="0">
                <a:blip r:embed="rId5"/>
                <a:stretch>
                  <a:fillRect r="-1712"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150295" y="4503889"/>
            <a:ext cx="231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dist(tomato,cheese)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97173" y="4315022"/>
                <a:ext cx="4568815" cy="61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800" b="1" dirty="0">
                    <a:solidFill>
                      <a:schemeClr val="tx1"/>
                    </a:solidFill>
                  </a:rPr>
                  <a:t> = 5.83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73" y="4315022"/>
                <a:ext cx="4568815" cy="614142"/>
              </a:xfrm>
              <a:prstGeom prst="rect">
                <a:avLst/>
              </a:prstGeom>
              <a:blipFill rotWithShape="0">
                <a:blip r:embed="rId6"/>
                <a:stretch>
                  <a:fillRect r="-267" b="-267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853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75732" y="1118191"/>
            <a:ext cx="2005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dist(tomato,carrot)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23231" y="997697"/>
                <a:ext cx="362047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/>
                    </a:solidFill>
                  </a:rPr>
                  <a:t> = 6.083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31" y="997697"/>
                <a:ext cx="3620478" cy="465064"/>
              </a:xfrm>
              <a:prstGeom prst="rect">
                <a:avLst/>
              </a:prstGeom>
              <a:blipFill rotWithShape="0">
                <a:blip r:embed="rId2"/>
                <a:stretch>
                  <a:fillRect r="-842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275732" y="1853225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dist(tomato,apple)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223231" y="1732731"/>
                <a:ext cx="362047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/>
                    </a:solidFill>
                  </a:rPr>
                  <a:t> = 6.403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31" y="1732731"/>
                <a:ext cx="3620478" cy="465064"/>
              </a:xfrm>
              <a:prstGeom prst="rect">
                <a:avLst/>
              </a:prstGeom>
              <a:blipFill rotWithShape="0">
                <a:blip r:embed="rId3"/>
                <a:stretch>
                  <a:fillRect r="-842" b="-2077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275732" y="2650218"/>
            <a:ext cx="201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dist(tomato,bacon)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80896" y="2529724"/>
                <a:ext cx="2950423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/>
                    </a:solidFill>
                  </a:rPr>
                  <a:t> = 5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96" y="2529724"/>
                <a:ext cx="2950423" cy="465064"/>
              </a:xfrm>
              <a:prstGeom prst="rect">
                <a:avLst/>
              </a:prstGeom>
              <a:blipFill rotWithShape="0">
                <a:blip r:embed="rId4"/>
                <a:stretch>
                  <a:fillRect r="-1446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4352" y="3384950"/>
            <a:ext cx="2127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dist(tomato,banana)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55524" y="3258440"/>
                <a:ext cx="3104311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/>
                    </a:solidFill>
                  </a:rPr>
                  <a:t> = 5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524" y="3258440"/>
                <a:ext cx="3104311" cy="465064"/>
              </a:xfrm>
              <a:prstGeom prst="rect">
                <a:avLst/>
              </a:prstGeom>
              <a:blipFill rotWithShape="0">
                <a:blip r:embed="rId5"/>
                <a:stretch>
                  <a:fillRect r="-1179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154352" y="4097482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dist(tomato,cheese)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55524" y="3987156"/>
                <a:ext cx="3279039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/>
                    </a:solidFill>
                  </a:rPr>
                  <a:t> = 5.83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524" y="3987156"/>
                <a:ext cx="3279039" cy="465064"/>
              </a:xfrm>
              <a:prstGeom prst="rect">
                <a:avLst/>
              </a:prstGeom>
              <a:blipFill rotWithShape="0">
                <a:blip r:embed="rId6"/>
                <a:stretch>
                  <a:fillRect r="-1117" b="-22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74777" y="45730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k=1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7917" y="45730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consider the smallest distance: bacon and banana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4777" y="506341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k=2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7917" y="5063414"/>
            <a:ext cx="5444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consider the </a:t>
            </a:r>
            <a:r>
              <a:rPr lang="hu-HU" b="1" dirty="0"/>
              <a:t>2</a:t>
            </a:r>
            <a:r>
              <a:rPr lang="hu-HU" dirty="0"/>
              <a:t> smallest distances: bacon and banana</a:t>
            </a:r>
          </a:p>
          <a:p>
            <a:r>
              <a:rPr lang="hu-HU" dirty="0"/>
              <a:t>	</a:t>
            </a:r>
            <a:r>
              <a:rPr lang="hu-HU" b="1" dirty="0"/>
              <a:t>50%-50% </a:t>
            </a:r>
            <a:r>
              <a:rPr lang="hu-HU" dirty="0"/>
              <a:t>that tomato is a fruit or a protein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74777" y="580538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k=3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7917" y="5805385"/>
            <a:ext cx="621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consider the </a:t>
            </a:r>
            <a:r>
              <a:rPr lang="hu-HU" b="1" dirty="0"/>
              <a:t>3</a:t>
            </a:r>
            <a:r>
              <a:rPr lang="hu-HU" dirty="0"/>
              <a:t> smallest distances: bacon, banana and cheese</a:t>
            </a:r>
          </a:p>
          <a:p>
            <a:r>
              <a:rPr lang="hu-HU" dirty="0"/>
              <a:t>	So tomato appears to be a protein !!!</a:t>
            </a:r>
          </a:p>
        </p:txBody>
      </p:sp>
    </p:spTree>
    <p:extLst>
      <p:ext uri="{BB962C8B-B14F-4D97-AF65-F5344CB8AC3E}">
        <p14:creationId xmlns:p14="http://schemas.microsoft.com/office/powerpoint/2010/main" val="2816491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13" y="0"/>
            <a:ext cx="10515600" cy="1325563"/>
          </a:xfrm>
        </p:spPr>
        <p:txBody>
          <a:bodyPr/>
          <a:lstStyle/>
          <a:p>
            <a:r>
              <a:rPr lang="hu-HU" b="1" u="sng" dirty="0"/>
              <a:t>K-Nearest Neighbor Classifier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613110" y="1899169"/>
            <a:ext cx="9497254" cy="4195481"/>
          </a:xfrm>
        </p:spPr>
        <p:txBody>
          <a:bodyPr>
            <a:normAutofit/>
          </a:bodyPr>
          <a:lstStyle/>
          <a:p>
            <a:r>
              <a:rPr lang="hu-HU" sz="2400" dirty="0"/>
              <a:t>deciding how many neighbors to use for </a:t>
            </a:r>
            <a:r>
              <a:rPr lang="hu-HU" sz="2400" b="1" dirty="0"/>
              <a:t>kNN</a:t>
            </a:r>
            <a:r>
              <a:rPr lang="hu-HU" sz="2400" dirty="0"/>
              <a:t> </a:t>
            </a:r>
            <a:r>
              <a:rPr lang="hu-HU" sz="2400" dirty="0">
                <a:sym typeface="Wingdings" panose="05000000000000000000" pitchFamily="2" charset="2"/>
              </a:rPr>
              <a:t> determines how well the model will generalize and work on other datasets</a:t>
            </a:r>
          </a:p>
          <a:p>
            <a:endParaRPr lang="hu-HU" sz="2400" dirty="0">
              <a:sym typeface="Wingdings" panose="05000000000000000000" pitchFamily="2" charset="2"/>
            </a:endParaRPr>
          </a:p>
          <a:p>
            <a:r>
              <a:rPr lang="hu-HU" sz="2400" b="1" dirty="0">
                <a:sym typeface="Wingdings" panose="05000000000000000000" pitchFamily="2" charset="2"/>
              </a:rPr>
              <a:t>k</a:t>
            </a:r>
            <a:r>
              <a:rPr lang="hu-HU" sz="2400" dirty="0">
                <a:sym typeface="Wingdings" panose="05000000000000000000" pitchFamily="2" charset="2"/>
              </a:rPr>
              <a:t> is small  noisy data or outliers have a huge impact on our classifier ... this is called „underfitting”</a:t>
            </a:r>
          </a:p>
          <a:p>
            <a:endParaRPr lang="hu-HU" sz="2400" dirty="0">
              <a:sym typeface="Wingdings" panose="05000000000000000000" pitchFamily="2" charset="2"/>
            </a:endParaRPr>
          </a:p>
          <a:p>
            <a:r>
              <a:rPr lang="hu-HU" sz="2400" b="1" dirty="0">
                <a:sym typeface="Wingdings" panose="05000000000000000000" pitchFamily="2" charset="2"/>
              </a:rPr>
              <a:t>k</a:t>
            </a:r>
            <a:r>
              <a:rPr lang="hu-HU" sz="2400" dirty="0">
                <a:sym typeface="Wingdings" panose="05000000000000000000" pitchFamily="2" charset="2"/>
              </a:rPr>
              <a:t> is large  the classifier has the tendency to predict the majority class regardless of which neighbors are nearest ... this is called „overfitting”</a:t>
            </a:r>
            <a:endParaRPr lang="hu-HU" sz="2400" dirty="0"/>
          </a:p>
          <a:p>
            <a:endParaRPr lang="hu-H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40977" y="1243034"/>
            <a:ext cx="408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HOW TO CHOOSE THE OPTIMAL K VALUE</a:t>
            </a:r>
          </a:p>
        </p:txBody>
      </p:sp>
    </p:spTree>
    <p:extLst>
      <p:ext uri="{BB962C8B-B14F-4D97-AF65-F5344CB8AC3E}">
        <p14:creationId xmlns:p14="http://schemas.microsoft.com/office/powerpoint/2010/main" val="25706684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Normalization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57060" y="1593584"/>
            <a:ext cx="8946541" cy="4195481"/>
          </a:xfrm>
        </p:spPr>
        <p:txBody>
          <a:bodyPr>
            <a:noAutofit/>
          </a:bodyPr>
          <a:lstStyle/>
          <a:p>
            <a:r>
              <a:rPr lang="hu-HU" sz="2000" dirty="0"/>
              <a:t>features are usually transformed into a range before the </a:t>
            </a:r>
            <a:r>
              <a:rPr lang="hu-HU" sz="2000" b="1" dirty="0"/>
              <a:t>kNN</a:t>
            </a:r>
            <a:r>
              <a:rPr lang="hu-HU" sz="2000" dirty="0"/>
              <a:t> algorithm is applied</a:t>
            </a:r>
          </a:p>
          <a:p>
            <a:r>
              <a:rPr lang="hu-HU" sz="2000" b="1" dirty="0"/>
              <a:t>WHY?</a:t>
            </a:r>
          </a:p>
          <a:p>
            <a:r>
              <a:rPr lang="hu-HU" sz="2000" dirty="0"/>
              <a:t>the distance formula depends on how features are measured</a:t>
            </a:r>
          </a:p>
          <a:p>
            <a:r>
              <a:rPr lang="hu-HU" sz="2000" dirty="0"/>
              <a:t>if certain features have much larger values than others </a:t>
            </a:r>
            <a:r>
              <a:rPr lang="hu-HU" sz="2000" dirty="0">
                <a:sym typeface="Wingdings" panose="05000000000000000000" pitchFamily="2" charset="2"/>
              </a:rPr>
              <a:t> the distance measurements will be strongly dominated by the larger values</a:t>
            </a:r>
          </a:p>
          <a:p>
            <a:r>
              <a:rPr lang="hu-HU" sz="2000" dirty="0">
                <a:sym typeface="Wingdings" panose="05000000000000000000" pitchFamily="2" charset="2"/>
              </a:rPr>
              <a:t>we have to rescale the various features such that each one contributes relatively equally to the distance formula</a:t>
            </a:r>
          </a:p>
          <a:p>
            <a:pPr marL="457200" lvl="1" indent="0">
              <a:buNone/>
            </a:pPr>
            <a:endParaRPr lang="hu-HU" sz="1800" b="1" dirty="0">
              <a:solidFill>
                <a:srgbClr val="FF505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hu-HU" sz="1800" b="1" dirty="0">
                <a:solidFill>
                  <a:srgbClr val="FF5050"/>
                </a:solidFill>
                <a:sym typeface="Wingdings" panose="05000000000000000000" pitchFamily="2" charset="2"/>
              </a:rPr>
              <a:t>	1.) </a:t>
            </a:r>
            <a:r>
              <a:rPr lang="hu-HU" sz="1800" b="1" dirty="0">
                <a:sym typeface="Wingdings" panose="05000000000000000000" pitchFamily="2" charset="2"/>
              </a:rPr>
              <a:t>min-max normalization</a:t>
            </a:r>
          </a:p>
          <a:p>
            <a:pPr marL="457200" lvl="1" indent="0">
              <a:buNone/>
            </a:pPr>
            <a:endParaRPr lang="hu-HU" sz="1800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hu-HU" sz="1800" b="1" dirty="0">
                <a:solidFill>
                  <a:srgbClr val="FF5050"/>
                </a:solidFill>
                <a:sym typeface="Wingdings" panose="05000000000000000000" pitchFamily="2" charset="2"/>
              </a:rPr>
              <a:t>	2.) </a:t>
            </a:r>
            <a:r>
              <a:rPr lang="hu-HU" sz="1800" b="1" dirty="0">
                <a:sym typeface="Wingdings" panose="05000000000000000000" pitchFamily="2" charset="2"/>
              </a:rPr>
              <a:t>z-transformation</a:t>
            </a:r>
            <a:endParaRPr lang="hu-HU" sz="1800" b="1" dirty="0"/>
          </a:p>
        </p:txBody>
      </p:sp>
    </p:spTree>
    <p:extLst>
      <p:ext uri="{BB962C8B-B14F-4D97-AF65-F5344CB8AC3E}">
        <p14:creationId xmlns:p14="http://schemas.microsoft.com/office/powerpoint/2010/main" val="895113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Normalization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1302" y="1391830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MIN-MAX NORMALIZATION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9159" y="1854899"/>
            <a:ext cx="841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this process transforms a feature such that all of its values fall in a range</a:t>
            </a:r>
          </a:p>
          <a:p>
            <a:pPr lvl="1"/>
            <a:r>
              <a:rPr lang="hu-HU" dirty="0"/>
              <a:t>between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9159" y="2707515"/>
            <a:ext cx="963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normalized feature values can be interpreted as indicating how far, from </a:t>
            </a:r>
            <a:r>
              <a:rPr lang="hu-HU" b="1" dirty="0"/>
              <a:t>0%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to </a:t>
            </a:r>
            <a:r>
              <a:rPr lang="hu-HU" b="1" dirty="0"/>
              <a:t>100%</a:t>
            </a:r>
            <a:r>
              <a:rPr lang="hu-HU" dirty="0"/>
              <a:t>, the original value fall along the range between the original minima and</a:t>
            </a:r>
          </a:p>
          <a:p>
            <a:pPr lvl="1"/>
            <a:r>
              <a:rPr lang="hu-HU" dirty="0"/>
              <a:t>	maxima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3362" y="4100110"/>
                <a:ext cx="3825278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>
                    <a:solidFill>
                      <a:srgbClr val="FF5050"/>
                    </a:solidFill>
                  </a:rPr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hu-HU" sz="3200" b="1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hu-HU" sz="3200" b="1" i="0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32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3200" b="1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func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2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>
                    <a:solidFill>
                      <a:srgbClr val="FF5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62" y="4100110"/>
                <a:ext cx="3825278" cy="876843"/>
              </a:xfrm>
              <a:prstGeom prst="rect">
                <a:avLst/>
              </a:prstGeom>
              <a:blipFill rotWithShape="0">
                <a:blip r:embed="rId2"/>
                <a:stretch>
                  <a:fillRect l="-4147" b="-41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725828" y="4515288"/>
            <a:ext cx="73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810843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Normalization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1302" y="1391830"/>
            <a:ext cx="471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Z-SCORE NORMALIZATION (STANDARDIZATION)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8699" y="1865943"/>
            <a:ext cx="6041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it is a way of normalizing the dataset as well: the algorithm </a:t>
            </a:r>
          </a:p>
          <a:p>
            <a:pPr lvl="1"/>
            <a:r>
              <a:rPr lang="hu-HU" dirty="0"/>
              <a:t>uses mean and standard deviation to do 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62608" y="2915174"/>
                <a:ext cx="4876656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>
                    <a:solidFill>
                      <a:srgbClr val="FF5050"/>
                    </a:solidFill>
                  </a:rPr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𝐦𝐞𝐚𝐧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𝑺𝒕𝒂𝒏𝒅𝒂𝒓𝒅𝑫𝒆𝒗𝒊𝒂𝒕𝒊𝒐𝒏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>
                    <a:solidFill>
                      <a:srgbClr val="FF5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08" y="2915174"/>
                <a:ext cx="4876656" cy="876843"/>
              </a:xfrm>
              <a:prstGeom prst="rect">
                <a:avLst/>
              </a:prstGeom>
              <a:blipFill rotWithShape="0">
                <a:blip r:embed="rId2"/>
                <a:stretch>
                  <a:fillRect l="-3125" b="-34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25074" y="3330352"/>
            <a:ext cx="73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new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0573" y="4207195"/>
            <a:ext cx="8813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</a:t>
            </a:r>
            <a:r>
              <a:rPr lang="hu-HU" b="1" dirty="0"/>
              <a:t>Principle Component Analysis </a:t>
            </a:r>
            <a:r>
              <a:rPr lang="hu-HU" dirty="0"/>
              <a:t>we prefer using z-score normalization</a:t>
            </a:r>
          </a:p>
          <a:p>
            <a:r>
              <a:rPr lang="hu-HU" dirty="0"/>
              <a:t>	~ but for image processing: </a:t>
            </a:r>
            <a:r>
              <a:rPr lang="hu-HU" b="1" dirty="0"/>
              <a:t>pixel intensities </a:t>
            </a:r>
            <a:r>
              <a:rPr lang="hu-HU" dirty="0"/>
              <a:t>have to be normalized to fit within a</a:t>
            </a:r>
          </a:p>
          <a:p>
            <a:r>
              <a:rPr lang="hu-HU" dirty="0"/>
              <a:t>		certain range + neural networks requires data that on a </a:t>
            </a:r>
            <a:r>
              <a:rPr lang="hu-HU" b="1" dirty="0"/>
              <a:t>0-1</a:t>
            </a:r>
            <a:r>
              <a:rPr lang="hu-HU" dirty="0"/>
              <a:t> scale</a:t>
            </a:r>
          </a:p>
        </p:txBody>
      </p:sp>
    </p:spTree>
    <p:extLst>
      <p:ext uri="{BB962C8B-B14F-4D97-AF65-F5344CB8AC3E}">
        <p14:creationId xmlns:p14="http://schemas.microsoft.com/office/powerpoint/2010/main" val="363558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41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SUPERVISED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36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with samples and labels as well</a:t>
            </a:r>
          </a:p>
          <a:p>
            <a:r>
              <a:rPr lang="hu-HU" dirty="0"/>
              <a:t>	~ most of the machine learning techniques rely heavily on datasets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78925" y="3490938"/>
            <a:ext cx="30809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1744" y="2924267"/>
            <a:ext cx="0" cy="2849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9053" y="292426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44" y="292426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19987" y="2924266"/>
            <a:ext cx="0" cy="2849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08676" y="2941729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9053" y="36523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49504" y="3626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4212" y="3634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39053" y="4139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9504" y="41139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4212" y="41387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9053" y="46552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9504" y="46294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212" y="46706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39053" y="5170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49504" y="51449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4212" y="51779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08118" y="2924266"/>
            <a:ext cx="50497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During the </a:t>
            </a:r>
            <a:r>
              <a:rPr lang="hu-HU" u="sng" dirty="0"/>
              <a:t>training procedure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input is the features </a:t>
            </a:r>
            <a:r>
              <a:rPr lang="hu-HU" b="1" dirty="0">
                <a:sym typeface="Wingdings" panose="05000000000000000000" pitchFamily="2" charset="2"/>
              </a:rPr>
              <a:t>(x,y)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output is the </a:t>
            </a:r>
            <a:r>
              <a:rPr lang="hu-HU" b="1" dirty="0">
                <a:sym typeface="Wingdings" panose="05000000000000000000" pitchFamily="2" charset="2"/>
              </a:rPr>
              <a:t>x XOR y</a:t>
            </a:r>
            <a:r>
              <a:rPr lang="hu-HU" dirty="0">
                <a:sym typeface="Wingdings" panose="05000000000000000000" pitchFamily="2" charset="2"/>
              </a:rPr>
              <a:t> label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The aim is to make sure the prediction of the</a:t>
            </a:r>
          </a:p>
          <a:p>
            <a:r>
              <a:rPr lang="hu-HU" dirty="0">
                <a:sym typeface="Wingdings" panose="05000000000000000000" pitchFamily="2" charset="2"/>
              </a:rPr>
              <a:t>	neural network is approximately the same</a:t>
            </a:r>
          </a:p>
          <a:p>
            <a:r>
              <a:rPr lang="hu-HU" dirty="0">
                <a:sym typeface="Wingdings" panose="05000000000000000000" pitchFamily="2" charset="2"/>
              </a:rPr>
              <a:t>		as the label in the dataset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6011" y="2372108"/>
            <a:ext cx="504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GIVE THE ALGORITHM THE RIGHT ANSWERS !!!</a:t>
            </a:r>
          </a:p>
        </p:txBody>
      </p:sp>
    </p:spTree>
    <p:extLst>
      <p:ext uri="{BB962C8B-B14F-4D97-AF65-F5344CB8AC3E}">
        <p14:creationId xmlns:p14="http://schemas.microsoft.com/office/powerpoint/2010/main" val="19210901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5624" y="1607856"/>
            <a:ext cx="8946541" cy="4195481"/>
          </a:xfrm>
        </p:spPr>
        <p:txBody>
          <a:bodyPr>
            <a:normAutofit/>
          </a:bodyPr>
          <a:lstStyle/>
          <a:p>
            <a:r>
              <a:rPr lang="hu-HU" sz="2400" dirty="0"/>
              <a:t>very efficient supervised learning algorithm</a:t>
            </a:r>
          </a:p>
          <a:p>
            <a:r>
              <a:rPr lang="hu-HU" sz="2400" dirty="0"/>
              <a:t>it scales well even in high dimensions !!!</a:t>
            </a:r>
          </a:p>
          <a:p>
            <a:r>
              <a:rPr lang="hu-HU" sz="2400" dirty="0"/>
              <a:t>it is able to compete with </a:t>
            </a:r>
            <a:r>
              <a:rPr lang="hu-HU" sz="2400" b="1" dirty="0"/>
              <a:t>SVM</a:t>
            </a:r>
            <a:r>
              <a:rPr lang="hu-HU" sz="2400" dirty="0"/>
              <a:t> or </a:t>
            </a:r>
            <a:r>
              <a:rPr lang="hu-HU" sz="2400" b="1" dirty="0"/>
              <a:t>random forest </a:t>
            </a:r>
            <a:r>
              <a:rPr lang="hu-HU" sz="2400" dirty="0"/>
              <a:t>classifiers</a:t>
            </a:r>
          </a:p>
          <a:p>
            <a:r>
              <a:rPr lang="hu-HU" sz="2400" dirty="0"/>
              <a:t>it is able to make good predictions even when the training data is relatively small</a:t>
            </a:r>
          </a:p>
          <a:p>
            <a:endParaRPr lang="hu-HU" sz="2400" dirty="0"/>
          </a:p>
          <a:p>
            <a:pPr marL="0" indent="0">
              <a:buNone/>
            </a:pPr>
            <a:r>
              <a:rPr lang="hu-HU" sz="2400" b="1" dirty="0"/>
              <a:t>   </a:t>
            </a:r>
            <a:r>
              <a:rPr lang="hu-HU" sz="2400" b="1" u="sng" dirty="0"/>
              <a:t>Why is it naive</a:t>
            </a:r>
            <a:r>
              <a:rPr lang="hu-HU" sz="2400" b="1" dirty="0"/>
              <a:t>?</a:t>
            </a:r>
          </a:p>
          <a:p>
            <a:pPr marL="0" indent="0">
              <a:buNone/>
            </a:pPr>
            <a:r>
              <a:rPr lang="hu-HU" sz="2400" dirty="0"/>
              <a:t>           The naive assumption is that every pair</a:t>
            </a:r>
          </a:p>
          <a:p>
            <a:pPr marL="0" indent="0">
              <a:buNone/>
            </a:pPr>
            <a:r>
              <a:rPr lang="hu-HU" sz="2400" dirty="0"/>
              <a:t>	       of features are independent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43081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9855" y="1456019"/>
            <a:ext cx="95081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Naive means there is a strong </a:t>
            </a:r>
            <a:r>
              <a:rPr lang="hu-HU" b="1" dirty="0"/>
              <a:t>independence assumptions </a:t>
            </a:r>
            <a:r>
              <a:rPr lang="hu-HU" dirty="0"/>
              <a:t>between the given features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u="sng" dirty="0"/>
              <a:t>For example</a:t>
            </a:r>
            <a:r>
              <a:rPr lang="hu-HU" dirty="0"/>
              <a:t>: a fruit can be considered to be an apple if it is red, rounded and</a:t>
            </a:r>
          </a:p>
          <a:p>
            <a:r>
              <a:rPr lang="hu-HU" dirty="0"/>
              <a:t>			about 8cm in diameter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         ~ </a:t>
            </a:r>
            <a:r>
              <a:rPr lang="hu-HU" b="1" dirty="0"/>
              <a:t>Naive Bayes Classifier </a:t>
            </a:r>
            <a:r>
              <a:rPr lang="hu-HU" dirty="0"/>
              <a:t>considers each of these features contribute independently</a:t>
            </a:r>
          </a:p>
          <a:p>
            <a:r>
              <a:rPr lang="hu-HU" dirty="0"/>
              <a:t>		   to the probability that this fruit is an apple</a:t>
            </a:r>
          </a:p>
          <a:p>
            <a:r>
              <a:rPr lang="hu-HU" dirty="0"/>
              <a:t>		        (do not care about the correlation between color, roundness and diameter)</a:t>
            </a:r>
          </a:p>
        </p:txBody>
      </p:sp>
    </p:spTree>
    <p:extLst>
      <p:ext uri="{BB962C8B-B14F-4D97-AF65-F5344CB8AC3E}">
        <p14:creationId xmlns:p14="http://schemas.microsoft.com/office/powerpoint/2010/main" val="1376372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3211" y="1345632"/>
            <a:ext cx="39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>
                <a:solidFill>
                  <a:srgbClr val="FF5050"/>
                </a:solidFill>
              </a:rPr>
              <a:t>ABSTRACT MATHEMATICAL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0303" y="223340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P(C  | x  x  ... x 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2537" y="2356915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3024" y="23569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6467" y="23650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2876" y="236341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9715" y="2264178"/>
            <a:ext cx="494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model relies heavily on conditional probability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1341" y="1894846"/>
            <a:ext cx="1651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x</a:t>
            </a:r>
            <a:r>
              <a:rPr lang="hu-HU" sz="1600" dirty="0"/>
              <a:t> are the features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904" y="2653293"/>
            <a:ext cx="1905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C</a:t>
            </a:r>
            <a:r>
              <a:rPr lang="hu-HU" sz="1600" dirty="0"/>
              <a:t> is the possible </a:t>
            </a:r>
          </a:p>
          <a:p>
            <a:pPr algn="ctr"/>
            <a:r>
              <a:rPr lang="hu-HU" sz="1600" dirty="0"/>
              <a:t>outcome of </a:t>
            </a:r>
            <a:r>
              <a:rPr lang="hu-HU" sz="1600" b="1" dirty="0"/>
              <a:t>k</a:t>
            </a:r>
            <a:r>
              <a:rPr lang="hu-HU" sz="1600" dirty="0"/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0303" y="3538059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P(C  | x  x  ... x  ) =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2537" y="366157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2282" y="3661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36467" y="36696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2876" y="366807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85541" y="3390506"/>
                <a:ext cx="1729704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541" y="3390506"/>
                <a:ext cx="1729704" cy="6790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191461" y="347474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6295" y="346270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06056" y="3490931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0163" y="3830055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7064" y="3439391"/>
            <a:ext cx="487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Bayes theorem</a:t>
            </a:r>
            <a:r>
              <a:rPr lang="hu-HU" dirty="0"/>
              <a:t>, we can decompose the</a:t>
            </a:r>
          </a:p>
          <a:p>
            <a:r>
              <a:rPr lang="hu-HU" dirty="0"/>
              <a:t>	conditional probability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6565" y="4063998"/>
            <a:ext cx="2227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same for all </a:t>
            </a:r>
            <a:r>
              <a:rPr lang="hu-HU" sz="1600" b="1" dirty="0"/>
              <a:t>c </a:t>
            </a:r>
            <a:r>
              <a:rPr lang="hu-HU" sz="1600" dirty="0"/>
              <a:t> values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59042" y="418731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40303" y="4627049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 x  x  ... x | C  ) = P(x | C ) P(x | C ) ... P(x | C 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1598" y="4793467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28658" y="47680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70010" y="47680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50418" y="477450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52055" y="4657827"/>
            <a:ext cx="284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INDEPENDENT FEATURES !!!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9098" y="47838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4407" y="478259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92900" y="4775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48209" y="4773973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48326" y="476634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03635" y="4765061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03024" y="5324306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P(C  | x  x  ... x  )      p(C )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75258" y="544782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65745" y="54478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99188" y="54559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95597" y="545432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05855" y="5399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~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137465" y="5107616"/>
                <a:ext cx="1442383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65" y="5107616"/>
                <a:ext cx="1442383" cy="845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931231" y="549464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05620" y="549335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70300" y="548407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379393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3211" y="1345632"/>
            <a:ext cx="39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>
                <a:solidFill>
                  <a:srgbClr val="FF5050"/>
                </a:solidFill>
              </a:rPr>
              <a:t>ABSTRACT MATHEMATICAL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6690" y="1690688"/>
            <a:ext cx="7843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assume the features are independent we can come up with</a:t>
            </a:r>
          </a:p>
          <a:p>
            <a:r>
              <a:rPr lang="hu-HU" dirty="0"/>
              <a:t>	a powerful probability-based classification algorithm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have to choose the </a:t>
            </a:r>
            <a:r>
              <a:rPr lang="hu-HU" b="1" dirty="0">
                <a:sym typeface="Wingdings" panose="05000000000000000000" pitchFamily="2" charset="2"/>
              </a:rPr>
              <a:t>C</a:t>
            </a:r>
            <a:r>
              <a:rPr lang="hu-HU" dirty="0">
                <a:sym typeface="Wingdings" panose="05000000000000000000" pitchFamily="2" charset="2"/>
              </a:rPr>
              <a:t>  class with the highest probability</a:t>
            </a:r>
            <a:r>
              <a:rPr lang="hu-HU" dirty="0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20098" y="263829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2191" y="339865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 = arg max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83513" y="3367399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p(C 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94686" y="3141252"/>
                <a:ext cx="1442383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686" y="3141252"/>
                <a:ext cx="1442383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7788452" y="352827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62841" y="352699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27521" y="353389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59419" y="358332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64078" y="371457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51746" y="4137319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„Naive Bayes Classifier”</a:t>
            </a:r>
          </a:p>
        </p:txBody>
      </p:sp>
    </p:spTree>
    <p:extLst>
      <p:ext uri="{BB962C8B-B14F-4D97-AF65-F5344CB8AC3E}">
        <p14:creationId xmlns:p14="http://schemas.microsoft.com/office/powerpoint/2010/main" val="1009657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1012" y="1690688"/>
            <a:ext cx="14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ADVANTAGES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7704" y="2213503"/>
            <a:ext cx="4339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relatively simple to understand</a:t>
            </a:r>
          </a:p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it can be trained on small datasets as well</a:t>
            </a:r>
          </a:p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it is a fast approach</a:t>
            </a:r>
          </a:p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it is not sensitive to irrelevant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1012" y="3682118"/>
            <a:ext cx="17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DISADVANTAGES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7704" y="4204933"/>
            <a:ext cx="519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it assumes every feature is independent: of course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it is not always true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18589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959" y="1432290"/>
            <a:ext cx="424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is it so powerful for </a:t>
            </a:r>
            <a:r>
              <a:rPr lang="hu-HU" b="1" dirty="0"/>
              <a:t>text classification</a:t>
            </a:r>
            <a:r>
              <a:rPr lang="hu-HU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7611" y="1714964"/>
            <a:ext cx="89062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two assumptions of Naive Bayes Classifier:</a:t>
            </a:r>
          </a:p>
          <a:p>
            <a:endParaRPr lang="hu-HU" dirty="0"/>
          </a:p>
          <a:p>
            <a:r>
              <a:rPr lang="hu-HU" dirty="0">
                <a:sym typeface="Wingdings" panose="05000000000000000000" pitchFamily="2" charset="2"/>
              </a:rPr>
              <a:t>         t</a:t>
            </a:r>
            <a:r>
              <a:rPr lang="en-US" dirty="0"/>
              <a:t>he probability of occurrence of any word given the class label</a:t>
            </a:r>
            <a:endParaRPr lang="hu-HU" dirty="0"/>
          </a:p>
          <a:p>
            <a:r>
              <a:rPr lang="hu-HU" dirty="0"/>
              <a:t>                 </a:t>
            </a:r>
            <a:r>
              <a:rPr lang="en-US" dirty="0"/>
              <a:t> is independent of the probability of occurrence of any other word given that label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  t</a:t>
            </a:r>
            <a:r>
              <a:rPr lang="en-US" dirty="0"/>
              <a:t>he probability of occurrence of a word in a document is independent of the 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location of that word within the document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908453" y="3786749"/>
            <a:ext cx="6688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the same assumption of bag-of-words model: documents are just</a:t>
            </a:r>
          </a:p>
          <a:p>
            <a:r>
              <a:rPr lang="hu-HU" dirty="0"/>
              <a:t>	a bunch of words thrown together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6250" y="4580092"/>
            <a:ext cx="607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THESE ASSUMPTIONS ARE TRUE FOR TEXT CLASSIFICATION !!!</a:t>
            </a:r>
          </a:p>
        </p:txBody>
      </p:sp>
    </p:spTree>
    <p:extLst>
      <p:ext uri="{BB962C8B-B14F-4D97-AF65-F5344CB8AC3E}">
        <p14:creationId xmlns:p14="http://schemas.microsoft.com/office/powerpoint/2010/main" val="22376134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994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5359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8282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3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41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SUPERVISED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36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with samples and labels as well</a:t>
            </a:r>
          </a:p>
          <a:p>
            <a:r>
              <a:rPr lang="hu-HU" dirty="0"/>
              <a:t>	~ most of the machine learning techniques rely heavily on datasets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6011" y="2372108"/>
            <a:ext cx="504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GIVE THE ALGORITHM THE RIGHT ANSWERS !!!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31382" y="2768944"/>
            <a:ext cx="0" cy="33624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3804" y="5886703"/>
            <a:ext cx="383709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851" y="40801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64038" y="5886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0" name="Oval 29"/>
          <p:cNvSpPr/>
          <p:nvPr/>
        </p:nvSpPr>
        <p:spPr>
          <a:xfrm>
            <a:off x="1926911" y="405258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087897" y="52224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2442066" y="461496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3611897" y="494766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2591319" y="288790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185219" y="373061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4269100" y="431985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763534" y="369851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884442" y="321404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/>
          <p:cNvSpPr txBox="1"/>
          <p:nvPr/>
        </p:nvSpPr>
        <p:spPr>
          <a:xfrm>
            <a:off x="864774" y="4240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01167" y="6031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08118" y="2924266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During the </a:t>
            </a:r>
            <a:r>
              <a:rPr lang="hu-HU" u="sng" dirty="0"/>
              <a:t>training procedure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algorithm will find out what is the	</a:t>
            </a:r>
          </a:p>
          <a:p>
            <a:r>
              <a:rPr lang="hu-HU" dirty="0">
                <a:sym typeface="Wingdings" panose="05000000000000000000" pitchFamily="2" charset="2"/>
              </a:rPr>
              <a:t>		difference between the two classes</a:t>
            </a:r>
          </a:p>
        </p:txBody>
      </p:sp>
    </p:spTree>
    <p:extLst>
      <p:ext uri="{BB962C8B-B14F-4D97-AF65-F5344CB8AC3E}">
        <p14:creationId xmlns:p14="http://schemas.microsoft.com/office/powerpoint/2010/main" val="1188071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639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2687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255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639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2687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/>
                  <a:t>posterior probability</a:t>
                </a:r>
                <a:r>
                  <a:rPr lang="hu-HU" dirty="0"/>
                  <a:t>	</a:t>
                </a:r>
                <a:r>
                  <a:rPr lang="hu-HU" b="1" dirty="0"/>
                  <a:t>P’’(? is green ) = P(green) * 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59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/>
                  <a:t>posterior probability</a:t>
                </a:r>
                <a:r>
                  <a:rPr lang="hu-HU" dirty="0"/>
                  <a:t>	</a:t>
                </a:r>
                <a:r>
                  <a:rPr lang="hu-HU" b="1" dirty="0"/>
                  <a:t>P’’(? is yellow ) = P(yellow) * 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blipFill rotWithShape="0">
                <a:blip r:embed="rId7"/>
                <a:stretch>
                  <a:fillRect l="-532" b="-35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53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Naive Bayes Classifier</a:t>
            </a:r>
          </a:p>
        </p:txBody>
      </p:sp>
      <p:sp>
        <p:nvSpPr>
          <p:cNvPr id="9" name="Oval 8"/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685077" cy="490006"/>
              </a:xfrm>
              <a:prstGeom prst="rect">
                <a:avLst/>
              </a:prstGeom>
              <a:blipFill rotWithShape="0">
                <a:blip r:embed="rId2"/>
                <a:stretch>
                  <a:fillRect l="-326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617751" cy="491288"/>
              </a:xfrm>
              <a:prstGeom prst="rect">
                <a:avLst/>
              </a:prstGeom>
              <a:blipFill rotWithShape="0">
                <a:blip r:embed="rId3"/>
                <a:stretch>
                  <a:fillRect l="-3396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79055"/>
                <a:ext cx="207781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639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2098"/>
                <a:ext cx="2044149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2687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/>
                  <a:t>posterior probability</a:t>
                </a:r>
                <a:r>
                  <a:rPr lang="hu-HU" dirty="0"/>
                  <a:t>	</a:t>
                </a:r>
                <a:r>
                  <a:rPr lang="hu-HU" b="1" dirty="0"/>
                  <a:t>P’’(? is green ) = P(green) * P’(?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00" y="5425528"/>
                <a:ext cx="8254567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591" b="-7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/>
                  <a:t>posterior probability</a:t>
                </a:r>
                <a:r>
                  <a:rPr lang="hu-HU" dirty="0"/>
                  <a:t>	</a:t>
                </a:r>
                <a:r>
                  <a:rPr lang="hu-HU" b="1" dirty="0"/>
                  <a:t>P’’(? is yellow ) = P(yellow) * P’(?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99" y="5913849"/>
                <a:ext cx="9169498" cy="509883"/>
              </a:xfrm>
              <a:prstGeom prst="rect">
                <a:avLst/>
              </a:prstGeom>
              <a:blipFill rotWithShape="0">
                <a:blip r:embed="rId7"/>
                <a:stretch>
                  <a:fillRect l="-532" b="-35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3425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6499" y="1221349"/>
            <a:ext cx="90365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Decision Tree </a:t>
            </a:r>
            <a:r>
              <a:rPr lang="hu-HU" dirty="0"/>
              <a:t>is a type of supervised learning approaches: mostly used in classification</a:t>
            </a:r>
          </a:p>
          <a:p>
            <a:r>
              <a:rPr lang="hu-HU" dirty="0"/>
              <a:t>	problems but it can be used for regression as well</a:t>
            </a:r>
          </a:p>
          <a:p>
            <a:r>
              <a:rPr lang="hu-HU" dirty="0"/>
              <a:t>		~ works fine for both categorical variables and continuous input as well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very similar to search trees</a:t>
            </a:r>
          </a:p>
          <a:p>
            <a:r>
              <a:rPr lang="hu-HU" dirty="0">
                <a:sym typeface="Wingdings" panose="05000000000000000000" pitchFamily="2" charset="2"/>
              </a:rPr>
              <a:t>			 split the data/population into two or more homogeneous sets</a:t>
            </a:r>
          </a:p>
          <a:p>
            <a:r>
              <a:rPr lang="hu-HU" dirty="0">
                <a:sym typeface="Wingdings" panose="05000000000000000000" pitchFamily="2" charset="2"/>
              </a:rPr>
              <a:t>				based on significant splitter in input variables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5432454" y="3536220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4128288" y="4169589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6201431" y="5017903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6736620" y="4169589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432454" y="4169589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7389612" y="5017902"/>
            <a:ext cx="428877" cy="4288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 flipH="1">
            <a:off x="4342727" y="3965097"/>
            <a:ext cx="1304166" cy="204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5646893" y="3965097"/>
            <a:ext cx="0" cy="204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5646893" y="3965097"/>
            <a:ext cx="1304166" cy="204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>
            <a:off x="6951059" y="4598466"/>
            <a:ext cx="652992" cy="419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7" idx="0"/>
          </p:cNvCxnSpPr>
          <p:nvPr/>
        </p:nvCxnSpPr>
        <p:spPr>
          <a:xfrm flipH="1">
            <a:off x="6415870" y="4598466"/>
            <a:ext cx="535189" cy="419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979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6499" y="1221349"/>
            <a:ext cx="90365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Decision Tree </a:t>
            </a:r>
            <a:r>
              <a:rPr lang="hu-HU" dirty="0"/>
              <a:t>is a type of supervised learning approaches: mostly used in classification</a:t>
            </a:r>
          </a:p>
          <a:p>
            <a:r>
              <a:rPr lang="hu-HU" dirty="0"/>
              <a:t>	problems but it can be used for regression as well</a:t>
            </a:r>
          </a:p>
          <a:p>
            <a:r>
              <a:rPr lang="hu-HU" dirty="0"/>
              <a:t>		~ works fine for both categorical variables and continuous input as well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very similar to search trees</a:t>
            </a:r>
          </a:p>
          <a:p>
            <a:r>
              <a:rPr lang="hu-HU" dirty="0">
                <a:sym typeface="Wingdings" panose="05000000000000000000" pitchFamily="2" charset="2"/>
              </a:rPr>
              <a:t>			 split the data/population into tow or more homogeneous sets</a:t>
            </a:r>
          </a:p>
          <a:p>
            <a:r>
              <a:rPr lang="hu-HU" dirty="0">
                <a:sym typeface="Wingdings" panose="05000000000000000000" pitchFamily="2" charset="2"/>
              </a:rPr>
              <a:t>				based on significant splitter in input variables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6778767" y="5017226"/>
            <a:ext cx="619040" cy="619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9527814" y="5017226"/>
            <a:ext cx="619040" cy="619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19" idx="4"/>
            <a:endCxn id="6" idx="0"/>
          </p:cNvCxnSpPr>
          <p:nvPr/>
        </p:nvCxnSpPr>
        <p:spPr>
          <a:xfrm flipH="1">
            <a:off x="7088287" y="4384028"/>
            <a:ext cx="1283597" cy="633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4"/>
            <a:endCxn id="8" idx="0"/>
          </p:cNvCxnSpPr>
          <p:nvPr/>
        </p:nvCxnSpPr>
        <p:spPr>
          <a:xfrm>
            <a:off x="8371884" y="4384028"/>
            <a:ext cx="1465450" cy="633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59606" y="3165766"/>
            <a:ext cx="331911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u="sng" dirty="0"/>
              <a:t>For example</a:t>
            </a:r>
            <a:r>
              <a:rPr lang="hu-HU" sz="1600" dirty="0"/>
              <a:t>: we have a single</a:t>
            </a:r>
          </a:p>
          <a:p>
            <a:r>
              <a:rPr lang="hu-HU" sz="1600" dirty="0"/>
              <a:t>    feature </a:t>
            </a:r>
            <a:r>
              <a:rPr lang="hu-HU" sz="1600" b="1" dirty="0"/>
              <a:t>x</a:t>
            </a:r>
            <a:r>
              <a:rPr lang="hu-HU" sz="1600" dirty="0"/>
              <a:t>, the number of hours a </a:t>
            </a:r>
          </a:p>
          <a:p>
            <a:r>
              <a:rPr lang="hu-HU" sz="1600" dirty="0"/>
              <a:t>      student spent with studying</a:t>
            </a:r>
          </a:p>
          <a:p>
            <a:r>
              <a:rPr lang="hu-HU" sz="1600" dirty="0"/>
              <a:t>         Want to predict the </a:t>
            </a:r>
            <a:r>
              <a:rPr lang="hu-HU" sz="1600" b="1" dirty="0"/>
              <a:t>y</a:t>
            </a:r>
            <a:r>
              <a:rPr lang="hu-HU" sz="1600" dirty="0"/>
              <a:t> probability</a:t>
            </a:r>
          </a:p>
          <a:p>
            <a:r>
              <a:rPr lang="hu-HU" sz="1600" dirty="0"/>
              <a:t>	of passing the exam</a:t>
            </a:r>
          </a:p>
        </p:txBody>
      </p:sp>
      <p:sp>
        <p:nvSpPr>
          <p:cNvPr id="19" name="Oval 18"/>
          <p:cNvSpPr/>
          <p:nvPr/>
        </p:nvSpPr>
        <p:spPr>
          <a:xfrm>
            <a:off x="8062364" y="3764988"/>
            <a:ext cx="619040" cy="619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8562928" y="3453065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split on </a:t>
            </a:r>
            <a:r>
              <a:rPr lang="hu-HU" b="1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76244" y="433129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&lt; 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06251" y="436707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&gt;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00516" y="5642991"/>
            <a:ext cx="5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FAIL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27813" y="5642991"/>
            <a:ext cx="64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5387" y="4598847"/>
            <a:ext cx="51625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Categorical Variable Decision Tree</a:t>
            </a:r>
            <a:r>
              <a:rPr lang="hu-HU" dirty="0"/>
              <a:t>:</a:t>
            </a:r>
          </a:p>
          <a:p>
            <a:r>
              <a:rPr lang="hu-HU" dirty="0">
                <a:sym typeface="Wingdings" panose="05000000000000000000" pitchFamily="2" charset="2"/>
              </a:rPr>
              <a:t>      </a:t>
            </a:r>
            <a:r>
              <a:rPr lang="hu-HU" sz="1600" dirty="0">
                <a:sym typeface="Wingdings" panose="05000000000000000000" pitchFamily="2" charset="2"/>
              </a:rPr>
              <a:t>categorical target variable such as yes/no or  fail/pass</a:t>
            </a:r>
          </a:p>
          <a:p>
            <a:endParaRPr lang="hu-HU" sz="1600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Continuous Variable Decision Tree:</a:t>
            </a:r>
          </a:p>
          <a:p>
            <a:r>
              <a:rPr lang="hu-HU" b="1" dirty="0">
                <a:sym typeface="Wingdings" panose="05000000000000000000" pitchFamily="2" charset="2"/>
              </a:rPr>
              <a:t>      </a:t>
            </a:r>
            <a:r>
              <a:rPr lang="hu-HU" sz="1600" dirty="0">
                <a:sym typeface="Wingdings" panose="05000000000000000000" pitchFamily="2" charset="2"/>
              </a:rPr>
              <a:t>continuous target variable: such as for regression</a:t>
            </a:r>
            <a:endParaRPr lang="hu-HU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461911" y="4639782"/>
            <a:ext cx="90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494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16" name="Oval 15"/>
          <p:cNvSpPr/>
          <p:nvPr/>
        </p:nvSpPr>
        <p:spPr>
          <a:xfrm>
            <a:off x="5222062" y="2048106"/>
            <a:ext cx="428877" cy="42887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917896" y="3158084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991039" y="4006398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526228" y="3158084"/>
            <a:ext cx="428877" cy="42887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222062" y="3158084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179220" y="4006397"/>
            <a:ext cx="428877" cy="4288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/>
          <p:cNvCxnSpPr>
            <a:stCxn id="16" idx="4"/>
            <a:endCxn id="18" idx="0"/>
          </p:cNvCxnSpPr>
          <p:nvPr/>
        </p:nvCxnSpPr>
        <p:spPr>
          <a:xfrm flipH="1">
            <a:off x="4132335" y="2476983"/>
            <a:ext cx="1304166" cy="68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4"/>
            <a:endCxn id="22" idx="0"/>
          </p:cNvCxnSpPr>
          <p:nvPr/>
        </p:nvCxnSpPr>
        <p:spPr>
          <a:xfrm>
            <a:off x="5436501" y="2476983"/>
            <a:ext cx="0" cy="68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4"/>
            <a:endCxn id="21" idx="0"/>
          </p:cNvCxnSpPr>
          <p:nvPr/>
        </p:nvCxnSpPr>
        <p:spPr>
          <a:xfrm>
            <a:off x="5436501" y="2476983"/>
            <a:ext cx="1304166" cy="68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23" idx="0"/>
          </p:cNvCxnSpPr>
          <p:nvPr/>
        </p:nvCxnSpPr>
        <p:spPr>
          <a:xfrm>
            <a:off x="6740667" y="3586961"/>
            <a:ext cx="652992" cy="419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0" idx="0"/>
          </p:cNvCxnSpPr>
          <p:nvPr/>
        </p:nvCxnSpPr>
        <p:spPr>
          <a:xfrm flipH="1">
            <a:off x="6205478" y="3586961"/>
            <a:ext cx="535189" cy="419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2062" y="1296063"/>
            <a:ext cx="5846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root node</a:t>
            </a:r>
            <a:r>
              <a:rPr lang="hu-HU" dirty="0"/>
              <a:t>: represent the entire dataset/population and this </a:t>
            </a:r>
          </a:p>
          <a:p>
            <a:r>
              <a:rPr lang="hu-HU" dirty="0"/>
              <a:t>      further gets divided into several subsets</a:t>
            </a:r>
          </a:p>
          <a:p>
            <a:r>
              <a:rPr lang="hu-HU" dirty="0"/>
              <a:t>	~ root node corresponds to the best predictor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7248" y="3692673"/>
            <a:ext cx="3541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leaf nodes</a:t>
            </a:r>
            <a:r>
              <a:rPr lang="hu-HU" dirty="0"/>
              <a:t>: with no children</a:t>
            </a:r>
          </a:p>
          <a:p>
            <a:r>
              <a:rPr lang="hu-HU" dirty="0"/>
              <a:t>   ~ the values are what we are after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3658" y="3025988"/>
            <a:ext cx="380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decision node</a:t>
            </a:r>
            <a:r>
              <a:rPr lang="hu-HU" dirty="0"/>
              <a:t>: the algorithm splits the</a:t>
            </a:r>
          </a:p>
          <a:p>
            <a:r>
              <a:rPr lang="hu-HU" dirty="0"/>
              <a:t> node into sub-nodes based on given</a:t>
            </a:r>
          </a:p>
          <a:p>
            <a:r>
              <a:rPr lang="hu-HU" dirty="0"/>
              <a:t>	feature in the dataset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58584" y="4815434"/>
            <a:ext cx="603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HOW TO DECIDE WHAT NODES (FEATURES) ARE IMPORTANT?</a:t>
            </a:r>
          </a:p>
          <a:p>
            <a:r>
              <a:rPr lang="hu-HU" b="1" dirty="0"/>
              <a:t>	 WHAT SHOULD BE THE ROOT NODE?</a:t>
            </a:r>
          </a:p>
        </p:txBody>
      </p:sp>
    </p:spTree>
    <p:extLst>
      <p:ext uri="{BB962C8B-B14F-4D97-AF65-F5344CB8AC3E}">
        <p14:creationId xmlns:p14="http://schemas.microsoft.com/office/powerpoint/2010/main" val="37198752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4984" y="1221897"/>
            <a:ext cx="98258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Decision Tree classifier accuracy depends heavily on splits</a:t>
            </a:r>
          </a:p>
          <a:p>
            <a:r>
              <a:rPr lang="hu-HU" dirty="0"/>
              <a:t>	Hot to construct the tree? What are the nodes? </a:t>
            </a:r>
          </a:p>
          <a:p>
            <a:endParaRPr lang="hu-HU" dirty="0"/>
          </a:p>
          <a:p>
            <a:r>
              <a:rPr lang="hu-HU" dirty="0"/>
              <a:t>		There are </a:t>
            </a:r>
            <a:r>
              <a:rPr lang="hu-HU" u="sng" dirty="0"/>
              <a:t>several algorithms for this problem</a:t>
            </a:r>
            <a:r>
              <a:rPr lang="hu-HU" dirty="0"/>
              <a:t>: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Gini Index Approach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Calculating the </a:t>
            </a:r>
            <a:r>
              <a:rPr lang="hu-HU" b="1" dirty="0"/>
              <a:t>information entropy (ID3 </a:t>
            </a:r>
            <a:r>
              <a:rPr lang="hu-HU" dirty="0"/>
              <a:t>algorithm or </a:t>
            </a:r>
            <a:r>
              <a:rPr lang="hu-HU" b="1" dirty="0"/>
              <a:t>C4.5 </a:t>
            </a:r>
            <a:r>
              <a:rPr lang="hu-HU" dirty="0"/>
              <a:t>approach</a:t>
            </a:r>
            <a:r>
              <a:rPr lang="hu-HU" b="1" dirty="0"/>
              <a:t>)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FF5050"/>
                </a:solidFill>
              </a:rPr>
              <a:t>3.) </a:t>
            </a:r>
            <a:r>
              <a:rPr lang="hu-HU" dirty="0"/>
              <a:t>algorithm based on variance reduction </a:t>
            </a:r>
          </a:p>
        </p:txBody>
      </p:sp>
    </p:spTree>
    <p:extLst>
      <p:ext uri="{BB962C8B-B14F-4D97-AF65-F5344CB8AC3E}">
        <p14:creationId xmlns:p14="http://schemas.microsoft.com/office/powerpoint/2010/main" val="40907927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72" y="1423650"/>
            <a:ext cx="4058216" cy="4248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6591" y="1423650"/>
            <a:ext cx="5159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dealing with categorical variables (predictors)</a:t>
            </a:r>
          </a:p>
          <a:p>
            <a:r>
              <a:rPr lang="hu-HU" dirty="0"/>
              <a:t> or features: </a:t>
            </a:r>
            <a:r>
              <a:rPr lang="hu-HU" b="1" dirty="0"/>
              <a:t>outlook, temperature, humidity, wind</a:t>
            </a:r>
          </a:p>
          <a:p>
            <a:endParaRPr lang="hu-HU" b="1" dirty="0"/>
          </a:p>
          <a:p>
            <a:r>
              <a:rPr lang="hu-HU" b="1" dirty="0"/>
              <a:t>           ~ </a:t>
            </a:r>
            <a:r>
              <a:rPr lang="hu-HU" dirty="0"/>
              <a:t>we want to predict whether to play</a:t>
            </a:r>
          </a:p>
          <a:p>
            <a:r>
              <a:rPr lang="hu-HU" dirty="0"/>
              <a:t>	golf or not (play is he </a:t>
            </a:r>
            <a:r>
              <a:rPr lang="hu-HU" b="1" dirty="0"/>
              <a:t>target variable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40298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72" y="1423650"/>
            <a:ext cx="4058216" cy="42487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2956" y="1788340"/>
            <a:ext cx="1181437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6388" y="2517172"/>
            <a:ext cx="1181437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586" y="2517172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9" name="Rectangle 8"/>
          <p:cNvSpPr/>
          <p:nvPr/>
        </p:nvSpPr>
        <p:spPr>
          <a:xfrm>
            <a:off x="9689522" y="2517172"/>
            <a:ext cx="1181437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RAINY</a:t>
            </a:r>
          </a:p>
        </p:txBody>
      </p:sp>
      <p:cxnSp>
        <p:nvCxnSpPr>
          <p:cNvPr id="10" name="Straight Arrow Connector 9"/>
          <p:cNvCxnSpPr>
            <a:stCxn id="3" idx="2"/>
            <a:endCxn id="8" idx="0"/>
          </p:cNvCxnSpPr>
          <p:nvPr/>
        </p:nvCxnSpPr>
        <p:spPr>
          <a:xfrm flipH="1">
            <a:off x="8763673" y="2225310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9" idx="0"/>
          </p:cNvCxnSpPr>
          <p:nvPr/>
        </p:nvCxnSpPr>
        <p:spPr>
          <a:xfrm>
            <a:off x="8763675" y="2225310"/>
            <a:ext cx="1516566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7" idx="0"/>
          </p:cNvCxnSpPr>
          <p:nvPr/>
        </p:nvCxnSpPr>
        <p:spPr>
          <a:xfrm flipH="1">
            <a:off x="7247107" y="2225310"/>
            <a:ext cx="1516568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40586" y="3246004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flipH="1">
            <a:off x="8763673" y="2954142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56388" y="3246004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WINDY</a:t>
            </a: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 flipH="1">
            <a:off x="7279475" y="2954142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624782" y="3246004"/>
            <a:ext cx="124617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HUMIDITY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10247869" y="2954142"/>
            <a:ext cx="2" cy="291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36737" y="4015296"/>
            <a:ext cx="796378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39636" y="4015296"/>
            <a:ext cx="796378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25" name="Straight Arrow Connector 24"/>
          <p:cNvCxnSpPr>
            <a:stCxn id="19" idx="2"/>
            <a:endCxn id="23" idx="0"/>
          </p:cNvCxnSpPr>
          <p:nvPr/>
        </p:nvCxnSpPr>
        <p:spPr>
          <a:xfrm flipH="1">
            <a:off x="6734926" y="3682974"/>
            <a:ext cx="544549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4" idx="0"/>
          </p:cNvCxnSpPr>
          <p:nvPr/>
        </p:nvCxnSpPr>
        <p:spPr>
          <a:xfrm>
            <a:off x="7279475" y="3682974"/>
            <a:ext cx="558350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362485" y="4015296"/>
            <a:ext cx="796378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65383" y="4015296"/>
            <a:ext cx="1081951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NORMAL</a:t>
            </a:r>
          </a:p>
        </p:txBody>
      </p:sp>
      <p:cxnSp>
        <p:nvCxnSpPr>
          <p:cNvPr id="33" name="Straight Arrow Connector 32"/>
          <p:cNvCxnSpPr>
            <a:endCxn id="31" idx="0"/>
          </p:cNvCxnSpPr>
          <p:nvPr/>
        </p:nvCxnSpPr>
        <p:spPr>
          <a:xfrm flipH="1">
            <a:off x="9760674" y="3682974"/>
            <a:ext cx="544549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10305223" y="3682974"/>
            <a:ext cx="701136" cy="33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91014" y="4652465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93913" y="4652465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5050"/>
                </a:solidFill>
              </a:rPr>
              <a:t>NO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416762" y="4652512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5050"/>
                </a:solidFill>
              </a:rPr>
              <a:t>NO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662446" y="4652465"/>
            <a:ext cx="6878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40" name="Straight Arrow Connector 39"/>
          <p:cNvCxnSpPr>
            <a:stCxn id="24" idx="2"/>
            <a:endCxn id="37" idx="0"/>
          </p:cNvCxnSpPr>
          <p:nvPr/>
        </p:nvCxnSpPr>
        <p:spPr>
          <a:xfrm>
            <a:off x="7837825" y="4452266"/>
            <a:ext cx="0" cy="20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36" idx="0"/>
          </p:cNvCxnSpPr>
          <p:nvPr/>
        </p:nvCxnSpPr>
        <p:spPr>
          <a:xfrm>
            <a:off x="6734926" y="4452266"/>
            <a:ext cx="0" cy="20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38" idx="0"/>
          </p:cNvCxnSpPr>
          <p:nvPr/>
        </p:nvCxnSpPr>
        <p:spPr>
          <a:xfrm>
            <a:off x="9760674" y="4452266"/>
            <a:ext cx="0" cy="200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9" idx="0"/>
          </p:cNvCxnSpPr>
          <p:nvPr/>
        </p:nvCxnSpPr>
        <p:spPr>
          <a:xfrm flipH="1">
            <a:off x="11006358" y="4452266"/>
            <a:ext cx="1" cy="2001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063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0775" y="1173345"/>
            <a:ext cx="728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Usually </a:t>
            </a:r>
            <a:r>
              <a:rPr lang="hu-HU" b="1" dirty="0"/>
              <a:t>ID3</a:t>
            </a:r>
            <a:r>
              <a:rPr lang="hu-HU" dirty="0"/>
              <a:t> algorithm is used to build the decision tree:</a:t>
            </a:r>
          </a:p>
          <a:p>
            <a:r>
              <a:rPr lang="hu-HU" dirty="0"/>
              <a:t>	~ it is a top-down greedy search of possible branches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uses </a:t>
            </a:r>
            <a:r>
              <a:rPr lang="hu-HU" b="1" dirty="0">
                <a:sym typeface="Wingdings" panose="05000000000000000000" pitchFamily="2" charset="2"/>
              </a:rPr>
              <a:t>entropy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information gain </a:t>
            </a:r>
            <a:r>
              <a:rPr lang="hu-HU" dirty="0">
                <a:sym typeface="Wingdings" panose="05000000000000000000" pitchFamily="2" charset="2"/>
              </a:rPr>
              <a:t>to build the tree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524715" y="2492347"/>
            <a:ext cx="749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b="1" dirty="0"/>
              <a:t>H(X)</a:t>
            </a:r>
            <a:r>
              <a:rPr lang="hu-HU" dirty="0"/>
              <a:t> Shannon-entropy of a dicrete random variable </a:t>
            </a:r>
            <a:r>
              <a:rPr lang="hu-HU" b="1" dirty="0"/>
              <a:t>X</a:t>
            </a:r>
            <a:r>
              <a:rPr lang="hu-HU" dirty="0"/>
              <a:t> with possible values</a:t>
            </a:r>
          </a:p>
          <a:p>
            <a:r>
              <a:rPr lang="hu-HU" dirty="0"/>
              <a:t>	</a:t>
            </a:r>
            <a:r>
              <a:rPr lang="hu-HU" b="1" dirty="0"/>
              <a:t>x  x   ... x   </a:t>
            </a:r>
            <a:r>
              <a:rPr lang="hu-HU" dirty="0"/>
              <a:t>and probability mass function </a:t>
            </a:r>
            <a:r>
              <a:rPr lang="hu-HU" b="1" dirty="0"/>
              <a:t>P(X)</a:t>
            </a:r>
            <a:r>
              <a:rPr lang="hu-HU" dirty="0"/>
              <a:t> is defined as: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2404" y="2909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7633" y="2909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2716" y="290102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8509" y="358040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H(X) =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66662" y="3317239"/>
                <a:ext cx="2036775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662" y="3317239"/>
                <a:ext cx="2036775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6883626" y="37121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3518" y="369600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32959" y="369600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0423" y="4323459"/>
            <a:ext cx="675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Example</a:t>
            </a:r>
            <a:r>
              <a:rPr lang="hu-HU" dirty="0"/>
              <a:t>: https://en.wikipedia.org/wiki/Entropy_(information_theory)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2390" y="4684699"/>
            <a:ext cx="8471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completely homogoeneous dataset (all TRUE or all FALSE values): entropy is </a:t>
            </a:r>
            <a:r>
              <a:rPr lang="hu-HU" b="1" dirty="0"/>
              <a:t>0</a:t>
            </a:r>
          </a:p>
          <a:p>
            <a:r>
              <a:rPr lang="hu-HU" dirty="0"/>
              <a:t>If the dataset is equally divided (same amount of TRUEs and FALSEs): entropy is </a:t>
            </a:r>
            <a:r>
              <a:rPr lang="hu-HU" b="1" dirty="0"/>
              <a:t>1</a:t>
            </a:r>
          </a:p>
          <a:p>
            <a:endParaRPr lang="hu-HU" b="1" dirty="0"/>
          </a:p>
          <a:p>
            <a:r>
              <a:rPr lang="hu-HU" b="1" dirty="0"/>
              <a:t>	A BRANCH WITH ENTROPY MORE THAN 1 NEEDS SPLITING !!!</a:t>
            </a:r>
          </a:p>
          <a:p>
            <a:r>
              <a:rPr lang="hu-HU" b="1" dirty="0"/>
              <a:t>		+ root node has the maximum information gain (entropy reduction)</a:t>
            </a:r>
          </a:p>
          <a:p>
            <a:r>
              <a:rPr lang="hu-HU" b="1" dirty="0"/>
              <a:t>		+ leaf nodes have entropy 0</a:t>
            </a:r>
          </a:p>
        </p:txBody>
      </p:sp>
    </p:spTree>
    <p:extLst>
      <p:ext uri="{BB962C8B-B14F-4D97-AF65-F5344CB8AC3E}">
        <p14:creationId xmlns:p14="http://schemas.microsoft.com/office/powerpoint/2010/main" val="238797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41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SUPERVISED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36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with samples and labels as well</a:t>
            </a:r>
          </a:p>
          <a:p>
            <a:r>
              <a:rPr lang="hu-HU" dirty="0"/>
              <a:t>	~ most of the machine learning techniques rely heavily on datasets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6011" y="2372108"/>
            <a:ext cx="504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GIVE THE ALGORITHM THE RIGHT ANSWERS !!!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31382" y="2768944"/>
            <a:ext cx="0" cy="33624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3804" y="5886703"/>
            <a:ext cx="383709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851" y="40801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64038" y="5886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0" name="Oval 29"/>
          <p:cNvSpPr/>
          <p:nvPr/>
        </p:nvSpPr>
        <p:spPr>
          <a:xfrm>
            <a:off x="1926911" y="405258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087897" y="52224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2442066" y="4614960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3611897" y="4947664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2591319" y="288790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185219" y="3730610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4269100" y="431985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763534" y="3698518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884442" y="321404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/>
          <p:cNvSpPr txBox="1"/>
          <p:nvPr/>
        </p:nvSpPr>
        <p:spPr>
          <a:xfrm>
            <a:off x="864774" y="4240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01167" y="6031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08118" y="2924266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During the </a:t>
            </a:r>
            <a:r>
              <a:rPr lang="hu-HU" u="sng" dirty="0"/>
              <a:t>training procedure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algorithm will find out what is the	</a:t>
            </a:r>
          </a:p>
          <a:p>
            <a:r>
              <a:rPr lang="hu-HU" dirty="0">
                <a:sym typeface="Wingdings" panose="05000000000000000000" pitchFamily="2" charset="2"/>
              </a:rPr>
              <a:t>		difference between the two classes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647567" y="3122141"/>
            <a:ext cx="2943505" cy="21474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798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804687" y="1423650"/>
            <a:ext cx="1756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PLAYING GOLF</a:t>
            </a:r>
          </a:p>
          <a:p>
            <a:r>
              <a:rPr lang="hu-HU" b="1" dirty="0">
                <a:sym typeface="Wingdings" panose="05000000000000000000" pitchFamily="2" charset="2"/>
              </a:rPr>
              <a:t>     9 </a:t>
            </a:r>
            <a:r>
              <a:rPr lang="hu-HU" dirty="0">
                <a:sym typeface="Wingdings" panose="05000000000000000000" pitchFamily="2" charset="2"/>
              </a:rPr>
              <a:t>times</a:t>
            </a:r>
            <a:r>
              <a:rPr lang="hu-HU" b="1" dirty="0">
                <a:sym typeface="Wingdings" panose="05000000000000000000" pitchFamily="2" charset="2"/>
              </a:rPr>
              <a:t> YES</a:t>
            </a:r>
          </a:p>
          <a:p>
            <a:r>
              <a:rPr lang="hu-HU" b="1" dirty="0">
                <a:sym typeface="Wingdings" panose="05000000000000000000" pitchFamily="2" charset="2"/>
              </a:rPr>
              <a:t>     5 </a:t>
            </a:r>
            <a:r>
              <a:rPr lang="hu-HU" dirty="0">
                <a:sym typeface="Wingdings" panose="05000000000000000000" pitchFamily="2" charset="2"/>
              </a:rPr>
              <a:t>times</a:t>
            </a:r>
            <a:r>
              <a:rPr lang="hu-HU" b="1" dirty="0">
                <a:sym typeface="Wingdings" panose="05000000000000000000" pitchFamily="2" charset="2"/>
              </a:rPr>
              <a:t> NO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21664" y="2500439"/>
            <a:ext cx="485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use the Shannon-entropy formula</a:t>
            </a:r>
          </a:p>
          <a:p>
            <a:r>
              <a:rPr lang="hu-HU" dirty="0"/>
              <a:t>	to calculate the </a:t>
            </a:r>
            <a:r>
              <a:rPr lang="hu-HU" b="1" dirty="0"/>
              <a:t>H(x)</a:t>
            </a:r>
            <a:r>
              <a:rPr lang="hu-HU" dirty="0"/>
              <a:t> values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77119" y="3374379"/>
            <a:ext cx="5000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H(PlayingGolf) = H(9,5) = 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= -(0.64 log  0.64) – (0.36 log  0.36) = 0.94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71056" y="409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688114" y="409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21362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7253" y="1686030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E(T,X)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67773" y="1423650"/>
                <a:ext cx="1541448" cy="894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/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773" y="1423650"/>
                <a:ext cx="1541448" cy="8940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45940" y="2395243"/>
            <a:ext cx="549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calculate the entropy with respect to</a:t>
            </a:r>
          </a:p>
          <a:p>
            <a:r>
              <a:rPr lang="hu-HU" dirty="0"/>
              <a:t>	a given predictor/feature in order to be able to</a:t>
            </a:r>
          </a:p>
          <a:p>
            <a:r>
              <a:rPr lang="hu-HU" dirty="0"/>
              <a:t>		calculate 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0606" y="4329239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OUTLOOK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16623" y="4052240"/>
            <a:ext cx="305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sunny		</a:t>
            </a:r>
            <a:r>
              <a:rPr lang="hu-HU" b="1" dirty="0"/>
              <a:t>3              2</a:t>
            </a:r>
          </a:p>
          <a:p>
            <a:r>
              <a:rPr lang="hu-HU" dirty="0"/>
              <a:t>overcast		</a:t>
            </a:r>
            <a:r>
              <a:rPr lang="hu-HU" b="1" dirty="0"/>
              <a:t>4              0</a:t>
            </a:r>
          </a:p>
          <a:p>
            <a:r>
              <a:rPr lang="hu-HU" dirty="0"/>
              <a:t>rainy		</a:t>
            </a:r>
            <a:r>
              <a:rPr lang="hu-HU" b="1" dirty="0"/>
              <a:t>2              3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7861" y="340590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PLAY GOLF</a:t>
            </a:r>
          </a:p>
          <a:p>
            <a:pPr algn="ctr"/>
            <a:r>
              <a:rPr lang="hu-HU" b="1" dirty="0"/>
              <a:t>YES	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36305" y="5112296"/>
                <a:ext cx="7019486" cy="106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E(PlayGolf,Outlook) = P(sunny)E(3,2) + P(overcast)E(4,0) + P(rainy)E(2,3)</a:t>
                </a:r>
              </a:p>
              <a:p>
                <a:endParaRPr lang="hu-HU" b="1" dirty="0"/>
              </a:p>
              <a:p>
                <a:r>
                  <a:rPr lang="hu-HU" b="1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𝟗𝟕𝟏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hu-HU" b="1" dirty="0"/>
                  <a:t>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hu-HU" b="1" dirty="0"/>
                  <a:t> 0.971 = 0.693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305" y="5112296"/>
                <a:ext cx="7019486" cy="1062535"/>
              </a:xfrm>
              <a:prstGeom prst="rect">
                <a:avLst/>
              </a:prstGeom>
              <a:blipFill rotWithShape="0">
                <a:blip r:embed="rId6"/>
                <a:stretch>
                  <a:fillRect l="-694" t="-3448" b="-229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1612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9431" y="1423650"/>
            <a:ext cx="6636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Information gain</a:t>
            </a:r>
            <a:r>
              <a:rPr lang="hu-HU" dirty="0"/>
              <a:t>: the decrease in entropy after a dataset is</a:t>
            </a:r>
          </a:p>
          <a:p>
            <a:r>
              <a:rPr lang="hu-HU" dirty="0"/>
              <a:t>	split on an attribute/feature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feature/attribute with the highest information</a:t>
            </a:r>
          </a:p>
          <a:p>
            <a:r>
              <a:rPr lang="hu-HU" dirty="0">
                <a:sym typeface="Wingdings" panose="05000000000000000000" pitchFamily="2" charset="2"/>
              </a:rPr>
              <a:t>			gain will be the root node in the tree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793895" y="3266252"/>
            <a:ext cx="5469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Information Gain = H(PlayGolf) - E(PlayGolf,Outlook) =</a:t>
            </a:r>
          </a:p>
          <a:p>
            <a:r>
              <a:rPr lang="hu-HU" b="1" dirty="0"/>
              <a:t>			= 0.64 – 0.693 = 0.247</a:t>
            </a:r>
          </a:p>
          <a:p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6247047" y="5042246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OUTLOOK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3064" y="4765247"/>
            <a:ext cx="305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sunny		</a:t>
            </a:r>
            <a:r>
              <a:rPr lang="hu-HU" b="1" dirty="0"/>
              <a:t>3              2</a:t>
            </a:r>
          </a:p>
          <a:p>
            <a:r>
              <a:rPr lang="hu-HU" dirty="0"/>
              <a:t>overcast		</a:t>
            </a:r>
            <a:r>
              <a:rPr lang="hu-HU" b="1" dirty="0"/>
              <a:t>4              0</a:t>
            </a:r>
          </a:p>
          <a:p>
            <a:r>
              <a:rPr lang="hu-HU" dirty="0"/>
              <a:t>rainy		</a:t>
            </a:r>
            <a:r>
              <a:rPr lang="hu-HU" b="1" dirty="0"/>
              <a:t>2              3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64302" y="4118916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PLAY GOLF</a:t>
            </a:r>
          </a:p>
          <a:p>
            <a:pPr algn="ctr"/>
            <a:r>
              <a:rPr lang="hu-HU" b="1" dirty="0"/>
              <a:t>YES	NO</a:t>
            </a:r>
          </a:p>
        </p:txBody>
      </p:sp>
    </p:spTree>
    <p:extLst>
      <p:ext uri="{BB962C8B-B14F-4D97-AF65-F5344CB8AC3E}">
        <p14:creationId xmlns:p14="http://schemas.microsoft.com/office/powerpoint/2010/main" val="2529662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9431" y="1423650"/>
            <a:ext cx="6636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Information gain</a:t>
            </a:r>
            <a:r>
              <a:rPr lang="hu-HU" dirty="0"/>
              <a:t>: the decrease in entropy after a dataset is</a:t>
            </a:r>
          </a:p>
          <a:p>
            <a:r>
              <a:rPr lang="hu-HU" dirty="0"/>
              <a:t>	split on an attribute/feature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feature/attribute with the highest information</a:t>
            </a:r>
          </a:p>
          <a:p>
            <a:r>
              <a:rPr lang="hu-HU" dirty="0">
                <a:sym typeface="Wingdings" panose="05000000000000000000" pitchFamily="2" charset="2"/>
              </a:rPr>
              <a:t>			gain will be the root node in the tree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793895" y="3266252"/>
            <a:ext cx="35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Information Gain (outlook) = 0.247</a:t>
            </a:r>
          </a:p>
          <a:p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5793894" y="3709965"/>
            <a:ext cx="397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Information Gain (temperature) = 0.029</a:t>
            </a: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793893" y="4123791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Information Gain (humidity) = 0.152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5793892" y="4549767"/>
            <a:ext cx="32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Information Gain (wind) = 0.048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04708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41" y="1151799"/>
            <a:ext cx="6667500" cy="5048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0942" y="2158312"/>
            <a:ext cx="911411" cy="4530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435179" y="2200186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IRIS-SETOSA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7277" y="4856204"/>
            <a:ext cx="911411" cy="45308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5354596" y="5692345"/>
            <a:ext cx="840259" cy="45308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047472" y="4856204"/>
            <a:ext cx="870222" cy="45308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712015" y="4898078"/>
            <a:ext cx="181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IRIS-VERSICOLOR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3127" y="5385335"/>
            <a:ext cx="162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IRIS-VIRGINICA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46323" y="4856203"/>
            <a:ext cx="870224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347487" y="5688227"/>
            <a:ext cx="870224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658756" y="4856203"/>
            <a:ext cx="855580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648841" y="4856203"/>
            <a:ext cx="870224" cy="45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9198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361" y="1210963"/>
            <a:ext cx="7161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Most significant problem: every split it makes at each node is</a:t>
            </a:r>
          </a:p>
          <a:p>
            <a:r>
              <a:rPr lang="hu-HU" dirty="0"/>
              <a:t>      optimized for the dataset it is fit to</a:t>
            </a:r>
          </a:p>
          <a:p>
            <a:endParaRPr lang="hu-HU" dirty="0"/>
          </a:p>
          <a:p>
            <a:r>
              <a:rPr lang="hu-HU" dirty="0"/>
              <a:t>	~ this splitting process will rarely generalize well to other data !!!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675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Decision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3996" y="1043874"/>
            <a:ext cx="14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3795" y="1521303"/>
            <a:ext cx="6852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easy to understand and interpret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one of the best approaches to identify most significant variables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and the relationships between the variables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43795" y="2829729"/>
            <a:ext cx="6408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no need for data preprocessing</a:t>
            </a:r>
          </a:p>
          <a:p>
            <a:r>
              <a:rPr lang="hu-HU" dirty="0">
                <a:sym typeface="Wingdings" panose="05000000000000000000" pitchFamily="2" charset="2"/>
              </a:rPr>
              <a:t>	Decision trees are not influenced by outliers for example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can handle numerical variables as well as categorical variables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Categorical variables: </a:t>
            </a:r>
            <a:r>
              <a:rPr lang="hu-HU" b="1" dirty="0">
                <a:sym typeface="Wingdings" panose="05000000000000000000" pitchFamily="2" charset="2"/>
              </a:rPr>
              <a:t>YES/NO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SUNNY/RAINY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33996" y="4307057"/>
            <a:ext cx="17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DISADVANTAGES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43795" y="4784486"/>
            <a:ext cx="441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have the tendency to overfit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~ we can solve it by pruning for example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43795" y="5507386"/>
            <a:ext cx="9712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d</a:t>
            </a:r>
            <a:r>
              <a:rPr lang="en-US" dirty="0" err="1"/>
              <a:t>ecision</a:t>
            </a:r>
            <a:r>
              <a:rPr lang="en-US" dirty="0"/>
              <a:t> trees can be unstable because small variations in the data might</a:t>
            </a:r>
            <a:endParaRPr lang="hu-HU" dirty="0"/>
          </a:p>
          <a:p>
            <a:pPr lvl="1"/>
            <a:r>
              <a:rPr lang="en-US" dirty="0"/>
              <a:t> result in a completely different tree being generated</a:t>
            </a:r>
            <a:endParaRPr lang="hu-HU" dirty="0"/>
          </a:p>
          <a:p>
            <a:r>
              <a:rPr lang="hu-HU" dirty="0">
                <a:sym typeface="Wingdings" panose="05000000000000000000" pitchFamily="2" charset="2"/>
              </a:rPr>
              <a:t>	~ generating the optimal tree is </a:t>
            </a:r>
            <a:r>
              <a:rPr lang="hu-HU" b="1" dirty="0">
                <a:sym typeface="Wingdings" panose="05000000000000000000" pitchFamily="2" charset="2"/>
              </a:rPr>
              <a:t>NP-complete</a:t>
            </a:r>
            <a:r>
              <a:rPr lang="hu-HU" dirty="0">
                <a:sym typeface="Wingdings" panose="05000000000000000000" pitchFamily="2" charset="2"/>
              </a:rPr>
              <a:t>: heuristic solutions are used (greedy approach)</a:t>
            </a:r>
          </a:p>
        </p:txBody>
      </p:sp>
    </p:spTree>
    <p:extLst>
      <p:ext uri="{BB962C8B-B14F-4D97-AF65-F5344CB8AC3E}">
        <p14:creationId xmlns:p14="http://schemas.microsoft.com/office/powerpoint/2010/main" val="20878196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417" y="1449860"/>
            <a:ext cx="7012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CART</a:t>
            </a:r>
            <a:r>
              <a:rPr lang="hu-HU" dirty="0"/>
              <a:t> (Classification and Regression Tree) algorithm uses Gini indexes to</a:t>
            </a:r>
          </a:p>
          <a:p>
            <a:r>
              <a:rPr lang="hu-HU" dirty="0"/>
              <a:t>	decide how to make the splits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0378" y="2265405"/>
            <a:ext cx="71533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using Gini Index Approach is a bit better than </a:t>
            </a:r>
          </a:p>
          <a:p>
            <a:r>
              <a:rPr lang="hu-HU" dirty="0">
                <a:sym typeface="Wingdings" panose="05000000000000000000" pitchFamily="2" charset="2"/>
              </a:rPr>
              <a:t>	calculating the information gain and entropy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THE ALGORITHMS ARE APPROXIMATELY THE SAME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when dealing with entropy: we have to calculate logarithmic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functions, which are computationally expensive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~ thats why we prefer Gini Index Approach </a:t>
            </a:r>
          </a:p>
        </p:txBody>
      </p:sp>
    </p:spTree>
    <p:extLst>
      <p:ext uri="{BB962C8B-B14F-4D97-AF65-F5344CB8AC3E}">
        <p14:creationId xmlns:p14="http://schemas.microsoft.com/office/powerpoint/2010/main" val="8693175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0693" y="173128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G(X) = 1 -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38295" y="1492980"/>
                <a:ext cx="1091003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95" y="1492980"/>
                <a:ext cx="1091003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116110" y="16246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5151" y="187174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7341" y="2519977"/>
            <a:ext cx="530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formula we have to use in order to calculate</a:t>
            </a:r>
          </a:p>
          <a:p>
            <a:r>
              <a:rPr lang="hu-HU" dirty="0"/>
              <a:t>	the Gini-index of a</a:t>
            </a:r>
            <a:r>
              <a:rPr lang="hu-HU" b="1" dirty="0"/>
              <a:t> X </a:t>
            </a:r>
            <a:r>
              <a:rPr lang="hu-HU" dirty="0"/>
              <a:t>random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7034" y="3482102"/>
            <a:ext cx="49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E(s,t) = G(t) – P(left) G(left_t) – P(right) G(right_t)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7341" y="4167229"/>
            <a:ext cx="68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As we have seen for Information Gain, here as well we have to calculate</a:t>
            </a:r>
          </a:p>
          <a:p>
            <a:r>
              <a:rPr lang="hu-HU" dirty="0"/>
              <a:t>	the Gini-index concerning a given split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7051" y="4960462"/>
            <a:ext cx="537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SPLIT THE FEATURE WITH THE LOWEST GINI-INDEX</a:t>
            </a:r>
          </a:p>
        </p:txBody>
      </p:sp>
    </p:spTree>
    <p:extLst>
      <p:ext uri="{BB962C8B-B14F-4D97-AF65-F5344CB8AC3E}">
        <p14:creationId xmlns:p14="http://schemas.microsoft.com/office/powerpoint/2010/main" val="9833030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9" y="1423650"/>
            <a:ext cx="4058216" cy="42487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804687" y="1423650"/>
            <a:ext cx="1756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PLAYING GOLF</a:t>
            </a:r>
          </a:p>
          <a:p>
            <a:r>
              <a:rPr lang="hu-HU" b="1" dirty="0">
                <a:sym typeface="Wingdings" panose="05000000000000000000" pitchFamily="2" charset="2"/>
              </a:rPr>
              <a:t>     9 </a:t>
            </a:r>
            <a:r>
              <a:rPr lang="hu-HU" dirty="0">
                <a:sym typeface="Wingdings" panose="05000000000000000000" pitchFamily="2" charset="2"/>
              </a:rPr>
              <a:t>times</a:t>
            </a:r>
            <a:r>
              <a:rPr lang="hu-HU" b="1" dirty="0">
                <a:sym typeface="Wingdings" panose="05000000000000000000" pitchFamily="2" charset="2"/>
              </a:rPr>
              <a:t> YES</a:t>
            </a:r>
          </a:p>
          <a:p>
            <a:r>
              <a:rPr lang="hu-HU" b="1" dirty="0">
                <a:sym typeface="Wingdings" panose="05000000000000000000" pitchFamily="2" charset="2"/>
              </a:rPr>
              <a:t>     5 </a:t>
            </a:r>
            <a:r>
              <a:rPr lang="hu-HU" dirty="0">
                <a:sym typeface="Wingdings" panose="05000000000000000000" pitchFamily="2" charset="2"/>
              </a:rPr>
              <a:t>times</a:t>
            </a:r>
            <a:r>
              <a:rPr lang="hu-HU" b="1" dirty="0">
                <a:sym typeface="Wingdings" panose="05000000000000000000" pitchFamily="2" charset="2"/>
              </a:rPr>
              <a:t> NO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21664" y="2500439"/>
            <a:ext cx="4180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use the Gini-index formula</a:t>
            </a:r>
          </a:p>
          <a:p>
            <a:r>
              <a:rPr lang="hu-HU" dirty="0"/>
              <a:t>	to calculate the </a:t>
            </a:r>
            <a:r>
              <a:rPr lang="hu-HU" b="1" dirty="0"/>
              <a:t>G(x)</a:t>
            </a:r>
            <a:r>
              <a:rPr lang="hu-HU" dirty="0"/>
              <a:t> values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77119" y="3374379"/>
            <a:ext cx="33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G(PlayingGolf) = G(9,5) = 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= 1 - 0.64  - 0.36  = 0.46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5109" y="38607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97875" y="38665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4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Types of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567" y="1394126"/>
            <a:ext cx="27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UNSUPERVISED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6996" y="1657736"/>
            <a:ext cx="711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samples without labels</a:t>
            </a:r>
          </a:p>
          <a:p>
            <a:r>
              <a:rPr lang="hu-HU" dirty="0"/>
              <a:t>	~ the algorithm will find some patterns in this unlabeled dataset</a:t>
            </a:r>
          </a:p>
          <a:p>
            <a:r>
              <a:rPr lang="hu-HU" dirty="0"/>
              <a:t>		For example: clustering algorithms</a:t>
            </a:r>
          </a:p>
          <a:p>
            <a:r>
              <a:rPr lang="hu-HU" dirty="0"/>
              <a:t>	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31382" y="2768944"/>
            <a:ext cx="0" cy="33624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3804" y="5886703"/>
            <a:ext cx="383709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851" y="40801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64038" y="5886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30" name="Oval 29"/>
          <p:cNvSpPr/>
          <p:nvPr/>
        </p:nvSpPr>
        <p:spPr>
          <a:xfrm>
            <a:off x="1634363" y="448196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2087897" y="5222413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2442066" y="461496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3078548" y="5070864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2591319" y="2887903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3005856" y="323492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4596210" y="416683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4969480" y="3760907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3276931" y="280446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/>
          <p:cNvSpPr txBox="1"/>
          <p:nvPr/>
        </p:nvSpPr>
        <p:spPr>
          <a:xfrm>
            <a:off x="864774" y="4240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01167" y="6031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08118" y="2924266"/>
            <a:ext cx="5225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During the </a:t>
            </a:r>
            <a:r>
              <a:rPr lang="hu-HU" u="sng" dirty="0"/>
              <a:t>training procedure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algorithm will find some relevant </a:t>
            </a:r>
          </a:p>
          <a:p>
            <a:r>
              <a:rPr lang="hu-HU" dirty="0">
                <a:sym typeface="Wingdings" panose="05000000000000000000" pitchFamily="2" charset="2"/>
              </a:rPr>
              <a:t>		features to make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344766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9465" y="1851899"/>
            <a:ext cx="131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Gini-index for</a:t>
            </a:r>
          </a:p>
          <a:p>
            <a:pPr algn="ctr"/>
            <a:r>
              <a:rPr lang="hu-HU" sz="1600" dirty="0"/>
              <a:t>input node </a:t>
            </a:r>
            <a:r>
              <a:rPr lang="hu-HU" sz="16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884" y="380449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GENDER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1901" y="366754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male		</a:t>
            </a:r>
            <a:r>
              <a:rPr lang="hu-HU" b="1" dirty="0"/>
              <a:t>3              2</a:t>
            </a:r>
          </a:p>
          <a:p>
            <a:r>
              <a:rPr lang="hu-HU" dirty="0"/>
              <a:t>female		</a:t>
            </a:r>
            <a:r>
              <a:rPr lang="hu-HU" b="1" dirty="0"/>
              <a:t>4              0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3139" y="302121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DEFAULT</a:t>
            </a:r>
          </a:p>
          <a:p>
            <a:pPr algn="ctr"/>
            <a:r>
              <a:rPr lang="hu-HU" b="1" dirty="0"/>
              <a:t>YES	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884" y="4898276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G(t) = 1 -          -          = 0.3432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6128" y="1328818"/>
            <a:ext cx="724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E(s,t)   =   G(t)   –   P(left) G(left_t)   –   P(right) G(right_t)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1901" y="1790483"/>
            <a:ext cx="2325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proportion of observation</a:t>
            </a:r>
          </a:p>
          <a:p>
            <a:pPr algn="ctr"/>
            <a:r>
              <a:rPr lang="hu-HU" sz="1400" dirty="0"/>
              <a:t>in the left node after splitting</a:t>
            </a:r>
          </a:p>
          <a:p>
            <a:pPr algn="ctr"/>
            <a:r>
              <a:rPr lang="hu-HU" sz="1400" dirty="0"/>
              <a:t>+ Gini-index of the left node</a:t>
            </a:r>
          </a:p>
          <a:p>
            <a:pPr algn="ctr"/>
            <a:r>
              <a:rPr lang="hu-HU" sz="1400" dirty="0"/>
              <a:t>after splitting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9668" y="1791573"/>
            <a:ext cx="2423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proportion of observation</a:t>
            </a:r>
          </a:p>
          <a:p>
            <a:pPr algn="ctr"/>
            <a:r>
              <a:rPr lang="hu-HU" sz="1400" dirty="0"/>
              <a:t>in the right node after splitting</a:t>
            </a:r>
          </a:p>
          <a:p>
            <a:pPr algn="ctr"/>
            <a:r>
              <a:rPr lang="hu-HU" sz="1400" dirty="0"/>
              <a:t>+ Gini-index of the right node</a:t>
            </a:r>
          </a:p>
          <a:p>
            <a:pPr algn="ctr"/>
            <a:r>
              <a:rPr lang="hu-HU" sz="1400" dirty="0"/>
              <a:t>after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82512" y="4798025"/>
                <a:ext cx="524503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12" y="4798025"/>
                <a:ext cx="524503" cy="5533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29881" y="4777886"/>
                <a:ext cx="5245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81" y="4777886"/>
                <a:ext cx="524503" cy="554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679257" y="48108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25993" y="48130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63859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98087"/>
            <a:ext cx="10515600" cy="1325563"/>
          </a:xfrm>
        </p:spPr>
        <p:txBody>
          <a:bodyPr/>
          <a:lstStyle/>
          <a:p>
            <a:r>
              <a:rPr lang="hu-HU" b="1" u="sng" dirty="0"/>
              <a:t>Gini Index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9465" y="1851899"/>
            <a:ext cx="1312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Gini-index for</a:t>
            </a:r>
          </a:p>
          <a:p>
            <a:pPr algn="ctr"/>
            <a:r>
              <a:rPr lang="hu-HU" sz="1600" dirty="0"/>
              <a:t>input node </a:t>
            </a:r>
            <a:r>
              <a:rPr lang="hu-HU" sz="16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884" y="380449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GENDER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1901" y="366754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male		</a:t>
            </a:r>
            <a:r>
              <a:rPr lang="hu-HU" b="1" dirty="0"/>
              <a:t>3              2</a:t>
            </a:r>
          </a:p>
          <a:p>
            <a:r>
              <a:rPr lang="hu-HU" dirty="0"/>
              <a:t>female		</a:t>
            </a:r>
            <a:r>
              <a:rPr lang="hu-HU" b="1" dirty="0"/>
              <a:t>4              0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3139" y="302121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DEFAULT</a:t>
            </a:r>
          </a:p>
          <a:p>
            <a:pPr algn="ctr"/>
            <a:r>
              <a:rPr lang="hu-HU" b="1" dirty="0"/>
              <a:t>YES	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884" y="471361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G(male) = 1  -          -          = 0.48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6128" y="1328818"/>
            <a:ext cx="724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E(s,t)   =   G(t)   –   P(left) G(left_t)   –   P(right) G(right_t)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1901" y="1790483"/>
            <a:ext cx="2325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proportion of observation</a:t>
            </a:r>
          </a:p>
          <a:p>
            <a:pPr algn="ctr"/>
            <a:r>
              <a:rPr lang="hu-HU" sz="1400" dirty="0"/>
              <a:t>in the left node after splitting</a:t>
            </a:r>
          </a:p>
          <a:p>
            <a:pPr algn="ctr"/>
            <a:r>
              <a:rPr lang="hu-HU" sz="1400" dirty="0"/>
              <a:t>+ Gini-index of the left node</a:t>
            </a:r>
          </a:p>
          <a:p>
            <a:pPr algn="ctr"/>
            <a:r>
              <a:rPr lang="hu-HU" sz="1400" dirty="0"/>
              <a:t>after splitting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9668" y="1791573"/>
            <a:ext cx="2423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proportion of observation</a:t>
            </a:r>
          </a:p>
          <a:p>
            <a:pPr algn="ctr"/>
            <a:r>
              <a:rPr lang="hu-HU" sz="1400" dirty="0"/>
              <a:t>in the right node after splitting</a:t>
            </a:r>
          </a:p>
          <a:p>
            <a:pPr algn="ctr"/>
            <a:r>
              <a:rPr lang="hu-HU" sz="1400" dirty="0"/>
              <a:t>+ Gini-index of the right node</a:t>
            </a:r>
          </a:p>
          <a:p>
            <a:pPr algn="ctr"/>
            <a:r>
              <a:rPr lang="hu-HU" sz="1400" dirty="0"/>
              <a:t>after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60312" y="4613359"/>
                <a:ext cx="524503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312" y="4613359"/>
                <a:ext cx="524503" cy="5533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07681" y="4593220"/>
                <a:ext cx="5245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81" y="4593220"/>
                <a:ext cx="524503" cy="554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157057" y="46261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3793" y="46284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5884" y="5214611"/>
            <a:ext cx="306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G(female) = 1  -          -         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83882" y="5114360"/>
                <a:ext cx="524503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882" y="5114360"/>
                <a:ext cx="524503" cy="5533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1251" y="5094221"/>
                <a:ext cx="5245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hu-HU" sz="1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251" y="5094221"/>
                <a:ext cx="524503" cy="554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280627" y="512717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363" y="51294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14118" y="5677549"/>
            <a:ext cx="339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E(s,t) = 0.34  –     0.48 -     0 = 0.07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3382" y="5565355"/>
                <a:ext cx="354584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82" y="5565355"/>
                <a:ext cx="354584" cy="5599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77814" y="5582234"/>
                <a:ext cx="354584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hu-HU" sz="1600" b="1" i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814" y="5582234"/>
                <a:ext cx="354584" cy="5599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1353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 and Bagging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2368" y="1400432"/>
            <a:ext cx="8668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aim when dealing with machine learning algorithms? We want to choose</a:t>
            </a:r>
          </a:p>
          <a:p>
            <a:r>
              <a:rPr lang="hu-HU" dirty="0"/>
              <a:t>	a model that capture the relatinships within the training dataset</a:t>
            </a:r>
          </a:p>
          <a:p>
            <a:r>
              <a:rPr lang="hu-HU" dirty="0"/>
              <a:t>		+ </a:t>
            </a:r>
            <a:r>
              <a:rPr lang="hu-HU" b="1" dirty="0"/>
              <a:t>generalizes well to unseen data </a:t>
            </a:r>
            <a:r>
              <a:rPr lang="hu-HU" dirty="0"/>
              <a:t>(test set)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>
                <a:solidFill>
                  <a:srgbClr val="FF0000"/>
                </a:solidFill>
              </a:rPr>
              <a:t>    GENERALLY IT IS IMPOSSIBLE TO ACHIEVE BOTH OF THEM AT THE SAME TIME</a:t>
            </a:r>
          </a:p>
          <a:p>
            <a:r>
              <a:rPr lang="hu-HU" dirty="0"/>
              <a:t>			</a:t>
            </a:r>
          </a:p>
          <a:p>
            <a:r>
              <a:rPr lang="hu-HU" dirty="0"/>
              <a:t>			~ this is called the </a:t>
            </a:r>
            <a:r>
              <a:rPr lang="hu-HU" b="1" dirty="0"/>
              <a:t>bias-variance trade-off</a:t>
            </a:r>
          </a:p>
        </p:txBody>
      </p:sp>
    </p:spTree>
    <p:extLst>
      <p:ext uri="{BB962C8B-B14F-4D97-AF65-F5344CB8AC3E}">
        <p14:creationId xmlns:p14="http://schemas.microsoft.com/office/powerpoint/2010/main" val="1274304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 and Bagging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5978" y="1507526"/>
            <a:ext cx="87068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bias</a:t>
            </a:r>
            <a:r>
              <a:rPr lang="hu-HU" dirty="0"/>
              <a:t>: error from misclassifications in the learning algorithm</a:t>
            </a:r>
          </a:p>
          <a:p>
            <a:r>
              <a:rPr lang="hu-HU" dirty="0"/>
              <a:t>	High bias </a:t>
            </a:r>
            <a:r>
              <a:rPr lang="hu-HU" dirty="0">
                <a:sym typeface="Wingdings" panose="05000000000000000000" pitchFamily="2" charset="2"/>
              </a:rPr>
              <a:t> the algorithm misses the relevant relationships</a:t>
            </a:r>
          </a:p>
          <a:p>
            <a:r>
              <a:rPr lang="hu-HU" dirty="0">
                <a:sym typeface="Wingdings" panose="05000000000000000000" pitchFamily="2" charset="2"/>
              </a:rPr>
              <a:t>			between features and target outputs (</a:t>
            </a:r>
            <a:r>
              <a:rPr lang="hu-HU" i="1" dirty="0">
                <a:sym typeface="Wingdings" panose="05000000000000000000" pitchFamily="2" charset="2"/>
              </a:rPr>
              <a:t>underfitting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ERROR DUE TO MODEL MISMATCH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variance</a:t>
            </a:r>
            <a:r>
              <a:rPr lang="hu-HU" dirty="0">
                <a:sym typeface="Wingdings" panose="05000000000000000000" pitchFamily="2" charset="2"/>
              </a:rPr>
              <a:t>: error from sensitivity to small changes in the training set</a:t>
            </a:r>
          </a:p>
          <a:p>
            <a:r>
              <a:rPr lang="hu-HU" dirty="0">
                <a:sym typeface="Wingdings" panose="05000000000000000000" pitchFamily="2" charset="2"/>
              </a:rPr>
              <a:t>		High variance  can cause overfitting (the algorithm models the noise)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VARIATION DUE TO TRAINING SAMPLE AND RANDOMIZATION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15978" y="4654377"/>
            <a:ext cx="7666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bias / variance trade-off</a:t>
            </a:r>
          </a:p>
          <a:p>
            <a:r>
              <a:rPr lang="hu-HU" dirty="0"/>
              <a:t>	~ we are not able to optimize both bias and variance at the same time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low bias </a:t>
            </a:r>
            <a:r>
              <a:rPr lang="hu-HU" dirty="0">
                <a:sym typeface="Wingdings" panose="05000000000000000000" pitchFamily="2" charset="2"/>
              </a:rPr>
              <a:t> high variance</a:t>
            </a:r>
          </a:p>
          <a:p>
            <a:r>
              <a:rPr lang="hu-HU" dirty="0">
                <a:sym typeface="Wingdings" panose="05000000000000000000" pitchFamily="2" charset="2"/>
              </a:rPr>
              <a:t>		low variance  high bias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08983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 and Bagging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93" y="1507526"/>
            <a:ext cx="4991797" cy="3477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798" y="5181601"/>
            <a:ext cx="534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http://scott.fortmann-roe.com/docs/BiasVariance.html</a:t>
            </a:r>
          </a:p>
        </p:txBody>
      </p:sp>
    </p:spTree>
    <p:extLst>
      <p:ext uri="{BB962C8B-B14F-4D97-AF65-F5344CB8AC3E}">
        <p14:creationId xmlns:p14="http://schemas.microsoft.com/office/powerpoint/2010/main" val="14814656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3258" y="1377415"/>
            <a:ext cx="8946541" cy="4195481"/>
          </a:xfrm>
        </p:spPr>
        <p:txBody>
          <a:bodyPr>
            <a:normAutofit/>
          </a:bodyPr>
          <a:lstStyle/>
          <a:p>
            <a:r>
              <a:rPr lang="hu-HU" sz="2400" dirty="0"/>
              <a:t>usually decision trees are likely to overfit the data leading to poor test performance</a:t>
            </a:r>
          </a:p>
          <a:p>
            <a:pPr marL="0" indent="0">
              <a:buNone/>
            </a:pPr>
            <a:r>
              <a:rPr lang="hu-HU" sz="2400" dirty="0"/>
              <a:t>	+ trees are unstable classifiers: if you perturb the data a little 		the tree might significantly change</a:t>
            </a:r>
          </a:p>
          <a:p>
            <a:pPr marL="0" indent="0">
              <a:buNone/>
            </a:pPr>
            <a:r>
              <a:rPr lang="hu-HU" sz="2400" dirty="0"/>
              <a:t>			(low bias but high variance model !!!)</a:t>
            </a:r>
          </a:p>
          <a:p>
            <a:r>
              <a:rPr lang="hu-HU" sz="2400" dirty="0"/>
              <a:t>smaller tree + fewer splits </a:t>
            </a:r>
            <a:r>
              <a:rPr lang="hu-HU" sz="2400" dirty="0">
                <a:sym typeface="Wingdings" panose="05000000000000000000" pitchFamily="2" charset="2"/>
              </a:rPr>
              <a:t></a:t>
            </a:r>
            <a:r>
              <a:rPr lang="hu-HU" sz="2400" dirty="0"/>
              <a:t> better predictor at the cost of a little extra bias</a:t>
            </a:r>
          </a:p>
          <a:p>
            <a:r>
              <a:rPr lang="hu-HU" sz="2400" b="1" dirty="0"/>
              <a:t>better solution</a:t>
            </a:r>
            <a:r>
              <a:rPr lang="hu-HU" sz="2400" dirty="0"/>
              <a:t>: grow a large tree and then prune it back 	to a smaller subtree</a:t>
            </a:r>
          </a:p>
          <a:p>
            <a:pPr marL="0" indent="0">
              <a:buNone/>
            </a:pPr>
            <a:r>
              <a:rPr lang="hu-HU" sz="2400" dirty="0"/>
              <a:t>	„weakest link pruning”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6066085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71380" y="1814856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69236" y="1814856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4560" y="1814856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97251" y="3012592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97251" y="3012592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51868" y="3012592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69943" y="3727371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69943" y="3727371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4560" y="3727371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7251" y="4442150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97251" y="4442150"/>
            <a:ext cx="0" cy="476515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1868" y="4442150"/>
            <a:ext cx="0" cy="54090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08614" y="3012592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06470" y="3012592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61794" y="3012592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34485" y="4197449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34485" y="4197449"/>
            <a:ext cx="0" cy="476515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89102" y="4197449"/>
            <a:ext cx="0" cy="54090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04112" y="5253081"/>
            <a:ext cx="2085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BEFORE PRUNING</a:t>
            </a:r>
          </a:p>
        </p:txBody>
      </p:sp>
    </p:spTree>
    <p:extLst>
      <p:ext uri="{BB962C8B-B14F-4D97-AF65-F5344CB8AC3E}">
        <p14:creationId xmlns:p14="http://schemas.microsoft.com/office/powerpoint/2010/main" val="30669288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Pruning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4112" y="5253081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AFTER PRUNING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908995" y="2060619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6851" y="2060619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62175" y="2060619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34866" y="3258355"/>
            <a:ext cx="125461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34866" y="3258355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89483" y="3258355"/>
            <a:ext cx="0" cy="714779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46229" y="3258355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44085" y="3258355"/>
            <a:ext cx="3155324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999409" y="3258355"/>
            <a:ext cx="0" cy="1184857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729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Bagging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BOOTSTRAP AGGREGATION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4217" y="1814338"/>
            <a:ext cx="83304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rather counter-intuitive theory: a weak learner is not able to make</a:t>
            </a:r>
          </a:p>
          <a:p>
            <a:r>
              <a:rPr lang="hu-HU" dirty="0"/>
              <a:t>	good predictions 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weak learner is just a bit better than random guess or coin flip</a:t>
            </a:r>
          </a:p>
          <a:p>
            <a:r>
              <a:rPr lang="hu-HU" dirty="0"/>
              <a:t>			For example: decision trees with depth </a:t>
            </a:r>
            <a:r>
              <a:rPr lang="hu-HU" b="1" dirty="0"/>
              <a:t>1 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combining weak learners can prove to be an extremely</a:t>
            </a:r>
          </a:p>
          <a:p>
            <a:r>
              <a:rPr lang="hu-HU" dirty="0">
                <a:sym typeface="Wingdings" panose="05000000000000000000" pitchFamily="2" charset="2"/>
              </a:rPr>
              <a:t>			powerful classifier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			</a:t>
            </a:r>
            <a:r>
              <a:rPr lang="hu-HU" b="1" dirty="0">
                <a:sym typeface="Wingdings" panose="05000000000000000000" pitchFamily="2" charset="2"/>
              </a:rPr>
              <a:t>„wisdom of the crowd”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(Black-Scholes model is approximately the same: two risky</a:t>
            </a:r>
          </a:p>
          <a:p>
            <a:r>
              <a:rPr lang="hu-HU" dirty="0">
                <a:sym typeface="Wingdings" panose="05000000000000000000" pitchFamily="2" charset="2"/>
              </a:rPr>
              <a:t>	     positions taken together can effectively eliminate risk itself)</a:t>
            </a:r>
          </a:p>
        </p:txBody>
      </p:sp>
    </p:spTree>
    <p:extLst>
      <p:ext uri="{BB962C8B-B14F-4D97-AF65-F5344CB8AC3E}">
        <p14:creationId xmlns:p14="http://schemas.microsoft.com/office/powerpoint/2010/main" val="40897704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29" y="181963"/>
            <a:ext cx="10515600" cy="1325563"/>
          </a:xfrm>
        </p:spPr>
        <p:txBody>
          <a:bodyPr/>
          <a:lstStyle/>
          <a:p>
            <a:r>
              <a:rPr lang="hu-HU" b="1" u="sng" dirty="0"/>
              <a:t>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5233" y="1227439"/>
            <a:ext cx="28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BOOTSTRAP AGGREGATION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97210" y="1680519"/>
                <a:ext cx="8623836" cy="1597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hu-HU" dirty="0">
                    <a:sym typeface="Wingdings" panose="05000000000000000000" pitchFamily="2" charset="2"/>
                  </a:rPr>
                  <a:t>reduces the variance of a learning algorithm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hu-HU" dirty="0"/>
                  <a:t>if we have a </a:t>
                </a:r>
                <a:r>
                  <a:rPr lang="hu-HU" b="1" dirty="0"/>
                  <a:t>X</a:t>
                </a:r>
                <a:r>
                  <a:rPr lang="hu-HU" dirty="0"/>
                  <a:t> set of </a:t>
                </a:r>
                <a:r>
                  <a:rPr lang="hu-HU" b="1" dirty="0"/>
                  <a:t>n</a:t>
                </a:r>
                <a:r>
                  <a:rPr lang="hu-HU" dirty="0"/>
                  <a:t> independent varibles </a:t>
                </a:r>
                <a:r>
                  <a:rPr lang="hu-HU" b="1" dirty="0"/>
                  <a:t>x  , x  , ... , x  </a:t>
                </a:r>
                <a:r>
                  <a:rPr lang="hu-HU" dirty="0"/>
                  <a:t>each with variance </a:t>
                </a:r>
                <a:r>
                  <a:rPr lang="hu-HU" b="1" dirty="0"/>
                  <a:t>V</a:t>
                </a:r>
                <a:r>
                  <a:rPr lang="hu-HU" dirty="0"/>
                  <a:t> </a:t>
                </a:r>
                <a:r>
                  <a:rPr lang="hu-HU" dirty="0">
                    <a:sym typeface="Wingdings" panose="05000000000000000000" pitchFamily="2" charset="2"/>
                  </a:rPr>
                  <a:t>then</a:t>
                </a:r>
                <a:r>
                  <a:rPr lang="hu-HU" dirty="0"/>
                  <a:t> the</a:t>
                </a:r>
              </a:p>
              <a:p>
                <a:pPr lvl="1"/>
                <a:r>
                  <a:rPr lang="hu-HU" dirty="0"/>
                  <a:t>  variance of the mean </a:t>
                </a:r>
                <a:r>
                  <a:rPr lang="hu-HU" b="1" dirty="0"/>
                  <a:t>X</a:t>
                </a:r>
                <a:r>
                  <a:rPr lang="hu-HU" dirty="0"/>
                  <a:t> ( the mean of the </a:t>
                </a:r>
                <a:r>
                  <a:rPr lang="hu-HU" b="1" dirty="0"/>
                  <a:t>x  , x  ... x  </a:t>
                </a:r>
                <a:r>
                  <a:rPr lang="hu-HU" dirty="0"/>
                  <a:t>variables 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>
                            <a:latin typeface="Cambria Math" panose="02040503050406030204" pitchFamily="18" charset="0"/>
                          </a:rPr>
                          <m:t>𝐕</m:t>
                        </m:r>
                      </m:num>
                      <m:den>
                        <m:r>
                          <a:rPr lang="hu-HU" b="1" i="0">
                            <a:latin typeface="Cambria Math" panose="02040503050406030204" pitchFamily="18" charset="0"/>
                          </a:rPr>
                          <m:t>𝐧</m:t>
                        </m:r>
                      </m:den>
                    </m:f>
                  </m:oMath>
                </a14:m>
                <a:endParaRPr lang="hu-HU" b="1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hu-HU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10" y="1680519"/>
                <a:ext cx="8623836" cy="1597810"/>
              </a:xfrm>
              <a:prstGeom prst="rect">
                <a:avLst/>
              </a:prstGeom>
              <a:blipFill rotWithShape="0">
                <a:blip r:embed="rId2"/>
                <a:stretch>
                  <a:fillRect l="-424" t="-22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903310" y="23899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8708" y="23940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90743" y="236936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0383" y="26985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56433" y="26902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6090" y="2697092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9070" y="3220317"/>
            <a:ext cx="745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CAN REDUCE THE VARIANCE BY AVERAGING A SET OF OBSERVATIONS 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210" y="3759836"/>
            <a:ext cx="852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</a:t>
            </a:r>
            <a:r>
              <a:rPr lang="hu-HU" dirty="0"/>
              <a:t>ood idea: have multiple training sets and construct a decision tree (without pruning) </a:t>
            </a:r>
          </a:p>
          <a:p>
            <a:r>
              <a:rPr lang="hu-HU" dirty="0"/>
              <a:t>	on every single training set !!!</a:t>
            </a:r>
          </a:p>
          <a:p>
            <a:endParaRPr lang="hu-HU" dirty="0"/>
          </a:p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PROBLEM</a:t>
            </a:r>
            <a:r>
              <a:rPr lang="hu-HU" dirty="0"/>
              <a:t>: we do not have several training sets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923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83215</TotalTime>
  <Words>11205</Words>
  <Application>Microsoft Office PowerPoint</Application>
  <PresentationFormat>Widescreen</PresentationFormat>
  <Paragraphs>2413</Paragraphs>
  <Slides>165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2" baseType="lpstr">
      <vt:lpstr>Arial</vt:lpstr>
      <vt:lpstr>Calibri</vt:lpstr>
      <vt:lpstr>Calibri Light</vt:lpstr>
      <vt:lpstr>Cambria Math</vt:lpstr>
      <vt:lpstr>medium-content-serif-font</vt:lpstr>
      <vt:lpstr>Wingdings</vt:lpstr>
      <vt:lpstr>Office Theme</vt:lpstr>
      <vt:lpstr>MACHINE LEARNING AND NEURAL NETWORKS</vt:lpstr>
      <vt:lpstr>About The Instructor</vt:lpstr>
      <vt:lpstr>About The Course</vt:lpstr>
      <vt:lpstr>HD Option For the Lectures</vt:lpstr>
      <vt:lpstr>Types of Learning </vt:lpstr>
      <vt:lpstr>Types of Learning </vt:lpstr>
      <vt:lpstr>Types of Learning </vt:lpstr>
      <vt:lpstr>Types of Learning </vt:lpstr>
      <vt:lpstr>Types of Learning </vt:lpstr>
      <vt:lpstr>Types of Learning </vt:lpstr>
      <vt:lpstr>Types of Learning </vt:lpstr>
      <vt:lpstr>Types of Learning 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Gradient Descent</vt:lpstr>
      <vt:lpstr>Gradient Descent</vt:lpstr>
      <vt:lpstr>Linear Regression - Parameters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 – Maximum Likelihood</vt:lpstr>
      <vt:lpstr>Logistic Regression – Maximum Likelihood</vt:lpstr>
      <vt:lpstr>Confusion Matrix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K-Nearest Neighbor Classifier</vt:lpstr>
      <vt:lpstr>Normalization</vt:lpstr>
      <vt:lpstr>Normalization</vt:lpstr>
      <vt:lpstr>Normalization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Gini Index Approach</vt:lpstr>
      <vt:lpstr>Gini Index Approach</vt:lpstr>
      <vt:lpstr>Gini Index Approach</vt:lpstr>
      <vt:lpstr>Gini Index Approach</vt:lpstr>
      <vt:lpstr>Gini Index Approach</vt:lpstr>
      <vt:lpstr>Pruning and Bagging</vt:lpstr>
      <vt:lpstr>Pruning and Bagging</vt:lpstr>
      <vt:lpstr>Pruning and Bagging</vt:lpstr>
      <vt:lpstr>Pruning</vt:lpstr>
      <vt:lpstr>Pruning</vt:lpstr>
      <vt:lpstr>Pruning</vt:lpstr>
      <vt:lpstr>Bagging</vt:lpstr>
      <vt:lpstr>Bagging</vt:lpstr>
      <vt:lpstr>Bagging</vt:lpstr>
      <vt:lpstr>Bagging</vt:lpstr>
      <vt:lpstr>Random Forest Classifier</vt:lpstr>
      <vt:lpstr>Random Forest Classifier</vt:lpstr>
      <vt:lpstr>Random Forest Classifier</vt:lpstr>
      <vt:lpstr>Boosting</vt:lpstr>
      <vt:lpstr>Boosting</vt:lpstr>
      <vt:lpstr>Boosting Applications</vt:lpstr>
      <vt:lpstr>Boosting</vt:lpstr>
      <vt:lpstr>Boosting</vt:lpstr>
      <vt:lpstr>Boosting</vt:lpstr>
      <vt:lpstr>Boosting</vt:lpstr>
      <vt:lpstr>Boosting</vt:lpstr>
      <vt:lpstr>Boosting</vt:lpstr>
      <vt:lpstr>Boosting</vt:lpstr>
      <vt:lpstr>Boosting</vt:lpstr>
      <vt:lpstr>Boosting</vt:lpstr>
      <vt:lpstr>Boosting and Bagging</vt:lpstr>
      <vt:lpstr>Computer Vision</vt:lpstr>
      <vt:lpstr>Computer Vision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Haar-features</vt:lpstr>
      <vt:lpstr>Haar-features</vt:lpstr>
      <vt:lpstr>Haar-features</vt:lpstr>
      <vt:lpstr>Haar-features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Computer Vision - Boosting</vt:lpstr>
      <vt:lpstr>Computer Vision - Boosting</vt:lpstr>
      <vt:lpstr>Computer Vision - Boosting</vt:lpstr>
      <vt:lpstr>Computer Vision - Boosting</vt:lpstr>
      <vt:lpstr>Computer Vision - Boosting</vt:lpstr>
      <vt:lpstr>Computer Vision - Boosting</vt:lpstr>
      <vt:lpstr>Cascading</vt:lpstr>
      <vt:lpstr>Cascading</vt:lpstr>
      <vt:lpstr>Cascading</vt:lpstr>
      <vt:lpstr>Optimal k Clusters (Hierarchical Clustering)</vt:lpstr>
      <vt:lpstr>Optimal k Clusters (Hierarchical Clustering)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620</cp:revision>
  <dcterms:created xsi:type="dcterms:W3CDTF">2017-12-07T15:29:51Z</dcterms:created>
  <dcterms:modified xsi:type="dcterms:W3CDTF">2020-09-01T15:49:25Z</dcterms:modified>
</cp:coreProperties>
</file>