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2" r:id="rId14"/>
    <p:sldId id="273" r:id="rId15"/>
    <p:sldId id="274" r:id="rId16"/>
    <p:sldId id="291" r:id="rId17"/>
    <p:sldId id="289" r:id="rId18"/>
    <p:sldId id="290" r:id="rId19"/>
    <p:sldId id="275" r:id="rId20"/>
    <p:sldId id="287" r:id="rId21"/>
    <p:sldId id="293" r:id="rId22"/>
    <p:sldId id="288" r:id="rId23"/>
    <p:sldId id="292" r:id="rId24"/>
    <p:sldId id="276" r:id="rId25"/>
    <p:sldId id="277" r:id="rId26"/>
    <p:sldId id="278" r:id="rId27"/>
    <p:sldId id="279" r:id="rId28"/>
    <p:sldId id="280" r:id="rId29"/>
    <p:sldId id="282" r:id="rId30"/>
    <p:sldId id="281" r:id="rId31"/>
    <p:sldId id="283" r:id="rId32"/>
    <p:sldId id="284" r:id="rId33"/>
    <p:sldId id="285" r:id="rId34"/>
    <p:sldId id="294" r:id="rId35"/>
    <p:sldId id="286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4" r:id="rId45"/>
    <p:sldId id="303" r:id="rId46"/>
    <p:sldId id="305" r:id="rId47"/>
    <p:sldId id="307" r:id="rId48"/>
    <p:sldId id="308" r:id="rId49"/>
    <p:sldId id="309" r:id="rId50"/>
    <p:sldId id="310" r:id="rId51"/>
    <p:sldId id="311" r:id="rId52"/>
    <p:sldId id="314" r:id="rId53"/>
    <p:sldId id="313" r:id="rId54"/>
    <p:sldId id="312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3BBBDC4-D5DF-4088-A3EF-0B40E11BF741}">
          <p14:sldIdLst>
            <p14:sldId id="256"/>
            <p14:sldId id="257"/>
            <p14:sldId id="260"/>
            <p14:sldId id="261"/>
            <p14:sldId id="262"/>
            <p14:sldId id="264"/>
            <p14:sldId id="265"/>
            <p14:sldId id="266"/>
            <p14:sldId id="267"/>
            <p14:sldId id="268"/>
            <p14:sldId id="269"/>
            <p14:sldId id="271"/>
            <p14:sldId id="272"/>
            <p14:sldId id="273"/>
            <p14:sldId id="274"/>
            <p14:sldId id="291"/>
            <p14:sldId id="289"/>
            <p14:sldId id="290"/>
            <p14:sldId id="275"/>
            <p14:sldId id="287"/>
            <p14:sldId id="293"/>
            <p14:sldId id="288"/>
            <p14:sldId id="292"/>
            <p14:sldId id="276"/>
            <p14:sldId id="277"/>
            <p14:sldId id="278"/>
            <p14:sldId id="279"/>
            <p14:sldId id="280"/>
            <p14:sldId id="282"/>
            <p14:sldId id="281"/>
            <p14:sldId id="283"/>
            <p14:sldId id="284"/>
            <p14:sldId id="285"/>
            <p14:sldId id="294"/>
            <p14:sldId id="286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4"/>
            <p14:sldId id="303"/>
            <p14:sldId id="305"/>
            <p14:sldId id="307"/>
            <p14:sldId id="308"/>
            <p14:sldId id="309"/>
            <p14:sldId id="310"/>
            <p14:sldId id="311"/>
            <p14:sldId id="314"/>
            <p14:sldId id="313"/>
            <p14:sldId id="312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</p14:sldIdLst>
        </p14:section>
        <p14:section name="Untitled Section" id="{4E75F4CB-4B66-497E-A0D5-70D8BADE88F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2017. 12. 06.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301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2017. 12. 06.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413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2017. 12. 06.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3135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2017. 12. 06.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6918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2017. 12. 06.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5634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2017. 12. 06.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9833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2017. 12. 06.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859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2017. 12. 06.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819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2017. 12. 06.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6573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2017. 12. 06.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876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2017. 12. 06.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8854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2017. 12. 06.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964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2017. 12. 06.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0599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2017. 12. 06.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8805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2017. 12. 06.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70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2017. 12. 06.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9671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AA5B5-5AC6-4B5D-A2F6-075E82429DD2}" type="datetimeFigureOut">
              <a:rPr lang="hu-HU" smtClean="0"/>
              <a:t>2017. 12. 06.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1351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INTRODUCTION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TIME SERIES ANALYSIS WITH R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7441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Time Series Analysis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309816" y="1400432"/>
            <a:ext cx="3919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MEAN, VARIANCE AND COVARIANCE</a:t>
            </a:r>
            <a:endParaRPr lang="hu-HU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405449" y="1930400"/>
                <a:ext cx="662232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dirty="0" smtClean="0"/>
                  <a:t>The </a:t>
                </a:r>
                <a:r>
                  <a:rPr lang="hu-HU" b="1" dirty="0" smtClean="0">
                    <a:solidFill>
                      <a:srgbClr val="FF7C80"/>
                    </a:solidFill>
                  </a:rPr>
                  <a:t>variance</a:t>
                </a:r>
                <a:r>
                  <a:rPr lang="hu-HU" dirty="0" smtClean="0">
                    <a:solidFill>
                      <a:srgbClr val="FF7C80"/>
                    </a:solidFill>
                  </a:rPr>
                  <a:t> </a:t>
                </a:r>
                <a:r>
                  <a:rPr lang="hu-HU" dirty="0" smtClean="0"/>
                  <a:t>of an </a:t>
                </a:r>
                <a:r>
                  <a:rPr lang="hu-HU" b="1" dirty="0" smtClean="0"/>
                  <a:t>x</a:t>
                </a:r>
                <a:r>
                  <a:rPr lang="hu-HU" dirty="0" smtClean="0"/>
                  <a:t> random variable is the expected value</a:t>
                </a:r>
              </a:p>
              <a:p>
                <a:r>
                  <a:rPr lang="hu-HU" dirty="0"/>
                  <a:t>	</a:t>
                </a:r>
                <a:r>
                  <a:rPr lang="hu-HU" dirty="0" smtClean="0"/>
                  <a:t>of the squared deviations of variables from the mean</a:t>
                </a:r>
              </a:p>
              <a:p>
                <a:endParaRPr lang="hu-HU" dirty="0"/>
              </a:p>
              <a:p>
                <a:r>
                  <a:rPr lang="hu-HU" dirty="0" smtClean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1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hu-HU" dirty="0" smtClean="0"/>
                  <a:t> = E</a:t>
                </a:r>
                <a:r>
                  <a:rPr lang="hu-HU" b="1" dirty="0" smtClean="0"/>
                  <a:t>[(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hu-HU" b="1" dirty="0"/>
                          <m:t>x</m:t>
                        </m:r>
                        <m:r>
                          <m:rPr>
                            <m:nor/>
                          </m:rPr>
                          <a:rPr lang="hu-HU" b="1" dirty="0"/>
                          <m:t>−</m:t>
                        </m:r>
                        <m:r>
                          <m:rPr>
                            <m:nor/>
                          </m:rPr>
                          <a:rPr lang="el-GR" b="1" dirty="0"/>
                          <m:t>μ</m:t>
                        </m:r>
                        <m:r>
                          <a:rPr lang="hu-HU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hu-HU" dirty="0" smtClean="0"/>
                  <a:t>]	„variance”</a:t>
                </a:r>
                <a:endParaRPr lang="hu-H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449" y="1930400"/>
                <a:ext cx="6622326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829" t="-3553" b="-710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830595" y="3385751"/>
            <a:ext cx="58008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~ the variance is always positive: we can define the</a:t>
            </a:r>
          </a:p>
          <a:p>
            <a:r>
              <a:rPr lang="hu-HU" dirty="0"/>
              <a:t> </a:t>
            </a:r>
            <a:r>
              <a:rPr lang="hu-HU" dirty="0" smtClean="0"/>
              <a:t>     </a:t>
            </a:r>
            <a:r>
              <a:rPr lang="hu-HU" b="1" dirty="0" smtClean="0">
                <a:solidFill>
                  <a:srgbClr val="FF7C80"/>
                </a:solidFill>
              </a:rPr>
              <a:t>standard deviation </a:t>
            </a:r>
            <a:r>
              <a:rPr lang="hu-HU" dirty="0" smtClean="0"/>
              <a:t>as the square root of variance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el-GR" b="1" dirty="0" smtClean="0"/>
              <a:t>σ</a:t>
            </a:r>
            <a:r>
              <a:rPr lang="hu-HU" b="1" dirty="0" smtClean="0"/>
              <a:t>      </a:t>
            </a:r>
            <a:r>
              <a:rPr lang="hu-HU" dirty="0" smtClean="0"/>
              <a:t>„standard deviation”</a:t>
            </a:r>
          </a:p>
        </p:txBody>
      </p:sp>
    </p:spTree>
    <p:extLst>
      <p:ext uri="{BB962C8B-B14F-4D97-AF65-F5344CB8AC3E}">
        <p14:creationId xmlns:p14="http://schemas.microsoft.com/office/powerpoint/2010/main" val="202132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Time Series Analysis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309816" y="1400432"/>
            <a:ext cx="3919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MEAN, VARIANCE AND COVARIANCE</a:t>
            </a:r>
            <a:endParaRPr lang="hu-HU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405449" y="1930400"/>
                <a:ext cx="6447599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dirty="0" smtClean="0"/>
                  <a:t>The </a:t>
                </a:r>
                <a:r>
                  <a:rPr lang="hu-HU" b="1" dirty="0" smtClean="0">
                    <a:solidFill>
                      <a:srgbClr val="FF7C80"/>
                    </a:solidFill>
                  </a:rPr>
                  <a:t>covariance</a:t>
                </a:r>
                <a:r>
                  <a:rPr lang="hu-HU" dirty="0" smtClean="0">
                    <a:solidFill>
                      <a:srgbClr val="FF7C80"/>
                    </a:solidFill>
                  </a:rPr>
                  <a:t> </a:t>
                </a:r>
                <a:r>
                  <a:rPr lang="hu-HU" dirty="0" smtClean="0"/>
                  <a:t>of an </a:t>
                </a:r>
                <a:r>
                  <a:rPr lang="hu-HU" b="1" dirty="0" smtClean="0"/>
                  <a:t>x </a:t>
                </a:r>
                <a:r>
                  <a:rPr lang="hu-HU" dirty="0" smtClean="0"/>
                  <a:t>and</a:t>
                </a:r>
                <a:r>
                  <a:rPr lang="hu-HU" b="1" dirty="0" smtClean="0"/>
                  <a:t> y</a:t>
                </a:r>
                <a:r>
                  <a:rPr lang="hu-HU" dirty="0" smtClean="0"/>
                  <a:t> is a measure of the </a:t>
                </a:r>
              </a:p>
              <a:p>
                <a:r>
                  <a:rPr lang="hu-HU" dirty="0"/>
                  <a:t>	</a:t>
                </a:r>
                <a:r>
                  <a:rPr lang="hu-HU" dirty="0" smtClean="0"/>
                  <a:t>joint variability of two random variables</a:t>
                </a:r>
              </a:p>
              <a:p>
                <a:endParaRPr lang="hu-HU" dirty="0"/>
              </a:p>
              <a:p>
                <a:r>
                  <a:rPr lang="hu-HU" b="1" dirty="0" smtClean="0"/>
                  <a:t>		Cov(x,y) = E[(x-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b="1" dirty="0"/>
                      <m:t>μ</m:t>
                    </m:r>
                    <m:r>
                      <m:rPr>
                        <m:nor/>
                      </m:rPr>
                      <a:rPr lang="hu-HU" b="1" i="0" dirty="0" smtClean="0"/>
                      <m:t> </m:t>
                    </m:r>
                  </m:oMath>
                </a14:m>
                <a:r>
                  <a:rPr lang="hu-HU" b="1" dirty="0" smtClean="0"/>
                  <a:t> )(y-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b="1" dirty="0"/>
                      <m:t>μ</m:t>
                    </m:r>
                    <m:r>
                      <m:rPr>
                        <m:nor/>
                      </m:rPr>
                      <a:rPr lang="hu-HU" b="1" i="0" dirty="0" smtClean="0"/>
                      <m:t>  </m:t>
                    </m:r>
                  </m:oMath>
                </a14:m>
                <a:r>
                  <a:rPr lang="hu-HU" b="1" dirty="0" smtClean="0"/>
                  <a:t>)]    </a:t>
                </a:r>
                <a:r>
                  <a:rPr lang="hu-HU" dirty="0" smtClean="0"/>
                  <a:t>„covariance”</a:t>
                </a:r>
                <a:endParaRPr lang="hu-H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449" y="1930400"/>
                <a:ext cx="6447599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851" t="-3553" r="-189" b="-659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065145" y="289399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x</a:t>
            </a:r>
            <a:endParaRPr lang="hu-HU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703577" y="28939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y</a:t>
            </a:r>
            <a:endParaRPr lang="hu-HU" sz="1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858530" y="3291365"/>
            <a:ext cx="5841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~ covariance defines how two variables move together</a:t>
            </a:r>
            <a:endParaRPr lang="hu-HU" dirty="0"/>
          </a:p>
        </p:txBody>
      </p:sp>
      <p:sp>
        <p:nvSpPr>
          <p:cNvPr id="9" name="TextBox 8"/>
          <p:cNvSpPr txBox="1"/>
          <p:nvPr/>
        </p:nvSpPr>
        <p:spPr>
          <a:xfrm>
            <a:off x="3269391" y="3660697"/>
            <a:ext cx="62664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There is one issue when dealing with covariance:</a:t>
            </a:r>
          </a:p>
          <a:p>
            <a:r>
              <a:rPr lang="hu-HU" dirty="0"/>
              <a:t>	</a:t>
            </a:r>
            <a:r>
              <a:rPr lang="hu-HU" dirty="0" smtClean="0">
                <a:sym typeface="Wingdings" panose="05000000000000000000" pitchFamily="2" charset="2"/>
              </a:rPr>
              <a:t> it is a dimensional measure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 it is not normalized: it is hard to compare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datasets with large differences in spread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3468130" y="5206328"/>
            <a:ext cx="4924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THIS IS WHY CORRELATION IS PREFERRED !!!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12000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Time Series Analysis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309816" y="1400432"/>
            <a:ext cx="3919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MEAN, VARIANCE AND COVARIANCE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405449" y="1930400"/>
            <a:ext cx="6843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</a:t>
            </a:r>
            <a:r>
              <a:rPr lang="hu-HU" b="1" dirty="0" smtClean="0">
                <a:solidFill>
                  <a:srgbClr val="FF7C80"/>
                </a:solidFill>
              </a:rPr>
              <a:t>correlation </a:t>
            </a:r>
            <a:r>
              <a:rPr lang="hu-HU" dirty="0" smtClean="0"/>
              <a:t>is a dimensionless measure of how two random </a:t>
            </a:r>
          </a:p>
          <a:p>
            <a:r>
              <a:rPr lang="hu-HU" dirty="0"/>
              <a:t>	</a:t>
            </a:r>
            <a:r>
              <a:rPr lang="hu-HU" dirty="0" smtClean="0"/>
              <a:t>variables vary together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40431" y="303266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x</a:t>
            </a:r>
            <a:endParaRPr lang="hu-HU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678863" y="303266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y</a:t>
            </a:r>
            <a:endParaRPr lang="hu-HU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209535" y="2881868"/>
                <a:ext cx="29642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/>
                  <a:t> </a:t>
                </a:r>
                <a:r>
                  <a:rPr lang="hu-HU" b="1" dirty="0" smtClean="0"/>
                  <a:t>                E</a:t>
                </a:r>
                <a:r>
                  <a:rPr lang="hu-HU" b="1" dirty="0"/>
                  <a:t>[(x-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b="1" dirty="0"/>
                      <m:t>μ</m:t>
                    </m:r>
                    <m:r>
                      <m:rPr>
                        <m:nor/>
                      </m:rPr>
                      <a:rPr lang="hu-HU" b="1" dirty="0"/>
                      <m:t> </m:t>
                    </m:r>
                  </m:oMath>
                </a14:m>
                <a:r>
                  <a:rPr lang="hu-HU" b="1" dirty="0"/>
                  <a:t> )(y-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b="1" dirty="0"/>
                      <m:t>μ</m:t>
                    </m:r>
                    <m:r>
                      <m:rPr>
                        <m:nor/>
                      </m:rPr>
                      <a:rPr lang="hu-HU" b="1" dirty="0"/>
                      <m:t>  </m:t>
                    </m:r>
                  </m:oMath>
                </a14:m>
                <a:r>
                  <a:rPr lang="hu-HU" b="1" dirty="0"/>
                  <a:t>)]</a:t>
                </a:r>
                <a:endParaRPr lang="hu-H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535" y="2881868"/>
                <a:ext cx="2964273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11667" r="-823" b="-250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>
            <a:off x="5353246" y="3317899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000218" y="327671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b="1" dirty="0" smtClean="0"/>
              <a:t>σ</a:t>
            </a:r>
            <a:r>
              <a:rPr lang="hu-HU" b="1" dirty="0" smtClean="0"/>
              <a:t>  </a:t>
            </a:r>
            <a:r>
              <a:rPr lang="el-GR" b="1" dirty="0" smtClean="0"/>
              <a:t>σ</a:t>
            </a:r>
            <a:endParaRPr lang="hu-HU" dirty="0"/>
          </a:p>
        </p:txBody>
      </p:sp>
      <p:sp>
        <p:nvSpPr>
          <p:cNvPr id="17" name="TextBox 16"/>
          <p:cNvSpPr txBox="1"/>
          <p:nvPr/>
        </p:nvSpPr>
        <p:spPr>
          <a:xfrm>
            <a:off x="6421162" y="340393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y</a:t>
            </a:r>
            <a:endParaRPr lang="hu-HU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148049" y="341217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x</a:t>
            </a:r>
            <a:endParaRPr lang="hu-HU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362952" y="3124995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δ(x,y) =  </a:t>
            </a:r>
            <a:endParaRPr lang="hu-HU" b="1" dirty="0"/>
          </a:p>
        </p:txBody>
      </p:sp>
      <p:sp>
        <p:nvSpPr>
          <p:cNvPr id="21" name="Rectangle 20"/>
          <p:cNvSpPr/>
          <p:nvPr/>
        </p:nvSpPr>
        <p:spPr>
          <a:xfrm>
            <a:off x="7388311" y="3133233"/>
            <a:ext cx="2331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/>
              <a:t>„</a:t>
            </a:r>
            <a:r>
              <a:rPr lang="hu-HU" dirty="0" smtClean="0"/>
              <a:t>correlation”  </a:t>
            </a:r>
            <a:r>
              <a:rPr lang="hu-HU" b="1" dirty="0" smtClean="0"/>
              <a:t>[-1,1]</a:t>
            </a:r>
            <a:endParaRPr lang="hu-H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606531" y="3866163"/>
            <a:ext cx="61013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δ(x,y) &gt; 0  </a:t>
            </a:r>
            <a:r>
              <a:rPr lang="hu-HU" dirty="0" smtClean="0"/>
              <a:t>positive linear relationship between variables</a:t>
            </a:r>
          </a:p>
          <a:p>
            <a:endParaRPr lang="hu-HU" dirty="0"/>
          </a:p>
          <a:p>
            <a:r>
              <a:rPr lang="hu-HU" b="1" dirty="0" smtClean="0"/>
              <a:t>δ(x,y) = 0  </a:t>
            </a:r>
            <a:r>
              <a:rPr lang="hu-HU" dirty="0" smtClean="0"/>
              <a:t>no relationship between variables </a:t>
            </a:r>
          </a:p>
          <a:p>
            <a:endParaRPr lang="hu-HU" dirty="0"/>
          </a:p>
          <a:p>
            <a:r>
              <a:rPr lang="hu-HU" b="1" dirty="0"/>
              <a:t>δ(x,y) </a:t>
            </a:r>
            <a:r>
              <a:rPr lang="hu-HU" b="1" dirty="0" smtClean="0"/>
              <a:t>&lt; 0  </a:t>
            </a:r>
            <a:r>
              <a:rPr lang="hu-HU" dirty="0" smtClean="0"/>
              <a:t>negative linear relationship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6225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Time Series Analysis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309816" y="1400432"/>
            <a:ext cx="3330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STATIONARITY IN TIME SERIES</a:t>
            </a:r>
            <a:endParaRPr lang="hu-HU" b="1" u="sng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31631" y="2560597"/>
            <a:ext cx="0" cy="33778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05742" y="5589978"/>
            <a:ext cx="61124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8697" y="220394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x(t)</a:t>
            </a:r>
            <a:endParaRPr lang="hu-H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537811" y="5405312"/>
            <a:ext cx="2760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hu-HU" b="1" dirty="0" smtClean="0"/>
              <a:t>t</a:t>
            </a:r>
            <a:endParaRPr lang="hu-HU" b="1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39729" y="5515836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27895" y="2949878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26"/>
          <p:cNvSpPr/>
          <p:nvPr/>
        </p:nvSpPr>
        <p:spPr>
          <a:xfrm>
            <a:off x="1103870" y="2560596"/>
            <a:ext cx="5138670" cy="2627290"/>
          </a:xfrm>
          <a:custGeom>
            <a:avLst/>
            <a:gdLst>
              <a:gd name="connsiteX0" fmla="*/ 0 w 5138670"/>
              <a:gd name="connsiteY0" fmla="*/ 2627290 h 2627290"/>
              <a:gd name="connsiteX1" fmla="*/ 51515 w 5138670"/>
              <a:gd name="connsiteY1" fmla="*/ 2562896 h 2627290"/>
              <a:gd name="connsiteX2" fmla="*/ 90152 w 5138670"/>
              <a:gd name="connsiteY2" fmla="*/ 2421228 h 2627290"/>
              <a:gd name="connsiteX3" fmla="*/ 128788 w 5138670"/>
              <a:gd name="connsiteY3" fmla="*/ 2318197 h 2627290"/>
              <a:gd name="connsiteX4" fmla="*/ 154546 w 5138670"/>
              <a:gd name="connsiteY4" fmla="*/ 2266682 h 2627290"/>
              <a:gd name="connsiteX5" fmla="*/ 193183 w 5138670"/>
              <a:gd name="connsiteY5" fmla="*/ 2189409 h 2627290"/>
              <a:gd name="connsiteX6" fmla="*/ 231819 w 5138670"/>
              <a:gd name="connsiteY6" fmla="*/ 2176530 h 2627290"/>
              <a:gd name="connsiteX7" fmla="*/ 244698 w 5138670"/>
              <a:gd name="connsiteY7" fmla="*/ 2228045 h 2627290"/>
              <a:gd name="connsiteX8" fmla="*/ 257577 w 5138670"/>
              <a:gd name="connsiteY8" fmla="*/ 2395471 h 2627290"/>
              <a:gd name="connsiteX9" fmla="*/ 283335 w 5138670"/>
              <a:gd name="connsiteY9" fmla="*/ 2331076 h 2627290"/>
              <a:gd name="connsiteX10" fmla="*/ 309092 w 5138670"/>
              <a:gd name="connsiteY10" fmla="*/ 2240924 h 2627290"/>
              <a:gd name="connsiteX11" fmla="*/ 334850 w 5138670"/>
              <a:gd name="connsiteY11" fmla="*/ 2202287 h 2627290"/>
              <a:gd name="connsiteX12" fmla="*/ 347729 w 5138670"/>
              <a:gd name="connsiteY12" fmla="*/ 2150772 h 2627290"/>
              <a:gd name="connsiteX13" fmla="*/ 412123 w 5138670"/>
              <a:gd name="connsiteY13" fmla="*/ 2073499 h 2627290"/>
              <a:gd name="connsiteX14" fmla="*/ 425002 w 5138670"/>
              <a:gd name="connsiteY14" fmla="*/ 2112135 h 2627290"/>
              <a:gd name="connsiteX15" fmla="*/ 437881 w 5138670"/>
              <a:gd name="connsiteY15" fmla="*/ 2395471 h 2627290"/>
              <a:gd name="connsiteX16" fmla="*/ 489397 w 5138670"/>
              <a:gd name="connsiteY16" fmla="*/ 2369713 h 2627290"/>
              <a:gd name="connsiteX17" fmla="*/ 553791 w 5138670"/>
              <a:gd name="connsiteY17" fmla="*/ 2292440 h 2627290"/>
              <a:gd name="connsiteX18" fmla="*/ 592428 w 5138670"/>
              <a:gd name="connsiteY18" fmla="*/ 2215166 h 2627290"/>
              <a:gd name="connsiteX19" fmla="*/ 631064 w 5138670"/>
              <a:gd name="connsiteY19" fmla="*/ 2189409 h 2627290"/>
              <a:gd name="connsiteX20" fmla="*/ 643943 w 5138670"/>
              <a:gd name="connsiteY20" fmla="*/ 2150772 h 2627290"/>
              <a:gd name="connsiteX21" fmla="*/ 682580 w 5138670"/>
              <a:gd name="connsiteY21" fmla="*/ 2163651 h 2627290"/>
              <a:gd name="connsiteX22" fmla="*/ 721216 w 5138670"/>
              <a:gd name="connsiteY22" fmla="*/ 2421228 h 2627290"/>
              <a:gd name="connsiteX23" fmla="*/ 772732 w 5138670"/>
              <a:gd name="connsiteY23" fmla="*/ 2485623 h 2627290"/>
              <a:gd name="connsiteX24" fmla="*/ 785611 w 5138670"/>
              <a:gd name="connsiteY24" fmla="*/ 2446986 h 2627290"/>
              <a:gd name="connsiteX25" fmla="*/ 798490 w 5138670"/>
              <a:gd name="connsiteY25" fmla="*/ 2498501 h 2627290"/>
              <a:gd name="connsiteX26" fmla="*/ 785611 w 5138670"/>
              <a:gd name="connsiteY26" fmla="*/ 2240924 h 2627290"/>
              <a:gd name="connsiteX27" fmla="*/ 798490 w 5138670"/>
              <a:gd name="connsiteY27" fmla="*/ 2137893 h 2627290"/>
              <a:gd name="connsiteX28" fmla="*/ 837126 w 5138670"/>
              <a:gd name="connsiteY28" fmla="*/ 2009104 h 2627290"/>
              <a:gd name="connsiteX29" fmla="*/ 850005 w 5138670"/>
              <a:gd name="connsiteY29" fmla="*/ 1970468 h 2627290"/>
              <a:gd name="connsiteX30" fmla="*/ 862884 w 5138670"/>
              <a:gd name="connsiteY30" fmla="*/ 1906073 h 2627290"/>
              <a:gd name="connsiteX31" fmla="*/ 888642 w 5138670"/>
              <a:gd name="connsiteY31" fmla="*/ 2047741 h 2627290"/>
              <a:gd name="connsiteX32" fmla="*/ 914400 w 5138670"/>
              <a:gd name="connsiteY32" fmla="*/ 2150772 h 2627290"/>
              <a:gd name="connsiteX33" fmla="*/ 953036 w 5138670"/>
              <a:gd name="connsiteY33" fmla="*/ 2189409 h 2627290"/>
              <a:gd name="connsiteX34" fmla="*/ 965915 w 5138670"/>
              <a:gd name="connsiteY34" fmla="*/ 2150772 h 2627290"/>
              <a:gd name="connsiteX35" fmla="*/ 1030309 w 5138670"/>
              <a:gd name="connsiteY35" fmla="*/ 2137893 h 2627290"/>
              <a:gd name="connsiteX36" fmla="*/ 1068946 w 5138670"/>
              <a:gd name="connsiteY36" fmla="*/ 2125014 h 2627290"/>
              <a:gd name="connsiteX37" fmla="*/ 1081825 w 5138670"/>
              <a:gd name="connsiteY37" fmla="*/ 2009104 h 2627290"/>
              <a:gd name="connsiteX38" fmla="*/ 1107583 w 5138670"/>
              <a:gd name="connsiteY38" fmla="*/ 1970468 h 2627290"/>
              <a:gd name="connsiteX39" fmla="*/ 1133340 w 5138670"/>
              <a:gd name="connsiteY39" fmla="*/ 1893194 h 2627290"/>
              <a:gd name="connsiteX40" fmla="*/ 1184856 w 5138670"/>
              <a:gd name="connsiteY40" fmla="*/ 1777285 h 2627290"/>
              <a:gd name="connsiteX41" fmla="*/ 1223492 w 5138670"/>
              <a:gd name="connsiteY41" fmla="*/ 1609859 h 2627290"/>
              <a:gd name="connsiteX42" fmla="*/ 1236371 w 5138670"/>
              <a:gd name="connsiteY42" fmla="*/ 1571223 h 2627290"/>
              <a:gd name="connsiteX43" fmla="*/ 1262129 w 5138670"/>
              <a:gd name="connsiteY43" fmla="*/ 1481071 h 2627290"/>
              <a:gd name="connsiteX44" fmla="*/ 1287887 w 5138670"/>
              <a:gd name="connsiteY44" fmla="*/ 1854558 h 2627290"/>
              <a:gd name="connsiteX45" fmla="*/ 1339402 w 5138670"/>
              <a:gd name="connsiteY45" fmla="*/ 2034862 h 2627290"/>
              <a:gd name="connsiteX46" fmla="*/ 1365160 w 5138670"/>
              <a:gd name="connsiteY46" fmla="*/ 2202287 h 2627290"/>
              <a:gd name="connsiteX47" fmla="*/ 1378039 w 5138670"/>
              <a:gd name="connsiteY47" fmla="*/ 2343955 h 2627290"/>
              <a:gd name="connsiteX48" fmla="*/ 1403797 w 5138670"/>
              <a:gd name="connsiteY48" fmla="*/ 2421228 h 2627290"/>
              <a:gd name="connsiteX49" fmla="*/ 1442433 w 5138670"/>
              <a:gd name="connsiteY49" fmla="*/ 2434107 h 2627290"/>
              <a:gd name="connsiteX50" fmla="*/ 1481070 w 5138670"/>
              <a:gd name="connsiteY50" fmla="*/ 2408349 h 2627290"/>
              <a:gd name="connsiteX51" fmla="*/ 1493949 w 5138670"/>
              <a:gd name="connsiteY51" fmla="*/ 2369713 h 2627290"/>
              <a:gd name="connsiteX52" fmla="*/ 1519707 w 5138670"/>
              <a:gd name="connsiteY52" fmla="*/ 2408349 h 2627290"/>
              <a:gd name="connsiteX53" fmla="*/ 1558343 w 5138670"/>
              <a:gd name="connsiteY53" fmla="*/ 2421228 h 2627290"/>
              <a:gd name="connsiteX54" fmla="*/ 1584101 w 5138670"/>
              <a:gd name="connsiteY54" fmla="*/ 2382592 h 2627290"/>
              <a:gd name="connsiteX55" fmla="*/ 1609859 w 5138670"/>
              <a:gd name="connsiteY55" fmla="*/ 2125014 h 2627290"/>
              <a:gd name="connsiteX56" fmla="*/ 1635616 w 5138670"/>
              <a:gd name="connsiteY56" fmla="*/ 1700011 h 2627290"/>
              <a:gd name="connsiteX57" fmla="*/ 1687132 w 5138670"/>
              <a:gd name="connsiteY57" fmla="*/ 1326524 h 2627290"/>
              <a:gd name="connsiteX58" fmla="*/ 1700011 w 5138670"/>
              <a:gd name="connsiteY58" fmla="*/ 927279 h 2627290"/>
              <a:gd name="connsiteX59" fmla="*/ 1725769 w 5138670"/>
              <a:gd name="connsiteY59" fmla="*/ 824248 h 2627290"/>
              <a:gd name="connsiteX60" fmla="*/ 1751526 w 5138670"/>
              <a:gd name="connsiteY60" fmla="*/ 1262130 h 2627290"/>
              <a:gd name="connsiteX61" fmla="*/ 1764405 w 5138670"/>
              <a:gd name="connsiteY61" fmla="*/ 1352282 h 2627290"/>
              <a:gd name="connsiteX62" fmla="*/ 1790163 w 5138670"/>
              <a:gd name="connsiteY62" fmla="*/ 1416676 h 2627290"/>
              <a:gd name="connsiteX63" fmla="*/ 1803042 w 5138670"/>
              <a:gd name="connsiteY63" fmla="*/ 1455313 h 2627290"/>
              <a:gd name="connsiteX64" fmla="*/ 1828800 w 5138670"/>
              <a:gd name="connsiteY64" fmla="*/ 1648496 h 2627290"/>
              <a:gd name="connsiteX65" fmla="*/ 1841678 w 5138670"/>
              <a:gd name="connsiteY65" fmla="*/ 1609859 h 2627290"/>
              <a:gd name="connsiteX66" fmla="*/ 1880315 w 5138670"/>
              <a:gd name="connsiteY66" fmla="*/ 1571223 h 2627290"/>
              <a:gd name="connsiteX67" fmla="*/ 1893194 w 5138670"/>
              <a:gd name="connsiteY67" fmla="*/ 1622738 h 2627290"/>
              <a:gd name="connsiteX68" fmla="*/ 1918952 w 5138670"/>
              <a:gd name="connsiteY68" fmla="*/ 1867437 h 2627290"/>
              <a:gd name="connsiteX69" fmla="*/ 1957588 w 5138670"/>
              <a:gd name="connsiteY69" fmla="*/ 1970468 h 2627290"/>
              <a:gd name="connsiteX70" fmla="*/ 1983346 w 5138670"/>
              <a:gd name="connsiteY70" fmla="*/ 1918952 h 2627290"/>
              <a:gd name="connsiteX71" fmla="*/ 2034861 w 5138670"/>
              <a:gd name="connsiteY71" fmla="*/ 1828800 h 2627290"/>
              <a:gd name="connsiteX72" fmla="*/ 2060619 w 5138670"/>
              <a:gd name="connsiteY72" fmla="*/ 1725769 h 2627290"/>
              <a:gd name="connsiteX73" fmla="*/ 2163650 w 5138670"/>
              <a:gd name="connsiteY73" fmla="*/ 1558344 h 2627290"/>
              <a:gd name="connsiteX74" fmla="*/ 2189408 w 5138670"/>
              <a:gd name="connsiteY74" fmla="*/ 1378040 h 2627290"/>
              <a:gd name="connsiteX75" fmla="*/ 2266681 w 5138670"/>
              <a:gd name="connsiteY75" fmla="*/ 1159099 h 2627290"/>
              <a:gd name="connsiteX76" fmla="*/ 2253802 w 5138670"/>
              <a:gd name="connsiteY76" fmla="*/ 1210614 h 2627290"/>
              <a:gd name="connsiteX77" fmla="*/ 2292439 w 5138670"/>
              <a:gd name="connsiteY77" fmla="*/ 1390918 h 2627290"/>
              <a:gd name="connsiteX78" fmla="*/ 2305318 w 5138670"/>
              <a:gd name="connsiteY78" fmla="*/ 1442434 h 2627290"/>
              <a:gd name="connsiteX79" fmla="*/ 2343954 w 5138670"/>
              <a:gd name="connsiteY79" fmla="*/ 1455313 h 2627290"/>
              <a:gd name="connsiteX80" fmla="*/ 2408349 w 5138670"/>
              <a:gd name="connsiteY80" fmla="*/ 1390918 h 2627290"/>
              <a:gd name="connsiteX81" fmla="*/ 2421228 w 5138670"/>
              <a:gd name="connsiteY81" fmla="*/ 1429555 h 2627290"/>
              <a:gd name="connsiteX82" fmla="*/ 2434107 w 5138670"/>
              <a:gd name="connsiteY82" fmla="*/ 1390918 h 2627290"/>
              <a:gd name="connsiteX83" fmla="*/ 2446985 w 5138670"/>
              <a:gd name="connsiteY83" fmla="*/ 1429555 h 2627290"/>
              <a:gd name="connsiteX84" fmla="*/ 2459864 w 5138670"/>
              <a:gd name="connsiteY84" fmla="*/ 1481071 h 2627290"/>
              <a:gd name="connsiteX85" fmla="*/ 2498501 w 5138670"/>
              <a:gd name="connsiteY85" fmla="*/ 1493949 h 2627290"/>
              <a:gd name="connsiteX86" fmla="*/ 2511380 w 5138670"/>
              <a:gd name="connsiteY86" fmla="*/ 1532586 h 2627290"/>
              <a:gd name="connsiteX87" fmla="*/ 2562895 w 5138670"/>
              <a:gd name="connsiteY87" fmla="*/ 1468192 h 2627290"/>
              <a:gd name="connsiteX88" fmla="*/ 2588653 w 5138670"/>
              <a:gd name="connsiteY88" fmla="*/ 1506828 h 2627290"/>
              <a:gd name="connsiteX89" fmla="*/ 2614411 w 5138670"/>
              <a:gd name="connsiteY89" fmla="*/ 1648496 h 2627290"/>
              <a:gd name="connsiteX90" fmla="*/ 2653047 w 5138670"/>
              <a:gd name="connsiteY90" fmla="*/ 1751527 h 2627290"/>
              <a:gd name="connsiteX91" fmla="*/ 2678805 w 5138670"/>
              <a:gd name="connsiteY91" fmla="*/ 1906073 h 2627290"/>
              <a:gd name="connsiteX92" fmla="*/ 2691684 w 5138670"/>
              <a:gd name="connsiteY92" fmla="*/ 1944710 h 2627290"/>
              <a:gd name="connsiteX93" fmla="*/ 2704563 w 5138670"/>
              <a:gd name="connsiteY93" fmla="*/ 2009104 h 2627290"/>
              <a:gd name="connsiteX94" fmla="*/ 2678805 w 5138670"/>
              <a:gd name="connsiteY94" fmla="*/ 412124 h 2627290"/>
              <a:gd name="connsiteX95" fmla="*/ 2653047 w 5138670"/>
              <a:gd name="connsiteY95" fmla="*/ 115910 h 2627290"/>
              <a:gd name="connsiteX96" fmla="*/ 2640169 w 5138670"/>
              <a:gd name="connsiteY96" fmla="*/ 77273 h 2627290"/>
              <a:gd name="connsiteX97" fmla="*/ 2653047 w 5138670"/>
              <a:gd name="connsiteY97" fmla="*/ 206062 h 2627290"/>
              <a:gd name="connsiteX98" fmla="*/ 2717442 w 5138670"/>
              <a:gd name="connsiteY98" fmla="*/ 463640 h 2627290"/>
              <a:gd name="connsiteX99" fmla="*/ 2743200 w 5138670"/>
              <a:gd name="connsiteY99" fmla="*/ 540913 h 2627290"/>
              <a:gd name="connsiteX100" fmla="*/ 2768957 w 5138670"/>
              <a:gd name="connsiteY100" fmla="*/ 605307 h 2627290"/>
              <a:gd name="connsiteX101" fmla="*/ 2884867 w 5138670"/>
              <a:gd name="connsiteY101" fmla="*/ 940158 h 2627290"/>
              <a:gd name="connsiteX102" fmla="*/ 2936383 w 5138670"/>
              <a:gd name="connsiteY102" fmla="*/ 1056068 h 2627290"/>
              <a:gd name="connsiteX103" fmla="*/ 2975019 w 5138670"/>
              <a:gd name="connsiteY103" fmla="*/ 1159099 h 2627290"/>
              <a:gd name="connsiteX104" fmla="*/ 2987898 w 5138670"/>
              <a:gd name="connsiteY104" fmla="*/ 1223493 h 2627290"/>
              <a:gd name="connsiteX105" fmla="*/ 3013656 w 5138670"/>
              <a:gd name="connsiteY105" fmla="*/ 1455313 h 2627290"/>
              <a:gd name="connsiteX106" fmla="*/ 3039414 w 5138670"/>
              <a:gd name="connsiteY106" fmla="*/ 1365161 h 2627290"/>
              <a:gd name="connsiteX107" fmla="*/ 3078050 w 5138670"/>
              <a:gd name="connsiteY107" fmla="*/ 1275009 h 2627290"/>
              <a:gd name="connsiteX108" fmla="*/ 3090929 w 5138670"/>
              <a:gd name="connsiteY108" fmla="*/ 1236372 h 2627290"/>
              <a:gd name="connsiteX109" fmla="*/ 3142445 w 5138670"/>
              <a:gd name="connsiteY109" fmla="*/ 1159099 h 2627290"/>
              <a:gd name="connsiteX110" fmla="*/ 3168202 w 5138670"/>
              <a:gd name="connsiteY110" fmla="*/ 1313645 h 2627290"/>
              <a:gd name="connsiteX111" fmla="*/ 3245476 w 5138670"/>
              <a:gd name="connsiteY111" fmla="*/ 1468192 h 2627290"/>
              <a:gd name="connsiteX112" fmla="*/ 3258354 w 5138670"/>
              <a:gd name="connsiteY112" fmla="*/ 1506828 h 2627290"/>
              <a:gd name="connsiteX113" fmla="*/ 3271233 w 5138670"/>
              <a:gd name="connsiteY113" fmla="*/ 1429555 h 2627290"/>
              <a:gd name="connsiteX114" fmla="*/ 3284112 w 5138670"/>
              <a:gd name="connsiteY114" fmla="*/ 1390918 h 2627290"/>
              <a:gd name="connsiteX115" fmla="*/ 3296991 w 5138670"/>
              <a:gd name="connsiteY115" fmla="*/ 1326524 h 2627290"/>
              <a:gd name="connsiteX116" fmla="*/ 3309870 w 5138670"/>
              <a:gd name="connsiteY116" fmla="*/ 1519707 h 2627290"/>
              <a:gd name="connsiteX117" fmla="*/ 3348507 w 5138670"/>
              <a:gd name="connsiteY117" fmla="*/ 1390918 h 2627290"/>
              <a:gd name="connsiteX118" fmla="*/ 3425780 w 5138670"/>
              <a:gd name="connsiteY118" fmla="*/ 1275009 h 2627290"/>
              <a:gd name="connsiteX119" fmla="*/ 3554569 w 5138670"/>
              <a:gd name="connsiteY119" fmla="*/ 1262130 h 2627290"/>
              <a:gd name="connsiteX120" fmla="*/ 3606084 w 5138670"/>
              <a:gd name="connsiteY120" fmla="*/ 1313645 h 2627290"/>
              <a:gd name="connsiteX121" fmla="*/ 3747752 w 5138670"/>
              <a:gd name="connsiteY121" fmla="*/ 1481071 h 2627290"/>
              <a:gd name="connsiteX122" fmla="*/ 3850783 w 5138670"/>
              <a:gd name="connsiteY122" fmla="*/ 1648496 h 2627290"/>
              <a:gd name="connsiteX123" fmla="*/ 3902298 w 5138670"/>
              <a:gd name="connsiteY123" fmla="*/ 1262130 h 2627290"/>
              <a:gd name="connsiteX124" fmla="*/ 3940935 w 5138670"/>
              <a:gd name="connsiteY124" fmla="*/ 1030310 h 2627290"/>
              <a:gd name="connsiteX125" fmla="*/ 3966692 w 5138670"/>
              <a:gd name="connsiteY125" fmla="*/ 978794 h 2627290"/>
              <a:gd name="connsiteX126" fmla="*/ 3992450 w 5138670"/>
              <a:gd name="connsiteY126" fmla="*/ 1043189 h 2627290"/>
              <a:gd name="connsiteX127" fmla="*/ 4018208 w 5138670"/>
              <a:gd name="connsiteY127" fmla="*/ 1133341 h 2627290"/>
              <a:gd name="connsiteX128" fmla="*/ 4056845 w 5138670"/>
              <a:gd name="connsiteY128" fmla="*/ 1146220 h 2627290"/>
              <a:gd name="connsiteX129" fmla="*/ 4108360 w 5138670"/>
              <a:gd name="connsiteY129" fmla="*/ 1094704 h 2627290"/>
              <a:gd name="connsiteX130" fmla="*/ 4121239 w 5138670"/>
              <a:gd name="connsiteY130" fmla="*/ 1017431 h 2627290"/>
              <a:gd name="connsiteX131" fmla="*/ 4198512 w 5138670"/>
              <a:gd name="connsiteY131" fmla="*/ 991673 h 2627290"/>
              <a:gd name="connsiteX132" fmla="*/ 4250028 w 5138670"/>
              <a:gd name="connsiteY132" fmla="*/ 965916 h 2627290"/>
              <a:gd name="connsiteX133" fmla="*/ 4314422 w 5138670"/>
              <a:gd name="connsiteY133" fmla="*/ 1043189 h 2627290"/>
              <a:gd name="connsiteX134" fmla="*/ 4417453 w 5138670"/>
              <a:gd name="connsiteY134" fmla="*/ 1094704 h 2627290"/>
              <a:gd name="connsiteX135" fmla="*/ 4456090 w 5138670"/>
              <a:gd name="connsiteY135" fmla="*/ 1081825 h 2627290"/>
              <a:gd name="connsiteX136" fmla="*/ 4468969 w 5138670"/>
              <a:gd name="connsiteY136" fmla="*/ 1030310 h 2627290"/>
              <a:gd name="connsiteX137" fmla="*/ 4559121 w 5138670"/>
              <a:gd name="connsiteY137" fmla="*/ 798490 h 2627290"/>
              <a:gd name="connsiteX138" fmla="*/ 4790940 w 5138670"/>
              <a:gd name="connsiteY138" fmla="*/ 0 h 2627290"/>
              <a:gd name="connsiteX139" fmla="*/ 4932608 w 5138670"/>
              <a:gd name="connsiteY139" fmla="*/ 167425 h 2627290"/>
              <a:gd name="connsiteX140" fmla="*/ 4997002 w 5138670"/>
              <a:gd name="connsiteY140" fmla="*/ 244699 h 2627290"/>
              <a:gd name="connsiteX141" fmla="*/ 5087154 w 5138670"/>
              <a:gd name="connsiteY141" fmla="*/ 373487 h 2627290"/>
              <a:gd name="connsiteX142" fmla="*/ 5138670 w 5138670"/>
              <a:gd name="connsiteY142" fmla="*/ 412124 h 262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5138670" h="2627290">
                <a:moveTo>
                  <a:pt x="0" y="2627290"/>
                </a:moveTo>
                <a:cubicBezTo>
                  <a:pt x="17172" y="2605825"/>
                  <a:pt x="39222" y="2587482"/>
                  <a:pt x="51515" y="2562896"/>
                </a:cubicBezTo>
                <a:cubicBezTo>
                  <a:pt x="72329" y="2521269"/>
                  <a:pt x="75247" y="2465943"/>
                  <a:pt x="90152" y="2421228"/>
                </a:cubicBezTo>
                <a:cubicBezTo>
                  <a:pt x="101751" y="2386431"/>
                  <a:pt x="114681" y="2352055"/>
                  <a:pt x="128788" y="2318197"/>
                </a:cubicBezTo>
                <a:cubicBezTo>
                  <a:pt x="136172" y="2300475"/>
                  <a:pt x="146983" y="2284328"/>
                  <a:pt x="154546" y="2266682"/>
                </a:cubicBezTo>
                <a:cubicBezTo>
                  <a:pt x="166719" y="2238278"/>
                  <a:pt x="166280" y="2210932"/>
                  <a:pt x="193183" y="2189409"/>
                </a:cubicBezTo>
                <a:cubicBezTo>
                  <a:pt x="203784" y="2180929"/>
                  <a:pt x="218940" y="2180823"/>
                  <a:pt x="231819" y="2176530"/>
                </a:cubicBezTo>
                <a:cubicBezTo>
                  <a:pt x="236112" y="2193702"/>
                  <a:pt x="242630" y="2210466"/>
                  <a:pt x="244698" y="2228045"/>
                </a:cubicBezTo>
                <a:cubicBezTo>
                  <a:pt x="251238" y="2283635"/>
                  <a:pt x="237923" y="2343061"/>
                  <a:pt x="257577" y="2395471"/>
                </a:cubicBezTo>
                <a:cubicBezTo>
                  <a:pt x="265695" y="2417118"/>
                  <a:pt x="276024" y="2353008"/>
                  <a:pt x="283335" y="2331076"/>
                </a:cubicBezTo>
                <a:cubicBezTo>
                  <a:pt x="291584" y="2306328"/>
                  <a:pt x="296693" y="2265722"/>
                  <a:pt x="309092" y="2240924"/>
                </a:cubicBezTo>
                <a:cubicBezTo>
                  <a:pt x="316014" y="2227079"/>
                  <a:pt x="326264" y="2215166"/>
                  <a:pt x="334850" y="2202287"/>
                </a:cubicBezTo>
                <a:cubicBezTo>
                  <a:pt x="339143" y="2185115"/>
                  <a:pt x="340756" y="2167041"/>
                  <a:pt x="347729" y="2150772"/>
                </a:cubicBezTo>
                <a:cubicBezTo>
                  <a:pt x="361177" y="2119393"/>
                  <a:pt x="388914" y="2096708"/>
                  <a:pt x="412123" y="2073499"/>
                </a:cubicBezTo>
                <a:cubicBezTo>
                  <a:pt x="416416" y="2086378"/>
                  <a:pt x="423919" y="2098603"/>
                  <a:pt x="425002" y="2112135"/>
                </a:cubicBezTo>
                <a:cubicBezTo>
                  <a:pt x="432541" y="2206377"/>
                  <a:pt x="414951" y="2303751"/>
                  <a:pt x="437881" y="2395471"/>
                </a:cubicBezTo>
                <a:cubicBezTo>
                  <a:pt x="442537" y="2414097"/>
                  <a:pt x="472225" y="2378299"/>
                  <a:pt x="489397" y="2369713"/>
                </a:cubicBezTo>
                <a:cubicBezTo>
                  <a:pt x="517877" y="2341232"/>
                  <a:pt x="535862" y="2328298"/>
                  <a:pt x="553791" y="2292440"/>
                </a:cubicBezTo>
                <a:cubicBezTo>
                  <a:pt x="574741" y="2250540"/>
                  <a:pt x="555518" y="2252076"/>
                  <a:pt x="592428" y="2215166"/>
                </a:cubicBezTo>
                <a:cubicBezTo>
                  <a:pt x="603373" y="2204221"/>
                  <a:pt x="618185" y="2197995"/>
                  <a:pt x="631064" y="2189409"/>
                </a:cubicBezTo>
                <a:cubicBezTo>
                  <a:pt x="635357" y="2176530"/>
                  <a:pt x="631801" y="2156843"/>
                  <a:pt x="643943" y="2150772"/>
                </a:cubicBezTo>
                <a:cubicBezTo>
                  <a:pt x="656085" y="2144701"/>
                  <a:pt x="678588" y="2150676"/>
                  <a:pt x="682580" y="2163651"/>
                </a:cubicBezTo>
                <a:cubicBezTo>
                  <a:pt x="731529" y="2322733"/>
                  <a:pt x="660234" y="2289099"/>
                  <a:pt x="721216" y="2421228"/>
                </a:cubicBezTo>
                <a:cubicBezTo>
                  <a:pt x="732735" y="2446187"/>
                  <a:pt x="755560" y="2464158"/>
                  <a:pt x="772732" y="2485623"/>
                </a:cubicBezTo>
                <a:cubicBezTo>
                  <a:pt x="777025" y="2472744"/>
                  <a:pt x="773468" y="2440915"/>
                  <a:pt x="785611" y="2446986"/>
                </a:cubicBezTo>
                <a:cubicBezTo>
                  <a:pt x="801443" y="2454901"/>
                  <a:pt x="798490" y="2516201"/>
                  <a:pt x="798490" y="2498501"/>
                </a:cubicBezTo>
                <a:cubicBezTo>
                  <a:pt x="798490" y="2412535"/>
                  <a:pt x="789904" y="2326783"/>
                  <a:pt x="785611" y="2240924"/>
                </a:cubicBezTo>
                <a:cubicBezTo>
                  <a:pt x="789904" y="2206580"/>
                  <a:pt x="790982" y="2171680"/>
                  <a:pt x="798490" y="2137893"/>
                </a:cubicBezTo>
                <a:cubicBezTo>
                  <a:pt x="808213" y="2094140"/>
                  <a:pt x="823945" y="2051942"/>
                  <a:pt x="837126" y="2009104"/>
                </a:cubicBezTo>
                <a:cubicBezTo>
                  <a:pt x="841118" y="1996129"/>
                  <a:pt x="846712" y="1983638"/>
                  <a:pt x="850005" y="1970468"/>
                </a:cubicBezTo>
                <a:cubicBezTo>
                  <a:pt x="855314" y="1949232"/>
                  <a:pt x="858591" y="1927538"/>
                  <a:pt x="862884" y="1906073"/>
                </a:cubicBezTo>
                <a:cubicBezTo>
                  <a:pt x="885208" y="2062343"/>
                  <a:pt x="864353" y="1938440"/>
                  <a:pt x="888642" y="2047741"/>
                </a:cubicBezTo>
                <a:cubicBezTo>
                  <a:pt x="890810" y="2057495"/>
                  <a:pt x="902893" y="2133511"/>
                  <a:pt x="914400" y="2150772"/>
                </a:cubicBezTo>
                <a:cubicBezTo>
                  <a:pt x="924503" y="2165927"/>
                  <a:pt x="940157" y="2176530"/>
                  <a:pt x="953036" y="2189409"/>
                </a:cubicBezTo>
                <a:cubicBezTo>
                  <a:pt x="957329" y="2176530"/>
                  <a:pt x="954619" y="2158302"/>
                  <a:pt x="965915" y="2150772"/>
                </a:cubicBezTo>
                <a:cubicBezTo>
                  <a:pt x="984128" y="2138630"/>
                  <a:pt x="1009073" y="2143202"/>
                  <a:pt x="1030309" y="2137893"/>
                </a:cubicBezTo>
                <a:cubicBezTo>
                  <a:pt x="1043479" y="2134600"/>
                  <a:pt x="1056067" y="2129307"/>
                  <a:pt x="1068946" y="2125014"/>
                </a:cubicBezTo>
                <a:cubicBezTo>
                  <a:pt x="1073239" y="2086377"/>
                  <a:pt x="1072396" y="2046818"/>
                  <a:pt x="1081825" y="2009104"/>
                </a:cubicBezTo>
                <a:cubicBezTo>
                  <a:pt x="1085579" y="1994088"/>
                  <a:pt x="1101297" y="1984612"/>
                  <a:pt x="1107583" y="1970468"/>
                </a:cubicBezTo>
                <a:cubicBezTo>
                  <a:pt x="1118610" y="1945657"/>
                  <a:pt x="1123256" y="1918403"/>
                  <a:pt x="1133340" y="1893194"/>
                </a:cubicBezTo>
                <a:cubicBezTo>
                  <a:pt x="1149043" y="1853937"/>
                  <a:pt x="1172036" y="1817575"/>
                  <a:pt x="1184856" y="1777285"/>
                </a:cubicBezTo>
                <a:cubicBezTo>
                  <a:pt x="1202222" y="1722706"/>
                  <a:pt x="1209601" y="1665424"/>
                  <a:pt x="1223492" y="1609859"/>
                </a:cubicBezTo>
                <a:cubicBezTo>
                  <a:pt x="1226784" y="1596689"/>
                  <a:pt x="1232642" y="1584276"/>
                  <a:pt x="1236371" y="1571223"/>
                </a:cubicBezTo>
                <a:cubicBezTo>
                  <a:pt x="1268714" y="1458024"/>
                  <a:pt x="1231250" y="1573706"/>
                  <a:pt x="1262129" y="1481071"/>
                </a:cubicBezTo>
                <a:cubicBezTo>
                  <a:pt x="1305232" y="1653478"/>
                  <a:pt x="1248981" y="1413622"/>
                  <a:pt x="1287887" y="1854558"/>
                </a:cubicBezTo>
                <a:cubicBezTo>
                  <a:pt x="1294854" y="1933520"/>
                  <a:pt x="1312851" y="1968483"/>
                  <a:pt x="1339402" y="2034862"/>
                </a:cubicBezTo>
                <a:cubicBezTo>
                  <a:pt x="1347988" y="2090670"/>
                  <a:pt x="1358156" y="2146258"/>
                  <a:pt x="1365160" y="2202287"/>
                </a:cubicBezTo>
                <a:cubicBezTo>
                  <a:pt x="1371041" y="2249338"/>
                  <a:pt x="1369798" y="2297259"/>
                  <a:pt x="1378039" y="2343955"/>
                </a:cubicBezTo>
                <a:cubicBezTo>
                  <a:pt x="1382757" y="2370693"/>
                  <a:pt x="1378039" y="2412642"/>
                  <a:pt x="1403797" y="2421228"/>
                </a:cubicBezTo>
                <a:lnTo>
                  <a:pt x="1442433" y="2434107"/>
                </a:lnTo>
                <a:cubicBezTo>
                  <a:pt x="1455312" y="2425521"/>
                  <a:pt x="1471400" y="2420436"/>
                  <a:pt x="1481070" y="2408349"/>
                </a:cubicBezTo>
                <a:cubicBezTo>
                  <a:pt x="1489551" y="2397749"/>
                  <a:pt x="1480374" y="2369713"/>
                  <a:pt x="1493949" y="2369713"/>
                </a:cubicBezTo>
                <a:cubicBezTo>
                  <a:pt x="1509427" y="2369713"/>
                  <a:pt x="1507620" y="2398680"/>
                  <a:pt x="1519707" y="2408349"/>
                </a:cubicBezTo>
                <a:cubicBezTo>
                  <a:pt x="1530308" y="2416829"/>
                  <a:pt x="1545464" y="2416935"/>
                  <a:pt x="1558343" y="2421228"/>
                </a:cubicBezTo>
                <a:cubicBezTo>
                  <a:pt x="1566929" y="2408349"/>
                  <a:pt x="1578666" y="2397085"/>
                  <a:pt x="1584101" y="2382592"/>
                </a:cubicBezTo>
                <a:cubicBezTo>
                  <a:pt x="1604803" y="2327386"/>
                  <a:pt x="1609774" y="2126369"/>
                  <a:pt x="1609859" y="2125014"/>
                </a:cubicBezTo>
                <a:cubicBezTo>
                  <a:pt x="1618712" y="1983363"/>
                  <a:pt x="1627743" y="1841720"/>
                  <a:pt x="1635616" y="1700011"/>
                </a:cubicBezTo>
                <a:cubicBezTo>
                  <a:pt x="1653100" y="1385289"/>
                  <a:pt x="1615642" y="1517163"/>
                  <a:pt x="1687132" y="1326524"/>
                </a:cubicBezTo>
                <a:cubicBezTo>
                  <a:pt x="1691425" y="1193442"/>
                  <a:pt x="1689799" y="1060038"/>
                  <a:pt x="1700011" y="927279"/>
                </a:cubicBezTo>
                <a:cubicBezTo>
                  <a:pt x="1702726" y="891983"/>
                  <a:pt x="1720386" y="789259"/>
                  <a:pt x="1725769" y="824248"/>
                </a:cubicBezTo>
                <a:cubicBezTo>
                  <a:pt x="1748002" y="968761"/>
                  <a:pt x="1740856" y="1116307"/>
                  <a:pt x="1751526" y="1262130"/>
                </a:cubicBezTo>
                <a:cubicBezTo>
                  <a:pt x="1753741" y="1292405"/>
                  <a:pt x="1757043" y="1322833"/>
                  <a:pt x="1764405" y="1352282"/>
                </a:cubicBezTo>
                <a:cubicBezTo>
                  <a:pt x="1770012" y="1374710"/>
                  <a:pt x="1782046" y="1395030"/>
                  <a:pt x="1790163" y="1416676"/>
                </a:cubicBezTo>
                <a:cubicBezTo>
                  <a:pt x="1794930" y="1429387"/>
                  <a:pt x="1798749" y="1442434"/>
                  <a:pt x="1803042" y="1455313"/>
                </a:cubicBezTo>
                <a:cubicBezTo>
                  <a:pt x="1821879" y="1832058"/>
                  <a:pt x="1797823" y="1772410"/>
                  <a:pt x="1828800" y="1648496"/>
                </a:cubicBezTo>
                <a:cubicBezTo>
                  <a:pt x="1832092" y="1635326"/>
                  <a:pt x="1834148" y="1621155"/>
                  <a:pt x="1841678" y="1609859"/>
                </a:cubicBezTo>
                <a:cubicBezTo>
                  <a:pt x="1851781" y="1594704"/>
                  <a:pt x="1867436" y="1584102"/>
                  <a:pt x="1880315" y="1571223"/>
                </a:cubicBezTo>
                <a:cubicBezTo>
                  <a:pt x="1884608" y="1588395"/>
                  <a:pt x="1890905" y="1605187"/>
                  <a:pt x="1893194" y="1622738"/>
                </a:cubicBezTo>
                <a:cubicBezTo>
                  <a:pt x="1903802" y="1704066"/>
                  <a:pt x="1904018" y="1786791"/>
                  <a:pt x="1918952" y="1867437"/>
                </a:cubicBezTo>
                <a:cubicBezTo>
                  <a:pt x="1925631" y="1903503"/>
                  <a:pt x="1944709" y="1936124"/>
                  <a:pt x="1957588" y="1970468"/>
                </a:cubicBezTo>
                <a:cubicBezTo>
                  <a:pt x="1966174" y="1953296"/>
                  <a:pt x="1973821" y="1935621"/>
                  <a:pt x="1983346" y="1918952"/>
                </a:cubicBezTo>
                <a:cubicBezTo>
                  <a:pt x="2005960" y="1879378"/>
                  <a:pt x="2019291" y="1875511"/>
                  <a:pt x="2034861" y="1828800"/>
                </a:cubicBezTo>
                <a:cubicBezTo>
                  <a:pt x="2046056" y="1795216"/>
                  <a:pt x="2045399" y="1757731"/>
                  <a:pt x="2060619" y="1725769"/>
                </a:cubicBezTo>
                <a:cubicBezTo>
                  <a:pt x="2088792" y="1666605"/>
                  <a:pt x="2163650" y="1558344"/>
                  <a:pt x="2163650" y="1558344"/>
                </a:cubicBezTo>
                <a:cubicBezTo>
                  <a:pt x="2172236" y="1498243"/>
                  <a:pt x="2173625" y="1436664"/>
                  <a:pt x="2189408" y="1378040"/>
                </a:cubicBezTo>
                <a:cubicBezTo>
                  <a:pt x="2201481" y="1333198"/>
                  <a:pt x="2266681" y="1227263"/>
                  <a:pt x="2266681" y="1159099"/>
                </a:cubicBezTo>
                <a:cubicBezTo>
                  <a:pt x="2266681" y="1141399"/>
                  <a:pt x="2258095" y="1193442"/>
                  <a:pt x="2253802" y="1210614"/>
                </a:cubicBezTo>
                <a:cubicBezTo>
                  <a:pt x="2277796" y="1450548"/>
                  <a:pt x="2243290" y="1259856"/>
                  <a:pt x="2292439" y="1390918"/>
                </a:cubicBezTo>
                <a:cubicBezTo>
                  <a:pt x="2298654" y="1407491"/>
                  <a:pt x="2294261" y="1428612"/>
                  <a:pt x="2305318" y="1442434"/>
                </a:cubicBezTo>
                <a:cubicBezTo>
                  <a:pt x="2313798" y="1453035"/>
                  <a:pt x="2331075" y="1451020"/>
                  <a:pt x="2343954" y="1455313"/>
                </a:cubicBezTo>
                <a:cubicBezTo>
                  <a:pt x="2351313" y="1444274"/>
                  <a:pt x="2383818" y="1384785"/>
                  <a:pt x="2408349" y="1390918"/>
                </a:cubicBezTo>
                <a:cubicBezTo>
                  <a:pt x="2421519" y="1394211"/>
                  <a:pt x="2416935" y="1416676"/>
                  <a:pt x="2421228" y="1429555"/>
                </a:cubicBezTo>
                <a:cubicBezTo>
                  <a:pt x="2425521" y="1416676"/>
                  <a:pt x="2420531" y="1390918"/>
                  <a:pt x="2434107" y="1390918"/>
                </a:cubicBezTo>
                <a:cubicBezTo>
                  <a:pt x="2447683" y="1390918"/>
                  <a:pt x="2443256" y="1416502"/>
                  <a:pt x="2446985" y="1429555"/>
                </a:cubicBezTo>
                <a:cubicBezTo>
                  <a:pt x="2451848" y="1446574"/>
                  <a:pt x="2448806" y="1467249"/>
                  <a:pt x="2459864" y="1481071"/>
                </a:cubicBezTo>
                <a:cubicBezTo>
                  <a:pt x="2468345" y="1491672"/>
                  <a:pt x="2485622" y="1489656"/>
                  <a:pt x="2498501" y="1493949"/>
                </a:cubicBezTo>
                <a:cubicBezTo>
                  <a:pt x="2502794" y="1506828"/>
                  <a:pt x="2498210" y="1529293"/>
                  <a:pt x="2511380" y="1532586"/>
                </a:cubicBezTo>
                <a:cubicBezTo>
                  <a:pt x="2547227" y="1541548"/>
                  <a:pt x="2557473" y="1484456"/>
                  <a:pt x="2562895" y="1468192"/>
                </a:cubicBezTo>
                <a:cubicBezTo>
                  <a:pt x="2571481" y="1481071"/>
                  <a:pt x="2583218" y="1492335"/>
                  <a:pt x="2588653" y="1506828"/>
                </a:cubicBezTo>
                <a:cubicBezTo>
                  <a:pt x="2595045" y="1523873"/>
                  <a:pt x="2611781" y="1636661"/>
                  <a:pt x="2614411" y="1648496"/>
                </a:cubicBezTo>
                <a:cubicBezTo>
                  <a:pt x="2621558" y="1680659"/>
                  <a:pt x="2644459" y="1722901"/>
                  <a:pt x="2653047" y="1751527"/>
                </a:cubicBezTo>
                <a:cubicBezTo>
                  <a:pt x="2666871" y="1797609"/>
                  <a:pt x="2669775" y="1860924"/>
                  <a:pt x="2678805" y="1906073"/>
                </a:cubicBezTo>
                <a:cubicBezTo>
                  <a:pt x="2681467" y="1919385"/>
                  <a:pt x="2688391" y="1931540"/>
                  <a:pt x="2691684" y="1944710"/>
                </a:cubicBezTo>
                <a:cubicBezTo>
                  <a:pt x="2696993" y="1965946"/>
                  <a:pt x="2700270" y="1987639"/>
                  <a:pt x="2704563" y="2009104"/>
                </a:cubicBezTo>
                <a:cubicBezTo>
                  <a:pt x="2778888" y="1414506"/>
                  <a:pt x="2723258" y="1901300"/>
                  <a:pt x="2678805" y="412124"/>
                </a:cubicBezTo>
                <a:cubicBezTo>
                  <a:pt x="2675479" y="300695"/>
                  <a:pt x="2678059" y="215960"/>
                  <a:pt x="2653047" y="115910"/>
                </a:cubicBezTo>
                <a:cubicBezTo>
                  <a:pt x="2649755" y="102740"/>
                  <a:pt x="2644462" y="90152"/>
                  <a:pt x="2640169" y="77273"/>
                </a:cubicBezTo>
                <a:cubicBezTo>
                  <a:pt x="2613849" y="156233"/>
                  <a:pt x="2631751" y="78285"/>
                  <a:pt x="2653047" y="206062"/>
                </a:cubicBezTo>
                <a:cubicBezTo>
                  <a:pt x="2699288" y="483515"/>
                  <a:pt x="2620333" y="220869"/>
                  <a:pt x="2717442" y="463640"/>
                </a:cubicBezTo>
                <a:cubicBezTo>
                  <a:pt x="2727526" y="488849"/>
                  <a:pt x="2733921" y="515397"/>
                  <a:pt x="2743200" y="540913"/>
                </a:cubicBezTo>
                <a:cubicBezTo>
                  <a:pt x="2751100" y="562639"/>
                  <a:pt x="2761226" y="583520"/>
                  <a:pt x="2768957" y="605307"/>
                </a:cubicBezTo>
                <a:cubicBezTo>
                  <a:pt x="2808456" y="716622"/>
                  <a:pt x="2836896" y="832223"/>
                  <a:pt x="2884867" y="940158"/>
                </a:cubicBezTo>
                <a:cubicBezTo>
                  <a:pt x="2902039" y="978795"/>
                  <a:pt x="2921205" y="1016605"/>
                  <a:pt x="2936383" y="1056068"/>
                </a:cubicBezTo>
                <a:cubicBezTo>
                  <a:pt x="2994836" y="1208047"/>
                  <a:pt x="2896961" y="1002984"/>
                  <a:pt x="2975019" y="1159099"/>
                </a:cubicBezTo>
                <a:cubicBezTo>
                  <a:pt x="2979312" y="1180564"/>
                  <a:pt x="2985067" y="1201787"/>
                  <a:pt x="2987898" y="1223493"/>
                </a:cubicBezTo>
                <a:cubicBezTo>
                  <a:pt x="2997954" y="1300589"/>
                  <a:pt x="2987086" y="1382245"/>
                  <a:pt x="3013656" y="1455313"/>
                </a:cubicBezTo>
                <a:cubicBezTo>
                  <a:pt x="3024337" y="1484685"/>
                  <a:pt x="3031191" y="1395313"/>
                  <a:pt x="3039414" y="1365161"/>
                </a:cubicBezTo>
                <a:cubicBezTo>
                  <a:pt x="3058606" y="1294788"/>
                  <a:pt x="3040234" y="1331731"/>
                  <a:pt x="3078050" y="1275009"/>
                </a:cubicBezTo>
                <a:cubicBezTo>
                  <a:pt x="3082343" y="1262130"/>
                  <a:pt x="3084336" y="1248239"/>
                  <a:pt x="3090929" y="1236372"/>
                </a:cubicBezTo>
                <a:cubicBezTo>
                  <a:pt x="3105963" y="1209311"/>
                  <a:pt x="3142445" y="1159099"/>
                  <a:pt x="3142445" y="1159099"/>
                </a:cubicBezTo>
                <a:cubicBezTo>
                  <a:pt x="3151031" y="1210614"/>
                  <a:pt x="3151687" y="1264099"/>
                  <a:pt x="3168202" y="1313645"/>
                </a:cubicBezTo>
                <a:cubicBezTo>
                  <a:pt x="3186416" y="1368286"/>
                  <a:pt x="3227263" y="1413551"/>
                  <a:pt x="3245476" y="1468192"/>
                </a:cubicBezTo>
                <a:lnTo>
                  <a:pt x="3258354" y="1506828"/>
                </a:lnTo>
                <a:cubicBezTo>
                  <a:pt x="3262647" y="1481070"/>
                  <a:pt x="3265568" y="1455046"/>
                  <a:pt x="3271233" y="1429555"/>
                </a:cubicBezTo>
                <a:cubicBezTo>
                  <a:pt x="3274178" y="1416303"/>
                  <a:pt x="3280819" y="1404088"/>
                  <a:pt x="3284112" y="1390918"/>
                </a:cubicBezTo>
                <a:cubicBezTo>
                  <a:pt x="3289421" y="1369682"/>
                  <a:pt x="3292698" y="1347989"/>
                  <a:pt x="3296991" y="1326524"/>
                </a:cubicBezTo>
                <a:cubicBezTo>
                  <a:pt x="3301284" y="1390918"/>
                  <a:pt x="3289461" y="1458482"/>
                  <a:pt x="3309870" y="1519707"/>
                </a:cubicBezTo>
                <a:cubicBezTo>
                  <a:pt x="3315162" y="1535584"/>
                  <a:pt x="3346034" y="1397100"/>
                  <a:pt x="3348507" y="1390918"/>
                </a:cubicBezTo>
                <a:cubicBezTo>
                  <a:pt x="3355161" y="1374283"/>
                  <a:pt x="3392158" y="1285354"/>
                  <a:pt x="3425780" y="1275009"/>
                </a:cubicBezTo>
                <a:cubicBezTo>
                  <a:pt x="3467016" y="1262321"/>
                  <a:pt x="3511639" y="1266423"/>
                  <a:pt x="3554569" y="1262130"/>
                </a:cubicBezTo>
                <a:cubicBezTo>
                  <a:pt x="3632371" y="1236195"/>
                  <a:pt x="3560873" y="1245829"/>
                  <a:pt x="3606084" y="1313645"/>
                </a:cubicBezTo>
                <a:cubicBezTo>
                  <a:pt x="3646636" y="1374473"/>
                  <a:pt x="3705260" y="1421582"/>
                  <a:pt x="3747752" y="1481071"/>
                </a:cubicBezTo>
                <a:cubicBezTo>
                  <a:pt x="3828884" y="1594657"/>
                  <a:pt x="3795631" y="1538192"/>
                  <a:pt x="3850783" y="1648496"/>
                </a:cubicBezTo>
                <a:cubicBezTo>
                  <a:pt x="3902095" y="1494547"/>
                  <a:pt x="3848782" y="1663493"/>
                  <a:pt x="3902298" y="1262130"/>
                </a:cubicBezTo>
                <a:cubicBezTo>
                  <a:pt x="3912652" y="1184478"/>
                  <a:pt x="3905902" y="1100379"/>
                  <a:pt x="3940935" y="1030310"/>
                </a:cubicBezTo>
                <a:lnTo>
                  <a:pt x="3966692" y="978794"/>
                </a:lnTo>
                <a:cubicBezTo>
                  <a:pt x="3975278" y="1000259"/>
                  <a:pt x="3985139" y="1021257"/>
                  <a:pt x="3992450" y="1043189"/>
                </a:cubicBezTo>
                <a:cubicBezTo>
                  <a:pt x="4002333" y="1072838"/>
                  <a:pt x="4001644" y="1106838"/>
                  <a:pt x="4018208" y="1133341"/>
                </a:cubicBezTo>
                <a:cubicBezTo>
                  <a:pt x="4025403" y="1144853"/>
                  <a:pt x="4043966" y="1141927"/>
                  <a:pt x="4056845" y="1146220"/>
                </a:cubicBezTo>
                <a:cubicBezTo>
                  <a:pt x="4074017" y="1129048"/>
                  <a:pt x="4097500" y="1116425"/>
                  <a:pt x="4108360" y="1094704"/>
                </a:cubicBezTo>
                <a:cubicBezTo>
                  <a:pt x="4120038" y="1071348"/>
                  <a:pt x="4104044" y="1037083"/>
                  <a:pt x="4121239" y="1017431"/>
                </a:cubicBezTo>
                <a:cubicBezTo>
                  <a:pt x="4139118" y="996998"/>
                  <a:pt x="4173303" y="1001757"/>
                  <a:pt x="4198512" y="991673"/>
                </a:cubicBezTo>
                <a:cubicBezTo>
                  <a:pt x="4216338" y="984543"/>
                  <a:pt x="4232856" y="974502"/>
                  <a:pt x="4250028" y="965916"/>
                </a:cubicBezTo>
                <a:cubicBezTo>
                  <a:pt x="4268147" y="993095"/>
                  <a:pt x="4285716" y="1024922"/>
                  <a:pt x="4314422" y="1043189"/>
                </a:cubicBezTo>
                <a:cubicBezTo>
                  <a:pt x="4346816" y="1063804"/>
                  <a:pt x="4383109" y="1077532"/>
                  <a:pt x="4417453" y="1094704"/>
                </a:cubicBezTo>
                <a:cubicBezTo>
                  <a:pt x="4430332" y="1090411"/>
                  <a:pt x="4447609" y="1092426"/>
                  <a:pt x="4456090" y="1081825"/>
                </a:cubicBezTo>
                <a:cubicBezTo>
                  <a:pt x="4467147" y="1068004"/>
                  <a:pt x="4462920" y="1046945"/>
                  <a:pt x="4468969" y="1030310"/>
                </a:cubicBezTo>
                <a:cubicBezTo>
                  <a:pt x="4497303" y="952391"/>
                  <a:pt x="4536005" y="878113"/>
                  <a:pt x="4559121" y="798490"/>
                </a:cubicBezTo>
                <a:lnTo>
                  <a:pt x="4790940" y="0"/>
                </a:lnTo>
                <a:lnTo>
                  <a:pt x="4932608" y="167425"/>
                </a:lnTo>
                <a:cubicBezTo>
                  <a:pt x="4954205" y="193072"/>
                  <a:pt x="4977774" y="217231"/>
                  <a:pt x="4997002" y="244699"/>
                </a:cubicBezTo>
                <a:cubicBezTo>
                  <a:pt x="5027053" y="287628"/>
                  <a:pt x="5053305" y="333484"/>
                  <a:pt x="5087154" y="373487"/>
                </a:cubicBezTo>
                <a:cubicBezTo>
                  <a:pt x="5101019" y="389873"/>
                  <a:pt x="5138670" y="412124"/>
                  <a:pt x="5138670" y="412124"/>
                </a:cubicBezTo>
              </a:path>
            </a:pathLst>
          </a:cu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8" name="Straight Connector 27"/>
          <p:cNvCxnSpPr/>
          <p:nvPr/>
        </p:nvCxnSpPr>
        <p:spPr>
          <a:xfrm>
            <a:off x="632014" y="3258800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32012" y="3596551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36131" y="3905473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32011" y="4173200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27892" y="4482122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27890" y="4819873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40247" y="5128795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27751" y="5398837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431027" y="5519952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875870" y="5519952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283644" y="5515830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691420" y="5519952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082718" y="5524068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527561" y="5524068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935335" y="5519946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338986" y="5511708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746762" y="5515830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138060" y="5519946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582903" y="5519946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949491" y="5515824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883534" y="559964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49" name="TextBox 48"/>
          <p:cNvSpPr txBox="1"/>
          <p:nvPr/>
        </p:nvSpPr>
        <p:spPr>
          <a:xfrm>
            <a:off x="1031365" y="5735100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0</a:t>
            </a:r>
            <a:endParaRPr lang="hu-HU" sz="1200" b="1" dirty="0"/>
          </a:p>
        </p:txBody>
      </p:sp>
      <p:sp>
        <p:nvSpPr>
          <p:cNvPr id="50" name="Rectangle 49"/>
          <p:cNvSpPr/>
          <p:nvPr/>
        </p:nvSpPr>
        <p:spPr>
          <a:xfrm>
            <a:off x="1266624" y="560743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51" name="TextBox 50"/>
          <p:cNvSpPr txBox="1"/>
          <p:nvPr/>
        </p:nvSpPr>
        <p:spPr>
          <a:xfrm>
            <a:off x="1414455" y="574289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52" name="Rectangle 51"/>
          <p:cNvSpPr/>
          <p:nvPr/>
        </p:nvSpPr>
        <p:spPr>
          <a:xfrm>
            <a:off x="1709735" y="55992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53" name="TextBox 52"/>
          <p:cNvSpPr txBox="1"/>
          <p:nvPr/>
        </p:nvSpPr>
        <p:spPr>
          <a:xfrm>
            <a:off x="1857566" y="5734660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54" name="Rectangle 53"/>
          <p:cNvSpPr/>
          <p:nvPr/>
        </p:nvSpPr>
        <p:spPr>
          <a:xfrm>
            <a:off x="5796538" y="560255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55" name="TextBox 54"/>
          <p:cNvSpPr txBox="1"/>
          <p:nvPr/>
        </p:nvSpPr>
        <p:spPr>
          <a:xfrm>
            <a:off x="5944369" y="573801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k</a:t>
            </a:r>
            <a:endParaRPr lang="hu-HU" sz="1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614778" y="1973109"/>
            <a:ext cx="29757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a stock market</a:t>
            </a:r>
          </a:p>
          <a:p>
            <a:r>
              <a:rPr lang="hu-HU" dirty="0" smtClean="0"/>
              <a:t>related time series, where</a:t>
            </a:r>
          </a:p>
          <a:p>
            <a:r>
              <a:rPr lang="hu-HU" dirty="0" smtClean="0"/>
              <a:t>the </a:t>
            </a:r>
            <a:r>
              <a:rPr lang="hu-HU" b="1" dirty="0" smtClean="0"/>
              <a:t>x(t)</a:t>
            </a:r>
            <a:r>
              <a:rPr lang="hu-HU" dirty="0" smtClean="0"/>
              <a:t> values are the </a:t>
            </a:r>
          </a:p>
          <a:p>
            <a:r>
              <a:rPr lang="hu-HU" dirty="0" smtClean="0"/>
              <a:t>given stock prices 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000129" y="327632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57" name="TextBox 56"/>
          <p:cNvSpPr txBox="1"/>
          <p:nvPr/>
        </p:nvSpPr>
        <p:spPr>
          <a:xfrm>
            <a:off x="7147960" y="3411780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0</a:t>
            </a:r>
            <a:endParaRPr lang="hu-HU" sz="1200" b="1" dirty="0"/>
          </a:p>
        </p:txBody>
      </p:sp>
      <p:sp>
        <p:nvSpPr>
          <p:cNvPr id="58" name="Rectangle 57"/>
          <p:cNvSpPr/>
          <p:nvPr/>
        </p:nvSpPr>
        <p:spPr>
          <a:xfrm>
            <a:off x="7383219" y="328411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59" name="TextBox 58"/>
          <p:cNvSpPr txBox="1"/>
          <p:nvPr/>
        </p:nvSpPr>
        <p:spPr>
          <a:xfrm>
            <a:off x="7531050" y="341957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60" name="Rectangle 59"/>
          <p:cNvSpPr/>
          <p:nvPr/>
        </p:nvSpPr>
        <p:spPr>
          <a:xfrm>
            <a:off x="7826330" y="3275880"/>
            <a:ext cx="912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r>
              <a:rPr lang="hu-HU" b="1" dirty="0" smtClean="0"/>
              <a:t>     ...</a:t>
            </a:r>
            <a:endParaRPr lang="hu-HU" dirty="0"/>
          </a:p>
        </p:txBody>
      </p:sp>
      <p:sp>
        <p:nvSpPr>
          <p:cNvPr id="61" name="TextBox 60"/>
          <p:cNvSpPr txBox="1"/>
          <p:nvPr/>
        </p:nvSpPr>
        <p:spPr>
          <a:xfrm>
            <a:off x="7974161" y="3411340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62" name="Rectangle 61"/>
          <p:cNvSpPr/>
          <p:nvPr/>
        </p:nvSpPr>
        <p:spPr>
          <a:xfrm>
            <a:off x="8818661" y="327189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63" name="TextBox 62"/>
          <p:cNvSpPr txBox="1"/>
          <p:nvPr/>
        </p:nvSpPr>
        <p:spPr>
          <a:xfrm>
            <a:off x="8966492" y="34073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k</a:t>
            </a:r>
            <a:endParaRPr lang="hu-HU" sz="1200" b="1" dirty="0"/>
          </a:p>
        </p:txBody>
      </p:sp>
    </p:spTree>
    <p:extLst>
      <p:ext uri="{BB962C8B-B14F-4D97-AF65-F5344CB8AC3E}">
        <p14:creationId xmlns:p14="http://schemas.microsoft.com/office/powerpoint/2010/main" val="104520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Time Series Analysis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309816" y="1400432"/>
            <a:ext cx="3330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STATIONARITY IN TIME SERIES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878227" y="1924908"/>
            <a:ext cx="5870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mean of the given </a:t>
            </a:r>
            <a:r>
              <a:rPr lang="hu-HU" b="1" dirty="0" smtClean="0"/>
              <a:t>x(t)</a:t>
            </a:r>
            <a:r>
              <a:rPr lang="hu-HU" dirty="0" smtClean="0"/>
              <a:t> time series is: </a:t>
            </a:r>
            <a:r>
              <a:rPr lang="hu-HU" b="1" dirty="0" smtClean="0"/>
              <a:t>E(x(t)) = </a:t>
            </a:r>
            <a:r>
              <a:rPr lang="el-GR" b="1" dirty="0" smtClean="0"/>
              <a:t>μ</a:t>
            </a:r>
            <a:r>
              <a:rPr lang="hu-HU" b="1" dirty="0" smtClean="0"/>
              <a:t>(t)</a:t>
            </a:r>
            <a:endParaRPr lang="hu-H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660822" y="2420203"/>
            <a:ext cx="67361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1.) </a:t>
            </a:r>
            <a:r>
              <a:rPr lang="hu-HU" dirty="0" smtClean="0"/>
              <a:t>a time series is stationary (as far as the mean is concerned)</a:t>
            </a:r>
          </a:p>
          <a:p>
            <a:r>
              <a:rPr lang="hu-HU" dirty="0"/>
              <a:t>	</a:t>
            </a:r>
            <a:r>
              <a:rPr lang="hu-HU" dirty="0" smtClean="0"/>
              <a:t>if the mean is constant</a:t>
            </a:r>
          </a:p>
          <a:p>
            <a:r>
              <a:rPr lang="hu-HU" dirty="0"/>
              <a:t>	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r>
              <a:rPr lang="el-GR" b="1" dirty="0"/>
              <a:t>μ</a:t>
            </a:r>
            <a:r>
              <a:rPr lang="hu-HU" b="1" dirty="0"/>
              <a:t>(t</a:t>
            </a:r>
            <a:r>
              <a:rPr lang="hu-HU" b="1" dirty="0" smtClean="0"/>
              <a:t>)</a:t>
            </a:r>
            <a:r>
              <a:rPr lang="hu-HU" dirty="0" smtClean="0"/>
              <a:t> = </a:t>
            </a:r>
            <a:r>
              <a:rPr lang="el-GR" b="1" dirty="0" smtClean="0"/>
              <a:t>μ</a:t>
            </a:r>
            <a:endParaRPr lang="hu-H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1878227" y="3807254"/>
                <a:ext cx="7019742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dirty="0" smtClean="0"/>
                  <a:t>The variance of the given </a:t>
                </a:r>
                <a:r>
                  <a:rPr lang="hu-HU" b="1" dirty="0" smtClean="0"/>
                  <a:t>x(t)</a:t>
                </a:r>
                <a:r>
                  <a:rPr lang="hu-HU" dirty="0" smtClean="0"/>
                  <a:t> time series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1" i="0">
                            <a:latin typeface="Cambria Math" panose="02040503050406030204" pitchFamily="18" charset="0"/>
                          </a:rPr>
                          <m:t>𝛔</m:t>
                        </m:r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𝐭</m:t>
                        </m:r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hu-HU" b="1" i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hu-HU" dirty="0"/>
                  <a:t> = </a:t>
                </a:r>
                <a:r>
                  <a:rPr lang="hu-HU" b="1" dirty="0"/>
                  <a:t>E[(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hu-HU" b="1" dirty="0"/>
                          <m:t>x</m:t>
                        </m:r>
                        <m:r>
                          <m:rPr>
                            <m:nor/>
                          </m:rPr>
                          <a:rPr lang="hu-HU" b="1" i="0" dirty="0" smtClean="0"/>
                          <m:t>(</m:t>
                        </m:r>
                        <m:r>
                          <m:rPr>
                            <m:nor/>
                          </m:rPr>
                          <a:rPr lang="hu-HU" b="1" i="0" dirty="0" smtClean="0"/>
                          <m:t>t</m:t>
                        </m:r>
                        <m:r>
                          <m:rPr>
                            <m:nor/>
                          </m:rPr>
                          <a:rPr lang="hu-HU" b="1" i="0" dirty="0" smtClean="0"/>
                          <m:t>)−</m:t>
                        </m:r>
                        <m:r>
                          <m:rPr>
                            <m:nor/>
                          </m:rPr>
                          <a:rPr lang="el-GR" b="1" dirty="0"/>
                          <m:t>μ</m:t>
                        </m:r>
                        <m:r>
                          <a:rPr lang="hu-HU" b="1" i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hu-HU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hu-HU" b="1" dirty="0" smtClean="0"/>
                  <a:t>]</a:t>
                </a:r>
                <a:endParaRPr lang="hu-HU" b="1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227" y="3807254"/>
                <a:ext cx="7019742" cy="375552"/>
              </a:xfrm>
              <a:prstGeom prst="rect">
                <a:avLst/>
              </a:prstGeom>
              <a:blipFill rotWithShape="0">
                <a:blip r:embed="rId2"/>
                <a:stretch>
                  <a:fillRect l="-694" t="-9836" b="-2459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2660822" y="4302549"/>
                <a:ext cx="7061549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 smtClean="0"/>
                  <a:t>2.) </a:t>
                </a:r>
                <a:r>
                  <a:rPr lang="hu-HU" dirty="0" smtClean="0"/>
                  <a:t>a time series is stationary (as far as the variance is concerned)</a:t>
                </a:r>
              </a:p>
              <a:p>
                <a:r>
                  <a:rPr lang="hu-HU" dirty="0"/>
                  <a:t>	</a:t>
                </a:r>
                <a:r>
                  <a:rPr lang="hu-HU" dirty="0" smtClean="0"/>
                  <a:t>if the variance is constant</a:t>
                </a:r>
              </a:p>
              <a:p>
                <a:r>
                  <a:rPr lang="hu-HU" dirty="0"/>
                  <a:t>	</a:t>
                </a:r>
                <a:endParaRPr lang="hu-HU" dirty="0" smtClean="0"/>
              </a:p>
              <a:p>
                <a:r>
                  <a:rPr lang="hu-HU" dirty="0"/>
                  <a:t>	</a:t>
                </a:r>
                <a:r>
                  <a:rPr lang="hu-HU" dirty="0" smtClean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1">
                            <a:latin typeface="Cambria Math" panose="02040503050406030204" pitchFamily="18" charset="0"/>
                          </a:rPr>
                          <m:t>𝛔</m:t>
                        </m:r>
                        <m:r>
                          <a:rPr lang="hu-HU" b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b="1">
                            <a:latin typeface="Cambria Math" panose="02040503050406030204" pitchFamily="18" charset="0"/>
                          </a:rPr>
                          <m:t>𝐭</m:t>
                        </m:r>
                        <m:r>
                          <a:rPr lang="hu-HU" b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hu-HU" b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hu-HU" dirty="0" smtClean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1">
                            <a:latin typeface="Cambria Math" panose="02040503050406030204" pitchFamily="18" charset="0"/>
                          </a:rPr>
                          <m:t>𝛔</m:t>
                        </m:r>
                      </m:e>
                      <m:sup>
                        <m:r>
                          <a:rPr lang="hu-HU" b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hu-HU" b="1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0822" y="4302549"/>
                <a:ext cx="7061549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690" t="-3553" b="-710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878227" y="5538564"/>
            <a:ext cx="6820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BUT</a:t>
            </a:r>
            <a:r>
              <a:rPr lang="hu-HU" dirty="0" smtClean="0"/>
              <a:t> some </a:t>
            </a:r>
            <a:r>
              <a:rPr lang="hu-HU" b="1" dirty="0" smtClean="0"/>
              <a:t>x(t)</a:t>
            </a:r>
            <a:r>
              <a:rPr lang="hu-HU" dirty="0" smtClean="0"/>
              <a:t> observations may be correlated: so we may over-</a:t>
            </a:r>
          </a:p>
          <a:p>
            <a:r>
              <a:rPr lang="hu-HU" dirty="0"/>
              <a:t>	</a:t>
            </a:r>
            <a:r>
              <a:rPr lang="hu-HU" dirty="0" smtClean="0"/>
              <a:t>or underestimate the actual variance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4576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Time Series Analysis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309816" y="1400432"/>
            <a:ext cx="3330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STATIONARITY IN TIME SERIES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820562" y="1881313"/>
            <a:ext cx="68259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Second order stationarity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if we assume that the </a:t>
            </a:r>
            <a:r>
              <a:rPr lang="hu-HU" b="1" dirty="0" smtClean="0"/>
              <a:t>x(t)</a:t>
            </a:r>
            <a:r>
              <a:rPr lang="hu-HU" dirty="0" smtClean="0"/>
              <a:t> series is </a:t>
            </a:r>
          </a:p>
          <a:p>
            <a:r>
              <a:rPr lang="hu-HU" dirty="0" smtClean="0"/>
              <a:t>    stationary in the mean AND stationary in the variance: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1194486" y="2619977"/>
            <a:ext cx="86838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given </a:t>
            </a:r>
            <a:r>
              <a:rPr lang="hu-HU" b="1" dirty="0" smtClean="0"/>
              <a:t>x(t)</a:t>
            </a:r>
            <a:r>
              <a:rPr lang="hu-HU" dirty="0" smtClean="0"/>
              <a:t> time series is </a:t>
            </a:r>
            <a:r>
              <a:rPr lang="hu-HU" b="1" dirty="0" smtClean="0">
                <a:solidFill>
                  <a:srgbClr val="FF7C80"/>
                </a:solidFill>
              </a:rPr>
              <a:t>second order stationary </a:t>
            </a:r>
            <a:r>
              <a:rPr lang="hu-HU" dirty="0" smtClean="0"/>
              <a:t>if the correlation between the</a:t>
            </a:r>
          </a:p>
          <a:p>
            <a:r>
              <a:rPr lang="hu-HU" dirty="0"/>
              <a:t> </a:t>
            </a:r>
            <a:r>
              <a:rPr lang="hu-HU" dirty="0" smtClean="0"/>
              <a:t> observations is the function of the </a:t>
            </a:r>
            <a:r>
              <a:rPr lang="hu-HU" b="1" dirty="0" smtClean="0"/>
              <a:t>lag</a:t>
            </a:r>
            <a:r>
              <a:rPr lang="hu-HU" dirty="0" smtClean="0"/>
              <a:t> exclusively</a:t>
            </a:r>
          </a:p>
          <a:p>
            <a:r>
              <a:rPr lang="hu-HU" dirty="0"/>
              <a:t>	</a:t>
            </a:r>
            <a:r>
              <a:rPr lang="hu-HU" dirty="0" smtClean="0"/>
              <a:t>~ so the function of time steps separating each sequential observations</a:t>
            </a:r>
            <a:endParaRPr lang="hu-HU" dirty="0"/>
          </a:p>
        </p:txBody>
      </p:sp>
      <p:sp>
        <p:nvSpPr>
          <p:cNvPr id="9" name="TextBox 8"/>
          <p:cNvSpPr txBox="1"/>
          <p:nvPr/>
        </p:nvSpPr>
        <p:spPr>
          <a:xfrm>
            <a:off x="1309816" y="3690552"/>
            <a:ext cx="80265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Autocovariance</a:t>
            </a:r>
            <a:r>
              <a:rPr lang="hu-HU" dirty="0" smtClean="0"/>
              <a:t> (serial covariance) for second order stationary time series: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624649" y="4232884"/>
                <a:ext cx="30828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 smtClean="0"/>
                  <a:t>Cov  = E[ ( x  –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b="1" dirty="0"/>
                      <m:t>μ</m:t>
                    </m:r>
                  </m:oMath>
                </a14:m>
                <a:r>
                  <a:rPr lang="hu-HU" b="1" dirty="0" smtClean="0"/>
                  <a:t>)( x     -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b="1" dirty="0"/>
                      <m:t>μ</m:t>
                    </m:r>
                  </m:oMath>
                </a14:m>
                <a:r>
                  <a:rPr lang="hu-HU" b="1" dirty="0" smtClean="0"/>
                  <a:t>)]</a:t>
                </a:r>
                <a:endParaRPr lang="hu-HU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649" y="4232884"/>
                <a:ext cx="3082895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782" t="-9836" r="-990" b="-2295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4011827" y="4394320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k</a:t>
            </a:r>
            <a:endParaRPr lang="hu-HU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940979" y="4396383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t</a:t>
            </a:r>
            <a:endParaRPr lang="hu-HU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737547" y="4394319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t</a:t>
            </a:r>
            <a:r>
              <a:rPr lang="hu-HU" sz="1400" b="1" dirty="0" smtClean="0"/>
              <a:t>+k</a:t>
            </a:r>
            <a:endParaRPr lang="hu-HU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309816" y="4863531"/>
            <a:ext cx="60612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Autocorrelation</a:t>
            </a:r>
            <a:r>
              <a:rPr lang="hu-HU" dirty="0" smtClean="0"/>
              <a:t> for second order stationary time series: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5571465" y="553575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k</a:t>
            </a:r>
            <a:endParaRPr lang="hu-HU" sz="1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188990" y="5401195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Cov</a:t>
            </a:r>
            <a:endParaRPr lang="hu-HU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5151617" y="5798306"/>
            <a:ext cx="7418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298674" y="5812754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b="1" dirty="0" smtClean="0"/>
              <a:t>σ</a:t>
            </a:r>
            <a:r>
              <a:rPr lang="hu-HU" b="1" dirty="0" smtClean="0"/>
              <a:t>  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5444969" y="5785045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594091" y="5602195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δ  =  </a:t>
            </a:r>
            <a:endParaRPr lang="hu-HU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728525" y="5784687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k</a:t>
            </a:r>
            <a:endParaRPr lang="hu-HU" sz="1400" b="1" dirty="0"/>
          </a:p>
        </p:txBody>
      </p:sp>
    </p:spTree>
    <p:extLst>
      <p:ext uri="{BB962C8B-B14F-4D97-AF65-F5344CB8AC3E}">
        <p14:creationId xmlns:p14="http://schemas.microsoft.com/office/powerpoint/2010/main" val="198835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Time Series Analysis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309816" y="1400432"/>
            <a:ext cx="3330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STATIONARITY IN TIME SERIES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754658" y="2191264"/>
            <a:ext cx="6925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non-stationary process 		                stationary process </a:t>
            </a:r>
            <a:endParaRPr lang="hu-HU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004507" y="2392406"/>
            <a:ext cx="74964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44652" y="2568834"/>
            <a:ext cx="2085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/>
              <a:t>transformation such as </a:t>
            </a:r>
          </a:p>
          <a:p>
            <a:r>
              <a:rPr lang="hu-HU" sz="1400" b="1" dirty="0" smtClean="0"/>
              <a:t>y(t)-y(t-1) </a:t>
            </a:r>
            <a:r>
              <a:rPr lang="hu-HU" sz="1400" dirty="0" smtClean="0"/>
              <a:t>differencing</a:t>
            </a:r>
            <a:endParaRPr lang="hu-HU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342799" y="3385752"/>
            <a:ext cx="70262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non-stationary data is unpredictable and can not be modeled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we tranform non-stationary processes into stationary processes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smtClean="0">
                <a:sym typeface="Wingdings" panose="05000000000000000000" pitchFamily="2" charset="2"/>
              </a:rPr>
              <a:t>  	~ thus we can build models !!!</a:t>
            </a:r>
            <a:endParaRPr lang="hu-HU" dirty="0"/>
          </a:p>
        </p:txBody>
      </p:sp>
      <p:sp>
        <p:nvSpPr>
          <p:cNvPr id="17" name="TextBox 16"/>
          <p:cNvSpPr txBox="1"/>
          <p:nvPr/>
        </p:nvSpPr>
        <p:spPr>
          <a:xfrm>
            <a:off x="2232454" y="2504183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(random walk)</a:t>
            </a:r>
            <a:endParaRPr lang="hu-HU" dirty="0"/>
          </a:p>
        </p:txBody>
      </p:sp>
      <p:sp>
        <p:nvSpPr>
          <p:cNvPr id="26" name="TextBox 25"/>
          <p:cNvSpPr txBox="1"/>
          <p:nvPr/>
        </p:nvSpPr>
        <p:spPr>
          <a:xfrm>
            <a:off x="6746826" y="2501437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(white noise)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2272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Time Series Analysis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309816" y="1400432"/>
            <a:ext cx="3330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STATIONARITY IN TIME SERIES</a:t>
            </a:r>
            <a:endParaRPr lang="hu-HU" b="1" u="sng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31631" y="2560597"/>
            <a:ext cx="0" cy="33778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05742" y="5589978"/>
            <a:ext cx="45972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8697" y="220394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x(t)</a:t>
            </a:r>
            <a:endParaRPr lang="hu-H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964383" y="5405312"/>
            <a:ext cx="2760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hu-HU" b="1" dirty="0" smtClean="0"/>
              <a:t>t</a:t>
            </a:r>
            <a:endParaRPr lang="hu-HU" b="1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39729" y="5515836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27895" y="2949878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26"/>
          <p:cNvSpPr/>
          <p:nvPr/>
        </p:nvSpPr>
        <p:spPr>
          <a:xfrm>
            <a:off x="1103870" y="2560596"/>
            <a:ext cx="3642892" cy="2627290"/>
          </a:xfrm>
          <a:custGeom>
            <a:avLst/>
            <a:gdLst>
              <a:gd name="connsiteX0" fmla="*/ 0 w 5138670"/>
              <a:gd name="connsiteY0" fmla="*/ 2627290 h 2627290"/>
              <a:gd name="connsiteX1" fmla="*/ 51515 w 5138670"/>
              <a:gd name="connsiteY1" fmla="*/ 2562896 h 2627290"/>
              <a:gd name="connsiteX2" fmla="*/ 90152 w 5138670"/>
              <a:gd name="connsiteY2" fmla="*/ 2421228 h 2627290"/>
              <a:gd name="connsiteX3" fmla="*/ 128788 w 5138670"/>
              <a:gd name="connsiteY3" fmla="*/ 2318197 h 2627290"/>
              <a:gd name="connsiteX4" fmla="*/ 154546 w 5138670"/>
              <a:gd name="connsiteY4" fmla="*/ 2266682 h 2627290"/>
              <a:gd name="connsiteX5" fmla="*/ 193183 w 5138670"/>
              <a:gd name="connsiteY5" fmla="*/ 2189409 h 2627290"/>
              <a:gd name="connsiteX6" fmla="*/ 231819 w 5138670"/>
              <a:gd name="connsiteY6" fmla="*/ 2176530 h 2627290"/>
              <a:gd name="connsiteX7" fmla="*/ 244698 w 5138670"/>
              <a:gd name="connsiteY7" fmla="*/ 2228045 h 2627290"/>
              <a:gd name="connsiteX8" fmla="*/ 257577 w 5138670"/>
              <a:gd name="connsiteY8" fmla="*/ 2395471 h 2627290"/>
              <a:gd name="connsiteX9" fmla="*/ 283335 w 5138670"/>
              <a:gd name="connsiteY9" fmla="*/ 2331076 h 2627290"/>
              <a:gd name="connsiteX10" fmla="*/ 309092 w 5138670"/>
              <a:gd name="connsiteY10" fmla="*/ 2240924 h 2627290"/>
              <a:gd name="connsiteX11" fmla="*/ 334850 w 5138670"/>
              <a:gd name="connsiteY11" fmla="*/ 2202287 h 2627290"/>
              <a:gd name="connsiteX12" fmla="*/ 347729 w 5138670"/>
              <a:gd name="connsiteY12" fmla="*/ 2150772 h 2627290"/>
              <a:gd name="connsiteX13" fmla="*/ 412123 w 5138670"/>
              <a:gd name="connsiteY13" fmla="*/ 2073499 h 2627290"/>
              <a:gd name="connsiteX14" fmla="*/ 425002 w 5138670"/>
              <a:gd name="connsiteY14" fmla="*/ 2112135 h 2627290"/>
              <a:gd name="connsiteX15" fmla="*/ 437881 w 5138670"/>
              <a:gd name="connsiteY15" fmla="*/ 2395471 h 2627290"/>
              <a:gd name="connsiteX16" fmla="*/ 489397 w 5138670"/>
              <a:gd name="connsiteY16" fmla="*/ 2369713 h 2627290"/>
              <a:gd name="connsiteX17" fmla="*/ 553791 w 5138670"/>
              <a:gd name="connsiteY17" fmla="*/ 2292440 h 2627290"/>
              <a:gd name="connsiteX18" fmla="*/ 592428 w 5138670"/>
              <a:gd name="connsiteY18" fmla="*/ 2215166 h 2627290"/>
              <a:gd name="connsiteX19" fmla="*/ 631064 w 5138670"/>
              <a:gd name="connsiteY19" fmla="*/ 2189409 h 2627290"/>
              <a:gd name="connsiteX20" fmla="*/ 643943 w 5138670"/>
              <a:gd name="connsiteY20" fmla="*/ 2150772 h 2627290"/>
              <a:gd name="connsiteX21" fmla="*/ 682580 w 5138670"/>
              <a:gd name="connsiteY21" fmla="*/ 2163651 h 2627290"/>
              <a:gd name="connsiteX22" fmla="*/ 721216 w 5138670"/>
              <a:gd name="connsiteY22" fmla="*/ 2421228 h 2627290"/>
              <a:gd name="connsiteX23" fmla="*/ 772732 w 5138670"/>
              <a:gd name="connsiteY23" fmla="*/ 2485623 h 2627290"/>
              <a:gd name="connsiteX24" fmla="*/ 785611 w 5138670"/>
              <a:gd name="connsiteY24" fmla="*/ 2446986 h 2627290"/>
              <a:gd name="connsiteX25" fmla="*/ 798490 w 5138670"/>
              <a:gd name="connsiteY25" fmla="*/ 2498501 h 2627290"/>
              <a:gd name="connsiteX26" fmla="*/ 785611 w 5138670"/>
              <a:gd name="connsiteY26" fmla="*/ 2240924 h 2627290"/>
              <a:gd name="connsiteX27" fmla="*/ 798490 w 5138670"/>
              <a:gd name="connsiteY27" fmla="*/ 2137893 h 2627290"/>
              <a:gd name="connsiteX28" fmla="*/ 837126 w 5138670"/>
              <a:gd name="connsiteY28" fmla="*/ 2009104 h 2627290"/>
              <a:gd name="connsiteX29" fmla="*/ 850005 w 5138670"/>
              <a:gd name="connsiteY29" fmla="*/ 1970468 h 2627290"/>
              <a:gd name="connsiteX30" fmla="*/ 862884 w 5138670"/>
              <a:gd name="connsiteY30" fmla="*/ 1906073 h 2627290"/>
              <a:gd name="connsiteX31" fmla="*/ 888642 w 5138670"/>
              <a:gd name="connsiteY31" fmla="*/ 2047741 h 2627290"/>
              <a:gd name="connsiteX32" fmla="*/ 914400 w 5138670"/>
              <a:gd name="connsiteY32" fmla="*/ 2150772 h 2627290"/>
              <a:gd name="connsiteX33" fmla="*/ 953036 w 5138670"/>
              <a:gd name="connsiteY33" fmla="*/ 2189409 h 2627290"/>
              <a:gd name="connsiteX34" fmla="*/ 965915 w 5138670"/>
              <a:gd name="connsiteY34" fmla="*/ 2150772 h 2627290"/>
              <a:gd name="connsiteX35" fmla="*/ 1030309 w 5138670"/>
              <a:gd name="connsiteY35" fmla="*/ 2137893 h 2627290"/>
              <a:gd name="connsiteX36" fmla="*/ 1068946 w 5138670"/>
              <a:gd name="connsiteY36" fmla="*/ 2125014 h 2627290"/>
              <a:gd name="connsiteX37" fmla="*/ 1081825 w 5138670"/>
              <a:gd name="connsiteY37" fmla="*/ 2009104 h 2627290"/>
              <a:gd name="connsiteX38" fmla="*/ 1107583 w 5138670"/>
              <a:gd name="connsiteY38" fmla="*/ 1970468 h 2627290"/>
              <a:gd name="connsiteX39" fmla="*/ 1133340 w 5138670"/>
              <a:gd name="connsiteY39" fmla="*/ 1893194 h 2627290"/>
              <a:gd name="connsiteX40" fmla="*/ 1184856 w 5138670"/>
              <a:gd name="connsiteY40" fmla="*/ 1777285 h 2627290"/>
              <a:gd name="connsiteX41" fmla="*/ 1223492 w 5138670"/>
              <a:gd name="connsiteY41" fmla="*/ 1609859 h 2627290"/>
              <a:gd name="connsiteX42" fmla="*/ 1236371 w 5138670"/>
              <a:gd name="connsiteY42" fmla="*/ 1571223 h 2627290"/>
              <a:gd name="connsiteX43" fmla="*/ 1262129 w 5138670"/>
              <a:gd name="connsiteY43" fmla="*/ 1481071 h 2627290"/>
              <a:gd name="connsiteX44" fmla="*/ 1287887 w 5138670"/>
              <a:gd name="connsiteY44" fmla="*/ 1854558 h 2627290"/>
              <a:gd name="connsiteX45" fmla="*/ 1339402 w 5138670"/>
              <a:gd name="connsiteY45" fmla="*/ 2034862 h 2627290"/>
              <a:gd name="connsiteX46" fmla="*/ 1365160 w 5138670"/>
              <a:gd name="connsiteY46" fmla="*/ 2202287 h 2627290"/>
              <a:gd name="connsiteX47" fmla="*/ 1378039 w 5138670"/>
              <a:gd name="connsiteY47" fmla="*/ 2343955 h 2627290"/>
              <a:gd name="connsiteX48" fmla="*/ 1403797 w 5138670"/>
              <a:gd name="connsiteY48" fmla="*/ 2421228 h 2627290"/>
              <a:gd name="connsiteX49" fmla="*/ 1442433 w 5138670"/>
              <a:gd name="connsiteY49" fmla="*/ 2434107 h 2627290"/>
              <a:gd name="connsiteX50" fmla="*/ 1481070 w 5138670"/>
              <a:gd name="connsiteY50" fmla="*/ 2408349 h 2627290"/>
              <a:gd name="connsiteX51" fmla="*/ 1493949 w 5138670"/>
              <a:gd name="connsiteY51" fmla="*/ 2369713 h 2627290"/>
              <a:gd name="connsiteX52" fmla="*/ 1519707 w 5138670"/>
              <a:gd name="connsiteY52" fmla="*/ 2408349 h 2627290"/>
              <a:gd name="connsiteX53" fmla="*/ 1558343 w 5138670"/>
              <a:gd name="connsiteY53" fmla="*/ 2421228 h 2627290"/>
              <a:gd name="connsiteX54" fmla="*/ 1584101 w 5138670"/>
              <a:gd name="connsiteY54" fmla="*/ 2382592 h 2627290"/>
              <a:gd name="connsiteX55" fmla="*/ 1609859 w 5138670"/>
              <a:gd name="connsiteY55" fmla="*/ 2125014 h 2627290"/>
              <a:gd name="connsiteX56" fmla="*/ 1635616 w 5138670"/>
              <a:gd name="connsiteY56" fmla="*/ 1700011 h 2627290"/>
              <a:gd name="connsiteX57" fmla="*/ 1687132 w 5138670"/>
              <a:gd name="connsiteY57" fmla="*/ 1326524 h 2627290"/>
              <a:gd name="connsiteX58" fmla="*/ 1700011 w 5138670"/>
              <a:gd name="connsiteY58" fmla="*/ 927279 h 2627290"/>
              <a:gd name="connsiteX59" fmla="*/ 1725769 w 5138670"/>
              <a:gd name="connsiteY59" fmla="*/ 824248 h 2627290"/>
              <a:gd name="connsiteX60" fmla="*/ 1751526 w 5138670"/>
              <a:gd name="connsiteY60" fmla="*/ 1262130 h 2627290"/>
              <a:gd name="connsiteX61" fmla="*/ 1764405 w 5138670"/>
              <a:gd name="connsiteY61" fmla="*/ 1352282 h 2627290"/>
              <a:gd name="connsiteX62" fmla="*/ 1790163 w 5138670"/>
              <a:gd name="connsiteY62" fmla="*/ 1416676 h 2627290"/>
              <a:gd name="connsiteX63" fmla="*/ 1803042 w 5138670"/>
              <a:gd name="connsiteY63" fmla="*/ 1455313 h 2627290"/>
              <a:gd name="connsiteX64" fmla="*/ 1828800 w 5138670"/>
              <a:gd name="connsiteY64" fmla="*/ 1648496 h 2627290"/>
              <a:gd name="connsiteX65" fmla="*/ 1841678 w 5138670"/>
              <a:gd name="connsiteY65" fmla="*/ 1609859 h 2627290"/>
              <a:gd name="connsiteX66" fmla="*/ 1880315 w 5138670"/>
              <a:gd name="connsiteY66" fmla="*/ 1571223 h 2627290"/>
              <a:gd name="connsiteX67" fmla="*/ 1893194 w 5138670"/>
              <a:gd name="connsiteY67" fmla="*/ 1622738 h 2627290"/>
              <a:gd name="connsiteX68" fmla="*/ 1918952 w 5138670"/>
              <a:gd name="connsiteY68" fmla="*/ 1867437 h 2627290"/>
              <a:gd name="connsiteX69" fmla="*/ 1957588 w 5138670"/>
              <a:gd name="connsiteY69" fmla="*/ 1970468 h 2627290"/>
              <a:gd name="connsiteX70" fmla="*/ 1983346 w 5138670"/>
              <a:gd name="connsiteY70" fmla="*/ 1918952 h 2627290"/>
              <a:gd name="connsiteX71" fmla="*/ 2034861 w 5138670"/>
              <a:gd name="connsiteY71" fmla="*/ 1828800 h 2627290"/>
              <a:gd name="connsiteX72" fmla="*/ 2060619 w 5138670"/>
              <a:gd name="connsiteY72" fmla="*/ 1725769 h 2627290"/>
              <a:gd name="connsiteX73" fmla="*/ 2163650 w 5138670"/>
              <a:gd name="connsiteY73" fmla="*/ 1558344 h 2627290"/>
              <a:gd name="connsiteX74" fmla="*/ 2189408 w 5138670"/>
              <a:gd name="connsiteY74" fmla="*/ 1378040 h 2627290"/>
              <a:gd name="connsiteX75" fmla="*/ 2266681 w 5138670"/>
              <a:gd name="connsiteY75" fmla="*/ 1159099 h 2627290"/>
              <a:gd name="connsiteX76" fmla="*/ 2253802 w 5138670"/>
              <a:gd name="connsiteY76" fmla="*/ 1210614 h 2627290"/>
              <a:gd name="connsiteX77" fmla="*/ 2292439 w 5138670"/>
              <a:gd name="connsiteY77" fmla="*/ 1390918 h 2627290"/>
              <a:gd name="connsiteX78" fmla="*/ 2305318 w 5138670"/>
              <a:gd name="connsiteY78" fmla="*/ 1442434 h 2627290"/>
              <a:gd name="connsiteX79" fmla="*/ 2343954 w 5138670"/>
              <a:gd name="connsiteY79" fmla="*/ 1455313 h 2627290"/>
              <a:gd name="connsiteX80" fmla="*/ 2408349 w 5138670"/>
              <a:gd name="connsiteY80" fmla="*/ 1390918 h 2627290"/>
              <a:gd name="connsiteX81" fmla="*/ 2421228 w 5138670"/>
              <a:gd name="connsiteY81" fmla="*/ 1429555 h 2627290"/>
              <a:gd name="connsiteX82" fmla="*/ 2434107 w 5138670"/>
              <a:gd name="connsiteY82" fmla="*/ 1390918 h 2627290"/>
              <a:gd name="connsiteX83" fmla="*/ 2446985 w 5138670"/>
              <a:gd name="connsiteY83" fmla="*/ 1429555 h 2627290"/>
              <a:gd name="connsiteX84" fmla="*/ 2459864 w 5138670"/>
              <a:gd name="connsiteY84" fmla="*/ 1481071 h 2627290"/>
              <a:gd name="connsiteX85" fmla="*/ 2498501 w 5138670"/>
              <a:gd name="connsiteY85" fmla="*/ 1493949 h 2627290"/>
              <a:gd name="connsiteX86" fmla="*/ 2511380 w 5138670"/>
              <a:gd name="connsiteY86" fmla="*/ 1532586 h 2627290"/>
              <a:gd name="connsiteX87" fmla="*/ 2562895 w 5138670"/>
              <a:gd name="connsiteY87" fmla="*/ 1468192 h 2627290"/>
              <a:gd name="connsiteX88" fmla="*/ 2588653 w 5138670"/>
              <a:gd name="connsiteY88" fmla="*/ 1506828 h 2627290"/>
              <a:gd name="connsiteX89" fmla="*/ 2614411 w 5138670"/>
              <a:gd name="connsiteY89" fmla="*/ 1648496 h 2627290"/>
              <a:gd name="connsiteX90" fmla="*/ 2653047 w 5138670"/>
              <a:gd name="connsiteY90" fmla="*/ 1751527 h 2627290"/>
              <a:gd name="connsiteX91" fmla="*/ 2678805 w 5138670"/>
              <a:gd name="connsiteY91" fmla="*/ 1906073 h 2627290"/>
              <a:gd name="connsiteX92" fmla="*/ 2691684 w 5138670"/>
              <a:gd name="connsiteY92" fmla="*/ 1944710 h 2627290"/>
              <a:gd name="connsiteX93" fmla="*/ 2704563 w 5138670"/>
              <a:gd name="connsiteY93" fmla="*/ 2009104 h 2627290"/>
              <a:gd name="connsiteX94" fmla="*/ 2678805 w 5138670"/>
              <a:gd name="connsiteY94" fmla="*/ 412124 h 2627290"/>
              <a:gd name="connsiteX95" fmla="*/ 2653047 w 5138670"/>
              <a:gd name="connsiteY95" fmla="*/ 115910 h 2627290"/>
              <a:gd name="connsiteX96" fmla="*/ 2640169 w 5138670"/>
              <a:gd name="connsiteY96" fmla="*/ 77273 h 2627290"/>
              <a:gd name="connsiteX97" fmla="*/ 2653047 w 5138670"/>
              <a:gd name="connsiteY97" fmla="*/ 206062 h 2627290"/>
              <a:gd name="connsiteX98" fmla="*/ 2717442 w 5138670"/>
              <a:gd name="connsiteY98" fmla="*/ 463640 h 2627290"/>
              <a:gd name="connsiteX99" fmla="*/ 2743200 w 5138670"/>
              <a:gd name="connsiteY99" fmla="*/ 540913 h 2627290"/>
              <a:gd name="connsiteX100" fmla="*/ 2768957 w 5138670"/>
              <a:gd name="connsiteY100" fmla="*/ 605307 h 2627290"/>
              <a:gd name="connsiteX101" fmla="*/ 2884867 w 5138670"/>
              <a:gd name="connsiteY101" fmla="*/ 940158 h 2627290"/>
              <a:gd name="connsiteX102" fmla="*/ 2936383 w 5138670"/>
              <a:gd name="connsiteY102" fmla="*/ 1056068 h 2627290"/>
              <a:gd name="connsiteX103" fmla="*/ 2975019 w 5138670"/>
              <a:gd name="connsiteY103" fmla="*/ 1159099 h 2627290"/>
              <a:gd name="connsiteX104" fmla="*/ 2987898 w 5138670"/>
              <a:gd name="connsiteY104" fmla="*/ 1223493 h 2627290"/>
              <a:gd name="connsiteX105" fmla="*/ 3013656 w 5138670"/>
              <a:gd name="connsiteY105" fmla="*/ 1455313 h 2627290"/>
              <a:gd name="connsiteX106" fmla="*/ 3039414 w 5138670"/>
              <a:gd name="connsiteY106" fmla="*/ 1365161 h 2627290"/>
              <a:gd name="connsiteX107" fmla="*/ 3078050 w 5138670"/>
              <a:gd name="connsiteY107" fmla="*/ 1275009 h 2627290"/>
              <a:gd name="connsiteX108" fmla="*/ 3090929 w 5138670"/>
              <a:gd name="connsiteY108" fmla="*/ 1236372 h 2627290"/>
              <a:gd name="connsiteX109" fmla="*/ 3142445 w 5138670"/>
              <a:gd name="connsiteY109" fmla="*/ 1159099 h 2627290"/>
              <a:gd name="connsiteX110" fmla="*/ 3168202 w 5138670"/>
              <a:gd name="connsiteY110" fmla="*/ 1313645 h 2627290"/>
              <a:gd name="connsiteX111" fmla="*/ 3245476 w 5138670"/>
              <a:gd name="connsiteY111" fmla="*/ 1468192 h 2627290"/>
              <a:gd name="connsiteX112" fmla="*/ 3258354 w 5138670"/>
              <a:gd name="connsiteY112" fmla="*/ 1506828 h 2627290"/>
              <a:gd name="connsiteX113" fmla="*/ 3271233 w 5138670"/>
              <a:gd name="connsiteY113" fmla="*/ 1429555 h 2627290"/>
              <a:gd name="connsiteX114" fmla="*/ 3284112 w 5138670"/>
              <a:gd name="connsiteY114" fmla="*/ 1390918 h 2627290"/>
              <a:gd name="connsiteX115" fmla="*/ 3296991 w 5138670"/>
              <a:gd name="connsiteY115" fmla="*/ 1326524 h 2627290"/>
              <a:gd name="connsiteX116" fmla="*/ 3309870 w 5138670"/>
              <a:gd name="connsiteY116" fmla="*/ 1519707 h 2627290"/>
              <a:gd name="connsiteX117" fmla="*/ 3348507 w 5138670"/>
              <a:gd name="connsiteY117" fmla="*/ 1390918 h 2627290"/>
              <a:gd name="connsiteX118" fmla="*/ 3425780 w 5138670"/>
              <a:gd name="connsiteY118" fmla="*/ 1275009 h 2627290"/>
              <a:gd name="connsiteX119" fmla="*/ 3554569 w 5138670"/>
              <a:gd name="connsiteY119" fmla="*/ 1262130 h 2627290"/>
              <a:gd name="connsiteX120" fmla="*/ 3606084 w 5138670"/>
              <a:gd name="connsiteY120" fmla="*/ 1313645 h 2627290"/>
              <a:gd name="connsiteX121" fmla="*/ 3747752 w 5138670"/>
              <a:gd name="connsiteY121" fmla="*/ 1481071 h 2627290"/>
              <a:gd name="connsiteX122" fmla="*/ 3850783 w 5138670"/>
              <a:gd name="connsiteY122" fmla="*/ 1648496 h 2627290"/>
              <a:gd name="connsiteX123" fmla="*/ 3902298 w 5138670"/>
              <a:gd name="connsiteY123" fmla="*/ 1262130 h 2627290"/>
              <a:gd name="connsiteX124" fmla="*/ 3940935 w 5138670"/>
              <a:gd name="connsiteY124" fmla="*/ 1030310 h 2627290"/>
              <a:gd name="connsiteX125" fmla="*/ 3966692 w 5138670"/>
              <a:gd name="connsiteY125" fmla="*/ 978794 h 2627290"/>
              <a:gd name="connsiteX126" fmla="*/ 3992450 w 5138670"/>
              <a:gd name="connsiteY126" fmla="*/ 1043189 h 2627290"/>
              <a:gd name="connsiteX127" fmla="*/ 4018208 w 5138670"/>
              <a:gd name="connsiteY127" fmla="*/ 1133341 h 2627290"/>
              <a:gd name="connsiteX128" fmla="*/ 4056845 w 5138670"/>
              <a:gd name="connsiteY128" fmla="*/ 1146220 h 2627290"/>
              <a:gd name="connsiteX129" fmla="*/ 4108360 w 5138670"/>
              <a:gd name="connsiteY129" fmla="*/ 1094704 h 2627290"/>
              <a:gd name="connsiteX130" fmla="*/ 4121239 w 5138670"/>
              <a:gd name="connsiteY130" fmla="*/ 1017431 h 2627290"/>
              <a:gd name="connsiteX131" fmla="*/ 4198512 w 5138670"/>
              <a:gd name="connsiteY131" fmla="*/ 991673 h 2627290"/>
              <a:gd name="connsiteX132" fmla="*/ 4250028 w 5138670"/>
              <a:gd name="connsiteY132" fmla="*/ 965916 h 2627290"/>
              <a:gd name="connsiteX133" fmla="*/ 4314422 w 5138670"/>
              <a:gd name="connsiteY133" fmla="*/ 1043189 h 2627290"/>
              <a:gd name="connsiteX134" fmla="*/ 4417453 w 5138670"/>
              <a:gd name="connsiteY134" fmla="*/ 1094704 h 2627290"/>
              <a:gd name="connsiteX135" fmla="*/ 4456090 w 5138670"/>
              <a:gd name="connsiteY135" fmla="*/ 1081825 h 2627290"/>
              <a:gd name="connsiteX136" fmla="*/ 4468969 w 5138670"/>
              <a:gd name="connsiteY136" fmla="*/ 1030310 h 2627290"/>
              <a:gd name="connsiteX137" fmla="*/ 4559121 w 5138670"/>
              <a:gd name="connsiteY137" fmla="*/ 798490 h 2627290"/>
              <a:gd name="connsiteX138" fmla="*/ 4790940 w 5138670"/>
              <a:gd name="connsiteY138" fmla="*/ 0 h 2627290"/>
              <a:gd name="connsiteX139" fmla="*/ 4932608 w 5138670"/>
              <a:gd name="connsiteY139" fmla="*/ 167425 h 2627290"/>
              <a:gd name="connsiteX140" fmla="*/ 4997002 w 5138670"/>
              <a:gd name="connsiteY140" fmla="*/ 244699 h 2627290"/>
              <a:gd name="connsiteX141" fmla="*/ 5087154 w 5138670"/>
              <a:gd name="connsiteY141" fmla="*/ 373487 h 2627290"/>
              <a:gd name="connsiteX142" fmla="*/ 5138670 w 5138670"/>
              <a:gd name="connsiteY142" fmla="*/ 412124 h 262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5138670" h="2627290">
                <a:moveTo>
                  <a:pt x="0" y="2627290"/>
                </a:moveTo>
                <a:cubicBezTo>
                  <a:pt x="17172" y="2605825"/>
                  <a:pt x="39222" y="2587482"/>
                  <a:pt x="51515" y="2562896"/>
                </a:cubicBezTo>
                <a:cubicBezTo>
                  <a:pt x="72329" y="2521269"/>
                  <a:pt x="75247" y="2465943"/>
                  <a:pt x="90152" y="2421228"/>
                </a:cubicBezTo>
                <a:cubicBezTo>
                  <a:pt x="101751" y="2386431"/>
                  <a:pt x="114681" y="2352055"/>
                  <a:pt x="128788" y="2318197"/>
                </a:cubicBezTo>
                <a:cubicBezTo>
                  <a:pt x="136172" y="2300475"/>
                  <a:pt x="146983" y="2284328"/>
                  <a:pt x="154546" y="2266682"/>
                </a:cubicBezTo>
                <a:cubicBezTo>
                  <a:pt x="166719" y="2238278"/>
                  <a:pt x="166280" y="2210932"/>
                  <a:pt x="193183" y="2189409"/>
                </a:cubicBezTo>
                <a:cubicBezTo>
                  <a:pt x="203784" y="2180929"/>
                  <a:pt x="218940" y="2180823"/>
                  <a:pt x="231819" y="2176530"/>
                </a:cubicBezTo>
                <a:cubicBezTo>
                  <a:pt x="236112" y="2193702"/>
                  <a:pt x="242630" y="2210466"/>
                  <a:pt x="244698" y="2228045"/>
                </a:cubicBezTo>
                <a:cubicBezTo>
                  <a:pt x="251238" y="2283635"/>
                  <a:pt x="237923" y="2343061"/>
                  <a:pt x="257577" y="2395471"/>
                </a:cubicBezTo>
                <a:cubicBezTo>
                  <a:pt x="265695" y="2417118"/>
                  <a:pt x="276024" y="2353008"/>
                  <a:pt x="283335" y="2331076"/>
                </a:cubicBezTo>
                <a:cubicBezTo>
                  <a:pt x="291584" y="2306328"/>
                  <a:pt x="296693" y="2265722"/>
                  <a:pt x="309092" y="2240924"/>
                </a:cubicBezTo>
                <a:cubicBezTo>
                  <a:pt x="316014" y="2227079"/>
                  <a:pt x="326264" y="2215166"/>
                  <a:pt x="334850" y="2202287"/>
                </a:cubicBezTo>
                <a:cubicBezTo>
                  <a:pt x="339143" y="2185115"/>
                  <a:pt x="340756" y="2167041"/>
                  <a:pt x="347729" y="2150772"/>
                </a:cubicBezTo>
                <a:cubicBezTo>
                  <a:pt x="361177" y="2119393"/>
                  <a:pt x="388914" y="2096708"/>
                  <a:pt x="412123" y="2073499"/>
                </a:cubicBezTo>
                <a:cubicBezTo>
                  <a:pt x="416416" y="2086378"/>
                  <a:pt x="423919" y="2098603"/>
                  <a:pt x="425002" y="2112135"/>
                </a:cubicBezTo>
                <a:cubicBezTo>
                  <a:pt x="432541" y="2206377"/>
                  <a:pt x="414951" y="2303751"/>
                  <a:pt x="437881" y="2395471"/>
                </a:cubicBezTo>
                <a:cubicBezTo>
                  <a:pt x="442537" y="2414097"/>
                  <a:pt x="472225" y="2378299"/>
                  <a:pt x="489397" y="2369713"/>
                </a:cubicBezTo>
                <a:cubicBezTo>
                  <a:pt x="517877" y="2341232"/>
                  <a:pt x="535862" y="2328298"/>
                  <a:pt x="553791" y="2292440"/>
                </a:cubicBezTo>
                <a:cubicBezTo>
                  <a:pt x="574741" y="2250540"/>
                  <a:pt x="555518" y="2252076"/>
                  <a:pt x="592428" y="2215166"/>
                </a:cubicBezTo>
                <a:cubicBezTo>
                  <a:pt x="603373" y="2204221"/>
                  <a:pt x="618185" y="2197995"/>
                  <a:pt x="631064" y="2189409"/>
                </a:cubicBezTo>
                <a:cubicBezTo>
                  <a:pt x="635357" y="2176530"/>
                  <a:pt x="631801" y="2156843"/>
                  <a:pt x="643943" y="2150772"/>
                </a:cubicBezTo>
                <a:cubicBezTo>
                  <a:pt x="656085" y="2144701"/>
                  <a:pt x="678588" y="2150676"/>
                  <a:pt x="682580" y="2163651"/>
                </a:cubicBezTo>
                <a:cubicBezTo>
                  <a:pt x="731529" y="2322733"/>
                  <a:pt x="660234" y="2289099"/>
                  <a:pt x="721216" y="2421228"/>
                </a:cubicBezTo>
                <a:cubicBezTo>
                  <a:pt x="732735" y="2446187"/>
                  <a:pt x="755560" y="2464158"/>
                  <a:pt x="772732" y="2485623"/>
                </a:cubicBezTo>
                <a:cubicBezTo>
                  <a:pt x="777025" y="2472744"/>
                  <a:pt x="773468" y="2440915"/>
                  <a:pt x="785611" y="2446986"/>
                </a:cubicBezTo>
                <a:cubicBezTo>
                  <a:pt x="801443" y="2454901"/>
                  <a:pt x="798490" y="2516201"/>
                  <a:pt x="798490" y="2498501"/>
                </a:cubicBezTo>
                <a:cubicBezTo>
                  <a:pt x="798490" y="2412535"/>
                  <a:pt x="789904" y="2326783"/>
                  <a:pt x="785611" y="2240924"/>
                </a:cubicBezTo>
                <a:cubicBezTo>
                  <a:pt x="789904" y="2206580"/>
                  <a:pt x="790982" y="2171680"/>
                  <a:pt x="798490" y="2137893"/>
                </a:cubicBezTo>
                <a:cubicBezTo>
                  <a:pt x="808213" y="2094140"/>
                  <a:pt x="823945" y="2051942"/>
                  <a:pt x="837126" y="2009104"/>
                </a:cubicBezTo>
                <a:cubicBezTo>
                  <a:pt x="841118" y="1996129"/>
                  <a:pt x="846712" y="1983638"/>
                  <a:pt x="850005" y="1970468"/>
                </a:cubicBezTo>
                <a:cubicBezTo>
                  <a:pt x="855314" y="1949232"/>
                  <a:pt x="858591" y="1927538"/>
                  <a:pt x="862884" y="1906073"/>
                </a:cubicBezTo>
                <a:cubicBezTo>
                  <a:pt x="885208" y="2062343"/>
                  <a:pt x="864353" y="1938440"/>
                  <a:pt x="888642" y="2047741"/>
                </a:cubicBezTo>
                <a:cubicBezTo>
                  <a:pt x="890810" y="2057495"/>
                  <a:pt x="902893" y="2133511"/>
                  <a:pt x="914400" y="2150772"/>
                </a:cubicBezTo>
                <a:cubicBezTo>
                  <a:pt x="924503" y="2165927"/>
                  <a:pt x="940157" y="2176530"/>
                  <a:pt x="953036" y="2189409"/>
                </a:cubicBezTo>
                <a:cubicBezTo>
                  <a:pt x="957329" y="2176530"/>
                  <a:pt x="954619" y="2158302"/>
                  <a:pt x="965915" y="2150772"/>
                </a:cubicBezTo>
                <a:cubicBezTo>
                  <a:pt x="984128" y="2138630"/>
                  <a:pt x="1009073" y="2143202"/>
                  <a:pt x="1030309" y="2137893"/>
                </a:cubicBezTo>
                <a:cubicBezTo>
                  <a:pt x="1043479" y="2134600"/>
                  <a:pt x="1056067" y="2129307"/>
                  <a:pt x="1068946" y="2125014"/>
                </a:cubicBezTo>
                <a:cubicBezTo>
                  <a:pt x="1073239" y="2086377"/>
                  <a:pt x="1072396" y="2046818"/>
                  <a:pt x="1081825" y="2009104"/>
                </a:cubicBezTo>
                <a:cubicBezTo>
                  <a:pt x="1085579" y="1994088"/>
                  <a:pt x="1101297" y="1984612"/>
                  <a:pt x="1107583" y="1970468"/>
                </a:cubicBezTo>
                <a:cubicBezTo>
                  <a:pt x="1118610" y="1945657"/>
                  <a:pt x="1123256" y="1918403"/>
                  <a:pt x="1133340" y="1893194"/>
                </a:cubicBezTo>
                <a:cubicBezTo>
                  <a:pt x="1149043" y="1853937"/>
                  <a:pt x="1172036" y="1817575"/>
                  <a:pt x="1184856" y="1777285"/>
                </a:cubicBezTo>
                <a:cubicBezTo>
                  <a:pt x="1202222" y="1722706"/>
                  <a:pt x="1209601" y="1665424"/>
                  <a:pt x="1223492" y="1609859"/>
                </a:cubicBezTo>
                <a:cubicBezTo>
                  <a:pt x="1226784" y="1596689"/>
                  <a:pt x="1232642" y="1584276"/>
                  <a:pt x="1236371" y="1571223"/>
                </a:cubicBezTo>
                <a:cubicBezTo>
                  <a:pt x="1268714" y="1458024"/>
                  <a:pt x="1231250" y="1573706"/>
                  <a:pt x="1262129" y="1481071"/>
                </a:cubicBezTo>
                <a:cubicBezTo>
                  <a:pt x="1305232" y="1653478"/>
                  <a:pt x="1248981" y="1413622"/>
                  <a:pt x="1287887" y="1854558"/>
                </a:cubicBezTo>
                <a:cubicBezTo>
                  <a:pt x="1294854" y="1933520"/>
                  <a:pt x="1312851" y="1968483"/>
                  <a:pt x="1339402" y="2034862"/>
                </a:cubicBezTo>
                <a:cubicBezTo>
                  <a:pt x="1347988" y="2090670"/>
                  <a:pt x="1358156" y="2146258"/>
                  <a:pt x="1365160" y="2202287"/>
                </a:cubicBezTo>
                <a:cubicBezTo>
                  <a:pt x="1371041" y="2249338"/>
                  <a:pt x="1369798" y="2297259"/>
                  <a:pt x="1378039" y="2343955"/>
                </a:cubicBezTo>
                <a:cubicBezTo>
                  <a:pt x="1382757" y="2370693"/>
                  <a:pt x="1378039" y="2412642"/>
                  <a:pt x="1403797" y="2421228"/>
                </a:cubicBezTo>
                <a:lnTo>
                  <a:pt x="1442433" y="2434107"/>
                </a:lnTo>
                <a:cubicBezTo>
                  <a:pt x="1455312" y="2425521"/>
                  <a:pt x="1471400" y="2420436"/>
                  <a:pt x="1481070" y="2408349"/>
                </a:cubicBezTo>
                <a:cubicBezTo>
                  <a:pt x="1489551" y="2397749"/>
                  <a:pt x="1480374" y="2369713"/>
                  <a:pt x="1493949" y="2369713"/>
                </a:cubicBezTo>
                <a:cubicBezTo>
                  <a:pt x="1509427" y="2369713"/>
                  <a:pt x="1507620" y="2398680"/>
                  <a:pt x="1519707" y="2408349"/>
                </a:cubicBezTo>
                <a:cubicBezTo>
                  <a:pt x="1530308" y="2416829"/>
                  <a:pt x="1545464" y="2416935"/>
                  <a:pt x="1558343" y="2421228"/>
                </a:cubicBezTo>
                <a:cubicBezTo>
                  <a:pt x="1566929" y="2408349"/>
                  <a:pt x="1578666" y="2397085"/>
                  <a:pt x="1584101" y="2382592"/>
                </a:cubicBezTo>
                <a:cubicBezTo>
                  <a:pt x="1604803" y="2327386"/>
                  <a:pt x="1609774" y="2126369"/>
                  <a:pt x="1609859" y="2125014"/>
                </a:cubicBezTo>
                <a:cubicBezTo>
                  <a:pt x="1618712" y="1983363"/>
                  <a:pt x="1627743" y="1841720"/>
                  <a:pt x="1635616" y="1700011"/>
                </a:cubicBezTo>
                <a:cubicBezTo>
                  <a:pt x="1653100" y="1385289"/>
                  <a:pt x="1615642" y="1517163"/>
                  <a:pt x="1687132" y="1326524"/>
                </a:cubicBezTo>
                <a:cubicBezTo>
                  <a:pt x="1691425" y="1193442"/>
                  <a:pt x="1689799" y="1060038"/>
                  <a:pt x="1700011" y="927279"/>
                </a:cubicBezTo>
                <a:cubicBezTo>
                  <a:pt x="1702726" y="891983"/>
                  <a:pt x="1720386" y="789259"/>
                  <a:pt x="1725769" y="824248"/>
                </a:cubicBezTo>
                <a:cubicBezTo>
                  <a:pt x="1748002" y="968761"/>
                  <a:pt x="1740856" y="1116307"/>
                  <a:pt x="1751526" y="1262130"/>
                </a:cubicBezTo>
                <a:cubicBezTo>
                  <a:pt x="1753741" y="1292405"/>
                  <a:pt x="1757043" y="1322833"/>
                  <a:pt x="1764405" y="1352282"/>
                </a:cubicBezTo>
                <a:cubicBezTo>
                  <a:pt x="1770012" y="1374710"/>
                  <a:pt x="1782046" y="1395030"/>
                  <a:pt x="1790163" y="1416676"/>
                </a:cubicBezTo>
                <a:cubicBezTo>
                  <a:pt x="1794930" y="1429387"/>
                  <a:pt x="1798749" y="1442434"/>
                  <a:pt x="1803042" y="1455313"/>
                </a:cubicBezTo>
                <a:cubicBezTo>
                  <a:pt x="1821879" y="1832058"/>
                  <a:pt x="1797823" y="1772410"/>
                  <a:pt x="1828800" y="1648496"/>
                </a:cubicBezTo>
                <a:cubicBezTo>
                  <a:pt x="1832092" y="1635326"/>
                  <a:pt x="1834148" y="1621155"/>
                  <a:pt x="1841678" y="1609859"/>
                </a:cubicBezTo>
                <a:cubicBezTo>
                  <a:pt x="1851781" y="1594704"/>
                  <a:pt x="1867436" y="1584102"/>
                  <a:pt x="1880315" y="1571223"/>
                </a:cubicBezTo>
                <a:cubicBezTo>
                  <a:pt x="1884608" y="1588395"/>
                  <a:pt x="1890905" y="1605187"/>
                  <a:pt x="1893194" y="1622738"/>
                </a:cubicBezTo>
                <a:cubicBezTo>
                  <a:pt x="1903802" y="1704066"/>
                  <a:pt x="1904018" y="1786791"/>
                  <a:pt x="1918952" y="1867437"/>
                </a:cubicBezTo>
                <a:cubicBezTo>
                  <a:pt x="1925631" y="1903503"/>
                  <a:pt x="1944709" y="1936124"/>
                  <a:pt x="1957588" y="1970468"/>
                </a:cubicBezTo>
                <a:cubicBezTo>
                  <a:pt x="1966174" y="1953296"/>
                  <a:pt x="1973821" y="1935621"/>
                  <a:pt x="1983346" y="1918952"/>
                </a:cubicBezTo>
                <a:cubicBezTo>
                  <a:pt x="2005960" y="1879378"/>
                  <a:pt x="2019291" y="1875511"/>
                  <a:pt x="2034861" y="1828800"/>
                </a:cubicBezTo>
                <a:cubicBezTo>
                  <a:pt x="2046056" y="1795216"/>
                  <a:pt x="2045399" y="1757731"/>
                  <a:pt x="2060619" y="1725769"/>
                </a:cubicBezTo>
                <a:cubicBezTo>
                  <a:pt x="2088792" y="1666605"/>
                  <a:pt x="2163650" y="1558344"/>
                  <a:pt x="2163650" y="1558344"/>
                </a:cubicBezTo>
                <a:cubicBezTo>
                  <a:pt x="2172236" y="1498243"/>
                  <a:pt x="2173625" y="1436664"/>
                  <a:pt x="2189408" y="1378040"/>
                </a:cubicBezTo>
                <a:cubicBezTo>
                  <a:pt x="2201481" y="1333198"/>
                  <a:pt x="2266681" y="1227263"/>
                  <a:pt x="2266681" y="1159099"/>
                </a:cubicBezTo>
                <a:cubicBezTo>
                  <a:pt x="2266681" y="1141399"/>
                  <a:pt x="2258095" y="1193442"/>
                  <a:pt x="2253802" y="1210614"/>
                </a:cubicBezTo>
                <a:cubicBezTo>
                  <a:pt x="2277796" y="1450548"/>
                  <a:pt x="2243290" y="1259856"/>
                  <a:pt x="2292439" y="1390918"/>
                </a:cubicBezTo>
                <a:cubicBezTo>
                  <a:pt x="2298654" y="1407491"/>
                  <a:pt x="2294261" y="1428612"/>
                  <a:pt x="2305318" y="1442434"/>
                </a:cubicBezTo>
                <a:cubicBezTo>
                  <a:pt x="2313798" y="1453035"/>
                  <a:pt x="2331075" y="1451020"/>
                  <a:pt x="2343954" y="1455313"/>
                </a:cubicBezTo>
                <a:cubicBezTo>
                  <a:pt x="2351313" y="1444274"/>
                  <a:pt x="2383818" y="1384785"/>
                  <a:pt x="2408349" y="1390918"/>
                </a:cubicBezTo>
                <a:cubicBezTo>
                  <a:pt x="2421519" y="1394211"/>
                  <a:pt x="2416935" y="1416676"/>
                  <a:pt x="2421228" y="1429555"/>
                </a:cubicBezTo>
                <a:cubicBezTo>
                  <a:pt x="2425521" y="1416676"/>
                  <a:pt x="2420531" y="1390918"/>
                  <a:pt x="2434107" y="1390918"/>
                </a:cubicBezTo>
                <a:cubicBezTo>
                  <a:pt x="2447683" y="1390918"/>
                  <a:pt x="2443256" y="1416502"/>
                  <a:pt x="2446985" y="1429555"/>
                </a:cubicBezTo>
                <a:cubicBezTo>
                  <a:pt x="2451848" y="1446574"/>
                  <a:pt x="2448806" y="1467249"/>
                  <a:pt x="2459864" y="1481071"/>
                </a:cubicBezTo>
                <a:cubicBezTo>
                  <a:pt x="2468345" y="1491672"/>
                  <a:pt x="2485622" y="1489656"/>
                  <a:pt x="2498501" y="1493949"/>
                </a:cubicBezTo>
                <a:cubicBezTo>
                  <a:pt x="2502794" y="1506828"/>
                  <a:pt x="2498210" y="1529293"/>
                  <a:pt x="2511380" y="1532586"/>
                </a:cubicBezTo>
                <a:cubicBezTo>
                  <a:pt x="2547227" y="1541548"/>
                  <a:pt x="2557473" y="1484456"/>
                  <a:pt x="2562895" y="1468192"/>
                </a:cubicBezTo>
                <a:cubicBezTo>
                  <a:pt x="2571481" y="1481071"/>
                  <a:pt x="2583218" y="1492335"/>
                  <a:pt x="2588653" y="1506828"/>
                </a:cubicBezTo>
                <a:cubicBezTo>
                  <a:pt x="2595045" y="1523873"/>
                  <a:pt x="2611781" y="1636661"/>
                  <a:pt x="2614411" y="1648496"/>
                </a:cubicBezTo>
                <a:cubicBezTo>
                  <a:pt x="2621558" y="1680659"/>
                  <a:pt x="2644459" y="1722901"/>
                  <a:pt x="2653047" y="1751527"/>
                </a:cubicBezTo>
                <a:cubicBezTo>
                  <a:pt x="2666871" y="1797609"/>
                  <a:pt x="2669775" y="1860924"/>
                  <a:pt x="2678805" y="1906073"/>
                </a:cubicBezTo>
                <a:cubicBezTo>
                  <a:pt x="2681467" y="1919385"/>
                  <a:pt x="2688391" y="1931540"/>
                  <a:pt x="2691684" y="1944710"/>
                </a:cubicBezTo>
                <a:cubicBezTo>
                  <a:pt x="2696993" y="1965946"/>
                  <a:pt x="2700270" y="1987639"/>
                  <a:pt x="2704563" y="2009104"/>
                </a:cubicBezTo>
                <a:cubicBezTo>
                  <a:pt x="2778888" y="1414506"/>
                  <a:pt x="2723258" y="1901300"/>
                  <a:pt x="2678805" y="412124"/>
                </a:cubicBezTo>
                <a:cubicBezTo>
                  <a:pt x="2675479" y="300695"/>
                  <a:pt x="2678059" y="215960"/>
                  <a:pt x="2653047" y="115910"/>
                </a:cubicBezTo>
                <a:cubicBezTo>
                  <a:pt x="2649755" y="102740"/>
                  <a:pt x="2644462" y="90152"/>
                  <a:pt x="2640169" y="77273"/>
                </a:cubicBezTo>
                <a:cubicBezTo>
                  <a:pt x="2613849" y="156233"/>
                  <a:pt x="2631751" y="78285"/>
                  <a:pt x="2653047" y="206062"/>
                </a:cubicBezTo>
                <a:cubicBezTo>
                  <a:pt x="2699288" y="483515"/>
                  <a:pt x="2620333" y="220869"/>
                  <a:pt x="2717442" y="463640"/>
                </a:cubicBezTo>
                <a:cubicBezTo>
                  <a:pt x="2727526" y="488849"/>
                  <a:pt x="2733921" y="515397"/>
                  <a:pt x="2743200" y="540913"/>
                </a:cubicBezTo>
                <a:cubicBezTo>
                  <a:pt x="2751100" y="562639"/>
                  <a:pt x="2761226" y="583520"/>
                  <a:pt x="2768957" y="605307"/>
                </a:cubicBezTo>
                <a:cubicBezTo>
                  <a:pt x="2808456" y="716622"/>
                  <a:pt x="2836896" y="832223"/>
                  <a:pt x="2884867" y="940158"/>
                </a:cubicBezTo>
                <a:cubicBezTo>
                  <a:pt x="2902039" y="978795"/>
                  <a:pt x="2921205" y="1016605"/>
                  <a:pt x="2936383" y="1056068"/>
                </a:cubicBezTo>
                <a:cubicBezTo>
                  <a:pt x="2994836" y="1208047"/>
                  <a:pt x="2896961" y="1002984"/>
                  <a:pt x="2975019" y="1159099"/>
                </a:cubicBezTo>
                <a:cubicBezTo>
                  <a:pt x="2979312" y="1180564"/>
                  <a:pt x="2985067" y="1201787"/>
                  <a:pt x="2987898" y="1223493"/>
                </a:cubicBezTo>
                <a:cubicBezTo>
                  <a:pt x="2997954" y="1300589"/>
                  <a:pt x="2987086" y="1382245"/>
                  <a:pt x="3013656" y="1455313"/>
                </a:cubicBezTo>
                <a:cubicBezTo>
                  <a:pt x="3024337" y="1484685"/>
                  <a:pt x="3031191" y="1395313"/>
                  <a:pt x="3039414" y="1365161"/>
                </a:cubicBezTo>
                <a:cubicBezTo>
                  <a:pt x="3058606" y="1294788"/>
                  <a:pt x="3040234" y="1331731"/>
                  <a:pt x="3078050" y="1275009"/>
                </a:cubicBezTo>
                <a:cubicBezTo>
                  <a:pt x="3082343" y="1262130"/>
                  <a:pt x="3084336" y="1248239"/>
                  <a:pt x="3090929" y="1236372"/>
                </a:cubicBezTo>
                <a:cubicBezTo>
                  <a:pt x="3105963" y="1209311"/>
                  <a:pt x="3142445" y="1159099"/>
                  <a:pt x="3142445" y="1159099"/>
                </a:cubicBezTo>
                <a:cubicBezTo>
                  <a:pt x="3151031" y="1210614"/>
                  <a:pt x="3151687" y="1264099"/>
                  <a:pt x="3168202" y="1313645"/>
                </a:cubicBezTo>
                <a:cubicBezTo>
                  <a:pt x="3186416" y="1368286"/>
                  <a:pt x="3227263" y="1413551"/>
                  <a:pt x="3245476" y="1468192"/>
                </a:cubicBezTo>
                <a:lnTo>
                  <a:pt x="3258354" y="1506828"/>
                </a:lnTo>
                <a:cubicBezTo>
                  <a:pt x="3262647" y="1481070"/>
                  <a:pt x="3265568" y="1455046"/>
                  <a:pt x="3271233" y="1429555"/>
                </a:cubicBezTo>
                <a:cubicBezTo>
                  <a:pt x="3274178" y="1416303"/>
                  <a:pt x="3280819" y="1404088"/>
                  <a:pt x="3284112" y="1390918"/>
                </a:cubicBezTo>
                <a:cubicBezTo>
                  <a:pt x="3289421" y="1369682"/>
                  <a:pt x="3292698" y="1347989"/>
                  <a:pt x="3296991" y="1326524"/>
                </a:cubicBezTo>
                <a:cubicBezTo>
                  <a:pt x="3301284" y="1390918"/>
                  <a:pt x="3289461" y="1458482"/>
                  <a:pt x="3309870" y="1519707"/>
                </a:cubicBezTo>
                <a:cubicBezTo>
                  <a:pt x="3315162" y="1535584"/>
                  <a:pt x="3346034" y="1397100"/>
                  <a:pt x="3348507" y="1390918"/>
                </a:cubicBezTo>
                <a:cubicBezTo>
                  <a:pt x="3355161" y="1374283"/>
                  <a:pt x="3392158" y="1285354"/>
                  <a:pt x="3425780" y="1275009"/>
                </a:cubicBezTo>
                <a:cubicBezTo>
                  <a:pt x="3467016" y="1262321"/>
                  <a:pt x="3511639" y="1266423"/>
                  <a:pt x="3554569" y="1262130"/>
                </a:cubicBezTo>
                <a:cubicBezTo>
                  <a:pt x="3632371" y="1236195"/>
                  <a:pt x="3560873" y="1245829"/>
                  <a:pt x="3606084" y="1313645"/>
                </a:cubicBezTo>
                <a:cubicBezTo>
                  <a:pt x="3646636" y="1374473"/>
                  <a:pt x="3705260" y="1421582"/>
                  <a:pt x="3747752" y="1481071"/>
                </a:cubicBezTo>
                <a:cubicBezTo>
                  <a:pt x="3828884" y="1594657"/>
                  <a:pt x="3795631" y="1538192"/>
                  <a:pt x="3850783" y="1648496"/>
                </a:cubicBezTo>
                <a:cubicBezTo>
                  <a:pt x="3902095" y="1494547"/>
                  <a:pt x="3848782" y="1663493"/>
                  <a:pt x="3902298" y="1262130"/>
                </a:cubicBezTo>
                <a:cubicBezTo>
                  <a:pt x="3912652" y="1184478"/>
                  <a:pt x="3905902" y="1100379"/>
                  <a:pt x="3940935" y="1030310"/>
                </a:cubicBezTo>
                <a:lnTo>
                  <a:pt x="3966692" y="978794"/>
                </a:lnTo>
                <a:cubicBezTo>
                  <a:pt x="3975278" y="1000259"/>
                  <a:pt x="3985139" y="1021257"/>
                  <a:pt x="3992450" y="1043189"/>
                </a:cubicBezTo>
                <a:cubicBezTo>
                  <a:pt x="4002333" y="1072838"/>
                  <a:pt x="4001644" y="1106838"/>
                  <a:pt x="4018208" y="1133341"/>
                </a:cubicBezTo>
                <a:cubicBezTo>
                  <a:pt x="4025403" y="1144853"/>
                  <a:pt x="4043966" y="1141927"/>
                  <a:pt x="4056845" y="1146220"/>
                </a:cubicBezTo>
                <a:cubicBezTo>
                  <a:pt x="4074017" y="1129048"/>
                  <a:pt x="4097500" y="1116425"/>
                  <a:pt x="4108360" y="1094704"/>
                </a:cubicBezTo>
                <a:cubicBezTo>
                  <a:pt x="4120038" y="1071348"/>
                  <a:pt x="4104044" y="1037083"/>
                  <a:pt x="4121239" y="1017431"/>
                </a:cubicBezTo>
                <a:cubicBezTo>
                  <a:pt x="4139118" y="996998"/>
                  <a:pt x="4173303" y="1001757"/>
                  <a:pt x="4198512" y="991673"/>
                </a:cubicBezTo>
                <a:cubicBezTo>
                  <a:pt x="4216338" y="984543"/>
                  <a:pt x="4232856" y="974502"/>
                  <a:pt x="4250028" y="965916"/>
                </a:cubicBezTo>
                <a:cubicBezTo>
                  <a:pt x="4268147" y="993095"/>
                  <a:pt x="4285716" y="1024922"/>
                  <a:pt x="4314422" y="1043189"/>
                </a:cubicBezTo>
                <a:cubicBezTo>
                  <a:pt x="4346816" y="1063804"/>
                  <a:pt x="4383109" y="1077532"/>
                  <a:pt x="4417453" y="1094704"/>
                </a:cubicBezTo>
                <a:cubicBezTo>
                  <a:pt x="4430332" y="1090411"/>
                  <a:pt x="4447609" y="1092426"/>
                  <a:pt x="4456090" y="1081825"/>
                </a:cubicBezTo>
                <a:cubicBezTo>
                  <a:pt x="4467147" y="1068004"/>
                  <a:pt x="4462920" y="1046945"/>
                  <a:pt x="4468969" y="1030310"/>
                </a:cubicBezTo>
                <a:cubicBezTo>
                  <a:pt x="4497303" y="952391"/>
                  <a:pt x="4536005" y="878113"/>
                  <a:pt x="4559121" y="798490"/>
                </a:cubicBezTo>
                <a:lnTo>
                  <a:pt x="4790940" y="0"/>
                </a:lnTo>
                <a:lnTo>
                  <a:pt x="4932608" y="167425"/>
                </a:lnTo>
                <a:cubicBezTo>
                  <a:pt x="4954205" y="193072"/>
                  <a:pt x="4977774" y="217231"/>
                  <a:pt x="4997002" y="244699"/>
                </a:cubicBezTo>
                <a:cubicBezTo>
                  <a:pt x="5027053" y="287628"/>
                  <a:pt x="5053305" y="333484"/>
                  <a:pt x="5087154" y="373487"/>
                </a:cubicBezTo>
                <a:cubicBezTo>
                  <a:pt x="5101019" y="389873"/>
                  <a:pt x="5138670" y="412124"/>
                  <a:pt x="5138670" y="412124"/>
                </a:cubicBezTo>
              </a:path>
            </a:pathLst>
          </a:cu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8" name="Straight Connector 27"/>
          <p:cNvCxnSpPr/>
          <p:nvPr/>
        </p:nvCxnSpPr>
        <p:spPr>
          <a:xfrm>
            <a:off x="632014" y="3258800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32012" y="3596551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36131" y="3905473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32011" y="4173200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27892" y="4482122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27890" y="4819873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40247" y="5128795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27751" y="5398837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431027" y="5519952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875870" y="5519952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283644" y="5515830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691420" y="5519952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082718" y="5524068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527561" y="5524068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935335" y="5519946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338986" y="5511708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746762" y="5515830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883534" y="559964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49" name="TextBox 48"/>
          <p:cNvSpPr txBox="1"/>
          <p:nvPr/>
        </p:nvSpPr>
        <p:spPr>
          <a:xfrm>
            <a:off x="1031365" y="5735100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0</a:t>
            </a:r>
            <a:endParaRPr lang="hu-HU" sz="1200" b="1" dirty="0"/>
          </a:p>
        </p:txBody>
      </p:sp>
      <p:sp>
        <p:nvSpPr>
          <p:cNvPr id="50" name="Rectangle 49"/>
          <p:cNvSpPr/>
          <p:nvPr/>
        </p:nvSpPr>
        <p:spPr>
          <a:xfrm>
            <a:off x="1266624" y="560743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51" name="TextBox 50"/>
          <p:cNvSpPr txBox="1"/>
          <p:nvPr/>
        </p:nvSpPr>
        <p:spPr>
          <a:xfrm>
            <a:off x="1414455" y="574289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52" name="Rectangle 51"/>
          <p:cNvSpPr/>
          <p:nvPr/>
        </p:nvSpPr>
        <p:spPr>
          <a:xfrm>
            <a:off x="1709735" y="55992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53" name="TextBox 52"/>
          <p:cNvSpPr txBox="1"/>
          <p:nvPr/>
        </p:nvSpPr>
        <p:spPr>
          <a:xfrm>
            <a:off x="1857566" y="5734660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54" name="Rectangle 53"/>
          <p:cNvSpPr/>
          <p:nvPr/>
        </p:nvSpPr>
        <p:spPr>
          <a:xfrm>
            <a:off x="4585578" y="560255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55" name="TextBox 54"/>
          <p:cNvSpPr txBox="1"/>
          <p:nvPr/>
        </p:nvSpPr>
        <p:spPr>
          <a:xfrm>
            <a:off x="4733409" y="573801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k</a:t>
            </a:r>
            <a:endParaRPr lang="hu-HU" sz="1200" b="1" dirty="0"/>
          </a:p>
        </p:txBody>
      </p:sp>
      <p:sp>
        <p:nvSpPr>
          <p:cNvPr id="64" name="Rectangle 63"/>
          <p:cNvSpPr/>
          <p:nvPr/>
        </p:nvSpPr>
        <p:spPr>
          <a:xfrm>
            <a:off x="4871035" y="321942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65" name="TextBox 64"/>
          <p:cNvSpPr txBox="1"/>
          <p:nvPr/>
        </p:nvSpPr>
        <p:spPr>
          <a:xfrm>
            <a:off x="5018866" y="3354881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66" name="Rectangle 65"/>
          <p:cNvSpPr/>
          <p:nvPr/>
        </p:nvSpPr>
        <p:spPr>
          <a:xfrm>
            <a:off x="5476549" y="322721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67" name="TextBox 66"/>
          <p:cNvSpPr txBox="1"/>
          <p:nvPr/>
        </p:nvSpPr>
        <p:spPr>
          <a:xfrm>
            <a:off x="5624380" y="336267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68" name="Rectangle 67"/>
          <p:cNvSpPr/>
          <p:nvPr/>
        </p:nvSpPr>
        <p:spPr>
          <a:xfrm>
            <a:off x="6084418" y="3218981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r>
              <a:rPr lang="hu-HU" b="1" dirty="0" smtClean="0"/>
              <a:t>  </a:t>
            </a:r>
            <a:endParaRPr lang="hu-HU" dirty="0"/>
          </a:p>
        </p:txBody>
      </p:sp>
      <p:sp>
        <p:nvSpPr>
          <p:cNvPr id="69" name="TextBox 68"/>
          <p:cNvSpPr txBox="1"/>
          <p:nvPr/>
        </p:nvSpPr>
        <p:spPr>
          <a:xfrm>
            <a:off x="6232249" y="3354441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3</a:t>
            </a:r>
            <a:endParaRPr lang="hu-HU" sz="1200" b="1" dirty="0"/>
          </a:p>
        </p:txBody>
      </p:sp>
      <p:sp>
        <p:nvSpPr>
          <p:cNvPr id="70" name="Rectangle 69"/>
          <p:cNvSpPr/>
          <p:nvPr/>
        </p:nvSpPr>
        <p:spPr>
          <a:xfrm>
            <a:off x="6689932" y="321689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71" name="TextBox 70"/>
          <p:cNvSpPr txBox="1"/>
          <p:nvPr/>
        </p:nvSpPr>
        <p:spPr>
          <a:xfrm>
            <a:off x="6837763" y="3352356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4</a:t>
            </a:r>
            <a:endParaRPr lang="hu-HU" sz="1200" b="1" dirty="0"/>
          </a:p>
        </p:txBody>
      </p:sp>
      <p:sp>
        <p:nvSpPr>
          <p:cNvPr id="72" name="Rectangle 71"/>
          <p:cNvSpPr/>
          <p:nvPr/>
        </p:nvSpPr>
        <p:spPr>
          <a:xfrm>
            <a:off x="7295446" y="322469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73" name="TextBox 72"/>
          <p:cNvSpPr txBox="1"/>
          <p:nvPr/>
        </p:nvSpPr>
        <p:spPr>
          <a:xfrm>
            <a:off x="7443277" y="336015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5</a:t>
            </a:r>
            <a:endParaRPr lang="hu-HU" sz="1200" b="1" dirty="0"/>
          </a:p>
        </p:txBody>
      </p:sp>
      <p:sp>
        <p:nvSpPr>
          <p:cNvPr id="74" name="Rectangle 73"/>
          <p:cNvSpPr/>
          <p:nvPr/>
        </p:nvSpPr>
        <p:spPr>
          <a:xfrm>
            <a:off x="7903315" y="3216456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r>
              <a:rPr lang="hu-HU" b="1" dirty="0" smtClean="0"/>
              <a:t>  </a:t>
            </a:r>
            <a:endParaRPr lang="hu-HU" dirty="0"/>
          </a:p>
        </p:txBody>
      </p:sp>
      <p:sp>
        <p:nvSpPr>
          <p:cNvPr id="75" name="TextBox 74"/>
          <p:cNvSpPr txBox="1"/>
          <p:nvPr/>
        </p:nvSpPr>
        <p:spPr>
          <a:xfrm>
            <a:off x="8051146" y="3351916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6</a:t>
            </a:r>
            <a:endParaRPr lang="hu-HU" sz="1200" b="1" dirty="0"/>
          </a:p>
        </p:txBody>
      </p:sp>
      <p:sp>
        <p:nvSpPr>
          <p:cNvPr id="76" name="Rectangle 75"/>
          <p:cNvSpPr/>
          <p:nvPr/>
        </p:nvSpPr>
        <p:spPr>
          <a:xfrm>
            <a:off x="5476549" y="367137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77" name="TextBox 76"/>
          <p:cNvSpPr txBox="1"/>
          <p:nvPr/>
        </p:nvSpPr>
        <p:spPr>
          <a:xfrm>
            <a:off x="5624380" y="3806830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78" name="Rectangle 77"/>
          <p:cNvSpPr/>
          <p:nvPr/>
        </p:nvSpPr>
        <p:spPr>
          <a:xfrm>
            <a:off x="6082063" y="367916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79" name="TextBox 78"/>
          <p:cNvSpPr txBox="1"/>
          <p:nvPr/>
        </p:nvSpPr>
        <p:spPr>
          <a:xfrm>
            <a:off x="6229894" y="381462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80" name="Rectangle 79"/>
          <p:cNvSpPr/>
          <p:nvPr/>
        </p:nvSpPr>
        <p:spPr>
          <a:xfrm>
            <a:off x="6689932" y="3670930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r>
              <a:rPr lang="hu-HU" b="1" dirty="0" smtClean="0"/>
              <a:t>  </a:t>
            </a:r>
            <a:endParaRPr lang="hu-HU" dirty="0"/>
          </a:p>
        </p:txBody>
      </p:sp>
      <p:sp>
        <p:nvSpPr>
          <p:cNvPr id="81" name="TextBox 80"/>
          <p:cNvSpPr txBox="1"/>
          <p:nvPr/>
        </p:nvSpPr>
        <p:spPr>
          <a:xfrm>
            <a:off x="6837763" y="3806390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3</a:t>
            </a:r>
            <a:endParaRPr lang="hu-HU" sz="1200" b="1" dirty="0"/>
          </a:p>
        </p:txBody>
      </p:sp>
      <p:sp>
        <p:nvSpPr>
          <p:cNvPr id="82" name="Rectangle 81"/>
          <p:cNvSpPr/>
          <p:nvPr/>
        </p:nvSpPr>
        <p:spPr>
          <a:xfrm>
            <a:off x="7295446" y="366884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83" name="TextBox 82"/>
          <p:cNvSpPr txBox="1"/>
          <p:nvPr/>
        </p:nvSpPr>
        <p:spPr>
          <a:xfrm>
            <a:off x="7443277" y="3804305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4</a:t>
            </a:r>
            <a:endParaRPr lang="hu-HU" sz="1200" b="1" dirty="0"/>
          </a:p>
        </p:txBody>
      </p:sp>
      <p:sp>
        <p:nvSpPr>
          <p:cNvPr id="84" name="Rectangle 83"/>
          <p:cNvSpPr/>
          <p:nvPr/>
        </p:nvSpPr>
        <p:spPr>
          <a:xfrm>
            <a:off x="7900960" y="367664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85" name="TextBox 84"/>
          <p:cNvSpPr txBox="1"/>
          <p:nvPr/>
        </p:nvSpPr>
        <p:spPr>
          <a:xfrm>
            <a:off x="8048791" y="3812103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5</a:t>
            </a:r>
            <a:endParaRPr lang="hu-HU" sz="1200" b="1" dirty="0"/>
          </a:p>
        </p:txBody>
      </p:sp>
      <p:sp>
        <p:nvSpPr>
          <p:cNvPr id="86" name="Rectangle 85"/>
          <p:cNvSpPr/>
          <p:nvPr/>
        </p:nvSpPr>
        <p:spPr>
          <a:xfrm>
            <a:off x="8508829" y="3668405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r>
              <a:rPr lang="hu-HU" b="1" dirty="0" smtClean="0"/>
              <a:t>  </a:t>
            </a:r>
            <a:endParaRPr lang="hu-HU" dirty="0"/>
          </a:p>
        </p:txBody>
      </p:sp>
      <p:sp>
        <p:nvSpPr>
          <p:cNvPr id="87" name="TextBox 86"/>
          <p:cNvSpPr txBox="1"/>
          <p:nvPr/>
        </p:nvSpPr>
        <p:spPr>
          <a:xfrm>
            <a:off x="8656660" y="3803865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6</a:t>
            </a:r>
            <a:endParaRPr lang="hu-HU" sz="12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4640408" y="4094212"/>
            <a:ext cx="516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 this case we shift the series </a:t>
            </a:r>
            <a:r>
              <a:rPr lang="hu-HU" b="1" dirty="0" smtClean="0"/>
              <a:t>1</a:t>
            </a:r>
            <a:r>
              <a:rPr lang="hu-HU" dirty="0" smtClean="0"/>
              <a:t> step, so </a:t>
            </a:r>
            <a:r>
              <a:rPr lang="hu-HU" b="1" dirty="0" smtClean="0"/>
              <a:t>lag=1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83559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Time Series Analysis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309816" y="1400432"/>
            <a:ext cx="3330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STATIONARITY IN TIME SERIES</a:t>
            </a:r>
            <a:endParaRPr lang="hu-HU" b="1" u="sng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31631" y="2560597"/>
            <a:ext cx="0" cy="33778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05742" y="5589978"/>
            <a:ext cx="45972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8697" y="220394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x(t)</a:t>
            </a:r>
            <a:endParaRPr lang="hu-H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964383" y="5405312"/>
            <a:ext cx="2760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hu-HU" b="1" dirty="0" smtClean="0"/>
              <a:t>t</a:t>
            </a:r>
            <a:endParaRPr lang="hu-HU" b="1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39729" y="5515836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27895" y="2949878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26"/>
          <p:cNvSpPr/>
          <p:nvPr/>
        </p:nvSpPr>
        <p:spPr>
          <a:xfrm>
            <a:off x="1103870" y="2560596"/>
            <a:ext cx="3642892" cy="2627290"/>
          </a:xfrm>
          <a:custGeom>
            <a:avLst/>
            <a:gdLst>
              <a:gd name="connsiteX0" fmla="*/ 0 w 5138670"/>
              <a:gd name="connsiteY0" fmla="*/ 2627290 h 2627290"/>
              <a:gd name="connsiteX1" fmla="*/ 51515 w 5138670"/>
              <a:gd name="connsiteY1" fmla="*/ 2562896 h 2627290"/>
              <a:gd name="connsiteX2" fmla="*/ 90152 w 5138670"/>
              <a:gd name="connsiteY2" fmla="*/ 2421228 h 2627290"/>
              <a:gd name="connsiteX3" fmla="*/ 128788 w 5138670"/>
              <a:gd name="connsiteY3" fmla="*/ 2318197 h 2627290"/>
              <a:gd name="connsiteX4" fmla="*/ 154546 w 5138670"/>
              <a:gd name="connsiteY4" fmla="*/ 2266682 h 2627290"/>
              <a:gd name="connsiteX5" fmla="*/ 193183 w 5138670"/>
              <a:gd name="connsiteY5" fmla="*/ 2189409 h 2627290"/>
              <a:gd name="connsiteX6" fmla="*/ 231819 w 5138670"/>
              <a:gd name="connsiteY6" fmla="*/ 2176530 h 2627290"/>
              <a:gd name="connsiteX7" fmla="*/ 244698 w 5138670"/>
              <a:gd name="connsiteY7" fmla="*/ 2228045 h 2627290"/>
              <a:gd name="connsiteX8" fmla="*/ 257577 w 5138670"/>
              <a:gd name="connsiteY8" fmla="*/ 2395471 h 2627290"/>
              <a:gd name="connsiteX9" fmla="*/ 283335 w 5138670"/>
              <a:gd name="connsiteY9" fmla="*/ 2331076 h 2627290"/>
              <a:gd name="connsiteX10" fmla="*/ 309092 w 5138670"/>
              <a:gd name="connsiteY10" fmla="*/ 2240924 h 2627290"/>
              <a:gd name="connsiteX11" fmla="*/ 334850 w 5138670"/>
              <a:gd name="connsiteY11" fmla="*/ 2202287 h 2627290"/>
              <a:gd name="connsiteX12" fmla="*/ 347729 w 5138670"/>
              <a:gd name="connsiteY12" fmla="*/ 2150772 h 2627290"/>
              <a:gd name="connsiteX13" fmla="*/ 412123 w 5138670"/>
              <a:gd name="connsiteY13" fmla="*/ 2073499 h 2627290"/>
              <a:gd name="connsiteX14" fmla="*/ 425002 w 5138670"/>
              <a:gd name="connsiteY14" fmla="*/ 2112135 h 2627290"/>
              <a:gd name="connsiteX15" fmla="*/ 437881 w 5138670"/>
              <a:gd name="connsiteY15" fmla="*/ 2395471 h 2627290"/>
              <a:gd name="connsiteX16" fmla="*/ 489397 w 5138670"/>
              <a:gd name="connsiteY16" fmla="*/ 2369713 h 2627290"/>
              <a:gd name="connsiteX17" fmla="*/ 553791 w 5138670"/>
              <a:gd name="connsiteY17" fmla="*/ 2292440 h 2627290"/>
              <a:gd name="connsiteX18" fmla="*/ 592428 w 5138670"/>
              <a:gd name="connsiteY18" fmla="*/ 2215166 h 2627290"/>
              <a:gd name="connsiteX19" fmla="*/ 631064 w 5138670"/>
              <a:gd name="connsiteY19" fmla="*/ 2189409 h 2627290"/>
              <a:gd name="connsiteX20" fmla="*/ 643943 w 5138670"/>
              <a:gd name="connsiteY20" fmla="*/ 2150772 h 2627290"/>
              <a:gd name="connsiteX21" fmla="*/ 682580 w 5138670"/>
              <a:gd name="connsiteY21" fmla="*/ 2163651 h 2627290"/>
              <a:gd name="connsiteX22" fmla="*/ 721216 w 5138670"/>
              <a:gd name="connsiteY22" fmla="*/ 2421228 h 2627290"/>
              <a:gd name="connsiteX23" fmla="*/ 772732 w 5138670"/>
              <a:gd name="connsiteY23" fmla="*/ 2485623 h 2627290"/>
              <a:gd name="connsiteX24" fmla="*/ 785611 w 5138670"/>
              <a:gd name="connsiteY24" fmla="*/ 2446986 h 2627290"/>
              <a:gd name="connsiteX25" fmla="*/ 798490 w 5138670"/>
              <a:gd name="connsiteY25" fmla="*/ 2498501 h 2627290"/>
              <a:gd name="connsiteX26" fmla="*/ 785611 w 5138670"/>
              <a:gd name="connsiteY26" fmla="*/ 2240924 h 2627290"/>
              <a:gd name="connsiteX27" fmla="*/ 798490 w 5138670"/>
              <a:gd name="connsiteY27" fmla="*/ 2137893 h 2627290"/>
              <a:gd name="connsiteX28" fmla="*/ 837126 w 5138670"/>
              <a:gd name="connsiteY28" fmla="*/ 2009104 h 2627290"/>
              <a:gd name="connsiteX29" fmla="*/ 850005 w 5138670"/>
              <a:gd name="connsiteY29" fmla="*/ 1970468 h 2627290"/>
              <a:gd name="connsiteX30" fmla="*/ 862884 w 5138670"/>
              <a:gd name="connsiteY30" fmla="*/ 1906073 h 2627290"/>
              <a:gd name="connsiteX31" fmla="*/ 888642 w 5138670"/>
              <a:gd name="connsiteY31" fmla="*/ 2047741 h 2627290"/>
              <a:gd name="connsiteX32" fmla="*/ 914400 w 5138670"/>
              <a:gd name="connsiteY32" fmla="*/ 2150772 h 2627290"/>
              <a:gd name="connsiteX33" fmla="*/ 953036 w 5138670"/>
              <a:gd name="connsiteY33" fmla="*/ 2189409 h 2627290"/>
              <a:gd name="connsiteX34" fmla="*/ 965915 w 5138670"/>
              <a:gd name="connsiteY34" fmla="*/ 2150772 h 2627290"/>
              <a:gd name="connsiteX35" fmla="*/ 1030309 w 5138670"/>
              <a:gd name="connsiteY35" fmla="*/ 2137893 h 2627290"/>
              <a:gd name="connsiteX36" fmla="*/ 1068946 w 5138670"/>
              <a:gd name="connsiteY36" fmla="*/ 2125014 h 2627290"/>
              <a:gd name="connsiteX37" fmla="*/ 1081825 w 5138670"/>
              <a:gd name="connsiteY37" fmla="*/ 2009104 h 2627290"/>
              <a:gd name="connsiteX38" fmla="*/ 1107583 w 5138670"/>
              <a:gd name="connsiteY38" fmla="*/ 1970468 h 2627290"/>
              <a:gd name="connsiteX39" fmla="*/ 1133340 w 5138670"/>
              <a:gd name="connsiteY39" fmla="*/ 1893194 h 2627290"/>
              <a:gd name="connsiteX40" fmla="*/ 1184856 w 5138670"/>
              <a:gd name="connsiteY40" fmla="*/ 1777285 h 2627290"/>
              <a:gd name="connsiteX41" fmla="*/ 1223492 w 5138670"/>
              <a:gd name="connsiteY41" fmla="*/ 1609859 h 2627290"/>
              <a:gd name="connsiteX42" fmla="*/ 1236371 w 5138670"/>
              <a:gd name="connsiteY42" fmla="*/ 1571223 h 2627290"/>
              <a:gd name="connsiteX43" fmla="*/ 1262129 w 5138670"/>
              <a:gd name="connsiteY43" fmla="*/ 1481071 h 2627290"/>
              <a:gd name="connsiteX44" fmla="*/ 1287887 w 5138670"/>
              <a:gd name="connsiteY44" fmla="*/ 1854558 h 2627290"/>
              <a:gd name="connsiteX45" fmla="*/ 1339402 w 5138670"/>
              <a:gd name="connsiteY45" fmla="*/ 2034862 h 2627290"/>
              <a:gd name="connsiteX46" fmla="*/ 1365160 w 5138670"/>
              <a:gd name="connsiteY46" fmla="*/ 2202287 h 2627290"/>
              <a:gd name="connsiteX47" fmla="*/ 1378039 w 5138670"/>
              <a:gd name="connsiteY47" fmla="*/ 2343955 h 2627290"/>
              <a:gd name="connsiteX48" fmla="*/ 1403797 w 5138670"/>
              <a:gd name="connsiteY48" fmla="*/ 2421228 h 2627290"/>
              <a:gd name="connsiteX49" fmla="*/ 1442433 w 5138670"/>
              <a:gd name="connsiteY49" fmla="*/ 2434107 h 2627290"/>
              <a:gd name="connsiteX50" fmla="*/ 1481070 w 5138670"/>
              <a:gd name="connsiteY50" fmla="*/ 2408349 h 2627290"/>
              <a:gd name="connsiteX51" fmla="*/ 1493949 w 5138670"/>
              <a:gd name="connsiteY51" fmla="*/ 2369713 h 2627290"/>
              <a:gd name="connsiteX52" fmla="*/ 1519707 w 5138670"/>
              <a:gd name="connsiteY52" fmla="*/ 2408349 h 2627290"/>
              <a:gd name="connsiteX53" fmla="*/ 1558343 w 5138670"/>
              <a:gd name="connsiteY53" fmla="*/ 2421228 h 2627290"/>
              <a:gd name="connsiteX54" fmla="*/ 1584101 w 5138670"/>
              <a:gd name="connsiteY54" fmla="*/ 2382592 h 2627290"/>
              <a:gd name="connsiteX55" fmla="*/ 1609859 w 5138670"/>
              <a:gd name="connsiteY55" fmla="*/ 2125014 h 2627290"/>
              <a:gd name="connsiteX56" fmla="*/ 1635616 w 5138670"/>
              <a:gd name="connsiteY56" fmla="*/ 1700011 h 2627290"/>
              <a:gd name="connsiteX57" fmla="*/ 1687132 w 5138670"/>
              <a:gd name="connsiteY57" fmla="*/ 1326524 h 2627290"/>
              <a:gd name="connsiteX58" fmla="*/ 1700011 w 5138670"/>
              <a:gd name="connsiteY58" fmla="*/ 927279 h 2627290"/>
              <a:gd name="connsiteX59" fmla="*/ 1725769 w 5138670"/>
              <a:gd name="connsiteY59" fmla="*/ 824248 h 2627290"/>
              <a:gd name="connsiteX60" fmla="*/ 1751526 w 5138670"/>
              <a:gd name="connsiteY60" fmla="*/ 1262130 h 2627290"/>
              <a:gd name="connsiteX61" fmla="*/ 1764405 w 5138670"/>
              <a:gd name="connsiteY61" fmla="*/ 1352282 h 2627290"/>
              <a:gd name="connsiteX62" fmla="*/ 1790163 w 5138670"/>
              <a:gd name="connsiteY62" fmla="*/ 1416676 h 2627290"/>
              <a:gd name="connsiteX63" fmla="*/ 1803042 w 5138670"/>
              <a:gd name="connsiteY63" fmla="*/ 1455313 h 2627290"/>
              <a:gd name="connsiteX64" fmla="*/ 1828800 w 5138670"/>
              <a:gd name="connsiteY64" fmla="*/ 1648496 h 2627290"/>
              <a:gd name="connsiteX65" fmla="*/ 1841678 w 5138670"/>
              <a:gd name="connsiteY65" fmla="*/ 1609859 h 2627290"/>
              <a:gd name="connsiteX66" fmla="*/ 1880315 w 5138670"/>
              <a:gd name="connsiteY66" fmla="*/ 1571223 h 2627290"/>
              <a:gd name="connsiteX67" fmla="*/ 1893194 w 5138670"/>
              <a:gd name="connsiteY67" fmla="*/ 1622738 h 2627290"/>
              <a:gd name="connsiteX68" fmla="*/ 1918952 w 5138670"/>
              <a:gd name="connsiteY68" fmla="*/ 1867437 h 2627290"/>
              <a:gd name="connsiteX69" fmla="*/ 1957588 w 5138670"/>
              <a:gd name="connsiteY69" fmla="*/ 1970468 h 2627290"/>
              <a:gd name="connsiteX70" fmla="*/ 1983346 w 5138670"/>
              <a:gd name="connsiteY70" fmla="*/ 1918952 h 2627290"/>
              <a:gd name="connsiteX71" fmla="*/ 2034861 w 5138670"/>
              <a:gd name="connsiteY71" fmla="*/ 1828800 h 2627290"/>
              <a:gd name="connsiteX72" fmla="*/ 2060619 w 5138670"/>
              <a:gd name="connsiteY72" fmla="*/ 1725769 h 2627290"/>
              <a:gd name="connsiteX73" fmla="*/ 2163650 w 5138670"/>
              <a:gd name="connsiteY73" fmla="*/ 1558344 h 2627290"/>
              <a:gd name="connsiteX74" fmla="*/ 2189408 w 5138670"/>
              <a:gd name="connsiteY74" fmla="*/ 1378040 h 2627290"/>
              <a:gd name="connsiteX75" fmla="*/ 2266681 w 5138670"/>
              <a:gd name="connsiteY75" fmla="*/ 1159099 h 2627290"/>
              <a:gd name="connsiteX76" fmla="*/ 2253802 w 5138670"/>
              <a:gd name="connsiteY76" fmla="*/ 1210614 h 2627290"/>
              <a:gd name="connsiteX77" fmla="*/ 2292439 w 5138670"/>
              <a:gd name="connsiteY77" fmla="*/ 1390918 h 2627290"/>
              <a:gd name="connsiteX78" fmla="*/ 2305318 w 5138670"/>
              <a:gd name="connsiteY78" fmla="*/ 1442434 h 2627290"/>
              <a:gd name="connsiteX79" fmla="*/ 2343954 w 5138670"/>
              <a:gd name="connsiteY79" fmla="*/ 1455313 h 2627290"/>
              <a:gd name="connsiteX80" fmla="*/ 2408349 w 5138670"/>
              <a:gd name="connsiteY80" fmla="*/ 1390918 h 2627290"/>
              <a:gd name="connsiteX81" fmla="*/ 2421228 w 5138670"/>
              <a:gd name="connsiteY81" fmla="*/ 1429555 h 2627290"/>
              <a:gd name="connsiteX82" fmla="*/ 2434107 w 5138670"/>
              <a:gd name="connsiteY82" fmla="*/ 1390918 h 2627290"/>
              <a:gd name="connsiteX83" fmla="*/ 2446985 w 5138670"/>
              <a:gd name="connsiteY83" fmla="*/ 1429555 h 2627290"/>
              <a:gd name="connsiteX84" fmla="*/ 2459864 w 5138670"/>
              <a:gd name="connsiteY84" fmla="*/ 1481071 h 2627290"/>
              <a:gd name="connsiteX85" fmla="*/ 2498501 w 5138670"/>
              <a:gd name="connsiteY85" fmla="*/ 1493949 h 2627290"/>
              <a:gd name="connsiteX86" fmla="*/ 2511380 w 5138670"/>
              <a:gd name="connsiteY86" fmla="*/ 1532586 h 2627290"/>
              <a:gd name="connsiteX87" fmla="*/ 2562895 w 5138670"/>
              <a:gd name="connsiteY87" fmla="*/ 1468192 h 2627290"/>
              <a:gd name="connsiteX88" fmla="*/ 2588653 w 5138670"/>
              <a:gd name="connsiteY88" fmla="*/ 1506828 h 2627290"/>
              <a:gd name="connsiteX89" fmla="*/ 2614411 w 5138670"/>
              <a:gd name="connsiteY89" fmla="*/ 1648496 h 2627290"/>
              <a:gd name="connsiteX90" fmla="*/ 2653047 w 5138670"/>
              <a:gd name="connsiteY90" fmla="*/ 1751527 h 2627290"/>
              <a:gd name="connsiteX91" fmla="*/ 2678805 w 5138670"/>
              <a:gd name="connsiteY91" fmla="*/ 1906073 h 2627290"/>
              <a:gd name="connsiteX92" fmla="*/ 2691684 w 5138670"/>
              <a:gd name="connsiteY92" fmla="*/ 1944710 h 2627290"/>
              <a:gd name="connsiteX93" fmla="*/ 2704563 w 5138670"/>
              <a:gd name="connsiteY93" fmla="*/ 2009104 h 2627290"/>
              <a:gd name="connsiteX94" fmla="*/ 2678805 w 5138670"/>
              <a:gd name="connsiteY94" fmla="*/ 412124 h 2627290"/>
              <a:gd name="connsiteX95" fmla="*/ 2653047 w 5138670"/>
              <a:gd name="connsiteY95" fmla="*/ 115910 h 2627290"/>
              <a:gd name="connsiteX96" fmla="*/ 2640169 w 5138670"/>
              <a:gd name="connsiteY96" fmla="*/ 77273 h 2627290"/>
              <a:gd name="connsiteX97" fmla="*/ 2653047 w 5138670"/>
              <a:gd name="connsiteY97" fmla="*/ 206062 h 2627290"/>
              <a:gd name="connsiteX98" fmla="*/ 2717442 w 5138670"/>
              <a:gd name="connsiteY98" fmla="*/ 463640 h 2627290"/>
              <a:gd name="connsiteX99" fmla="*/ 2743200 w 5138670"/>
              <a:gd name="connsiteY99" fmla="*/ 540913 h 2627290"/>
              <a:gd name="connsiteX100" fmla="*/ 2768957 w 5138670"/>
              <a:gd name="connsiteY100" fmla="*/ 605307 h 2627290"/>
              <a:gd name="connsiteX101" fmla="*/ 2884867 w 5138670"/>
              <a:gd name="connsiteY101" fmla="*/ 940158 h 2627290"/>
              <a:gd name="connsiteX102" fmla="*/ 2936383 w 5138670"/>
              <a:gd name="connsiteY102" fmla="*/ 1056068 h 2627290"/>
              <a:gd name="connsiteX103" fmla="*/ 2975019 w 5138670"/>
              <a:gd name="connsiteY103" fmla="*/ 1159099 h 2627290"/>
              <a:gd name="connsiteX104" fmla="*/ 2987898 w 5138670"/>
              <a:gd name="connsiteY104" fmla="*/ 1223493 h 2627290"/>
              <a:gd name="connsiteX105" fmla="*/ 3013656 w 5138670"/>
              <a:gd name="connsiteY105" fmla="*/ 1455313 h 2627290"/>
              <a:gd name="connsiteX106" fmla="*/ 3039414 w 5138670"/>
              <a:gd name="connsiteY106" fmla="*/ 1365161 h 2627290"/>
              <a:gd name="connsiteX107" fmla="*/ 3078050 w 5138670"/>
              <a:gd name="connsiteY107" fmla="*/ 1275009 h 2627290"/>
              <a:gd name="connsiteX108" fmla="*/ 3090929 w 5138670"/>
              <a:gd name="connsiteY108" fmla="*/ 1236372 h 2627290"/>
              <a:gd name="connsiteX109" fmla="*/ 3142445 w 5138670"/>
              <a:gd name="connsiteY109" fmla="*/ 1159099 h 2627290"/>
              <a:gd name="connsiteX110" fmla="*/ 3168202 w 5138670"/>
              <a:gd name="connsiteY110" fmla="*/ 1313645 h 2627290"/>
              <a:gd name="connsiteX111" fmla="*/ 3245476 w 5138670"/>
              <a:gd name="connsiteY111" fmla="*/ 1468192 h 2627290"/>
              <a:gd name="connsiteX112" fmla="*/ 3258354 w 5138670"/>
              <a:gd name="connsiteY112" fmla="*/ 1506828 h 2627290"/>
              <a:gd name="connsiteX113" fmla="*/ 3271233 w 5138670"/>
              <a:gd name="connsiteY113" fmla="*/ 1429555 h 2627290"/>
              <a:gd name="connsiteX114" fmla="*/ 3284112 w 5138670"/>
              <a:gd name="connsiteY114" fmla="*/ 1390918 h 2627290"/>
              <a:gd name="connsiteX115" fmla="*/ 3296991 w 5138670"/>
              <a:gd name="connsiteY115" fmla="*/ 1326524 h 2627290"/>
              <a:gd name="connsiteX116" fmla="*/ 3309870 w 5138670"/>
              <a:gd name="connsiteY116" fmla="*/ 1519707 h 2627290"/>
              <a:gd name="connsiteX117" fmla="*/ 3348507 w 5138670"/>
              <a:gd name="connsiteY117" fmla="*/ 1390918 h 2627290"/>
              <a:gd name="connsiteX118" fmla="*/ 3425780 w 5138670"/>
              <a:gd name="connsiteY118" fmla="*/ 1275009 h 2627290"/>
              <a:gd name="connsiteX119" fmla="*/ 3554569 w 5138670"/>
              <a:gd name="connsiteY119" fmla="*/ 1262130 h 2627290"/>
              <a:gd name="connsiteX120" fmla="*/ 3606084 w 5138670"/>
              <a:gd name="connsiteY120" fmla="*/ 1313645 h 2627290"/>
              <a:gd name="connsiteX121" fmla="*/ 3747752 w 5138670"/>
              <a:gd name="connsiteY121" fmla="*/ 1481071 h 2627290"/>
              <a:gd name="connsiteX122" fmla="*/ 3850783 w 5138670"/>
              <a:gd name="connsiteY122" fmla="*/ 1648496 h 2627290"/>
              <a:gd name="connsiteX123" fmla="*/ 3902298 w 5138670"/>
              <a:gd name="connsiteY123" fmla="*/ 1262130 h 2627290"/>
              <a:gd name="connsiteX124" fmla="*/ 3940935 w 5138670"/>
              <a:gd name="connsiteY124" fmla="*/ 1030310 h 2627290"/>
              <a:gd name="connsiteX125" fmla="*/ 3966692 w 5138670"/>
              <a:gd name="connsiteY125" fmla="*/ 978794 h 2627290"/>
              <a:gd name="connsiteX126" fmla="*/ 3992450 w 5138670"/>
              <a:gd name="connsiteY126" fmla="*/ 1043189 h 2627290"/>
              <a:gd name="connsiteX127" fmla="*/ 4018208 w 5138670"/>
              <a:gd name="connsiteY127" fmla="*/ 1133341 h 2627290"/>
              <a:gd name="connsiteX128" fmla="*/ 4056845 w 5138670"/>
              <a:gd name="connsiteY128" fmla="*/ 1146220 h 2627290"/>
              <a:gd name="connsiteX129" fmla="*/ 4108360 w 5138670"/>
              <a:gd name="connsiteY129" fmla="*/ 1094704 h 2627290"/>
              <a:gd name="connsiteX130" fmla="*/ 4121239 w 5138670"/>
              <a:gd name="connsiteY130" fmla="*/ 1017431 h 2627290"/>
              <a:gd name="connsiteX131" fmla="*/ 4198512 w 5138670"/>
              <a:gd name="connsiteY131" fmla="*/ 991673 h 2627290"/>
              <a:gd name="connsiteX132" fmla="*/ 4250028 w 5138670"/>
              <a:gd name="connsiteY132" fmla="*/ 965916 h 2627290"/>
              <a:gd name="connsiteX133" fmla="*/ 4314422 w 5138670"/>
              <a:gd name="connsiteY133" fmla="*/ 1043189 h 2627290"/>
              <a:gd name="connsiteX134" fmla="*/ 4417453 w 5138670"/>
              <a:gd name="connsiteY134" fmla="*/ 1094704 h 2627290"/>
              <a:gd name="connsiteX135" fmla="*/ 4456090 w 5138670"/>
              <a:gd name="connsiteY135" fmla="*/ 1081825 h 2627290"/>
              <a:gd name="connsiteX136" fmla="*/ 4468969 w 5138670"/>
              <a:gd name="connsiteY136" fmla="*/ 1030310 h 2627290"/>
              <a:gd name="connsiteX137" fmla="*/ 4559121 w 5138670"/>
              <a:gd name="connsiteY137" fmla="*/ 798490 h 2627290"/>
              <a:gd name="connsiteX138" fmla="*/ 4790940 w 5138670"/>
              <a:gd name="connsiteY138" fmla="*/ 0 h 2627290"/>
              <a:gd name="connsiteX139" fmla="*/ 4932608 w 5138670"/>
              <a:gd name="connsiteY139" fmla="*/ 167425 h 2627290"/>
              <a:gd name="connsiteX140" fmla="*/ 4997002 w 5138670"/>
              <a:gd name="connsiteY140" fmla="*/ 244699 h 2627290"/>
              <a:gd name="connsiteX141" fmla="*/ 5087154 w 5138670"/>
              <a:gd name="connsiteY141" fmla="*/ 373487 h 2627290"/>
              <a:gd name="connsiteX142" fmla="*/ 5138670 w 5138670"/>
              <a:gd name="connsiteY142" fmla="*/ 412124 h 262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5138670" h="2627290">
                <a:moveTo>
                  <a:pt x="0" y="2627290"/>
                </a:moveTo>
                <a:cubicBezTo>
                  <a:pt x="17172" y="2605825"/>
                  <a:pt x="39222" y="2587482"/>
                  <a:pt x="51515" y="2562896"/>
                </a:cubicBezTo>
                <a:cubicBezTo>
                  <a:pt x="72329" y="2521269"/>
                  <a:pt x="75247" y="2465943"/>
                  <a:pt x="90152" y="2421228"/>
                </a:cubicBezTo>
                <a:cubicBezTo>
                  <a:pt x="101751" y="2386431"/>
                  <a:pt x="114681" y="2352055"/>
                  <a:pt x="128788" y="2318197"/>
                </a:cubicBezTo>
                <a:cubicBezTo>
                  <a:pt x="136172" y="2300475"/>
                  <a:pt x="146983" y="2284328"/>
                  <a:pt x="154546" y="2266682"/>
                </a:cubicBezTo>
                <a:cubicBezTo>
                  <a:pt x="166719" y="2238278"/>
                  <a:pt x="166280" y="2210932"/>
                  <a:pt x="193183" y="2189409"/>
                </a:cubicBezTo>
                <a:cubicBezTo>
                  <a:pt x="203784" y="2180929"/>
                  <a:pt x="218940" y="2180823"/>
                  <a:pt x="231819" y="2176530"/>
                </a:cubicBezTo>
                <a:cubicBezTo>
                  <a:pt x="236112" y="2193702"/>
                  <a:pt x="242630" y="2210466"/>
                  <a:pt x="244698" y="2228045"/>
                </a:cubicBezTo>
                <a:cubicBezTo>
                  <a:pt x="251238" y="2283635"/>
                  <a:pt x="237923" y="2343061"/>
                  <a:pt x="257577" y="2395471"/>
                </a:cubicBezTo>
                <a:cubicBezTo>
                  <a:pt x="265695" y="2417118"/>
                  <a:pt x="276024" y="2353008"/>
                  <a:pt x="283335" y="2331076"/>
                </a:cubicBezTo>
                <a:cubicBezTo>
                  <a:pt x="291584" y="2306328"/>
                  <a:pt x="296693" y="2265722"/>
                  <a:pt x="309092" y="2240924"/>
                </a:cubicBezTo>
                <a:cubicBezTo>
                  <a:pt x="316014" y="2227079"/>
                  <a:pt x="326264" y="2215166"/>
                  <a:pt x="334850" y="2202287"/>
                </a:cubicBezTo>
                <a:cubicBezTo>
                  <a:pt x="339143" y="2185115"/>
                  <a:pt x="340756" y="2167041"/>
                  <a:pt x="347729" y="2150772"/>
                </a:cubicBezTo>
                <a:cubicBezTo>
                  <a:pt x="361177" y="2119393"/>
                  <a:pt x="388914" y="2096708"/>
                  <a:pt x="412123" y="2073499"/>
                </a:cubicBezTo>
                <a:cubicBezTo>
                  <a:pt x="416416" y="2086378"/>
                  <a:pt x="423919" y="2098603"/>
                  <a:pt x="425002" y="2112135"/>
                </a:cubicBezTo>
                <a:cubicBezTo>
                  <a:pt x="432541" y="2206377"/>
                  <a:pt x="414951" y="2303751"/>
                  <a:pt x="437881" y="2395471"/>
                </a:cubicBezTo>
                <a:cubicBezTo>
                  <a:pt x="442537" y="2414097"/>
                  <a:pt x="472225" y="2378299"/>
                  <a:pt x="489397" y="2369713"/>
                </a:cubicBezTo>
                <a:cubicBezTo>
                  <a:pt x="517877" y="2341232"/>
                  <a:pt x="535862" y="2328298"/>
                  <a:pt x="553791" y="2292440"/>
                </a:cubicBezTo>
                <a:cubicBezTo>
                  <a:pt x="574741" y="2250540"/>
                  <a:pt x="555518" y="2252076"/>
                  <a:pt x="592428" y="2215166"/>
                </a:cubicBezTo>
                <a:cubicBezTo>
                  <a:pt x="603373" y="2204221"/>
                  <a:pt x="618185" y="2197995"/>
                  <a:pt x="631064" y="2189409"/>
                </a:cubicBezTo>
                <a:cubicBezTo>
                  <a:pt x="635357" y="2176530"/>
                  <a:pt x="631801" y="2156843"/>
                  <a:pt x="643943" y="2150772"/>
                </a:cubicBezTo>
                <a:cubicBezTo>
                  <a:pt x="656085" y="2144701"/>
                  <a:pt x="678588" y="2150676"/>
                  <a:pt x="682580" y="2163651"/>
                </a:cubicBezTo>
                <a:cubicBezTo>
                  <a:pt x="731529" y="2322733"/>
                  <a:pt x="660234" y="2289099"/>
                  <a:pt x="721216" y="2421228"/>
                </a:cubicBezTo>
                <a:cubicBezTo>
                  <a:pt x="732735" y="2446187"/>
                  <a:pt x="755560" y="2464158"/>
                  <a:pt x="772732" y="2485623"/>
                </a:cubicBezTo>
                <a:cubicBezTo>
                  <a:pt x="777025" y="2472744"/>
                  <a:pt x="773468" y="2440915"/>
                  <a:pt x="785611" y="2446986"/>
                </a:cubicBezTo>
                <a:cubicBezTo>
                  <a:pt x="801443" y="2454901"/>
                  <a:pt x="798490" y="2516201"/>
                  <a:pt x="798490" y="2498501"/>
                </a:cubicBezTo>
                <a:cubicBezTo>
                  <a:pt x="798490" y="2412535"/>
                  <a:pt x="789904" y="2326783"/>
                  <a:pt x="785611" y="2240924"/>
                </a:cubicBezTo>
                <a:cubicBezTo>
                  <a:pt x="789904" y="2206580"/>
                  <a:pt x="790982" y="2171680"/>
                  <a:pt x="798490" y="2137893"/>
                </a:cubicBezTo>
                <a:cubicBezTo>
                  <a:pt x="808213" y="2094140"/>
                  <a:pt x="823945" y="2051942"/>
                  <a:pt x="837126" y="2009104"/>
                </a:cubicBezTo>
                <a:cubicBezTo>
                  <a:pt x="841118" y="1996129"/>
                  <a:pt x="846712" y="1983638"/>
                  <a:pt x="850005" y="1970468"/>
                </a:cubicBezTo>
                <a:cubicBezTo>
                  <a:pt x="855314" y="1949232"/>
                  <a:pt x="858591" y="1927538"/>
                  <a:pt x="862884" y="1906073"/>
                </a:cubicBezTo>
                <a:cubicBezTo>
                  <a:pt x="885208" y="2062343"/>
                  <a:pt x="864353" y="1938440"/>
                  <a:pt x="888642" y="2047741"/>
                </a:cubicBezTo>
                <a:cubicBezTo>
                  <a:pt x="890810" y="2057495"/>
                  <a:pt x="902893" y="2133511"/>
                  <a:pt x="914400" y="2150772"/>
                </a:cubicBezTo>
                <a:cubicBezTo>
                  <a:pt x="924503" y="2165927"/>
                  <a:pt x="940157" y="2176530"/>
                  <a:pt x="953036" y="2189409"/>
                </a:cubicBezTo>
                <a:cubicBezTo>
                  <a:pt x="957329" y="2176530"/>
                  <a:pt x="954619" y="2158302"/>
                  <a:pt x="965915" y="2150772"/>
                </a:cubicBezTo>
                <a:cubicBezTo>
                  <a:pt x="984128" y="2138630"/>
                  <a:pt x="1009073" y="2143202"/>
                  <a:pt x="1030309" y="2137893"/>
                </a:cubicBezTo>
                <a:cubicBezTo>
                  <a:pt x="1043479" y="2134600"/>
                  <a:pt x="1056067" y="2129307"/>
                  <a:pt x="1068946" y="2125014"/>
                </a:cubicBezTo>
                <a:cubicBezTo>
                  <a:pt x="1073239" y="2086377"/>
                  <a:pt x="1072396" y="2046818"/>
                  <a:pt x="1081825" y="2009104"/>
                </a:cubicBezTo>
                <a:cubicBezTo>
                  <a:pt x="1085579" y="1994088"/>
                  <a:pt x="1101297" y="1984612"/>
                  <a:pt x="1107583" y="1970468"/>
                </a:cubicBezTo>
                <a:cubicBezTo>
                  <a:pt x="1118610" y="1945657"/>
                  <a:pt x="1123256" y="1918403"/>
                  <a:pt x="1133340" y="1893194"/>
                </a:cubicBezTo>
                <a:cubicBezTo>
                  <a:pt x="1149043" y="1853937"/>
                  <a:pt x="1172036" y="1817575"/>
                  <a:pt x="1184856" y="1777285"/>
                </a:cubicBezTo>
                <a:cubicBezTo>
                  <a:pt x="1202222" y="1722706"/>
                  <a:pt x="1209601" y="1665424"/>
                  <a:pt x="1223492" y="1609859"/>
                </a:cubicBezTo>
                <a:cubicBezTo>
                  <a:pt x="1226784" y="1596689"/>
                  <a:pt x="1232642" y="1584276"/>
                  <a:pt x="1236371" y="1571223"/>
                </a:cubicBezTo>
                <a:cubicBezTo>
                  <a:pt x="1268714" y="1458024"/>
                  <a:pt x="1231250" y="1573706"/>
                  <a:pt x="1262129" y="1481071"/>
                </a:cubicBezTo>
                <a:cubicBezTo>
                  <a:pt x="1305232" y="1653478"/>
                  <a:pt x="1248981" y="1413622"/>
                  <a:pt x="1287887" y="1854558"/>
                </a:cubicBezTo>
                <a:cubicBezTo>
                  <a:pt x="1294854" y="1933520"/>
                  <a:pt x="1312851" y="1968483"/>
                  <a:pt x="1339402" y="2034862"/>
                </a:cubicBezTo>
                <a:cubicBezTo>
                  <a:pt x="1347988" y="2090670"/>
                  <a:pt x="1358156" y="2146258"/>
                  <a:pt x="1365160" y="2202287"/>
                </a:cubicBezTo>
                <a:cubicBezTo>
                  <a:pt x="1371041" y="2249338"/>
                  <a:pt x="1369798" y="2297259"/>
                  <a:pt x="1378039" y="2343955"/>
                </a:cubicBezTo>
                <a:cubicBezTo>
                  <a:pt x="1382757" y="2370693"/>
                  <a:pt x="1378039" y="2412642"/>
                  <a:pt x="1403797" y="2421228"/>
                </a:cubicBezTo>
                <a:lnTo>
                  <a:pt x="1442433" y="2434107"/>
                </a:lnTo>
                <a:cubicBezTo>
                  <a:pt x="1455312" y="2425521"/>
                  <a:pt x="1471400" y="2420436"/>
                  <a:pt x="1481070" y="2408349"/>
                </a:cubicBezTo>
                <a:cubicBezTo>
                  <a:pt x="1489551" y="2397749"/>
                  <a:pt x="1480374" y="2369713"/>
                  <a:pt x="1493949" y="2369713"/>
                </a:cubicBezTo>
                <a:cubicBezTo>
                  <a:pt x="1509427" y="2369713"/>
                  <a:pt x="1507620" y="2398680"/>
                  <a:pt x="1519707" y="2408349"/>
                </a:cubicBezTo>
                <a:cubicBezTo>
                  <a:pt x="1530308" y="2416829"/>
                  <a:pt x="1545464" y="2416935"/>
                  <a:pt x="1558343" y="2421228"/>
                </a:cubicBezTo>
                <a:cubicBezTo>
                  <a:pt x="1566929" y="2408349"/>
                  <a:pt x="1578666" y="2397085"/>
                  <a:pt x="1584101" y="2382592"/>
                </a:cubicBezTo>
                <a:cubicBezTo>
                  <a:pt x="1604803" y="2327386"/>
                  <a:pt x="1609774" y="2126369"/>
                  <a:pt x="1609859" y="2125014"/>
                </a:cubicBezTo>
                <a:cubicBezTo>
                  <a:pt x="1618712" y="1983363"/>
                  <a:pt x="1627743" y="1841720"/>
                  <a:pt x="1635616" y="1700011"/>
                </a:cubicBezTo>
                <a:cubicBezTo>
                  <a:pt x="1653100" y="1385289"/>
                  <a:pt x="1615642" y="1517163"/>
                  <a:pt x="1687132" y="1326524"/>
                </a:cubicBezTo>
                <a:cubicBezTo>
                  <a:pt x="1691425" y="1193442"/>
                  <a:pt x="1689799" y="1060038"/>
                  <a:pt x="1700011" y="927279"/>
                </a:cubicBezTo>
                <a:cubicBezTo>
                  <a:pt x="1702726" y="891983"/>
                  <a:pt x="1720386" y="789259"/>
                  <a:pt x="1725769" y="824248"/>
                </a:cubicBezTo>
                <a:cubicBezTo>
                  <a:pt x="1748002" y="968761"/>
                  <a:pt x="1740856" y="1116307"/>
                  <a:pt x="1751526" y="1262130"/>
                </a:cubicBezTo>
                <a:cubicBezTo>
                  <a:pt x="1753741" y="1292405"/>
                  <a:pt x="1757043" y="1322833"/>
                  <a:pt x="1764405" y="1352282"/>
                </a:cubicBezTo>
                <a:cubicBezTo>
                  <a:pt x="1770012" y="1374710"/>
                  <a:pt x="1782046" y="1395030"/>
                  <a:pt x="1790163" y="1416676"/>
                </a:cubicBezTo>
                <a:cubicBezTo>
                  <a:pt x="1794930" y="1429387"/>
                  <a:pt x="1798749" y="1442434"/>
                  <a:pt x="1803042" y="1455313"/>
                </a:cubicBezTo>
                <a:cubicBezTo>
                  <a:pt x="1821879" y="1832058"/>
                  <a:pt x="1797823" y="1772410"/>
                  <a:pt x="1828800" y="1648496"/>
                </a:cubicBezTo>
                <a:cubicBezTo>
                  <a:pt x="1832092" y="1635326"/>
                  <a:pt x="1834148" y="1621155"/>
                  <a:pt x="1841678" y="1609859"/>
                </a:cubicBezTo>
                <a:cubicBezTo>
                  <a:pt x="1851781" y="1594704"/>
                  <a:pt x="1867436" y="1584102"/>
                  <a:pt x="1880315" y="1571223"/>
                </a:cubicBezTo>
                <a:cubicBezTo>
                  <a:pt x="1884608" y="1588395"/>
                  <a:pt x="1890905" y="1605187"/>
                  <a:pt x="1893194" y="1622738"/>
                </a:cubicBezTo>
                <a:cubicBezTo>
                  <a:pt x="1903802" y="1704066"/>
                  <a:pt x="1904018" y="1786791"/>
                  <a:pt x="1918952" y="1867437"/>
                </a:cubicBezTo>
                <a:cubicBezTo>
                  <a:pt x="1925631" y="1903503"/>
                  <a:pt x="1944709" y="1936124"/>
                  <a:pt x="1957588" y="1970468"/>
                </a:cubicBezTo>
                <a:cubicBezTo>
                  <a:pt x="1966174" y="1953296"/>
                  <a:pt x="1973821" y="1935621"/>
                  <a:pt x="1983346" y="1918952"/>
                </a:cubicBezTo>
                <a:cubicBezTo>
                  <a:pt x="2005960" y="1879378"/>
                  <a:pt x="2019291" y="1875511"/>
                  <a:pt x="2034861" y="1828800"/>
                </a:cubicBezTo>
                <a:cubicBezTo>
                  <a:pt x="2046056" y="1795216"/>
                  <a:pt x="2045399" y="1757731"/>
                  <a:pt x="2060619" y="1725769"/>
                </a:cubicBezTo>
                <a:cubicBezTo>
                  <a:pt x="2088792" y="1666605"/>
                  <a:pt x="2163650" y="1558344"/>
                  <a:pt x="2163650" y="1558344"/>
                </a:cubicBezTo>
                <a:cubicBezTo>
                  <a:pt x="2172236" y="1498243"/>
                  <a:pt x="2173625" y="1436664"/>
                  <a:pt x="2189408" y="1378040"/>
                </a:cubicBezTo>
                <a:cubicBezTo>
                  <a:pt x="2201481" y="1333198"/>
                  <a:pt x="2266681" y="1227263"/>
                  <a:pt x="2266681" y="1159099"/>
                </a:cubicBezTo>
                <a:cubicBezTo>
                  <a:pt x="2266681" y="1141399"/>
                  <a:pt x="2258095" y="1193442"/>
                  <a:pt x="2253802" y="1210614"/>
                </a:cubicBezTo>
                <a:cubicBezTo>
                  <a:pt x="2277796" y="1450548"/>
                  <a:pt x="2243290" y="1259856"/>
                  <a:pt x="2292439" y="1390918"/>
                </a:cubicBezTo>
                <a:cubicBezTo>
                  <a:pt x="2298654" y="1407491"/>
                  <a:pt x="2294261" y="1428612"/>
                  <a:pt x="2305318" y="1442434"/>
                </a:cubicBezTo>
                <a:cubicBezTo>
                  <a:pt x="2313798" y="1453035"/>
                  <a:pt x="2331075" y="1451020"/>
                  <a:pt x="2343954" y="1455313"/>
                </a:cubicBezTo>
                <a:cubicBezTo>
                  <a:pt x="2351313" y="1444274"/>
                  <a:pt x="2383818" y="1384785"/>
                  <a:pt x="2408349" y="1390918"/>
                </a:cubicBezTo>
                <a:cubicBezTo>
                  <a:pt x="2421519" y="1394211"/>
                  <a:pt x="2416935" y="1416676"/>
                  <a:pt x="2421228" y="1429555"/>
                </a:cubicBezTo>
                <a:cubicBezTo>
                  <a:pt x="2425521" y="1416676"/>
                  <a:pt x="2420531" y="1390918"/>
                  <a:pt x="2434107" y="1390918"/>
                </a:cubicBezTo>
                <a:cubicBezTo>
                  <a:pt x="2447683" y="1390918"/>
                  <a:pt x="2443256" y="1416502"/>
                  <a:pt x="2446985" y="1429555"/>
                </a:cubicBezTo>
                <a:cubicBezTo>
                  <a:pt x="2451848" y="1446574"/>
                  <a:pt x="2448806" y="1467249"/>
                  <a:pt x="2459864" y="1481071"/>
                </a:cubicBezTo>
                <a:cubicBezTo>
                  <a:pt x="2468345" y="1491672"/>
                  <a:pt x="2485622" y="1489656"/>
                  <a:pt x="2498501" y="1493949"/>
                </a:cubicBezTo>
                <a:cubicBezTo>
                  <a:pt x="2502794" y="1506828"/>
                  <a:pt x="2498210" y="1529293"/>
                  <a:pt x="2511380" y="1532586"/>
                </a:cubicBezTo>
                <a:cubicBezTo>
                  <a:pt x="2547227" y="1541548"/>
                  <a:pt x="2557473" y="1484456"/>
                  <a:pt x="2562895" y="1468192"/>
                </a:cubicBezTo>
                <a:cubicBezTo>
                  <a:pt x="2571481" y="1481071"/>
                  <a:pt x="2583218" y="1492335"/>
                  <a:pt x="2588653" y="1506828"/>
                </a:cubicBezTo>
                <a:cubicBezTo>
                  <a:pt x="2595045" y="1523873"/>
                  <a:pt x="2611781" y="1636661"/>
                  <a:pt x="2614411" y="1648496"/>
                </a:cubicBezTo>
                <a:cubicBezTo>
                  <a:pt x="2621558" y="1680659"/>
                  <a:pt x="2644459" y="1722901"/>
                  <a:pt x="2653047" y="1751527"/>
                </a:cubicBezTo>
                <a:cubicBezTo>
                  <a:pt x="2666871" y="1797609"/>
                  <a:pt x="2669775" y="1860924"/>
                  <a:pt x="2678805" y="1906073"/>
                </a:cubicBezTo>
                <a:cubicBezTo>
                  <a:pt x="2681467" y="1919385"/>
                  <a:pt x="2688391" y="1931540"/>
                  <a:pt x="2691684" y="1944710"/>
                </a:cubicBezTo>
                <a:cubicBezTo>
                  <a:pt x="2696993" y="1965946"/>
                  <a:pt x="2700270" y="1987639"/>
                  <a:pt x="2704563" y="2009104"/>
                </a:cubicBezTo>
                <a:cubicBezTo>
                  <a:pt x="2778888" y="1414506"/>
                  <a:pt x="2723258" y="1901300"/>
                  <a:pt x="2678805" y="412124"/>
                </a:cubicBezTo>
                <a:cubicBezTo>
                  <a:pt x="2675479" y="300695"/>
                  <a:pt x="2678059" y="215960"/>
                  <a:pt x="2653047" y="115910"/>
                </a:cubicBezTo>
                <a:cubicBezTo>
                  <a:pt x="2649755" y="102740"/>
                  <a:pt x="2644462" y="90152"/>
                  <a:pt x="2640169" y="77273"/>
                </a:cubicBezTo>
                <a:cubicBezTo>
                  <a:pt x="2613849" y="156233"/>
                  <a:pt x="2631751" y="78285"/>
                  <a:pt x="2653047" y="206062"/>
                </a:cubicBezTo>
                <a:cubicBezTo>
                  <a:pt x="2699288" y="483515"/>
                  <a:pt x="2620333" y="220869"/>
                  <a:pt x="2717442" y="463640"/>
                </a:cubicBezTo>
                <a:cubicBezTo>
                  <a:pt x="2727526" y="488849"/>
                  <a:pt x="2733921" y="515397"/>
                  <a:pt x="2743200" y="540913"/>
                </a:cubicBezTo>
                <a:cubicBezTo>
                  <a:pt x="2751100" y="562639"/>
                  <a:pt x="2761226" y="583520"/>
                  <a:pt x="2768957" y="605307"/>
                </a:cubicBezTo>
                <a:cubicBezTo>
                  <a:pt x="2808456" y="716622"/>
                  <a:pt x="2836896" y="832223"/>
                  <a:pt x="2884867" y="940158"/>
                </a:cubicBezTo>
                <a:cubicBezTo>
                  <a:pt x="2902039" y="978795"/>
                  <a:pt x="2921205" y="1016605"/>
                  <a:pt x="2936383" y="1056068"/>
                </a:cubicBezTo>
                <a:cubicBezTo>
                  <a:pt x="2994836" y="1208047"/>
                  <a:pt x="2896961" y="1002984"/>
                  <a:pt x="2975019" y="1159099"/>
                </a:cubicBezTo>
                <a:cubicBezTo>
                  <a:pt x="2979312" y="1180564"/>
                  <a:pt x="2985067" y="1201787"/>
                  <a:pt x="2987898" y="1223493"/>
                </a:cubicBezTo>
                <a:cubicBezTo>
                  <a:pt x="2997954" y="1300589"/>
                  <a:pt x="2987086" y="1382245"/>
                  <a:pt x="3013656" y="1455313"/>
                </a:cubicBezTo>
                <a:cubicBezTo>
                  <a:pt x="3024337" y="1484685"/>
                  <a:pt x="3031191" y="1395313"/>
                  <a:pt x="3039414" y="1365161"/>
                </a:cubicBezTo>
                <a:cubicBezTo>
                  <a:pt x="3058606" y="1294788"/>
                  <a:pt x="3040234" y="1331731"/>
                  <a:pt x="3078050" y="1275009"/>
                </a:cubicBezTo>
                <a:cubicBezTo>
                  <a:pt x="3082343" y="1262130"/>
                  <a:pt x="3084336" y="1248239"/>
                  <a:pt x="3090929" y="1236372"/>
                </a:cubicBezTo>
                <a:cubicBezTo>
                  <a:pt x="3105963" y="1209311"/>
                  <a:pt x="3142445" y="1159099"/>
                  <a:pt x="3142445" y="1159099"/>
                </a:cubicBezTo>
                <a:cubicBezTo>
                  <a:pt x="3151031" y="1210614"/>
                  <a:pt x="3151687" y="1264099"/>
                  <a:pt x="3168202" y="1313645"/>
                </a:cubicBezTo>
                <a:cubicBezTo>
                  <a:pt x="3186416" y="1368286"/>
                  <a:pt x="3227263" y="1413551"/>
                  <a:pt x="3245476" y="1468192"/>
                </a:cubicBezTo>
                <a:lnTo>
                  <a:pt x="3258354" y="1506828"/>
                </a:lnTo>
                <a:cubicBezTo>
                  <a:pt x="3262647" y="1481070"/>
                  <a:pt x="3265568" y="1455046"/>
                  <a:pt x="3271233" y="1429555"/>
                </a:cubicBezTo>
                <a:cubicBezTo>
                  <a:pt x="3274178" y="1416303"/>
                  <a:pt x="3280819" y="1404088"/>
                  <a:pt x="3284112" y="1390918"/>
                </a:cubicBezTo>
                <a:cubicBezTo>
                  <a:pt x="3289421" y="1369682"/>
                  <a:pt x="3292698" y="1347989"/>
                  <a:pt x="3296991" y="1326524"/>
                </a:cubicBezTo>
                <a:cubicBezTo>
                  <a:pt x="3301284" y="1390918"/>
                  <a:pt x="3289461" y="1458482"/>
                  <a:pt x="3309870" y="1519707"/>
                </a:cubicBezTo>
                <a:cubicBezTo>
                  <a:pt x="3315162" y="1535584"/>
                  <a:pt x="3346034" y="1397100"/>
                  <a:pt x="3348507" y="1390918"/>
                </a:cubicBezTo>
                <a:cubicBezTo>
                  <a:pt x="3355161" y="1374283"/>
                  <a:pt x="3392158" y="1285354"/>
                  <a:pt x="3425780" y="1275009"/>
                </a:cubicBezTo>
                <a:cubicBezTo>
                  <a:pt x="3467016" y="1262321"/>
                  <a:pt x="3511639" y="1266423"/>
                  <a:pt x="3554569" y="1262130"/>
                </a:cubicBezTo>
                <a:cubicBezTo>
                  <a:pt x="3632371" y="1236195"/>
                  <a:pt x="3560873" y="1245829"/>
                  <a:pt x="3606084" y="1313645"/>
                </a:cubicBezTo>
                <a:cubicBezTo>
                  <a:pt x="3646636" y="1374473"/>
                  <a:pt x="3705260" y="1421582"/>
                  <a:pt x="3747752" y="1481071"/>
                </a:cubicBezTo>
                <a:cubicBezTo>
                  <a:pt x="3828884" y="1594657"/>
                  <a:pt x="3795631" y="1538192"/>
                  <a:pt x="3850783" y="1648496"/>
                </a:cubicBezTo>
                <a:cubicBezTo>
                  <a:pt x="3902095" y="1494547"/>
                  <a:pt x="3848782" y="1663493"/>
                  <a:pt x="3902298" y="1262130"/>
                </a:cubicBezTo>
                <a:cubicBezTo>
                  <a:pt x="3912652" y="1184478"/>
                  <a:pt x="3905902" y="1100379"/>
                  <a:pt x="3940935" y="1030310"/>
                </a:cubicBezTo>
                <a:lnTo>
                  <a:pt x="3966692" y="978794"/>
                </a:lnTo>
                <a:cubicBezTo>
                  <a:pt x="3975278" y="1000259"/>
                  <a:pt x="3985139" y="1021257"/>
                  <a:pt x="3992450" y="1043189"/>
                </a:cubicBezTo>
                <a:cubicBezTo>
                  <a:pt x="4002333" y="1072838"/>
                  <a:pt x="4001644" y="1106838"/>
                  <a:pt x="4018208" y="1133341"/>
                </a:cubicBezTo>
                <a:cubicBezTo>
                  <a:pt x="4025403" y="1144853"/>
                  <a:pt x="4043966" y="1141927"/>
                  <a:pt x="4056845" y="1146220"/>
                </a:cubicBezTo>
                <a:cubicBezTo>
                  <a:pt x="4074017" y="1129048"/>
                  <a:pt x="4097500" y="1116425"/>
                  <a:pt x="4108360" y="1094704"/>
                </a:cubicBezTo>
                <a:cubicBezTo>
                  <a:pt x="4120038" y="1071348"/>
                  <a:pt x="4104044" y="1037083"/>
                  <a:pt x="4121239" y="1017431"/>
                </a:cubicBezTo>
                <a:cubicBezTo>
                  <a:pt x="4139118" y="996998"/>
                  <a:pt x="4173303" y="1001757"/>
                  <a:pt x="4198512" y="991673"/>
                </a:cubicBezTo>
                <a:cubicBezTo>
                  <a:pt x="4216338" y="984543"/>
                  <a:pt x="4232856" y="974502"/>
                  <a:pt x="4250028" y="965916"/>
                </a:cubicBezTo>
                <a:cubicBezTo>
                  <a:pt x="4268147" y="993095"/>
                  <a:pt x="4285716" y="1024922"/>
                  <a:pt x="4314422" y="1043189"/>
                </a:cubicBezTo>
                <a:cubicBezTo>
                  <a:pt x="4346816" y="1063804"/>
                  <a:pt x="4383109" y="1077532"/>
                  <a:pt x="4417453" y="1094704"/>
                </a:cubicBezTo>
                <a:cubicBezTo>
                  <a:pt x="4430332" y="1090411"/>
                  <a:pt x="4447609" y="1092426"/>
                  <a:pt x="4456090" y="1081825"/>
                </a:cubicBezTo>
                <a:cubicBezTo>
                  <a:pt x="4467147" y="1068004"/>
                  <a:pt x="4462920" y="1046945"/>
                  <a:pt x="4468969" y="1030310"/>
                </a:cubicBezTo>
                <a:cubicBezTo>
                  <a:pt x="4497303" y="952391"/>
                  <a:pt x="4536005" y="878113"/>
                  <a:pt x="4559121" y="798490"/>
                </a:cubicBezTo>
                <a:lnTo>
                  <a:pt x="4790940" y="0"/>
                </a:lnTo>
                <a:lnTo>
                  <a:pt x="4932608" y="167425"/>
                </a:lnTo>
                <a:cubicBezTo>
                  <a:pt x="4954205" y="193072"/>
                  <a:pt x="4977774" y="217231"/>
                  <a:pt x="4997002" y="244699"/>
                </a:cubicBezTo>
                <a:cubicBezTo>
                  <a:pt x="5027053" y="287628"/>
                  <a:pt x="5053305" y="333484"/>
                  <a:pt x="5087154" y="373487"/>
                </a:cubicBezTo>
                <a:cubicBezTo>
                  <a:pt x="5101019" y="389873"/>
                  <a:pt x="5138670" y="412124"/>
                  <a:pt x="5138670" y="412124"/>
                </a:cubicBezTo>
              </a:path>
            </a:pathLst>
          </a:cu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8" name="Straight Connector 27"/>
          <p:cNvCxnSpPr/>
          <p:nvPr/>
        </p:nvCxnSpPr>
        <p:spPr>
          <a:xfrm>
            <a:off x="632014" y="3258800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32012" y="3596551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36131" y="3905473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32011" y="4173200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27892" y="4482122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27890" y="4819873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40247" y="5128795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27751" y="5398837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431027" y="5519952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875870" y="5519952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283644" y="5515830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691420" y="5519952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082718" y="5524068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527561" y="5524068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935335" y="5519946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338986" y="5511708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746762" y="5515830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883534" y="559964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49" name="TextBox 48"/>
          <p:cNvSpPr txBox="1"/>
          <p:nvPr/>
        </p:nvSpPr>
        <p:spPr>
          <a:xfrm>
            <a:off x="1031365" y="5735100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0</a:t>
            </a:r>
            <a:endParaRPr lang="hu-HU" sz="1200" b="1" dirty="0"/>
          </a:p>
        </p:txBody>
      </p:sp>
      <p:sp>
        <p:nvSpPr>
          <p:cNvPr id="50" name="Rectangle 49"/>
          <p:cNvSpPr/>
          <p:nvPr/>
        </p:nvSpPr>
        <p:spPr>
          <a:xfrm>
            <a:off x="1266624" y="560743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51" name="TextBox 50"/>
          <p:cNvSpPr txBox="1"/>
          <p:nvPr/>
        </p:nvSpPr>
        <p:spPr>
          <a:xfrm>
            <a:off x="1414455" y="574289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52" name="Rectangle 51"/>
          <p:cNvSpPr/>
          <p:nvPr/>
        </p:nvSpPr>
        <p:spPr>
          <a:xfrm>
            <a:off x="1709735" y="55992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53" name="TextBox 52"/>
          <p:cNvSpPr txBox="1"/>
          <p:nvPr/>
        </p:nvSpPr>
        <p:spPr>
          <a:xfrm>
            <a:off x="1857566" y="5734660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54" name="Rectangle 53"/>
          <p:cNvSpPr/>
          <p:nvPr/>
        </p:nvSpPr>
        <p:spPr>
          <a:xfrm>
            <a:off x="4585578" y="560255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55" name="TextBox 54"/>
          <p:cNvSpPr txBox="1"/>
          <p:nvPr/>
        </p:nvSpPr>
        <p:spPr>
          <a:xfrm>
            <a:off x="4733409" y="573801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k</a:t>
            </a:r>
            <a:endParaRPr lang="hu-HU" sz="1200" b="1" dirty="0"/>
          </a:p>
        </p:txBody>
      </p:sp>
      <p:sp>
        <p:nvSpPr>
          <p:cNvPr id="64" name="Rectangle 63"/>
          <p:cNvSpPr/>
          <p:nvPr/>
        </p:nvSpPr>
        <p:spPr>
          <a:xfrm>
            <a:off x="4871035" y="321942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65" name="TextBox 64"/>
          <p:cNvSpPr txBox="1"/>
          <p:nvPr/>
        </p:nvSpPr>
        <p:spPr>
          <a:xfrm>
            <a:off x="5018866" y="3354881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66" name="Rectangle 65"/>
          <p:cNvSpPr/>
          <p:nvPr/>
        </p:nvSpPr>
        <p:spPr>
          <a:xfrm>
            <a:off x="5476549" y="322721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67" name="TextBox 66"/>
          <p:cNvSpPr txBox="1"/>
          <p:nvPr/>
        </p:nvSpPr>
        <p:spPr>
          <a:xfrm>
            <a:off x="5624380" y="336267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68" name="Rectangle 67"/>
          <p:cNvSpPr/>
          <p:nvPr/>
        </p:nvSpPr>
        <p:spPr>
          <a:xfrm>
            <a:off x="6084418" y="3218981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r>
              <a:rPr lang="hu-HU" b="1" dirty="0" smtClean="0"/>
              <a:t>  </a:t>
            </a:r>
            <a:endParaRPr lang="hu-HU" dirty="0"/>
          </a:p>
        </p:txBody>
      </p:sp>
      <p:sp>
        <p:nvSpPr>
          <p:cNvPr id="69" name="TextBox 68"/>
          <p:cNvSpPr txBox="1"/>
          <p:nvPr/>
        </p:nvSpPr>
        <p:spPr>
          <a:xfrm>
            <a:off x="6232249" y="3354441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3</a:t>
            </a:r>
            <a:endParaRPr lang="hu-HU" sz="1200" b="1" dirty="0"/>
          </a:p>
        </p:txBody>
      </p:sp>
      <p:sp>
        <p:nvSpPr>
          <p:cNvPr id="70" name="Rectangle 69"/>
          <p:cNvSpPr/>
          <p:nvPr/>
        </p:nvSpPr>
        <p:spPr>
          <a:xfrm>
            <a:off x="6689932" y="321689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71" name="TextBox 70"/>
          <p:cNvSpPr txBox="1"/>
          <p:nvPr/>
        </p:nvSpPr>
        <p:spPr>
          <a:xfrm>
            <a:off x="6837763" y="3352356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4</a:t>
            </a:r>
            <a:endParaRPr lang="hu-HU" sz="1200" b="1" dirty="0"/>
          </a:p>
        </p:txBody>
      </p:sp>
      <p:sp>
        <p:nvSpPr>
          <p:cNvPr id="72" name="Rectangle 71"/>
          <p:cNvSpPr/>
          <p:nvPr/>
        </p:nvSpPr>
        <p:spPr>
          <a:xfrm>
            <a:off x="7295446" y="322469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73" name="TextBox 72"/>
          <p:cNvSpPr txBox="1"/>
          <p:nvPr/>
        </p:nvSpPr>
        <p:spPr>
          <a:xfrm>
            <a:off x="7443277" y="336015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5</a:t>
            </a:r>
            <a:endParaRPr lang="hu-HU" sz="1200" b="1" dirty="0"/>
          </a:p>
        </p:txBody>
      </p:sp>
      <p:sp>
        <p:nvSpPr>
          <p:cNvPr id="74" name="Rectangle 73"/>
          <p:cNvSpPr/>
          <p:nvPr/>
        </p:nvSpPr>
        <p:spPr>
          <a:xfrm>
            <a:off x="7903315" y="3216456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r>
              <a:rPr lang="hu-HU" b="1" dirty="0" smtClean="0"/>
              <a:t>  </a:t>
            </a:r>
            <a:endParaRPr lang="hu-HU" dirty="0"/>
          </a:p>
        </p:txBody>
      </p:sp>
      <p:sp>
        <p:nvSpPr>
          <p:cNvPr id="75" name="TextBox 74"/>
          <p:cNvSpPr txBox="1"/>
          <p:nvPr/>
        </p:nvSpPr>
        <p:spPr>
          <a:xfrm>
            <a:off x="8051146" y="3351916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6</a:t>
            </a:r>
            <a:endParaRPr lang="hu-HU" sz="1200" b="1" dirty="0"/>
          </a:p>
        </p:txBody>
      </p:sp>
      <p:sp>
        <p:nvSpPr>
          <p:cNvPr id="76" name="Rectangle 75"/>
          <p:cNvSpPr/>
          <p:nvPr/>
        </p:nvSpPr>
        <p:spPr>
          <a:xfrm>
            <a:off x="6127340" y="367137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77" name="TextBox 76"/>
          <p:cNvSpPr txBox="1"/>
          <p:nvPr/>
        </p:nvSpPr>
        <p:spPr>
          <a:xfrm>
            <a:off x="6275171" y="3806830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78" name="Rectangle 77"/>
          <p:cNvSpPr/>
          <p:nvPr/>
        </p:nvSpPr>
        <p:spPr>
          <a:xfrm>
            <a:off x="6732854" y="367916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79" name="TextBox 78"/>
          <p:cNvSpPr txBox="1"/>
          <p:nvPr/>
        </p:nvSpPr>
        <p:spPr>
          <a:xfrm>
            <a:off x="6880685" y="381462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80" name="Rectangle 79"/>
          <p:cNvSpPr/>
          <p:nvPr/>
        </p:nvSpPr>
        <p:spPr>
          <a:xfrm>
            <a:off x="7340723" y="3670930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r>
              <a:rPr lang="hu-HU" b="1" dirty="0" smtClean="0"/>
              <a:t>  </a:t>
            </a:r>
            <a:endParaRPr lang="hu-HU" dirty="0"/>
          </a:p>
        </p:txBody>
      </p:sp>
      <p:sp>
        <p:nvSpPr>
          <p:cNvPr id="81" name="TextBox 80"/>
          <p:cNvSpPr txBox="1"/>
          <p:nvPr/>
        </p:nvSpPr>
        <p:spPr>
          <a:xfrm>
            <a:off x="7488554" y="3806390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3</a:t>
            </a:r>
            <a:endParaRPr lang="hu-HU" sz="1200" b="1" dirty="0"/>
          </a:p>
        </p:txBody>
      </p:sp>
      <p:sp>
        <p:nvSpPr>
          <p:cNvPr id="82" name="Rectangle 81"/>
          <p:cNvSpPr/>
          <p:nvPr/>
        </p:nvSpPr>
        <p:spPr>
          <a:xfrm>
            <a:off x="7946237" y="366884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83" name="TextBox 82"/>
          <p:cNvSpPr txBox="1"/>
          <p:nvPr/>
        </p:nvSpPr>
        <p:spPr>
          <a:xfrm>
            <a:off x="8094068" y="3804305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4</a:t>
            </a:r>
            <a:endParaRPr lang="hu-HU" sz="1200" b="1" dirty="0"/>
          </a:p>
        </p:txBody>
      </p:sp>
      <p:sp>
        <p:nvSpPr>
          <p:cNvPr id="84" name="Rectangle 83"/>
          <p:cNvSpPr/>
          <p:nvPr/>
        </p:nvSpPr>
        <p:spPr>
          <a:xfrm>
            <a:off x="8551751" y="367664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85" name="TextBox 84"/>
          <p:cNvSpPr txBox="1"/>
          <p:nvPr/>
        </p:nvSpPr>
        <p:spPr>
          <a:xfrm>
            <a:off x="8699582" y="3812103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5</a:t>
            </a:r>
            <a:endParaRPr lang="hu-HU" sz="1200" b="1" dirty="0"/>
          </a:p>
        </p:txBody>
      </p:sp>
      <p:sp>
        <p:nvSpPr>
          <p:cNvPr id="86" name="Rectangle 85"/>
          <p:cNvSpPr/>
          <p:nvPr/>
        </p:nvSpPr>
        <p:spPr>
          <a:xfrm>
            <a:off x="9159620" y="3668405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r>
              <a:rPr lang="hu-HU" b="1" dirty="0" smtClean="0"/>
              <a:t>  </a:t>
            </a:r>
            <a:endParaRPr lang="hu-HU" dirty="0"/>
          </a:p>
        </p:txBody>
      </p:sp>
      <p:sp>
        <p:nvSpPr>
          <p:cNvPr id="87" name="TextBox 86"/>
          <p:cNvSpPr txBox="1"/>
          <p:nvPr/>
        </p:nvSpPr>
        <p:spPr>
          <a:xfrm>
            <a:off x="9307451" y="3803865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6</a:t>
            </a:r>
            <a:endParaRPr lang="hu-HU" sz="12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4640408" y="4094212"/>
            <a:ext cx="516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 this case we shift the series </a:t>
            </a:r>
            <a:r>
              <a:rPr lang="hu-HU" b="1" dirty="0" smtClean="0"/>
              <a:t>2</a:t>
            </a:r>
            <a:r>
              <a:rPr lang="hu-HU" dirty="0" smtClean="0"/>
              <a:t> steps, so </a:t>
            </a:r>
            <a:r>
              <a:rPr lang="hu-HU" b="1" dirty="0" smtClean="0"/>
              <a:t>lag=2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34223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Time Series Analysis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309816" y="1400432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CORRELOGRAM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092411" y="1930400"/>
            <a:ext cx="7063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Basically, the </a:t>
            </a:r>
            <a:r>
              <a:rPr lang="hu-HU" b="1" dirty="0" smtClean="0"/>
              <a:t>correlogram</a:t>
            </a:r>
            <a:r>
              <a:rPr lang="hu-HU" dirty="0" smtClean="0"/>
              <a:t> (or autocorrelation plot) is a plot of the</a:t>
            </a:r>
          </a:p>
          <a:p>
            <a:r>
              <a:rPr lang="hu-HU" dirty="0"/>
              <a:t>	</a:t>
            </a:r>
            <a:r>
              <a:rPr lang="hu-HU" dirty="0" smtClean="0"/>
              <a:t>autocorrelations versus the time lags </a:t>
            </a:r>
            <a:endParaRPr lang="hu-H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467" y="2721232"/>
            <a:ext cx="5676528" cy="373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1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About me</a:t>
            </a:r>
            <a:r>
              <a:rPr lang="hu-HU" b="1" dirty="0" smtClean="0"/>
              <a:t>:</a:t>
            </a:r>
            <a:endParaRPr lang="hu-H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9183" y="1345043"/>
            <a:ext cx="8596668" cy="3880773"/>
          </a:xfrm>
        </p:spPr>
        <p:txBody>
          <a:bodyPr/>
          <a:lstStyle/>
          <a:p>
            <a:r>
              <a:rPr lang="hu-HU" dirty="0" smtClean="0"/>
              <a:t>From Budapest, Hungary</a:t>
            </a:r>
          </a:p>
          <a:p>
            <a:r>
              <a:rPr lang="hu-HU" b="1" dirty="0" smtClean="0"/>
              <a:t>BSc</a:t>
            </a:r>
            <a:r>
              <a:rPr lang="hu-HU" dirty="0" smtClean="0"/>
              <a:t> in physics</a:t>
            </a:r>
          </a:p>
          <a:p>
            <a:r>
              <a:rPr lang="hu-HU" b="1" dirty="0" smtClean="0"/>
              <a:t>MSc</a:t>
            </a:r>
            <a:r>
              <a:rPr lang="hu-HU" dirty="0" smtClean="0"/>
              <a:t> in applied mathematics</a:t>
            </a:r>
          </a:p>
          <a:p>
            <a:r>
              <a:rPr lang="en-US" dirty="0"/>
              <a:t>Working as a </a:t>
            </a:r>
            <a:r>
              <a:rPr lang="hu-HU" dirty="0" smtClean="0"/>
              <a:t>software engineer</a:t>
            </a:r>
            <a:endParaRPr lang="en-US" dirty="0"/>
          </a:p>
          <a:p>
            <a:r>
              <a:rPr lang="en-US" dirty="0"/>
              <a:t>Special addiction </a:t>
            </a:r>
            <a:r>
              <a:rPr lang="en-US" dirty="0" smtClean="0"/>
              <a:t>to</a:t>
            </a:r>
            <a:r>
              <a:rPr lang="hu-HU" dirty="0" smtClean="0"/>
              <a:t> algorithms + AI +</a:t>
            </a:r>
            <a:r>
              <a:rPr lang="en-US" dirty="0" smtClean="0"/>
              <a:t> </a:t>
            </a:r>
            <a:r>
              <a:rPr lang="en-US" dirty="0"/>
              <a:t>models concerning quantitative finance such as the Black-Scholes model or credit </a:t>
            </a:r>
            <a:r>
              <a:rPr lang="en-US" dirty="0" smtClean="0"/>
              <a:t>risk</a:t>
            </a:r>
            <a:r>
              <a:rPr lang="hu-HU" dirty="0" smtClean="0"/>
              <a:t>, Merton-model</a:t>
            </a:r>
            <a:endParaRPr lang="en-US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7595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Time Series Analysis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309816" y="1400432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CORRELOGRAM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092411" y="1930400"/>
            <a:ext cx="7063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Basically, the </a:t>
            </a:r>
            <a:r>
              <a:rPr lang="hu-HU" b="1" dirty="0" smtClean="0"/>
              <a:t>correlogram</a:t>
            </a:r>
            <a:r>
              <a:rPr lang="hu-HU" dirty="0" smtClean="0"/>
              <a:t> (or autocorrelation plot) is a plot of the</a:t>
            </a:r>
          </a:p>
          <a:p>
            <a:r>
              <a:rPr lang="hu-HU" dirty="0"/>
              <a:t>	</a:t>
            </a:r>
            <a:r>
              <a:rPr lang="hu-HU" dirty="0" smtClean="0"/>
              <a:t>autocorrelations versus the time lags </a:t>
            </a:r>
            <a:endParaRPr lang="hu-HU" dirty="0"/>
          </a:p>
        </p:txBody>
      </p:sp>
      <p:sp>
        <p:nvSpPr>
          <p:cNvPr id="43" name="Rectangle 42"/>
          <p:cNvSpPr/>
          <p:nvPr/>
        </p:nvSpPr>
        <p:spPr>
          <a:xfrm>
            <a:off x="3663805" y="306905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44" name="TextBox 43"/>
          <p:cNvSpPr txBox="1"/>
          <p:nvPr/>
        </p:nvSpPr>
        <p:spPr>
          <a:xfrm>
            <a:off x="3811636" y="320451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45" name="Rectangle 44"/>
          <p:cNvSpPr/>
          <p:nvPr/>
        </p:nvSpPr>
        <p:spPr>
          <a:xfrm>
            <a:off x="4269319" y="307685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46" name="TextBox 45"/>
          <p:cNvSpPr txBox="1"/>
          <p:nvPr/>
        </p:nvSpPr>
        <p:spPr>
          <a:xfrm>
            <a:off x="4417150" y="321231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47" name="Rectangle 46"/>
          <p:cNvSpPr/>
          <p:nvPr/>
        </p:nvSpPr>
        <p:spPr>
          <a:xfrm>
            <a:off x="4877188" y="3068619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r>
              <a:rPr lang="hu-HU" b="1" dirty="0" smtClean="0"/>
              <a:t>  </a:t>
            </a:r>
            <a:endParaRPr lang="hu-HU" dirty="0"/>
          </a:p>
        </p:txBody>
      </p:sp>
      <p:sp>
        <p:nvSpPr>
          <p:cNvPr id="48" name="TextBox 47"/>
          <p:cNvSpPr txBox="1"/>
          <p:nvPr/>
        </p:nvSpPr>
        <p:spPr>
          <a:xfrm>
            <a:off x="5025019" y="320407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3</a:t>
            </a:r>
            <a:endParaRPr lang="hu-HU" sz="1200" b="1" dirty="0"/>
          </a:p>
        </p:txBody>
      </p:sp>
      <p:sp>
        <p:nvSpPr>
          <p:cNvPr id="51" name="Rectangle 50"/>
          <p:cNvSpPr/>
          <p:nvPr/>
        </p:nvSpPr>
        <p:spPr>
          <a:xfrm>
            <a:off x="5482702" y="306653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52" name="TextBox 51"/>
          <p:cNvSpPr txBox="1"/>
          <p:nvPr/>
        </p:nvSpPr>
        <p:spPr>
          <a:xfrm>
            <a:off x="5630533" y="320199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4</a:t>
            </a:r>
            <a:endParaRPr lang="hu-HU" sz="1200" b="1" dirty="0"/>
          </a:p>
        </p:txBody>
      </p:sp>
      <p:sp>
        <p:nvSpPr>
          <p:cNvPr id="53" name="Rectangle 52"/>
          <p:cNvSpPr/>
          <p:nvPr/>
        </p:nvSpPr>
        <p:spPr>
          <a:xfrm>
            <a:off x="6088216" y="307433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6236047" y="320979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5</a:t>
            </a:r>
            <a:endParaRPr lang="hu-HU" sz="1200" b="1" dirty="0"/>
          </a:p>
        </p:txBody>
      </p:sp>
      <p:sp>
        <p:nvSpPr>
          <p:cNvPr id="55" name="Rectangle 54"/>
          <p:cNvSpPr/>
          <p:nvPr/>
        </p:nvSpPr>
        <p:spPr>
          <a:xfrm>
            <a:off x="6696085" y="3066094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r>
              <a:rPr lang="hu-HU" b="1" dirty="0" smtClean="0"/>
              <a:t>  </a:t>
            </a:r>
            <a:endParaRPr lang="hu-HU" dirty="0"/>
          </a:p>
        </p:txBody>
      </p:sp>
      <p:sp>
        <p:nvSpPr>
          <p:cNvPr id="56" name="TextBox 55"/>
          <p:cNvSpPr txBox="1"/>
          <p:nvPr/>
        </p:nvSpPr>
        <p:spPr>
          <a:xfrm>
            <a:off x="6843916" y="320155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6</a:t>
            </a:r>
            <a:endParaRPr lang="hu-HU" sz="1200" b="1" dirty="0"/>
          </a:p>
        </p:txBody>
      </p:sp>
      <p:sp>
        <p:nvSpPr>
          <p:cNvPr id="57" name="Rectangle 56"/>
          <p:cNvSpPr/>
          <p:nvPr/>
        </p:nvSpPr>
        <p:spPr>
          <a:xfrm>
            <a:off x="3651480" y="352100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58" name="TextBox 57"/>
          <p:cNvSpPr txBox="1"/>
          <p:nvPr/>
        </p:nvSpPr>
        <p:spPr>
          <a:xfrm>
            <a:off x="3799311" y="365646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59" name="Rectangle 58"/>
          <p:cNvSpPr/>
          <p:nvPr/>
        </p:nvSpPr>
        <p:spPr>
          <a:xfrm>
            <a:off x="4256994" y="352880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60" name="TextBox 59"/>
          <p:cNvSpPr txBox="1"/>
          <p:nvPr/>
        </p:nvSpPr>
        <p:spPr>
          <a:xfrm>
            <a:off x="4404825" y="3664266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61" name="Rectangle 60"/>
          <p:cNvSpPr/>
          <p:nvPr/>
        </p:nvSpPr>
        <p:spPr>
          <a:xfrm>
            <a:off x="4864863" y="3520568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r>
              <a:rPr lang="hu-HU" b="1" dirty="0" smtClean="0"/>
              <a:t>  </a:t>
            </a:r>
            <a:endParaRPr lang="hu-HU" dirty="0"/>
          </a:p>
        </p:txBody>
      </p:sp>
      <p:sp>
        <p:nvSpPr>
          <p:cNvPr id="62" name="TextBox 61"/>
          <p:cNvSpPr txBox="1"/>
          <p:nvPr/>
        </p:nvSpPr>
        <p:spPr>
          <a:xfrm>
            <a:off x="5012694" y="365602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3</a:t>
            </a:r>
            <a:endParaRPr lang="hu-HU" sz="1200" b="1" dirty="0"/>
          </a:p>
        </p:txBody>
      </p:sp>
      <p:sp>
        <p:nvSpPr>
          <p:cNvPr id="63" name="Rectangle 62"/>
          <p:cNvSpPr/>
          <p:nvPr/>
        </p:nvSpPr>
        <p:spPr>
          <a:xfrm>
            <a:off x="5470377" y="351848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64" name="TextBox 63"/>
          <p:cNvSpPr txBox="1"/>
          <p:nvPr/>
        </p:nvSpPr>
        <p:spPr>
          <a:xfrm>
            <a:off x="5618208" y="3653943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4</a:t>
            </a:r>
            <a:endParaRPr lang="hu-HU" sz="1200" b="1" dirty="0"/>
          </a:p>
        </p:txBody>
      </p:sp>
      <p:sp>
        <p:nvSpPr>
          <p:cNvPr id="65" name="Rectangle 64"/>
          <p:cNvSpPr/>
          <p:nvPr/>
        </p:nvSpPr>
        <p:spPr>
          <a:xfrm>
            <a:off x="6075891" y="352628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66" name="TextBox 65"/>
          <p:cNvSpPr txBox="1"/>
          <p:nvPr/>
        </p:nvSpPr>
        <p:spPr>
          <a:xfrm>
            <a:off x="6223722" y="3661741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5</a:t>
            </a:r>
            <a:endParaRPr lang="hu-HU" sz="1200" b="1" dirty="0"/>
          </a:p>
        </p:txBody>
      </p:sp>
      <p:sp>
        <p:nvSpPr>
          <p:cNvPr id="67" name="Rectangle 66"/>
          <p:cNvSpPr/>
          <p:nvPr/>
        </p:nvSpPr>
        <p:spPr>
          <a:xfrm>
            <a:off x="6683760" y="3518043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r>
              <a:rPr lang="hu-HU" b="1" dirty="0" smtClean="0"/>
              <a:t>  </a:t>
            </a:r>
            <a:endParaRPr lang="hu-HU" dirty="0"/>
          </a:p>
        </p:txBody>
      </p:sp>
      <p:sp>
        <p:nvSpPr>
          <p:cNvPr id="68" name="TextBox 67"/>
          <p:cNvSpPr txBox="1"/>
          <p:nvPr/>
        </p:nvSpPr>
        <p:spPr>
          <a:xfrm>
            <a:off x="6831591" y="3653503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6</a:t>
            </a:r>
            <a:endParaRPr lang="hu-HU" sz="1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050339" y="4101103"/>
            <a:ext cx="516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 this case we shift the series </a:t>
            </a:r>
            <a:r>
              <a:rPr lang="hu-HU" b="1" dirty="0" smtClean="0"/>
              <a:t>0</a:t>
            </a:r>
            <a:r>
              <a:rPr lang="hu-HU" dirty="0" smtClean="0"/>
              <a:t> step, so </a:t>
            </a:r>
            <a:r>
              <a:rPr lang="hu-HU" b="1" dirty="0" smtClean="0"/>
              <a:t>lag=0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13775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Time Series Analysis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309816" y="1400432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CORRELOGRAM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092411" y="1930400"/>
            <a:ext cx="7063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Basically, the </a:t>
            </a:r>
            <a:r>
              <a:rPr lang="hu-HU" b="1" dirty="0" smtClean="0"/>
              <a:t>correlogram</a:t>
            </a:r>
            <a:r>
              <a:rPr lang="hu-HU" dirty="0" smtClean="0"/>
              <a:t> (or autocorrelation plot) is a plot of the</a:t>
            </a:r>
          </a:p>
          <a:p>
            <a:r>
              <a:rPr lang="hu-HU" dirty="0"/>
              <a:t>	</a:t>
            </a:r>
            <a:r>
              <a:rPr lang="hu-HU" dirty="0" smtClean="0"/>
              <a:t>autocorrelations versus the time lags </a:t>
            </a:r>
            <a:endParaRPr lang="hu-HU" dirty="0"/>
          </a:p>
        </p:txBody>
      </p:sp>
      <p:sp>
        <p:nvSpPr>
          <p:cNvPr id="43" name="Rectangle 42"/>
          <p:cNvSpPr/>
          <p:nvPr/>
        </p:nvSpPr>
        <p:spPr>
          <a:xfrm>
            <a:off x="3663805" y="306905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44" name="TextBox 43"/>
          <p:cNvSpPr txBox="1"/>
          <p:nvPr/>
        </p:nvSpPr>
        <p:spPr>
          <a:xfrm>
            <a:off x="3811636" y="320451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45" name="Rectangle 44"/>
          <p:cNvSpPr/>
          <p:nvPr/>
        </p:nvSpPr>
        <p:spPr>
          <a:xfrm>
            <a:off x="4269319" y="307685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46" name="TextBox 45"/>
          <p:cNvSpPr txBox="1"/>
          <p:nvPr/>
        </p:nvSpPr>
        <p:spPr>
          <a:xfrm>
            <a:off x="4417150" y="321231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47" name="Rectangle 46"/>
          <p:cNvSpPr/>
          <p:nvPr/>
        </p:nvSpPr>
        <p:spPr>
          <a:xfrm>
            <a:off x="4877188" y="3068619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r>
              <a:rPr lang="hu-HU" b="1" dirty="0" smtClean="0"/>
              <a:t>  </a:t>
            </a:r>
            <a:endParaRPr lang="hu-HU" dirty="0"/>
          </a:p>
        </p:txBody>
      </p:sp>
      <p:sp>
        <p:nvSpPr>
          <p:cNvPr id="48" name="TextBox 47"/>
          <p:cNvSpPr txBox="1"/>
          <p:nvPr/>
        </p:nvSpPr>
        <p:spPr>
          <a:xfrm>
            <a:off x="5025019" y="320407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3</a:t>
            </a:r>
            <a:endParaRPr lang="hu-HU" sz="1200" b="1" dirty="0"/>
          </a:p>
        </p:txBody>
      </p:sp>
      <p:sp>
        <p:nvSpPr>
          <p:cNvPr id="51" name="Rectangle 50"/>
          <p:cNvSpPr/>
          <p:nvPr/>
        </p:nvSpPr>
        <p:spPr>
          <a:xfrm>
            <a:off x="5482702" y="306653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52" name="TextBox 51"/>
          <p:cNvSpPr txBox="1"/>
          <p:nvPr/>
        </p:nvSpPr>
        <p:spPr>
          <a:xfrm>
            <a:off x="5630533" y="320199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4</a:t>
            </a:r>
            <a:endParaRPr lang="hu-HU" sz="1200" b="1" dirty="0"/>
          </a:p>
        </p:txBody>
      </p:sp>
      <p:sp>
        <p:nvSpPr>
          <p:cNvPr id="53" name="Rectangle 52"/>
          <p:cNvSpPr/>
          <p:nvPr/>
        </p:nvSpPr>
        <p:spPr>
          <a:xfrm>
            <a:off x="6088216" y="307433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6236047" y="320979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5</a:t>
            </a:r>
            <a:endParaRPr lang="hu-HU" sz="1200" b="1" dirty="0"/>
          </a:p>
        </p:txBody>
      </p:sp>
      <p:sp>
        <p:nvSpPr>
          <p:cNvPr id="55" name="Rectangle 54"/>
          <p:cNvSpPr/>
          <p:nvPr/>
        </p:nvSpPr>
        <p:spPr>
          <a:xfrm>
            <a:off x="6696085" y="3066094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r>
              <a:rPr lang="hu-HU" b="1" dirty="0" smtClean="0"/>
              <a:t>  </a:t>
            </a:r>
            <a:endParaRPr lang="hu-HU" dirty="0"/>
          </a:p>
        </p:txBody>
      </p:sp>
      <p:sp>
        <p:nvSpPr>
          <p:cNvPr id="56" name="TextBox 55"/>
          <p:cNvSpPr txBox="1"/>
          <p:nvPr/>
        </p:nvSpPr>
        <p:spPr>
          <a:xfrm>
            <a:off x="6843916" y="320155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6</a:t>
            </a:r>
            <a:endParaRPr lang="hu-HU" sz="1200" b="1" dirty="0"/>
          </a:p>
        </p:txBody>
      </p:sp>
      <p:sp>
        <p:nvSpPr>
          <p:cNvPr id="57" name="Rectangle 56"/>
          <p:cNvSpPr/>
          <p:nvPr/>
        </p:nvSpPr>
        <p:spPr>
          <a:xfrm>
            <a:off x="4269319" y="352100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58" name="TextBox 57"/>
          <p:cNvSpPr txBox="1"/>
          <p:nvPr/>
        </p:nvSpPr>
        <p:spPr>
          <a:xfrm>
            <a:off x="4417150" y="365646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59" name="Rectangle 58"/>
          <p:cNvSpPr/>
          <p:nvPr/>
        </p:nvSpPr>
        <p:spPr>
          <a:xfrm>
            <a:off x="4874833" y="352880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60" name="TextBox 59"/>
          <p:cNvSpPr txBox="1"/>
          <p:nvPr/>
        </p:nvSpPr>
        <p:spPr>
          <a:xfrm>
            <a:off x="5022664" y="3664266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61" name="Rectangle 60"/>
          <p:cNvSpPr/>
          <p:nvPr/>
        </p:nvSpPr>
        <p:spPr>
          <a:xfrm>
            <a:off x="5482702" y="3520568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r>
              <a:rPr lang="hu-HU" b="1" dirty="0" smtClean="0"/>
              <a:t>  </a:t>
            </a:r>
            <a:endParaRPr lang="hu-HU" dirty="0"/>
          </a:p>
        </p:txBody>
      </p:sp>
      <p:sp>
        <p:nvSpPr>
          <p:cNvPr id="62" name="TextBox 61"/>
          <p:cNvSpPr txBox="1"/>
          <p:nvPr/>
        </p:nvSpPr>
        <p:spPr>
          <a:xfrm>
            <a:off x="5630533" y="365602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3</a:t>
            </a:r>
            <a:endParaRPr lang="hu-HU" sz="1200" b="1" dirty="0"/>
          </a:p>
        </p:txBody>
      </p:sp>
      <p:sp>
        <p:nvSpPr>
          <p:cNvPr id="63" name="Rectangle 62"/>
          <p:cNvSpPr/>
          <p:nvPr/>
        </p:nvSpPr>
        <p:spPr>
          <a:xfrm>
            <a:off x="6088216" y="351848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64" name="TextBox 63"/>
          <p:cNvSpPr txBox="1"/>
          <p:nvPr/>
        </p:nvSpPr>
        <p:spPr>
          <a:xfrm>
            <a:off x="6236047" y="3653943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4</a:t>
            </a:r>
            <a:endParaRPr lang="hu-HU" sz="1200" b="1" dirty="0"/>
          </a:p>
        </p:txBody>
      </p:sp>
      <p:sp>
        <p:nvSpPr>
          <p:cNvPr id="65" name="Rectangle 64"/>
          <p:cNvSpPr/>
          <p:nvPr/>
        </p:nvSpPr>
        <p:spPr>
          <a:xfrm>
            <a:off x="6693730" y="352628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66" name="TextBox 65"/>
          <p:cNvSpPr txBox="1"/>
          <p:nvPr/>
        </p:nvSpPr>
        <p:spPr>
          <a:xfrm>
            <a:off x="6841561" y="3661741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5</a:t>
            </a:r>
            <a:endParaRPr lang="hu-HU" sz="1200" b="1" dirty="0"/>
          </a:p>
        </p:txBody>
      </p:sp>
      <p:sp>
        <p:nvSpPr>
          <p:cNvPr id="67" name="Rectangle 66"/>
          <p:cNvSpPr/>
          <p:nvPr/>
        </p:nvSpPr>
        <p:spPr>
          <a:xfrm>
            <a:off x="7301599" y="3518043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r>
              <a:rPr lang="hu-HU" b="1" dirty="0" smtClean="0"/>
              <a:t>  </a:t>
            </a:r>
            <a:endParaRPr lang="hu-HU" dirty="0"/>
          </a:p>
        </p:txBody>
      </p:sp>
      <p:sp>
        <p:nvSpPr>
          <p:cNvPr id="68" name="TextBox 67"/>
          <p:cNvSpPr txBox="1"/>
          <p:nvPr/>
        </p:nvSpPr>
        <p:spPr>
          <a:xfrm>
            <a:off x="7449430" y="3653503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6</a:t>
            </a:r>
            <a:endParaRPr lang="hu-HU" sz="1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050339" y="4101103"/>
            <a:ext cx="516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 this case we shift the series </a:t>
            </a:r>
            <a:r>
              <a:rPr lang="hu-HU" b="1" dirty="0" smtClean="0"/>
              <a:t>1</a:t>
            </a:r>
            <a:r>
              <a:rPr lang="hu-HU" dirty="0" smtClean="0"/>
              <a:t> step, so </a:t>
            </a:r>
            <a:r>
              <a:rPr lang="hu-HU" b="1" dirty="0" smtClean="0"/>
              <a:t>lag=1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50262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Time Series Analysis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309816" y="1400432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CORRELOGRAM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092411" y="1930400"/>
            <a:ext cx="7063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Basically, the </a:t>
            </a:r>
            <a:r>
              <a:rPr lang="hu-HU" b="1" dirty="0" smtClean="0"/>
              <a:t>correlogram</a:t>
            </a:r>
            <a:r>
              <a:rPr lang="hu-HU" dirty="0" smtClean="0"/>
              <a:t> (or autocorrelation plot) is a plot of the</a:t>
            </a:r>
          </a:p>
          <a:p>
            <a:r>
              <a:rPr lang="hu-HU" dirty="0"/>
              <a:t>	</a:t>
            </a:r>
            <a:r>
              <a:rPr lang="hu-HU" dirty="0" smtClean="0"/>
              <a:t>autocorrelations versus the time lags </a:t>
            </a:r>
            <a:endParaRPr lang="hu-HU" dirty="0"/>
          </a:p>
        </p:txBody>
      </p:sp>
      <p:sp>
        <p:nvSpPr>
          <p:cNvPr id="43" name="Rectangle 42"/>
          <p:cNvSpPr/>
          <p:nvPr/>
        </p:nvSpPr>
        <p:spPr>
          <a:xfrm>
            <a:off x="3663805" y="306905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44" name="TextBox 43"/>
          <p:cNvSpPr txBox="1"/>
          <p:nvPr/>
        </p:nvSpPr>
        <p:spPr>
          <a:xfrm>
            <a:off x="3811636" y="320451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45" name="Rectangle 44"/>
          <p:cNvSpPr/>
          <p:nvPr/>
        </p:nvSpPr>
        <p:spPr>
          <a:xfrm>
            <a:off x="4269319" y="307685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46" name="TextBox 45"/>
          <p:cNvSpPr txBox="1"/>
          <p:nvPr/>
        </p:nvSpPr>
        <p:spPr>
          <a:xfrm>
            <a:off x="4417150" y="321231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47" name="Rectangle 46"/>
          <p:cNvSpPr/>
          <p:nvPr/>
        </p:nvSpPr>
        <p:spPr>
          <a:xfrm>
            <a:off x="4877188" y="3068619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r>
              <a:rPr lang="hu-HU" b="1" dirty="0" smtClean="0"/>
              <a:t>  </a:t>
            </a:r>
            <a:endParaRPr lang="hu-HU" dirty="0"/>
          </a:p>
        </p:txBody>
      </p:sp>
      <p:sp>
        <p:nvSpPr>
          <p:cNvPr id="48" name="TextBox 47"/>
          <p:cNvSpPr txBox="1"/>
          <p:nvPr/>
        </p:nvSpPr>
        <p:spPr>
          <a:xfrm>
            <a:off x="5025019" y="320407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3</a:t>
            </a:r>
            <a:endParaRPr lang="hu-HU" sz="1200" b="1" dirty="0"/>
          </a:p>
        </p:txBody>
      </p:sp>
      <p:sp>
        <p:nvSpPr>
          <p:cNvPr id="51" name="Rectangle 50"/>
          <p:cNvSpPr/>
          <p:nvPr/>
        </p:nvSpPr>
        <p:spPr>
          <a:xfrm>
            <a:off x="5482702" y="306653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52" name="TextBox 51"/>
          <p:cNvSpPr txBox="1"/>
          <p:nvPr/>
        </p:nvSpPr>
        <p:spPr>
          <a:xfrm>
            <a:off x="5630533" y="320199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4</a:t>
            </a:r>
            <a:endParaRPr lang="hu-HU" sz="1200" b="1" dirty="0"/>
          </a:p>
        </p:txBody>
      </p:sp>
      <p:sp>
        <p:nvSpPr>
          <p:cNvPr id="53" name="Rectangle 52"/>
          <p:cNvSpPr/>
          <p:nvPr/>
        </p:nvSpPr>
        <p:spPr>
          <a:xfrm>
            <a:off x="6088216" y="307433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6236047" y="320979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5</a:t>
            </a:r>
            <a:endParaRPr lang="hu-HU" sz="1200" b="1" dirty="0"/>
          </a:p>
        </p:txBody>
      </p:sp>
      <p:sp>
        <p:nvSpPr>
          <p:cNvPr id="55" name="Rectangle 54"/>
          <p:cNvSpPr/>
          <p:nvPr/>
        </p:nvSpPr>
        <p:spPr>
          <a:xfrm>
            <a:off x="6696085" y="3066094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r>
              <a:rPr lang="hu-HU" b="1" dirty="0" smtClean="0"/>
              <a:t>  </a:t>
            </a:r>
            <a:endParaRPr lang="hu-HU" dirty="0"/>
          </a:p>
        </p:txBody>
      </p:sp>
      <p:sp>
        <p:nvSpPr>
          <p:cNvPr id="56" name="TextBox 55"/>
          <p:cNvSpPr txBox="1"/>
          <p:nvPr/>
        </p:nvSpPr>
        <p:spPr>
          <a:xfrm>
            <a:off x="6843916" y="320155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6</a:t>
            </a:r>
            <a:endParaRPr lang="hu-HU" sz="1200" b="1" dirty="0"/>
          </a:p>
        </p:txBody>
      </p:sp>
      <p:sp>
        <p:nvSpPr>
          <p:cNvPr id="57" name="Rectangle 56"/>
          <p:cNvSpPr/>
          <p:nvPr/>
        </p:nvSpPr>
        <p:spPr>
          <a:xfrm>
            <a:off x="4878921" y="352100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58" name="TextBox 57"/>
          <p:cNvSpPr txBox="1"/>
          <p:nvPr/>
        </p:nvSpPr>
        <p:spPr>
          <a:xfrm>
            <a:off x="5026752" y="365646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59" name="Rectangle 58"/>
          <p:cNvSpPr/>
          <p:nvPr/>
        </p:nvSpPr>
        <p:spPr>
          <a:xfrm>
            <a:off x="5484435" y="352880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60" name="TextBox 59"/>
          <p:cNvSpPr txBox="1"/>
          <p:nvPr/>
        </p:nvSpPr>
        <p:spPr>
          <a:xfrm>
            <a:off x="5632266" y="3664266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61" name="Rectangle 60"/>
          <p:cNvSpPr/>
          <p:nvPr/>
        </p:nvSpPr>
        <p:spPr>
          <a:xfrm>
            <a:off x="6092304" y="3520568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r>
              <a:rPr lang="hu-HU" b="1" dirty="0" smtClean="0"/>
              <a:t>  </a:t>
            </a:r>
            <a:endParaRPr lang="hu-HU" dirty="0"/>
          </a:p>
        </p:txBody>
      </p:sp>
      <p:sp>
        <p:nvSpPr>
          <p:cNvPr id="62" name="TextBox 61"/>
          <p:cNvSpPr txBox="1"/>
          <p:nvPr/>
        </p:nvSpPr>
        <p:spPr>
          <a:xfrm>
            <a:off x="6240135" y="365602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3</a:t>
            </a:r>
            <a:endParaRPr lang="hu-HU" sz="1200" b="1" dirty="0"/>
          </a:p>
        </p:txBody>
      </p:sp>
      <p:sp>
        <p:nvSpPr>
          <p:cNvPr id="63" name="Rectangle 62"/>
          <p:cNvSpPr/>
          <p:nvPr/>
        </p:nvSpPr>
        <p:spPr>
          <a:xfrm>
            <a:off x="6697818" y="351848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64" name="TextBox 63"/>
          <p:cNvSpPr txBox="1"/>
          <p:nvPr/>
        </p:nvSpPr>
        <p:spPr>
          <a:xfrm>
            <a:off x="6845649" y="3653943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4</a:t>
            </a:r>
            <a:endParaRPr lang="hu-HU" sz="1200" b="1" dirty="0"/>
          </a:p>
        </p:txBody>
      </p:sp>
      <p:sp>
        <p:nvSpPr>
          <p:cNvPr id="65" name="Rectangle 64"/>
          <p:cNvSpPr/>
          <p:nvPr/>
        </p:nvSpPr>
        <p:spPr>
          <a:xfrm>
            <a:off x="7303332" y="352628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endParaRPr lang="hu-HU" dirty="0"/>
          </a:p>
        </p:txBody>
      </p:sp>
      <p:sp>
        <p:nvSpPr>
          <p:cNvPr id="66" name="TextBox 65"/>
          <p:cNvSpPr txBox="1"/>
          <p:nvPr/>
        </p:nvSpPr>
        <p:spPr>
          <a:xfrm>
            <a:off x="7451163" y="3661741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5</a:t>
            </a:r>
            <a:endParaRPr lang="hu-HU" sz="1200" b="1" dirty="0"/>
          </a:p>
        </p:txBody>
      </p:sp>
      <p:sp>
        <p:nvSpPr>
          <p:cNvPr id="67" name="Rectangle 66"/>
          <p:cNvSpPr/>
          <p:nvPr/>
        </p:nvSpPr>
        <p:spPr>
          <a:xfrm>
            <a:off x="7911201" y="3518043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x</a:t>
            </a:r>
            <a:r>
              <a:rPr lang="hu-HU" b="1" dirty="0" smtClean="0"/>
              <a:t>  </a:t>
            </a:r>
            <a:endParaRPr lang="hu-HU" dirty="0"/>
          </a:p>
        </p:txBody>
      </p:sp>
      <p:sp>
        <p:nvSpPr>
          <p:cNvPr id="68" name="TextBox 67"/>
          <p:cNvSpPr txBox="1"/>
          <p:nvPr/>
        </p:nvSpPr>
        <p:spPr>
          <a:xfrm>
            <a:off x="8059032" y="3653503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6</a:t>
            </a:r>
            <a:endParaRPr lang="hu-HU" sz="1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050339" y="4101103"/>
            <a:ext cx="516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 this case we shift the series </a:t>
            </a:r>
            <a:r>
              <a:rPr lang="hu-HU" b="1" dirty="0" smtClean="0"/>
              <a:t>2</a:t>
            </a:r>
            <a:r>
              <a:rPr lang="hu-HU" dirty="0" smtClean="0"/>
              <a:t> steps, so </a:t>
            </a:r>
            <a:r>
              <a:rPr lang="hu-HU" b="1" dirty="0" smtClean="0"/>
              <a:t>lag=2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403955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Time Series Analysis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309816" y="1400432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CORRELOGRAM</a:t>
            </a:r>
            <a:endParaRPr lang="hu-HU" b="1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29" y="1872735"/>
            <a:ext cx="5676528" cy="37323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42573" y="2566883"/>
            <a:ext cx="387798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</a:t>
            </a:r>
            <a:r>
              <a:rPr lang="hu-HU" b="1" dirty="0" smtClean="0"/>
              <a:t>acf() </a:t>
            </a:r>
            <a:r>
              <a:rPr lang="hu-HU" dirty="0" smtClean="0"/>
              <a:t>function has something</a:t>
            </a:r>
          </a:p>
          <a:p>
            <a:r>
              <a:rPr lang="hu-HU" dirty="0" smtClean="0"/>
              <a:t>to do with stationarity</a:t>
            </a:r>
          </a:p>
          <a:p>
            <a:endParaRPr lang="hu-HU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stationary times series: the </a:t>
            </a:r>
            <a:r>
              <a:rPr lang="hu-HU" b="1" dirty="0" smtClean="0">
                <a:sym typeface="Wingdings" panose="05000000000000000000" pitchFamily="2" charset="2"/>
              </a:rPr>
              <a:t>acf()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   value drops to zero quickly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non-stationary series: the </a:t>
            </a:r>
            <a:r>
              <a:rPr lang="hu-HU" b="1" dirty="0" smtClean="0">
                <a:sym typeface="Wingdings" panose="05000000000000000000" pitchFamily="2" charset="2"/>
              </a:rPr>
              <a:t>acf()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      value decreases slowly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3834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Time Series Analysis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309816" y="1400432"/>
            <a:ext cx="539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QUANTITATIVE TRADING AND AUTOCORRELATION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878227" y="1914265"/>
            <a:ext cx="7215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Autocorrelation is useful for technical analysis: we can analyze how</a:t>
            </a:r>
          </a:p>
          <a:p>
            <a:r>
              <a:rPr lang="hu-HU" dirty="0"/>
              <a:t>	</a:t>
            </a:r>
            <a:r>
              <a:rPr lang="hu-HU" dirty="0" smtClean="0"/>
              <a:t>past prices (or price changes) affected future prices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2413687" y="2850292"/>
            <a:ext cx="69317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given stock has high </a:t>
            </a:r>
            <a:r>
              <a:rPr lang="hu-HU" b="1" dirty="0" smtClean="0">
                <a:sym typeface="Wingdings" panose="05000000000000000000" pitchFamily="2" charset="2"/>
              </a:rPr>
              <a:t>positive autocorrelation</a:t>
            </a:r>
            <a:r>
              <a:rPr lang="hu-HU" dirty="0" smtClean="0">
                <a:sym typeface="Wingdings" panose="05000000000000000000" pitchFamily="2" charset="2"/>
              </a:rPr>
              <a:t>: 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If we witness the stock making solid gains over the past days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we may expect the movements to match those of the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lagging time series </a:t>
            </a:r>
            <a:r>
              <a:rPr lang="hu-HU" b="1" dirty="0" smtClean="0">
                <a:sym typeface="Wingdings" panose="05000000000000000000" pitchFamily="2" charset="2"/>
              </a:rPr>
              <a:t>move upwards</a:t>
            </a:r>
            <a:endParaRPr lang="hu-HU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9003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Time Series Analysis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853514" y="1474573"/>
            <a:ext cx="73677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 we know that financial related time series has </a:t>
            </a:r>
            <a:r>
              <a:rPr lang="hu-HU" b="1" dirty="0" smtClean="0"/>
              <a:t>autocorrelation</a:t>
            </a:r>
            <a:r>
              <a:rPr lang="hu-HU" dirty="0" smtClean="0"/>
              <a:t> ...</a:t>
            </a:r>
          </a:p>
          <a:p>
            <a:r>
              <a:rPr lang="hu-HU" dirty="0"/>
              <a:t>	</a:t>
            </a:r>
            <a:r>
              <a:rPr lang="hu-HU" dirty="0" smtClean="0"/>
              <a:t>We want to end up with models capable of explaining</a:t>
            </a:r>
          </a:p>
          <a:p>
            <a:r>
              <a:rPr lang="hu-HU" dirty="0"/>
              <a:t>	</a:t>
            </a:r>
            <a:r>
              <a:rPr lang="hu-HU" dirty="0" smtClean="0"/>
              <a:t>	why this is happenning !!!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b="1" dirty="0" smtClean="0"/>
              <a:t>FIRST MODEL</a:t>
            </a:r>
            <a:r>
              <a:rPr lang="hu-HU" dirty="0" smtClean="0"/>
              <a:t>: let’s assume stock prices are random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3006811" y="3056238"/>
            <a:ext cx="648991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we find a given model: check whether the model explains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the serial correlation or not</a:t>
            </a: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by fitting the models (to historical data), we are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reducing serial correlation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we will construct more and more complex approaches,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eventually we can explain serial correlation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smtClean="0">
                <a:sym typeface="Wingdings" panose="05000000000000000000" pitchFamily="2" charset="2"/>
              </a:rPr>
              <a:t>     Models: </a:t>
            </a:r>
            <a:r>
              <a:rPr lang="hu-HU" b="1" dirty="0" smtClean="0">
                <a:sym typeface="Wingdings" panose="05000000000000000000" pitchFamily="2" charset="2"/>
              </a:rPr>
              <a:t>AR</a:t>
            </a:r>
            <a:r>
              <a:rPr lang="hu-HU" dirty="0" smtClean="0">
                <a:sym typeface="Wingdings" panose="05000000000000000000" pitchFamily="2" charset="2"/>
              </a:rPr>
              <a:t>, </a:t>
            </a:r>
            <a:r>
              <a:rPr lang="hu-HU" b="1" dirty="0" smtClean="0">
                <a:sym typeface="Wingdings" panose="05000000000000000000" pitchFamily="2" charset="2"/>
              </a:rPr>
              <a:t>MA</a:t>
            </a:r>
            <a:r>
              <a:rPr lang="hu-HU" dirty="0" smtClean="0">
                <a:sym typeface="Wingdings" panose="05000000000000000000" pitchFamily="2" charset="2"/>
              </a:rPr>
              <a:t>, </a:t>
            </a:r>
            <a:r>
              <a:rPr lang="hu-HU" b="1" dirty="0" smtClean="0">
                <a:sym typeface="Wingdings" panose="05000000000000000000" pitchFamily="2" charset="2"/>
              </a:rPr>
              <a:t>ARMA</a:t>
            </a:r>
            <a:r>
              <a:rPr lang="hu-HU" dirty="0" smtClean="0">
                <a:sym typeface="Wingdings" panose="05000000000000000000" pitchFamily="2" charset="2"/>
              </a:rPr>
              <a:t>, </a:t>
            </a:r>
            <a:r>
              <a:rPr lang="hu-HU" b="1" dirty="0" smtClean="0">
                <a:sym typeface="Wingdings" panose="05000000000000000000" pitchFamily="2" charset="2"/>
              </a:rPr>
              <a:t>ARCH</a:t>
            </a:r>
            <a:r>
              <a:rPr lang="hu-HU" dirty="0" smtClean="0">
                <a:sym typeface="Wingdings" panose="05000000000000000000" pitchFamily="2" charset="2"/>
              </a:rPr>
              <a:t>, ...</a:t>
            </a:r>
          </a:p>
        </p:txBody>
      </p:sp>
    </p:spTree>
    <p:extLst>
      <p:ext uri="{BB962C8B-B14F-4D97-AF65-F5344CB8AC3E}">
        <p14:creationId xmlns:p14="http://schemas.microsoft.com/office/powerpoint/2010/main" val="208648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Time Series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1621" y="1330235"/>
            <a:ext cx="868365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can define the difference between the actual values </a:t>
            </a:r>
            <a:r>
              <a:rPr lang="hu-HU" b="1" dirty="0" smtClean="0"/>
              <a:t>x(t)</a:t>
            </a:r>
            <a:r>
              <a:rPr lang="hu-HU" dirty="0" smtClean="0"/>
              <a:t> and the</a:t>
            </a:r>
          </a:p>
          <a:p>
            <a:r>
              <a:rPr lang="hu-HU" dirty="0"/>
              <a:t>	</a:t>
            </a:r>
            <a:r>
              <a:rPr lang="hu-HU" dirty="0" smtClean="0"/>
              <a:t>values predicted by a given model </a:t>
            </a:r>
            <a:r>
              <a:rPr lang="hu-HU" b="1" dirty="0" smtClean="0"/>
              <a:t>x’(t)</a:t>
            </a:r>
          </a:p>
          <a:p>
            <a:endParaRPr lang="hu-HU" b="1" dirty="0"/>
          </a:p>
          <a:p>
            <a:r>
              <a:rPr lang="hu-HU" b="1" dirty="0"/>
              <a:t>	</a:t>
            </a:r>
            <a:r>
              <a:rPr lang="hu-HU" b="1" dirty="0" smtClean="0"/>
              <a:t>	y(t) = x(t) – x’(t)	   „residual error series”</a:t>
            </a:r>
          </a:p>
          <a:p>
            <a:endParaRPr lang="hu-HU" b="1" dirty="0"/>
          </a:p>
          <a:p>
            <a:r>
              <a:rPr lang="hu-HU" dirty="0" smtClean="0"/>
              <a:t>There can be (when dealing with financial data usually this is the case) </a:t>
            </a:r>
          </a:p>
          <a:p>
            <a:r>
              <a:rPr lang="hu-HU" dirty="0"/>
              <a:t>	</a:t>
            </a:r>
            <a:r>
              <a:rPr lang="hu-HU" dirty="0" smtClean="0"/>
              <a:t>serial correlations between these error terms</a:t>
            </a:r>
          </a:p>
          <a:p>
            <a:endParaRPr lang="hu-HU" dirty="0"/>
          </a:p>
          <a:p>
            <a:r>
              <a:rPr lang="hu-HU" dirty="0" smtClean="0"/>
              <a:t>		</a:t>
            </a:r>
            <a:r>
              <a:rPr lang="hu-HU" dirty="0" smtClean="0">
                <a:sym typeface="Wingdings" panose="05000000000000000000" pitchFamily="2" charset="2"/>
              </a:rPr>
              <a:t> if there is serial correlation for the residuals: good indicator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that our model is not good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	    </a:t>
            </a:r>
            <a:r>
              <a:rPr lang="hu-HU" b="1" dirty="0" smtClean="0">
                <a:sym typeface="Wingdings" panose="05000000000000000000" pitchFamily="2" charset="2"/>
              </a:rPr>
              <a:t>A GOOD MODEL CAN EXPLAIN THIS AUTOCORRELATION</a:t>
            </a:r>
            <a:endParaRPr lang="hu-HU" b="1" dirty="0" smtClean="0"/>
          </a:p>
          <a:p>
            <a:endParaRPr lang="hu-HU" dirty="0"/>
          </a:p>
          <a:p>
            <a:r>
              <a:rPr lang="hu-HU" dirty="0" smtClean="0"/>
              <a:t>	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3469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Time Series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1621" y="1330235"/>
            <a:ext cx="857798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can define the difference between the actual values </a:t>
            </a:r>
            <a:r>
              <a:rPr lang="hu-HU" b="1" dirty="0" smtClean="0"/>
              <a:t>x(t)</a:t>
            </a:r>
            <a:r>
              <a:rPr lang="hu-HU" dirty="0" smtClean="0"/>
              <a:t> and the</a:t>
            </a:r>
          </a:p>
          <a:p>
            <a:r>
              <a:rPr lang="hu-HU" dirty="0"/>
              <a:t>	</a:t>
            </a:r>
            <a:r>
              <a:rPr lang="hu-HU" dirty="0" smtClean="0"/>
              <a:t>values predicted by a given model </a:t>
            </a:r>
            <a:r>
              <a:rPr lang="hu-HU" b="1" dirty="0" smtClean="0"/>
              <a:t>x’(t)</a:t>
            </a:r>
          </a:p>
          <a:p>
            <a:endParaRPr lang="hu-HU" b="1" dirty="0"/>
          </a:p>
          <a:p>
            <a:r>
              <a:rPr lang="hu-HU" b="1" dirty="0"/>
              <a:t>	</a:t>
            </a:r>
            <a:r>
              <a:rPr lang="hu-HU" b="1" dirty="0" smtClean="0"/>
              <a:t>	y(t) = x(t) – x’(t)	   „residual error series”</a:t>
            </a:r>
          </a:p>
          <a:p>
            <a:endParaRPr lang="hu-HU" b="1" dirty="0"/>
          </a:p>
          <a:p>
            <a:r>
              <a:rPr lang="hu-HU" dirty="0" smtClean="0"/>
              <a:t>There can be (when dealing with financial data usually this is the case) </a:t>
            </a:r>
          </a:p>
          <a:p>
            <a:r>
              <a:rPr lang="hu-HU" dirty="0"/>
              <a:t>	</a:t>
            </a:r>
            <a:r>
              <a:rPr lang="hu-HU" dirty="0" smtClean="0"/>
              <a:t>serial correlations between these error terms</a:t>
            </a:r>
          </a:p>
          <a:p>
            <a:endParaRPr lang="hu-HU" dirty="0"/>
          </a:p>
          <a:p>
            <a:r>
              <a:rPr lang="hu-HU" dirty="0" smtClean="0"/>
              <a:t>		</a:t>
            </a:r>
            <a:r>
              <a:rPr lang="hu-HU" dirty="0" smtClean="0">
                <a:sym typeface="Wingdings" panose="05000000000000000000" pitchFamily="2" charset="2"/>
              </a:rPr>
              <a:t> if there is serial correlation for the residuals: good indicator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that our model is not good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	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smtClean="0">
                <a:sym typeface="Wingdings" panose="05000000000000000000" pitchFamily="2" charset="2"/>
              </a:rPr>
              <a:t>   </a:t>
            </a:r>
            <a:r>
              <a:rPr lang="hu-HU" b="1" dirty="0" smtClean="0">
                <a:sym typeface="Wingdings" panose="05000000000000000000" pitchFamily="2" charset="2"/>
              </a:rPr>
              <a:t>A GOOD MODEL CAN EXPLAIN THIS AUTOCORRELATION</a:t>
            </a:r>
            <a:endParaRPr lang="hu-HU" b="1" dirty="0" smtClean="0"/>
          </a:p>
          <a:p>
            <a:endParaRPr lang="hu-HU" dirty="0"/>
          </a:p>
          <a:p>
            <a:r>
              <a:rPr lang="hu-HU" dirty="0" smtClean="0"/>
              <a:t>		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1202724" y="4807482"/>
            <a:ext cx="81067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 this case, the </a:t>
            </a:r>
            <a:r>
              <a:rPr lang="hu-HU" b="1" dirty="0" smtClean="0"/>
              <a:t>y(t)</a:t>
            </a:r>
            <a:r>
              <a:rPr lang="hu-HU" dirty="0" smtClean="0"/>
              <a:t> residuals are serially uncorrelated. </a:t>
            </a:r>
          </a:p>
          <a:p>
            <a:r>
              <a:rPr lang="hu-HU" dirty="0"/>
              <a:t>	</a:t>
            </a:r>
            <a:r>
              <a:rPr lang="hu-HU" dirty="0" smtClean="0"/>
              <a:t>What does it mean? Serially uncorrelated residual series are </a:t>
            </a:r>
          </a:p>
          <a:p>
            <a:r>
              <a:rPr lang="hu-HU" dirty="0"/>
              <a:t>	</a:t>
            </a:r>
            <a:r>
              <a:rPr lang="hu-HU" dirty="0" smtClean="0"/>
              <a:t>	independent and drawn from some probability distribution</a:t>
            </a:r>
          </a:p>
          <a:p>
            <a:r>
              <a:rPr lang="hu-HU" dirty="0"/>
              <a:t>	</a:t>
            </a:r>
            <a:r>
              <a:rPr lang="hu-HU" dirty="0" smtClean="0"/>
              <a:t>  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91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White Noise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881448" y="1336156"/>
            <a:ext cx="71978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 the simplest model is to generate random variables: </a:t>
            </a:r>
            <a:r>
              <a:rPr lang="hu-HU" b="1" dirty="0" smtClean="0"/>
              <a:t>white noise</a:t>
            </a:r>
          </a:p>
          <a:p>
            <a:endParaRPr lang="hu-HU" dirty="0"/>
          </a:p>
          <a:p>
            <a:r>
              <a:rPr lang="hu-HU" dirty="0" smtClean="0"/>
              <a:t>		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1252152" y="1818744"/>
            <a:ext cx="8507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>
                <a:solidFill>
                  <a:srgbClr val="FF7C80"/>
                </a:solidFill>
              </a:rPr>
              <a:t>WHITE NOISE</a:t>
            </a:r>
            <a:r>
              <a:rPr lang="hu-HU" dirty="0" smtClean="0"/>
              <a:t>: if we have a time series </a:t>
            </a:r>
            <a:r>
              <a:rPr lang="hu-HU" b="1" dirty="0" smtClean="0"/>
              <a:t>w   k=1...n  </a:t>
            </a:r>
            <a:r>
              <a:rPr lang="hu-HU" dirty="0" smtClean="0"/>
              <a:t>where the element</a:t>
            </a:r>
          </a:p>
          <a:p>
            <a:r>
              <a:rPr lang="hu-HU" dirty="0" smtClean="0"/>
              <a:t>   of the series are independent, identically distributed and no serial correlation 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5472468" y="1927941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k</a:t>
            </a:r>
            <a:endParaRPr lang="hu-HU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412789" y="2674769"/>
                <a:ext cx="6287299" cy="1483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/>
                  <a:t>N(0,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1">
                            <a:latin typeface="Cambria Math" panose="02040503050406030204" pitchFamily="18" charset="0"/>
                          </a:rPr>
                          <m:t>𝛔</m:t>
                        </m:r>
                      </m:e>
                      <m:sup>
                        <m:r>
                          <a:rPr lang="hu-HU" b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hu-HU" b="1" dirty="0" smtClean="0"/>
                  <a:t>)  </a:t>
                </a:r>
                <a:r>
                  <a:rPr lang="hu-HU" dirty="0" smtClean="0"/>
                  <a:t>normal distribution with mean</a:t>
                </a:r>
                <a:r>
                  <a:rPr lang="hu-HU" b="1" dirty="0" smtClean="0"/>
                  <a:t> 0 </a:t>
                </a:r>
                <a:r>
                  <a:rPr lang="hu-HU" dirty="0" smtClean="0"/>
                  <a:t>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1">
                            <a:latin typeface="Cambria Math" panose="02040503050406030204" pitchFamily="18" charset="0"/>
                          </a:rPr>
                          <m:t>𝛔</m:t>
                        </m:r>
                      </m:e>
                      <m:sup>
                        <m:r>
                          <a:rPr lang="hu-HU" b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hu-HU" b="1" dirty="0" smtClean="0"/>
              </a:p>
              <a:p>
                <a:endParaRPr lang="hu-HU" b="1" dirty="0"/>
              </a:p>
              <a:p>
                <a:r>
                  <a:rPr lang="hu-HU" b="1" dirty="0" smtClean="0"/>
                  <a:t>		// </a:t>
                </a:r>
                <a:r>
                  <a:rPr lang="hu-HU" dirty="0" smtClean="0"/>
                  <a:t>in this case it is </a:t>
                </a:r>
                <a:r>
                  <a:rPr lang="hu-HU" b="1" dirty="0" smtClean="0"/>
                  <a:t>Gaussian white noise</a:t>
                </a:r>
              </a:p>
              <a:p>
                <a:endParaRPr lang="hu-HU" b="1" dirty="0"/>
              </a:p>
              <a:p>
                <a:r>
                  <a:rPr lang="hu-HU" b="1" dirty="0" smtClean="0"/>
                  <a:t>Cow(w ,w ) = 0  </a:t>
                </a:r>
                <a:r>
                  <a:rPr lang="hu-HU" dirty="0" smtClean="0"/>
                  <a:t>no serial correlation </a:t>
                </a:r>
                <a:endParaRPr lang="hu-H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789" y="2674769"/>
                <a:ext cx="6287299" cy="1483548"/>
              </a:xfrm>
              <a:prstGeom prst="rect">
                <a:avLst/>
              </a:prstGeom>
              <a:blipFill rotWithShape="0">
                <a:blip r:embed="rId2"/>
                <a:stretch>
                  <a:fillRect l="-873" t="-2469" b="-535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119672" y="3939718"/>
            <a:ext cx="237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i</a:t>
            </a:r>
            <a:endParaRPr lang="hu-HU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436828" y="3947956"/>
            <a:ext cx="250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j</a:t>
            </a:r>
            <a:endParaRPr lang="hu-HU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86249" y="4368011"/>
            <a:ext cx="78614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can use white noise as a model for the </a:t>
            </a:r>
            <a:r>
              <a:rPr lang="hu-HU" b="1" dirty="0" smtClean="0"/>
              <a:t>y(t)</a:t>
            </a:r>
            <a:r>
              <a:rPr lang="hu-HU" dirty="0" smtClean="0"/>
              <a:t> residuals</a:t>
            </a:r>
          </a:p>
          <a:p>
            <a:r>
              <a:rPr lang="hu-HU" dirty="0"/>
              <a:t>	</a:t>
            </a:r>
            <a:r>
              <a:rPr lang="hu-HU" dirty="0" smtClean="0"/>
              <a:t>~ we can fit models (</a:t>
            </a:r>
            <a:r>
              <a:rPr lang="hu-HU" b="1" dirty="0" smtClean="0"/>
              <a:t>AR</a:t>
            </a:r>
            <a:r>
              <a:rPr lang="hu-HU" dirty="0" smtClean="0"/>
              <a:t>, </a:t>
            </a:r>
            <a:r>
              <a:rPr lang="hu-HU" b="1" dirty="0" smtClean="0"/>
              <a:t>MA</a:t>
            </a:r>
            <a:r>
              <a:rPr lang="hu-HU" dirty="0" smtClean="0"/>
              <a:t>,</a:t>
            </a:r>
            <a:r>
              <a:rPr lang="hu-HU" b="1" dirty="0" smtClean="0"/>
              <a:t> GARCH</a:t>
            </a:r>
            <a:r>
              <a:rPr lang="hu-HU" dirty="0" smtClean="0"/>
              <a:t>) to our observed time series</a:t>
            </a:r>
          </a:p>
          <a:p>
            <a:endParaRPr lang="hu-HU" dirty="0"/>
          </a:p>
          <a:p>
            <a:r>
              <a:rPr lang="hu-HU" dirty="0" smtClean="0"/>
              <a:t>	If the model is good: the autocorrelation of </a:t>
            </a:r>
            <a:r>
              <a:rPr lang="hu-HU" b="1" dirty="0" smtClean="0"/>
              <a:t>y(t)</a:t>
            </a:r>
            <a:r>
              <a:rPr lang="hu-HU" dirty="0" smtClean="0"/>
              <a:t> residuals is</a:t>
            </a:r>
          </a:p>
          <a:p>
            <a:r>
              <a:rPr lang="hu-HU" dirty="0"/>
              <a:t>	</a:t>
            </a:r>
            <a:r>
              <a:rPr lang="hu-HU" dirty="0" smtClean="0"/>
              <a:t>	like for the white noise process !!!</a:t>
            </a:r>
          </a:p>
        </p:txBody>
      </p:sp>
    </p:spTree>
    <p:extLst>
      <p:ext uri="{BB962C8B-B14F-4D97-AF65-F5344CB8AC3E}">
        <p14:creationId xmlns:p14="http://schemas.microsoft.com/office/powerpoint/2010/main" val="6930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White Noise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3657600" y="1477204"/>
            <a:ext cx="50994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/>
              <a:t>μ</a:t>
            </a:r>
            <a:r>
              <a:rPr lang="hu-HU" b="1" dirty="0" smtClean="0"/>
              <a:t>   = E[w ] = 0    </a:t>
            </a:r>
            <a:r>
              <a:rPr lang="hu-HU" dirty="0" smtClean="0"/>
              <a:t>mean of a white noise process</a:t>
            </a:r>
          </a:p>
          <a:p>
            <a:endParaRPr lang="hu-HU" dirty="0"/>
          </a:p>
          <a:p>
            <a:r>
              <a:rPr lang="el-GR" b="1" dirty="0" smtClean="0"/>
              <a:t>δ</a:t>
            </a:r>
            <a:r>
              <a:rPr lang="hu-HU" b="1" dirty="0" smtClean="0"/>
              <a:t>  = Cor(w , w    ) = 1 </a:t>
            </a:r>
            <a:r>
              <a:rPr lang="hu-HU" dirty="0" smtClean="0"/>
              <a:t>(k=0) or</a:t>
            </a:r>
            <a:r>
              <a:rPr lang="hu-HU" b="1" dirty="0" smtClean="0"/>
              <a:t> 0 </a:t>
            </a:r>
            <a:r>
              <a:rPr lang="hu-HU" dirty="0" smtClean="0"/>
              <a:t>(k=1,2,...) 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4573165" y="1621252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t</a:t>
            </a:r>
            <a:endParaRPr lang="hu-HU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808138" y="1622623"/>
            <a:ext cx="32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w</a:t>
            </a:r>
            <a:endParaRPr lang="hu-HU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742945" y="2157750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t</a:t>
            </a:r>
            <a:endParaRPr lang="hu-HU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150718" y="216598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t</a:t>
            </a:r>
            <a:r>
              <a:rPr lang="hu-HU" sz="1400" b="1" dirty="0" smtClean="0"/>
              <a:t>+k</a:t>
            </a:r>
            <a:endParaRPr lang="hu-HU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808138" y="2165986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k</a:t>
            </a:r>
            <a:endParaRPr lang="hu-HU" sz="1400" b="1" dirty="0"/>
          </a:p>
        </p:txBody>
      </p:sp>
    </p:spTree>
    <p:extLst>
      <p:ext uri="{BB962C8B-B14F-4D97-AF65-F5344CB8AC3E}">
        <p14:creationId xmlns:p14="http://schemas.microsoft.com/office/powerpoint/2010/main" val="261139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About the course</a:t>
            </a:r>
            <a:r>
              <a:rPr lang="hu-HU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993" y="1468611"/>
            <a:ext cx="8596668" cy="3880773"/>
          </a:xfrm>
        </p:spPr>
        <p:txBody>
          <a:bodyPr>
            <a:normAutofit/>
          </a:bodyPr>
          <a:lstStyle/>
          <a:p>
            <a:r>
              <a:rPr lang="hu-HU" dirty="0" smtClean="0"/>
              <a:t>Time series analysis in </a:t>
            </a:r>
            <a:r>
              <a:rPr lang="hu-HU" b="1" dirty="0" smtClean="0"/>
              <a:t>R</a:t>
            </a:r>
          </a:p>
          <a:p>
            <a:r>
              <a:rPr lang="hu-HU" dirty="0" smtClean="0"/>
              <a:t>Correlation and </a:t>
            </a:r>
            <a:r>
              <a:rPr lang="hu-HU" b="1" dirty="0" smtClean="0"/>
              <a:t>stationarity</a:t>
            </a:r>
          </a:p>
          <a:p>
            <a:r>
              <a:rPr lang="hu-HU" dirty="0" smtClean="0"/>
              <a:t>Random walk and </a:t>
            </a:r>
            <a:r>
              <a:rPr lang="hu-HU" b="1" dirty="0" smtClean="0"/>
              <a:t>white noise</a:t>
            </a:r>
          </a:p>
          <a:p>
            <a:r>
              <a:rPr lang="hu-HU" dirty="0" smtClean="0"/>
              <a:t>Autoregressive </a:t>
            </a:r>
            <a:r>
              <a:rPr lang="hu-HU" dirty="0"/>
              <a:t>(</a:t>
            </a:r>
            <a:r>
              <a:rPr lang="hu-HU" b="1" dirty="0"/>
              <a:t>AR</a:t>
            </a:r>
            <a:r>
              <a:rPr lang="hu-HU" dirty="0"/>
              <a:t>) </a:t>
            </a:r>
            <a:r>
              <a:rPr lang="hu-HU" dirty="0" smtClean="0"/>
              <a:t>model</a:t>
            </a:r>
          </a:p>
          <a:p>
            <a:r>
              <a:rPr lang="hu-HU" dirty="0" smtClean="0"/>
              <a:t>Moving average (</a:t>
            </a:r>
            <a:r>
              <a:rPr lang="hu-HU" b="1" dirty="0" smtClean="0"/>
              <a:t>MA</a:t>
            </a:r>
            <a:r>
              <a:rPr lang="hu-HU" dirty="0" smtClean="0"/>
              <a:t>) model</a:t>
            </a:r>
          </a:p>
          <a:p>
            <a:r>
              <a:rPr lang="hu-HU" dirty="0" smtClean="0"/>
              <a:t>Autoregressive moving average (</a:t>
            </a:r>
            <a:r>
              <a:rPr lang="hu-HU" b="1" dirty="0" smtClean="0"/>
              <a:t>ARMA</a:t>
            </a:r>
            <a:r>
              <a:rPr lang="hu-HU" dirty="0" smtClean="0"/>
              <a:t>) model</a:t>
            </a:r>
          </a:p>
          <a:p>
            <a:r>
              <a:rPr lang="hu-HU" dirty="0" smtClean="0"/>
              <a:t>Autoregressive Integrated Moving Average (</a:t>
            </a:r>
            <a:r>
              <a:rPr lang="hu-HU" b="1" dirty="0" smtClean="0"/>
              <a:t>ARIMA</a:t>
            </a:r>
            <a:r>
              <a:rPr lang="hu-HU" dirty="0" smtClean="0"/>
              <a:t>) model</a:t>
            </a:r>
          </a:p>
          <a:p>
            <a:r>
              <a:rPr lang="hu-HU" dirty="0" smtClean="0"/>
              <a:t>Auroregressive Conditional Heteroskedastic (</a:t>
            </a:r>
            <a:r>
              <a:rPr lang="hu-HU" b="1" dirty="0" smtClean="0"/>
              <a:t>ARCH</a:t>
            </a:r>
            <a:r>
              <a:rPr lang="hu-HU" dirty="0" smtClean="0"/>
              <a:t>) model</a:t>
            </a:r>
          </a:p>
          <a:p>
            <a:r>
              <a:rPr lang="hu-HU" dirty="0" smtClean="0"/>
              <a:t>Generalised Autoregressive Conditional Heretoskedastic (</a:t>
            </a:r>
            <a:r>
              <a:rPr lang="hu-HU" b="1" dirty="0" smtClean="0"/>
              <a:t>GARCH</a:t>
            </a:r>
            <a:r>
              <a:rPr lang="hu-HU" dirty="0" smtClean="0"/>
              <a:t>) model </a:t>
            </a:r>
          </a:p>
        </p:txBody>
      </p:sp>
    </p:spTree>
    <p:extLst>
      <p:ext uri="{BB962C8B-B14F-4D97-AF65-F5344CB8AC3E}">
        <p14:creationId xmlns:p14="http://schemas.microsoft.com/office/powerpoint/2010/main" val="417072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Random Walk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881448" y="1336156"/>
            <a:ext cx="80656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can define a random walk with white noise: the actual </a:t>
            </a:r>
            <a:r>
              <a:rPr lang="hu-HU" b="1" dirty="0" smtClean="0"/>
              <a:t>x(t)</a:t>
            </a:r>
            <a:r>
              <a:rPr lang="hu-HU" dirty="0" smtClean="0"/>
              <a:t> value of the </a:t>
            </a:r>
          </a:p>
          <a:p>
            <a:r>
              <a:rPr lang="hu-HU" dirty="0"/>
              <a:t>	</a:t>
            </a:r>
            <a:r>
              <a:rPr lang="hu-HU" dirty="0" smtClean="0"/>
              <a:t>series is the </a:t>
            </a:r>
            <a:r>
              <a:rPr lang="hu-HU" b="1" dirty="0" smtClean="0"/>
              <a:t>x(t-1)</a:t>
            </a:r>
            <a:r>
              <a:rPr lang="hu-HU" dirty="0" smtClean="0"/>
              <a:t> previous value plus some random fluctuation </a:t>
            </a:r>
            <a:endParaRPr lang="hu-HU" dirty="0"/>
          </a:p>
          <a:p>
            <a:r>
              <a:rPr lang="hu-HU" dirty="0" smtClean="0"/>
              <a:t>		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3674075" y="2298356"/>
            <a:ext cx="3199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7C80"/>
                </a:solidFill>
              </a:rPr>
              <a:t>x        =       x         +     w</a:t>
            </a:r>
            <a:endParaRPr lang="hu-HU" sz="2000" b="1" dirty="0">
              <a:solidFill>
                <a:srgbClr val="FF7C8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47070" y="2442771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t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73373" y="2442770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7C80"/>
                </a:solidFill>
              </a:rPr>
              <a:t>t</a:t>
            </a:r>
            <a:r>
              <a:rPr lang="hu-HU" sz="1400" b="1" dirty="0" smtClean="0">
                <a:solidFill>
                  <a:srgbClr val="FF7C80"/>
                </a:solidFill>
              </a:rPr>
              <a:t>-1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7011" y="2442770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t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64474" y="2698466"/>
            <a:ext cx="1446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/>
              <a:t>   actual value</a:t>
            </a:r>
          </a:p>
          <a:p>
            <a:r>
              <a:rPr lang="hu-HU" sz="1400" dirty="0" smtClean="0"/>
              <a:t>of a given stock</a:t>
            </a:r>
            <a:endParaRPr lang="hu-HU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634271" y="2698466"/>
            <a:ext cx="1446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/>
              <a:t> previous value</a:t>
            </a:r>
          </a:p>
          <a:p>
            <a:r>
              <a:rPr lang="hu-HU" sz="1400" dirty="0" smtClean="0"/>
              <a:t>of a given stock</a:t>
            </a:r>
            <a:endParaRPr lang="hu-HU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6117105" y="2698466"/>
            <a:ext cx="1268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r</a:t>
            </a:r>
            <a:r>
              <a:rPr lang="hu-HU" sz="1400" dirty="0" smtClean="0"/>
              <a:t>andom term</a:t>
            </a:r>
          </a:p>
          <a:p>
            <a:r>
              <a:rPr lang="hu-HU" sz="1400" dirty="0" smtClean="0"/>
              <a:t>(white noise)</a:t>
            </a:r>
            <a:endParaRPr lang="hu-HU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594919" y="3525795"/>
            <a:ext cx="68990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~ the previous value of the stock can be recursively</a:t>
            </a:r>
          </a:p>
          <a:p>
            <a:r>
              <a:rPr lang="hu-HU" dirty="0"/>
              <a:t>	</a:t>
            </a:r>
            <a:r>
              <a:rPr lang="hu-HU" dirty="0" smtClean="0"/>
              <a:t>decomposed into a previous value and a random term</a:t>
            </a:r>
          </a:p>
          <a:p>
            <a:endParaRPr lang="hu-HU" dirty="0"/>
          </a:p>
          <a:p>
            <a:r>
              <a:rPr lang="hu-HU" b="1" dirty="0"/>
              <a:t> </a:t>
            </a:r>
            <a:r>
              <a:rPr lang="hu-HU" b="1" dirty="0" smtClean="0"/>
              <a:t>     RANDOM WALK IS THE SUM OF WHITE NOISE SERIES !!!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71081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Random Walk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573427" y="1573427"/>
            <a:ext cx="72795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mean of the random walk process is 0 </a:t>
            </a:r>
            <a:r>
              <a:rPr lang="hu-HU" b="1" dirty="0" smtClean="0"/>
              <a:t>BUT</a:t>
            </a:r>
            <a:r>
              <a:rPr lang="hu-HU" dirty="0" smtClean="0"/>
              <a:t> the </a:t>
            </a:r>
          </a:p>
          <a:p>
            <a:r>
              <a:rPr lang="hu-HU" dirty="0"/>
              <a:t>	</a:t>
            </a:r>
            <a:r>
              <a:rPr lang="hu-HU" dirty="0" smtClean="0"/>
              <a:t>autocorrelation is not constant</a:t>
            </a:r>
          </a:p>
          <a:p>
            <a:r>
              <a:rPr lang="hu-HU" dirty="0"/>
              <a:t>	</a:t>
            </a:r>
            <a:r>
              <a:rPr lang="hu-HU" dirty="0" smtClean="0"/>
              <a:t>	~ it means random walk is not a stationary process</a:t>
            </a:r>
          </a:p>
          <a:p>
            <a:endParaRPr lang="hu-HU" dirty="0"/>
          </a:p>
          <a:p>
            <a:r>
              <a:rPr lang="hu-HU" dirty="0" smtClean="0"/>
              <a:t>			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300151" y="2169182"/>
                <a:ext cx="2670859" cy="929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dirty="0" smtClean="0"/>
              </a:p>
              <a:p>
                <a:endParaRPr lang="hu-HU" dirty="0"/>
              </a:p>
              <a:p>
                <a:r>
                  <a:rPr lang="hu-HU" b="1" dirty="0"/>
                  <a:t> </a:t>
                </a:r>
                <a:r>
                  <a:rPr lang="hu-HU" b="1" dirty="0" smtClean="0"/>
                  <a:t>      Cov(x , x    ) = 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1" i="0" smtClean="0">
                            <a:latin typeface="Cambria Math" panose="02040503050406030204" pitchFamily="18" charset="0"/>
                          </a:rPr>
                          <m:t>𝛔</m:t>
                        </m:r>
                      </m:e>
                      <m:sup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hu-HU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151" y="2169182"/>
                <a:ext cx="2670859" cy="929550"/>
              </a:xfrm>
              <a:prstGeom prst="rect">
                <a:avLst/>
              </a:prstGeom>
              <a:blipFill rotWithShape="0">
                <a:blip r:embed="rId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5385496" y="2849728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t</a:t>
            </a:r>
            <a:endParaRPr lang="hu-HU" sz="1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735603" y="285796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t</a:t>
            </a:r>
            <a:r>
              <a:rPr lang="hu-HU" sz="1400" b="1" dirty="0" smtClean="0"/>
              <a:t>+k</a:t>
            </a:r>
            <a:endParaRPr lang="hu-HU" sz="1400" b="1" dirty="0"/>
          </a:p>
        </p:txBody>
      </p:sp>
    </p:spTree>
    <p:extLst>
      <p:ext uri="{BB962C8B-B14F-4D97-AF65-F5344CB8AC3E}">
        <p14:creationId xmlns:p14="http://schemas.microsoft.com/office/powerpoint/2010/main" val="43770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Random Walk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2026508" y="1606378"/>
            <a:ext cx="698620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 our first model is random walk: we assume that assets (stocks)</a:t>
            </a:r>
          </a:p>
          <a:p>
            <a:r>
              <a:rPr lang="hu-HU" dirty="0"/>
              <a:t>	</a:t>
            </a:r>
            <a:r>
              <a:rPr lang="hu-HU" dirty="0" smtClean="0"/>
              <a:t>can be modeled with this process</a:t>
            </a:r>
          </a:p>
          <a:p>
            <a:endParaRPr lang="hu-HU" dirty="0"/>
          </a:p>
          <a:p>
            <a:r>
              <a:rPr lang="hu-HU" b="1" u="sng" dirty="0" smtClean="0">
                <a:sym typeface="Wingdings" panose="05000000000000000000" pitchFamily="2" charset="2"/>
              </a:rPr>
              <a:t>How to test it?</a:t>
            </a:r>
          </a:p>
          <a:p>
            <a:endParaRPr lang="hu-HU" b="1" u="sng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1.) download data from Yahoo Finance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2.) calculate the differences: </a:t>
            </a:r>
            <a:r>
              <a:rPr lang="hu-HU" b="1" dirty="0" smtClean="0">
                <a:sym typeface="Wingdings" panose="05000000000000000000" pitchFamily="2" charset="2"/>
              </a:rPr>
              <a:t>w(t)-w(t-1)</a:t>
            </a:r>
          </a:p>
          <a:p>
            <a:endParaRPr lang="hu-HU" b="1" dirty="0">
              <a:sym typeface="Wingdings" panose="05000000000000000000" pitchFamily="2" charset="2"/>
            </a:endParaRPr>
          </a:p>
          <a:p>
            <a:r>
              <a:rPr lang="hu-HU" b="1" dirty="0" smtClean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3.) let’s check whether the residuals are something 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like white noise ... we know the correlogram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of white nose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5511114" y="5096146"/>
            <a:ext cx="1758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7C80"/>
                </a:solidFill>
              </a:rPr>
              <a:t>x   - x     =  w</a:t>
            </a:r>
            <a:endParaRPr lang="hu-HU" sz="2000" b="1" dirty="0">
              <a:solidFill>
                <a:srgbClr val="FF7C8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84109" y="5240561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t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0720" y="5240560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7C80"/>
                </a:solidFill>
              </a:rPr>
              <a:t>t</a:t>
            </a:r>
            <a:r>
              <a:rPr lang="hu-HU" sz="1400" b="1" dirty="0" smtClean="0">
                <a:solidFill>
                  <a:srgbClr val="FF7C80"/>
                </a:solidFill>
              </a:rPr>
              <a:t>-1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60668" y="5240560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t</a:t>
            </a:r>
            <a:endParaRPr lang="hu-HU" sz="1400" b="1" dirty="0">
              <a:solidFill>
                <a:srgbClr val="FF7C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74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Autoregressive Model (AR)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680518" y="1428483"/>
            <a:ext cx="5826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Random walk is a good model BUT it is not always the </a:t>
            </a:r>
          </a:p>
          <a:p>
            <a:r>
              <a:rPr lang="hu-HU" dirty="0"/>
              <a:t>	</a:t>
            </a:r>
            <a:r>
              <a:rPr lang="hu-HU" dirty="0" smtClean="0"/>
              <a:t>perfect model !!!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2207740" y="2074814"/>
            <a:ext cx="6646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~ we are after a time series model thats capable of explaining</a:t>
            </a:r>
          </a:p>
          <a:p>
            <a:r>
              <a:rPr lang="hu-HU" dirty="0"/>
              <a:t>	</a:t>
            </a:r>
            <a:r>
              <a:rPr lang="hu-HU" dirty="0" smtClean="0"/>
              <a:t>all the serial correlation 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1680518" y="2893697"/>
            <a:ext cx="6931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What is the problem with these models?</a:t>
            </a:r>
            <a:r>
              <a:rPr lang="hu-HU" dirty="0" smtClean="0"/>
              <a:t> (random walk, AR, MA)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41125" y="3355362"/>
            <a:ext cx="288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7C80"/>
                </a:solidFill>
              </a:rPr>
              <a:t>VOLATILITY CLUSTERING </a:t>
            </a:r>
            <a:endParaRPr lang="hu-HU" b="1" dirty="0">
              <a:solidFill>
                <a:srgbClr val="FF7C8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72713" y="3734124"/>
            <a:ext cx="69813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Simple models assume the volatility to be constant, but this</a:t>
            </a:r>
          </a:p>
          <a:p>
            <a:r>
              <a:rPr lang="hu-HU" dirty="0"/>
              <a:t>	</a:t>
            </a:r>
            <a:r>
              <a:rPr lang="hu-HU" dirty="0" smtClean="0"/>
              <a:t>is not true: the volatility is not constant in time</a:t>
            </a:r>
          </a:p>
          <a:p>
            <a:r>
              <a:rPr lang="hu-HU" dirty="0"/>
              <a:t> </a:t>
            </a:r>
            <a:endParaRPr lang="hu-HU" dirty="0" smtClean="0"/>
          </a:p>
          <a:p>
            <a:r>
              <a:rPr lang="hu-HU" dirty="0"/>
              <a:t> </a:t>
            </a:r>
            <a:r>
              <a:rPr lang="hu-HU" dirty="0" smtClean="0"/>
              <a:t> 	      // this is called </a:t>
            </a:r>
            <a:r>
              <a:rPr lang="hu-HU" b="1" dirty="0" smtClean="0"/>
              <a:t>conditional heteroskedasticity</a:t>
            </a:r>
          </a:p>
          <a:p>
            <a:endParaRPr lang="hu-HU" b="1" dirty="0"/>
          </a:p>
          <a:p>
            <a:r>
              <a:rPr lang="hu-HU" dirty="0" smtClean="0"/>
              <a:t>So even more complicated models are needed: </a:t>
            </a:r>
            <a:r>
              <a:rPr lang="hu-HU" b="1" dirty="0" smtClean="0"/>
              <a:t>ARCH</a:t>
            </a:r>
            <a:r>
              <a:rPr lang="hu-HU" dirty="0" smtClean="0"/>
              <a:t> and</a:t>
            </a:r>
          </a:p>
          <a:p>
            <a:r>
              <a:rPr lang="hu-HU" dirty="0"/>
              <a:t>	</a:t>
            </a:r>
            <a:r>
              <a:rPr lang="hu-HU" b="1" dirty="0" smtClean="0"/>
              <a:t>GARCH</a:t>
            </a:r>
            <a:r>
              <a:rPr lang="hu-HU" dirty="0" smtClean="0"/>
              <a:t> models are quite good</a:t>
            </a:r>
          </a:p>
          <a:p>
            <a:r>
              <a:rPr lang="hu-HU" dirty="0"/>
              <a:t>	</a:t>
            </a:r>
            <a:r>
              <a:rPr lang="hu-HU" dirty="0" smtClean="0"/>
              <a:t>	~ used on a daily basis in quantitative finance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5098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Autoregressive Model (AR)</a:t>
            </a:r>
            <a:endParaRPr lang="hu-HU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1647568" y="1499286"/>
            <a:ext cx="6081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r</a:t>
            </a:r>
            <a:r>
              <a:rPr lang="hu-HU" b="1" dirty="0" smtClean="0"/>
              <a:t>andom walk   =   deterministic part  +  stochastic part</a:t>
            </a:r>
            <a:endParaRPr lang="hu-H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566747" y="1867247"/>
            <a:ext cx="40142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(previous observation)        (white noise)</a:t>
            </a:r>
            <a:endParaRPr lang="hu-HU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800865" y="2644346"/>
            <a:ext cx="584660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1.) </a:t>
            </a:r>
            <a:r>
              <a:rPr lang="hu-HU" dirty="0" smtClean="0"/>
              <a:t>first approach: let’s consider more observations</a:t>
            </a:r>
          </a:p>
          <a:p>
            <a:r>
              <a:rPr lang="hu-HU" dirty="0"/>
              <a:t>	</a:t>
            </a:r>
            <a:r>
              <a:rPr lang="hu-HU" dirty="0" smtClean="0"/>
              <a:t>in the past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r>
              <a:rPr lang="hu-HU" b="1" dirty="0" smtClean="0"/>
              <a:t>AUTOREGRESSIVE MODEL</a:t>
            </a:r>
          </a:p>
          <a:p>
            <a:endParaRPr lang="hu-HU" dirty="0"/>
          </a:p>
          <a:p>
            <a:r>
              <a:rPr lang="hu-HU" b="1" dirty="0" smtClean="0"/>
              <a:t>2.) </a:t>
            </a:r>
            <a:r>
              <a:rPr lang="hu-HU" dirty="0" smtClean="0"/>
              <a:t>second approach: let’s add more white noise terms</a:t>
            </a:r>
          </a:p>
          <a:p>
            <a:r>
              <a:rPr lang="hu-HU" dirty="0"/>
              <a:t>	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r>
              <a:rPr lang="hu-HU" b="1" dirty="0" smtClean="0"/>
              <a:t>MOVING AVERAGE MODEL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2460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Autoregressive Model (AR)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680518" y="1428483"/>
            <a:ext cx="6686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Autoregressive model is the generalization of the random walk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2718483" y="1930400"/>
            <a:ext cx="3615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7C80"/>
                </a:solidFill>
              </a:rPr>
              <a:t>x   =  </a:t>
            </a:r>
            <a:r>
              <a:rPr lang="el-GR" sz="2000" b="1" dirty="0" smtClean="0">
                <a:solidFill>
                  <a:srgbClr val="FF7C80"/>
                </a:solidFill>
              </a:rPr>
              <a:t>α</a:t>
            </a:r>
            <a:r>
              <a:rPr lang="hu-HU" sz="2000" b="1" dirty="0" smtClean="0">
                <a:solidFill>
                  <a:srgbClr val="FF7C80"/>
                </a:solidFill>
              </a:rPr>
              <a:t>  x    + ... + </a:t>
            </a:r>
            <a:r>
              <a:rPr lang="el-GR" sz="2000" b="1" dirty="0">
                <a:solidFill>
                  <a:srgbClr val="FF7C80"/>
                </a:solidFill>
              </a:rPr>
              <a:t>α </a:t>
            </a:r>
            <a:r>
              <a:rPr lang="hu-HU" sz="2000" b="1" dirty="0" smtClean="0">
                <a:solidFill>
                  <a:srgbClr val="FF7C80"/>
                </a:solidFill>
              </a:rPr>
              <a:t> x    + w</a:t>
            </a:r>
            <a:endParaRPr lang="hu-HU" sz="2000" b="1" dirty="0">
              <a:solidFill>
                <a:srgbClr val="FF7C8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91478" y="2074815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t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5383" y="2088294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7C80"/>
                </a:solidFill>
              </a:rPr>
              <a:t>t</a:t>
            </a:r>
            <a:r>
              <a:rPr lang="hu-HU" sz="1400" b="1" dirty="0" smtClean="0">
                <a:solidFill>
                  <a:srgbClr val="FF7C80"/>
                </a:solidFill>
              </a:rPr>
              <a:t>-1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15975" y="2088293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7C80"/>
                </a:solidFill>
              </a:rPr>
              <a:t>t</a:t>
            </a:r>
            <a:r>
              <a:rPr lang="hu-HU" sz="1400" b="1" dirty="0" smtClean="0">
                <a:solidFill>
                  <a:srgbClr val="FF7C80"/>
                </a:solidFill>
              </a:rPr>
              <a:t>-p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32179" y="2091289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1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17273" y="208829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p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22149" y="2090641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t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19077" y="2567502"/>
            <a:ext cx="578876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this is called an autoregressive model of order </a:t>
            </a:r>
            <a:r>
              <a:rPr lang="hu-HU" b="1" dirty="0" smtClean="0">
                <a:sym typeface="Wingdings" panose="05000000000000000000" pitchFamily="2" charset="2"/>
              </a:rPr>
              <a:t>p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/>
              <a:t>a random walk is </a:t>
            </a:r>
            <a:r>
              <a:rPr lang="hu-HU" b="1" dirty="0" smtClean="0"/>
              <a:t>AR(1)</a:t>
            </a:r>
            <a:r>
              <a:rPr lang="hu-HU" dirty="0" smtClean="0"/>
              <a:t> where </a:t>
            </a:r>
            <a:r>
              <a:rPr lang="el-GR" b="1" dirty="0" smtClean="0"/>
              <a:t>α</a:t>
            </a:r>
            <a:r>
              <a:rPr lang="hu-HU" b="1" dirty="0" smtClean="0"/>
              <a:t>=1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b="1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/>
              <a:t>s</a:t>
            </a:r>
            <a:r>
              <a:rPr lang="hu-HU" dirty="0" smtClean="0"/>
              <a:t>o we came to the conclusion that a random walk</a:t>
            </a:r>
          </a:p>
          <a:p>
            <a:pPr lvl="1"/>
            <a:r>
              <a:rPr lang="hu-HU" dirty="0" smtClean="0"/>
              <a:t>is not able to explain autocorrelation all the time</a:t>
            </a:r>
          </a:p>
          <a:p>
            <a:pPr lvl="1"/>
            <a:r>
              <a:rPr lang="hu-HU" dirty="0"/>
              <a:t>	</a:t>
            </a:r>
            <a:r>
              <a:rPr lang="hu-HU" dirty="0" smtClean="0"/>
              <a:t>~ we have to modify the model  </a:t>
            </a:r>
          </a:p>
          <a:p>
            <a:pPr lvl="1"/>
            <a:endParaRPr lang="hu-HU" dirty="0"/>
          </a:p>
          <a:p>
            <a:pPr lvl="1"/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2643839" y="4670854"/>
            <a:ext cx="6054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Autoregressive model is not always stationary !!!</a:t>
            </a:r>
          </a:p>
          <a:p>
            <a:r>
              <a:rPr lang="hu-HU" dirty="0"/>
              <a:t>	</a:t>
            </a:r>
            <a:r>
              <a:rPr lang="hu-HU" dirty="0" smtClean="0"/>
              <a:t>(of course, random walk itself is not stationary)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6398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Autoregressive Model (AR)</a:t>
            </a:r>
            <a:endParaRPr lang="hu-HU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505" y="2071032"/>
            <a:ext cx="2920571" cy="19509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40475" y="1367234"/>
            <a:ext cx="7186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Why to use (-1.96,1.96) when dealing with confidence intervals?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25947" y="4214529"/>
            <a:ext cx="6401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Because </a:t>
            </a:r>
            <a:r>
              <a:rPr lang="hu-HU" b="1" dirty="0" smtClean="0"/>
              <a:t>95%</a:t>
            </a:r>
            <a:r>
              <a:rPr lang="hu-HU" dirty="0" smtClean="0"/>
              <a:t> of the area under the normal distribution</a:t>
            </a:r>
          </a:p>
          <a:p>
            <a:r>
              <a:rPr lang="hu-HU" dirty="0"/>
              <a:t>	</a:t>
            </a:r>
            <a:r>
              <a:rPr lang="hu-HU" dirty="0" smtClean="0"/>
              <a:t>lies within </a:t>
            </a:r>
            <a:r>
              <a:rPr lang="hu-HU" b="1" dirty="0" smtClean="0"/>
              <a:t>1.96</a:t>
            </a:r>
            <a:r>
              <a:rPr lang="hu-HU" dirty="0" smtClean="0"/>
              <a:t> standard deviations from the mean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7667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Akaike Information Criterion (AIC)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540475" y="1367234"/>
            <a:ext cx="474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How to decide the order of a given model?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79245" y="1825901"/>
            <a:ext cx="6373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For example: we have used </a:t>
            </a:r>
            <a:r>
              <a:rPr lang="hu-HU" b="1" dirty="0" smtClean="0"/>
              <a:t>AR(p)</a:t>
            </a:r>
            <a:r>
              <a:rPr lang="hu-HU" dirty="0" smtClean="0"/>
              <a:t> autoregressive algorithms</a:t>
            </a:r>
          </a:p>
          <a:p>
            <a:r>
              <a:rPr lang="hu-HU" dirty="0"/>
              <a:t>	</a:t>
            </a:r>
            <a:r>
              <a:rPr lang="hu-HU" dirty="0" smtClean="0"/>
              <a:t>But how to know what </a:t>
            </a:r>
            <a:r>
              <a:rPr lang="hu-HU" b="1" dirty="0" smtClean="0"/>
              <a:t>p </a:t>
            </a:r>
            <a:r>
              <a:rPr lang="hu-HU" dirty="0" smtClean="0"/>
              <a:t>value to choose?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2496065" y="2685036"/>
            <a:ext cx="740048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b="1" dirty="0" smtClean="0">
                <a:sym typeface="Wingdings" panose="05000000000000000000" pitchFamily="2" charset="2"/>
              </a:rPr>
              <a:t>AIC</a:t>
            </a:r>
            <a:r>
              <a:rPr lang="hu-HU" dirty="0" smtClean="0">
                <a:sym typeface="Wingdings" panose="05000000000000000000" pitchFamily="2" charset="2"/>
              </a:rPr>
              <a:t> is an estimator of a the relative quality of a model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we can select the best models based on this criterion</a:t>
            </a:r>
          </a:p>
          <a:p>
            <a:pPr lvl="1"/>
            <a:r>
              <a:rPr lang="hu-HU" b="1" dirty="0" smtClean="0">
                <a:sym typeface="Wingdings" panose="05000000000000000000" pitchFamily="2" charset="2"/>
              </a:rPr>
              <a:t>BUT</a:t>
            </a:r>
            <a:r>
              <a:rPr lang="hu-HU" dirty="0" smtClean="0">
                <a:sym typeface="Wingdings" panose="05000000000000000000" pitchFamily="2" charset="2"/>
              </a:rPr>
              <a:t> it tells nothing about the model: only relative to others</a:t>
            </a:r>
          </a:p>
          <a:p>
            <a:pPr lvl="1"/>
            <a:endParaRPr lang="hu-HU" dirty="0">
              <a:sym typeface="Wingdings" panose="05000000000000000000" pitchFamily="2" charset="2"/>
            </a:endParaRPr>
          </a:p>
          <a:p>
            <a:pPr lvl="1"/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smtClean="0">
                <a:sym typeface="Wingdings" panose="05000000000000000000" pitchFamily="2" charset="2"/>
              </a:rPr>
              <a:t>  // so if all the possible models fit poorly, </a:t>
            </a:r>
            <a:r>
              <a:rPr lang="hu-HU" b="1" dirty="0" smtClean="0">
                <a:sym typeface="Wingdings" panose="05000000000000000000" pitchFamily="2" charset="2"/>
              </a:rPr>
              <a:t>AIC</a:t>
            </a:r>
            <a:r>
              <a:rPr lang="hu-HU" dirty="0" smtClean="0">
                <a:sym typeface="Wingdings" panose="05000000000000000000" pitchFamily="2" charset="2"/>
              </a:rPr>
              <a:t> will not warn you</a:t>
            </a: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i</a:t>
            </a:r>
            <a:r>
              <a:rPr lang="hu-HU" dirty="0" smtClean="0">
                <a:sym typeface="Wingdings" panose="05000000000000000000" pitchFamily="2" charset="2"/>
              </a:rPr>
              <a:t>t penalises models that are overfit (so penalises models with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  lots of parameters) but of course rewards goodness of a fit</a:t>
            </a:r>
          </a:p>
          <a:p>
            <a:pPr lvl="1"/>
            <a:endParaRPr lang="hu-HU" dirty="0">
              <a:sym typeface="Wingdings" panose="05000000000000000000" pitchFamily="2" charset="2"/>
            </a:endParaRP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63166" y="5455025"/>
            <a:ext cx="504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AIC = 2k – 2 ln(L’)     </a:t>
            </a:r>
            <a:r>
              <a:rPr lang="hu-HU" sz="1400" dirty="0" smtClean="0"/>
              <a:t>for maximum likelihood function</a:t>
            </a:r>
            <a:endParaRPr lang="hu-HU" dirty="0"/>
          </a:p>
        </p:txBody>
      </p:sp>
      <p:sp>
        <p:nvSpPr>
          <p:cNvPr id="9" name="TextBox 8"/>
          <p:cNvSpPr txBox="1"/>
          <p:nvPr/>
        </p:nvSpPr>
        <p:spPr>
          <a:xfrm>
            <a:off x="2809103" y="5971258"/>
            <a:ext cx="5396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L’ </a:t>
            </a:r>
            <a:r>
              <a:rPr lang="hu-HU" dirty="0" smtClean="0"/>
              <a:t>is the maximum value of the likelihood function</a:t>
            </a:r>
            <a:endParaRPr lang="hu-HU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092508" y="5639691"/>
            <a:ext cx="616351" cy="0"/>
          </a:xfrm>
          <a:prstGeom prst="straightConnector1">
            <a:avLst/>
          </a:prstGeom>
          <a:ln w="3810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3256" y="5470414"/>
            <a:ext cx="2546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>
                <a:solidFill>
                  <a:srgbClr val="FF7C80"/>
                </a:solidFill>
              </a:rPr>
              <a:t>THE LOWER THE BETTER</a:t>
            </a:r>
            <a:endParaRPr lang="hu-HU" sz="1600" b="1" dirty="0">
              <a:solidFill>
                <a:srgbClr val="FF7C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14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Moving Average Model (MA)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598140" y="1468735"/>
            <a:ext cx="70679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Autoregressive model is not always working fine: because of</a:t>
            </a:r>
          </a:p>
          <a:p>
            <a:r>
              <a:rPr lang="hu-HU" dirty="0"/>
              <a:t>	</a:t>
            </a:r>
            <a:r>
              <a:rPr lang="hu-HU" dirty="0" smtClean="0"/>
              <a:t>heteroskedastic behavior of assets</a:t>
            </a:r>
          </a:p>
          <a:p>
            <a:r>
              <a:rPr lang="hu-HU" dirty="0"/>
              <a:t>	</a:t>
            </a:r>
            <a:r>
              <a:rPr lang="hu-HU" dirty="0" smtClean="0"/>
              <a:t>	~ non-stationary processes with varying variance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2593433" y="2545206"/>
            <a:ext cx="5736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ym typeface="Wingdings" panose="05000000000000000000" pitchFamily="2" charset="2"/>
              </a:rPr>
              <a:t> this model combines white noise terms in the past</a:t>
            </a:r>
            <a:endParaRPr lang="hu-HU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739975" y="3101203"/>
            <a:ext cx="3807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7C80"/>
                </a:solidFill>
              </a:rPr>
              <a:t>x   =  w   +  </a:t>
            </a:r>
            <a:r>
              <a:rPr lang="el-GR" sz="2000" b="1" dirty="0" smtClean="0">
                <a:solidFill>
                  <a:srgbClr val="FF7C80"/>
                </a:solidFill>
              </a:rPr>
              <a:t>β</a:t>
            </a:r>
            <a:r>
              <a:rPr lang="hu-HU" sz="2000" b="1" dirty="0" smtClean="0">
                <a:solidFill>
                  <a:srgbClr val="FF7C80"/>
                </a:solidFill>
              </a:rPr>
              <a:t>  w    + ... + </a:t>
            </a:r>
            <a:r>
              <a:rPr lang="el-GR" sz="2000" b="1" dirty="0" smtClean="0">
                <a:solidFill>
                  <a:srgbClr val="FF7C80"/>
                </a:solidFill>
              </a:rPr>
              <a:t>β</a:t>
            </a:r>
            <a:r>
              <a:rPr lang="hu-HU" sz="2000" b="1" dirty="0" smtClean="0">
                <a:solidFill>
                  <a:srgbClr val="FF7C80"/>
                </a:solidFill>
              </a:rPr>
              <a:t>  w </a:t>
            </a:r>
            <a:endParaRPr lang="hu-HU" sz="2000" b="1" dirty="0">
              <a:solidFill>
                <a:srgbClr val="FF7C8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12970" y="3245618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t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50675" y="3275914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7C80"/>
                </a:solidFill>
              </a:rPr>
              <a:t>t</a:t>
            </a:r>
            <a:r>
              <a:rPr lang="hu-HU" sz="1400" b="1" dirty="0" smtClean="0">
                <a:solidFill>
                  <a:srgbClr val="FF7C80"/>
                </a:solidFill>
              </a:rPr>
              <a:t>-1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67790" y="3251256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t</a:t>
            </a:r>
            <a:r>
              <a:rPr lang="hu-HU" sz="1400" b="1" dirty="0">
                <a:solidFill>
                  <a:srgbClr val="FF7C80"/>
                </a:solidFill>
              </a:rPr>
              <a:t>-</a:t>
            </a:r>
            <a:r>
              <a:rPr lang="hu-HU" sz="1400" b="1" dirty="0" smtClean="0">
                <a:solidFill>
                  <a:srgbClr val="FF7C80"/>
                </a:solidFill>
              </a:rPr>
              <a:t>q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97471" y="327067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1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19660" y="3243017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q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21888" y="3259494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t</a:t>
            </a:r>
            <a:endParaRPr lang="hu-HU" sz="1400" b="1" dirty="0">
              <a:solidFill>
                <a:srgbClr val="FF7C8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593433" y="4113313"/>
                <a:ext cx="5497018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b="1" dirty="0" smtClean="0"/>
                  <a:t>μ</a:t>
                </a:r>
                <a:r>
                  <a:rPr lang="hu-HU" b="1" dirty="0" smtClean="0"/>
                  <a:t>   = E[w ] = 0    </a:t>
                </a:r>
                <a:r>
                  <a:rPr lang="hu-HU" sz="1600" dirty="0" smtClean="0"/>
                  <a:t>the mean of white noise is </a:t>
                </a:r>
                <a:r>
                  <a:rPr lang="hu-HU" sz="1600" b="1" dirty="0" smtClean="0"/>
                  <a:t>0</a:t>
                </a:r>
                <a:r>
                  <a:rPr lang="hu-HU" sz="1600" dirty="0" smtClean="0"/>
                  <a:t> of course</a:t>
                </a:r>
                <a:endParaRPr lang="hu-HU" dirty="0" smtClean="0"/>
              </a:p>
              <a:p>
                <a:endParaRPr lang="hu-HU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hu-HU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1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hu-HU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hu-HU" b="1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1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hu-HU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hu-HU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b="1" dirty="0" smtClean="0"/>
                  <a:t>(1+</a:t>
                </a:r>
                <a:r>
                  <a:rPr lang="el-GR" b="1" dirty="0" smtClean="0"/>
                  <a:t>β</a:t>
                </a:r>
                <a:r>
                  <a:rPr lang="hu-HU" b="1" dirty="0" smtClean="0"/>
                  <a:t>  +</a:t>
                </a:r>
                <a:r>
                  <a:rPr lang="el-GR" b="1" dirty="0"/>
                  <a:t> </a:t>
                </a:r>
                <a:r>
                  <a:rPr lang="hu-HU" b="1" dirty="0" smtClean="0"/>
                  <a:t>...+</a:t>
                </a:r>
                <a:r>
                  <a:rPr lang="el-GR" b="1" dirty="0" smtClean="0"/>
                  <a:t>β</a:t>
                </a:r>
                <a:r>
                  <a:rPr lang="hu-HU" b="1" dirty="0" smtClean="0"/>
                  <a:t>  )  </a:t>
                </a:r>
                <a:r>
                  <a:rPr lang="hu-HU" sz="1600" dirty="0" smtClean="0"/>
                  <a:t>the variance of the series</a:t>
                </a:r>
                <a:endParaRPr lang="hu-HU" sz="16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433" y="4113313"/>
                <a:ext cx="5497018" cy="954107"/>
              </a:xfrm>
              <a:prstGeom prst="rect">
                <a:avLst/>
              </a:prstGeom>
              <a:blipFill rotWithShape="0">
                <a:blip r:embed="rId2"/>
                <a:stretch>
                  <a:fillRect l="-887" t="-4487" b="-641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3508998" y="4257361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t</a:t>
            </a:r>
            <a:endParaRPr lang="hu-HU" sz="1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743971" y="425873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x</a:t>
            </a:r>
            <a:endParaRPr lang="hu-HU" sz="1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245345" y="4810334"/>
            <a:ext cx="32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w</a:t>
            </a:r>
            <a:endParaRPr lang="hu-HU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894180" y="481794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912970" y="459828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741460" y="481794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q</a:t>
            </a:r>
            <a:endParaRPr lang="hu-HU" sz="1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760250" y="459828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</p:spTree>
    <p:extLst>
      <p:ext uri="{BB962C8B-B14F-4D97-AF65-F5344CB8AC3E}">
        <p14:creationId xmlns:p14="http://schemas.microsoft.com/office/powerpoint/2010/main" val="46801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Moving Average Model (MA)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598140" y="1468735"/>
            <a:ext cx="70679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Autoregressive model is not always working fine: because of</a:t>
            </a:r>
          </a:p>
          <a:p>
            <a:r>
              <a:rPr lang="hu-HU" dirty="0"/>
              <a:t>	</a:t>
            </a:r>
            <a:r>
              <a:rPr lang="hu-HU" dirty="0" smtClean="0"/>
              <a:t>heteroskedastic behavior of assets</a:t>
            </a:r>
          </a:p>
          <a:p>
            <a:r>
              <a:rPr lang="hu-HU" dirty="0"/>
              <a:t>	</a:t>
            </a:r>
            <a:r>
              <a:rPr lang="hu-HU" dirty="0" smtClean="0"/>
              <a:t>	~ non-stationary processes with varying variance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2593433" y="2545206"/>
            <a:ext cx="5736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ym typeface="Wingdings" panose="05000000000000000000" pitchFamily="2" charset="2"/>
              </a:rPr>
              <a:t> this model combines white noise terms in the past</a:t>
            </a:r>
            <a:endParaRPr lang="hu-HU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739975" y="3101203"/>
            <a:ext cx="3807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7C80"/>
                </a:solidFill>
              </a:rPr>
              <a:t>x   =  w   +  </a:t>
            </a:r>
            <a:r>
              <a:rPr lang="el-GR" sz="2000" b="1" dirty="0" smtClean="0">
                <a:solidFill>
                  <a:srgbClr val="FF7C80"/>
                </a:solidFill>
              </a:rPr>
              <a:t>β</a:t>
            </a:r>
            <a:r>
              <a:rPr lang="hu-HU" sz="2000" b="1" dirty="0" smtClean="0">
                <a:solidFill>
                  <a:srgbClr val="FF7C80"/>
                </a:solidFill>
              </a:rPr>
              <a:t>  w    + ... + </a:t>
            </a:r>
            <a:r>
              <a:rPr lang="el-GR" sz="2000" b="1" dirty="0" smtClean="0">
                <a:solidFill>
                  <a:srgbClr val="FF7C80"/>
                </a:solidFill>
              </a:rPr>
              <a:t>β</a:t>
            </a:r>
            <a:r>
              <a:rPr lang="hu-HU" sz="2000" b="1" dirty="0" smtClean="0">
                <a:solidFill>
                  <a:srgbClr val="FF7C80"/>
                </a:solidFill>
              </a:rPr>
              <a:t>  w </a:t>
            </a:r>
            <a:endParaRPr lang="hu-HU" sz="2000" b="1" dirty="0">
              <a:solidFill>
                <a:srgbClr val="FF7C8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12970" y="3245618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t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50675" y="3275914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7C80"/>
                </a:solidFill>
              </a:rPr>
              <a:t>t</a:t>
            </a:r>
            <a:r>
              <a:rPr lang="hu-HU" sz="1400" b="1" dirty="0" smtClean="0">
                <a:solidFill>
                  <a:srgbClr val="FF7C80"/>
                </a:solidFill>
              </a:rPr>
              <a:t>-1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67790" y="3251256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t</a:t>
            </a:r>
            <a:r>
              <a:rPr lang="hu-HU" sz="1400" b="1" dirty="0">
                <a:solidFill>
                  <a:srgbClr val="FF7C80"/>
                </a:solidFill>
              </a:rPr>
              <a:t>-</a:t>
            </a:r>
            <a:r>
              <a:rPr lang="hu-HU" sz="1400" b="1" dirty="0" smtClean="0">
                <a:solidFill>
                  <a:srgbClr val="FF7C80"/>
                </a:solidFill>
              </a:rPr>
              <a:t>q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97471" y="327067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1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19660" y="3243017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q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21888" y="3259494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t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45681" y="4495812"/>
            <a:ext cx="726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r>
              <a:rPr lang="el-GR" b="1" dirty="0" smtClean="0"/>
              <a:t>δ</a:t>
            </a:r>
            <a:r>
              <a:rPr lang="hu-HU" b="1" dirty="0" smtClean="0"/>
              <a:t>  =  </a:t>
            </a:r>
            <a:endParaRPr lang="hu-HU" dirty="0"/>
          </a:p>
        </p:txBody>
      </p:sp>
      <p:sp>
        <p:nvSpPr>
          <p:cNvPr id="28" name="TextBox 27"/>
          <p:cNvSpPr txBox="1"/>
          <p:nvPr/>
        </p:nvSpPr>
        <p:spPr>
          <a:xfrm>
            <a:off x="6129886" y="4921351"/>
            <a:ext cx="237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i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40979" y="4916306"/>
            <a:ext cx="44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i+k</a:t>
            </a:r>
            <a:endParaRPr lang="hu-HU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764946" y="4919706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k</a:t>
            </a:r>
            <a:endParaRPr lang="hu-HU" sz="1400" b="1" dirty="0"/>
          </a:p>
        </p:txBody>
      </p:sp>
      <p:sp>
        <p:nvSpPr>
          <p:cNvPr id="3" name="Left Brace 2"/>
          <p:cNvSpPr/>
          <p:nvPr/>
        </p:nvSpPr>
        <p:spPr>
          <a:xfrm>
            <a:off x="5218241" y="3986366"/>
            <a:ext cx="601365" cy="195235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extBox 4"/>
          <p:cNvSpPr txBox="1"/>
          <p:nvPr/>
        </p:nvSpPr>
        <p:spPr>
          <a:xfrm>
            <a:off x="5650675" y="4101766"/>
            <a:ext cx="2533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</a:t>
            </a:r>
            <a:r>
              <a:rPr lang="hu-HU" dirty="0" smtClean="0"/>
              <a:t> if </a:t>
            </a:r>
            <a:r>
              <a:rPr lang="hu-HU" b="1" dirty="0" smtClean="0"/>
              <a:t>k=0</a:t>
            </a:r>
            <a:r>
              <a:rPr lang="hu-HU" dirty="0" smtClean="0"/>
              <a:t>  // as always 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579551" y="4496712"/>
                <a:ext cx="3223767" cy="8822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b="1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1" i="0" dirty="0" smtClean="0"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hu-HU" b="1" i="0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b="1" i="0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hu-HU" b="1" i="0" dirty="0" smtClean="0">
                              <a:latin typeface="Cambria Math" panose="02040503050406030204" pitchFamily="18" charset="0"/>
                            </a:rPr>
                            <m:t>𝐪</m:t>
                          </m:r>
                          <m:r>
                            <a:rPr lang="hu-HU" b="1" i="0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u-HU" b="1" i="0" dirty="0" smtClean="0">
                              <a:latin typeface="Cambria Math" panose="02040503050406030204" pitchFamily="18" charset="0"/>
                            </a:rPr>
                            <m:t>𝐤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l-GR" b="1" dirty="0"/>
                            <m:t>β</m:t>
                          </m:r>
                          <m:r>
                            <m:rPr>
                              <m:nor/>
                            </m:rPr>
                            <a:rPr lang="hu-HU" b="1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l-GR" b="1" dirty="0"/>
                            <m:t>β</m:t>
                          </m:r>
                          <m:r>
                            <m:rPr>
                              <m:nor/>
                            </m:rPr>
                            <a:rPr lang="hu-HU" b="1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hu-HU" b="1" i="0" dirty="0" smtClean="0"/>
                            <m:t>   </m:t>
                          </m:r>
                          <m:r>
                            <m:rPr>
                              <m:nor/>
                            </m:rPr>
                            <a:rPr lang="hu-HU" b="1" dirty="0" smtClean="0"/>
                            <m:t> /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hu-HU" b="1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1" i="0" dirty="0"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hu-HU" b="1" i="0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b="1" i="0" dirty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hu-HU" b="1" i="0" dirty="0" smtClean="0">
                              <a:latin typeface="Cambria Math" panose="02040503050406030204" pitchFamily="18" charset="0"/>
                            </a:rPr>
                            <m:t>𝐪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l-GR" b="1" dirty="0"/>
                            <m:t>β</m:t>
                          </m:r>
                          <m:r>
                            <m:rPr>
                              <m:nor/>
                            </m:rPr>
                            <a:rPr lang="hu-HU" b="1" dirty="0"/>
                            <m:t> </m:t>
                          </m:r>
                        </m:e>
                      </m:nary>
                      <m:r>
                        <a:rPr lang="hu-HU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hu-HU" b="0" i="0" dirty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hu-HU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1" i="0" dirty="0" smtClean="0">
                          <a:latin typeface="Cambria Math" panose="02040503050406030204" pitchFamily="18" charset="0"/>
                        </a:rPr>
                        <m:t>𝐤</m:t>
                      </m:r>
                      <m:r>
                        <a:rPr lang="hu-HU" b="1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1" i="0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hu-HU" b="1" i="0" dirty="0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hu-HU" b="1" i="0" dirty="0" smtClean="0">
                          <a:latin typeface="Cambria Math" panose="02040503050406030204" pitchFamily="18" charset="0"/>
                        </a:rPr>
                        <m:t>𝐪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551" y="4496712"/>
                <a:ext cx="3223767" cy="88222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7280359" y="4908067"/>
            <a:ext cx="237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i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252059" y="468599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650675" y="5434248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0</a:t>
            </a:r>
            <a:r>
              <a:rPr lang="hu-HU" dirty="0" smtClean="0"/>
              <a:t> if </a:t>
            </a:r>
            <a:r>
              <a:rPr lang="hu-HU" b="1" dirty="0" smtClean="0"/>
              <a:t>k&gt;q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702827" y="4325689"/>
            <a:ext cx="37224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Unlike white noise, there are</a:t>
            </a:r>
          </a:p>
          <a:p>
            <a:r>
              <a:rPr lang="hu-HU" sz="1600" dirty="0" smtClean="0"/>
              <a:t>non-zero autocorrelation values</a:t>
            </a:r>
          </a:p>
          <a:p>
            <a:r>
              <a:rPr lang="hu-HU" sz="1600" dirty="0" smtClean="0"/>
              <a:t>when </a:t>
            </a:r>
            <a:r>
              <a:rPr lang="hu-HU" sz="1600" b="1" dirty="0" smtClean="0"/>
              <a:t>1&lt;k&lt;q. </a:t>
            </a:r>
            <a:r>
              <a:rPr lang="hu-HU" sz="1600" dirty="0" smtClean="0"/>
              <a:t>So if there is q non-zero</a:t>
            </a:r>
          </a:p>
          <a:p>
            <a:r>
              <a:rPr lang="hu-HU" sz="1600" dirty="0" smtClean="0"/>
              <a:t>values exist: we can fit a </a:t>
            </a:r>
            <a:r>
              <a:rPr lang="hu-HU" sz="1600" b="1" dirty="0" smtClean="0"/>
              <a:t>MA(q)</a:t>
            </a:r>
            <a:r>
              <a:rPr lang="hu-HU" sz="1600" dirty="0" smtClean="0"/>
              <a:t> model</a:t>
            </a: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272537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HD option for videos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7373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Autoregressive Moving Average Model</a:t>
            </a:r>
            <a:endParaRPr lang="hu-HU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1565189" y="1532238"/>
            <a:ext cx="6595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Maybe we should combine </a:t>
            </a:r>
            <a:r>
              <a:rPr lang="hu-HU" b="1" dirty="0" smtClean="0"/>
              <a:t>AR(p)</a:t>
            </a:r>
            <a:r>
              <a:rPr lang="hu-HU" dirty="0" smtClean="0"/>
              <a:t> and </a:t>
            </a:r>
            <a:r>
              <a:rPr lang="hu-HU" b="1" dirty="0" smtClean="0"/>
              <a:t>MA(q)</a:t>
            </a:r>
            <a:r>
              <a:rPr lang="hu-HU" dirty="0" smtClean="0"/>
              <a:t> models in order to</a:t>
            </a:r>
          </a:p>
          <a:p>
            <a:r>
              <a:rPr lang="hu-HU" dirty="0"/>
              <a:t>	</a:t>
            </a:r>
            <a:r>
              <a:rPr lang="hu-HU" dirty="0" smtClean="0"/>
              <a:t>end up with a better model 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2306592" y="2452928"/>
            <a:ext cx="3615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7C80"/>
                </a:solidFill>
              </a:rPr>
              <a:t>x   =  </a:t>
            </a:r>
            <a:r>
              <a:rPr lang="el-GR" sz="2000" b="1" dirty="0" smtClean="0">
                <a:solidFill>
                  <a:srgbClr val="FF7C80"/>
                </a:solidFill>
              </a:rPr>
              <a:t>α</a:t>
            </a:r>
            <a:r>
              <a:rPr lang="hu-HU" sz="2000" b="1" dirty="0" smtClean="0">
                <a:solidFill>
                  <a:srgbClr val="FF7C80"/>
                </a:solidFill>
              </a:rPr>
              <a:t>  x    + ... + </a:t>
            </a:r>
            <a:r>
              <a:rPr lang="el-GR" sz="2000" b="1" dirty="0">
                <a:solidFill>
                  <a:srgbClr val="FF7C80"/>
                </a:solidFill>
              </a:rPr>
              <a:t>α </a:t>
            </a:r>
            <a:r>
              <a:rPr lang="hu-HU" sz="2000" b="1" dirty="0" smtClean="0">
                <a:solidFill>
                  <a:srgbClr val="FF7C80"/>
                </a:solidFill>
              </a:rPr>
              <a:t> x    + w</a:t>
            </a:r>
            <a:endParaRPr lang="hu-HU" sz="2000" b="1" dirty="0">
              <a:solidFill>
                <a:srgbClr val="FF7C8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79587" y="2597343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t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73492" y="2610822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7C80"/>
                </a:solidFill>
              </a:rPr>
              <a:t>t</a:t>
            </a:r>
            <a:r>
              <a:rPr lang="hu-HU" sz="1400" b="1" dirty="0" smtClean="0">
                <a:solidFill>
                  <a:srgbClr val="FF7C80"/>
                </a:solidFill>
              </a:rPr>
              <a:t>-1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04084" y="2610821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7C80"/>
                </a:solidFill>
              </a:rPr>
              <a:t>t</a:t>
            </a:r>
            <a:r>
              <a:rPr lang="hu-HU" sz="1400" b="1" dirty="0" smtClean="0">
                <a:solidFill>
                  <a:srgbClr val="FF7C80"/>
                </a:solidFill>
              </a:rPr>
              <a:t>-p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20288" y="2613817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1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05382" y="261082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p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710258" y="2613169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t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97144" y="2460823"/>
            <a:ext cx="3853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7C80"/>
                </a:solidFill>
              </a:rPr>
              <a:t>               +  </a:t>
            </a:r>
            <a:r>
              <a:rPr lang="el-GR" sz="2000" b="1" dirty="0" smtClean="0">
                <a:solidFill>
                  <a:srgbClr val="FF7C80"/>
                </a:solidFill>
              </a:rPr>
              <a:t>β</a:t>
            </a:r>
            <a:r>
              <a:rPr lang="hu-HU" sz="2000" b="1" dirty="0" smtClean="0">
                <a:solidFill>
                  <a:srgbClr val="FF7C80"/>
                </a:solidFill>
              </a:rPr>
              <a:t>  w    + ... + </a:t>
            </a:r>
            <a:r>
              <a:rPr lang="el-GR" sz="2000" b="1" dirty="0" smtClean="0">
                <a:solidFill>
                  <a:srgbClr val="FF7C80"/>
                </a:solidFill>
              </a:rPr>
              <a:t>β</a:t>
            </a:r>
            <a:r>
              <a:rPr lang="hu-HU" sz="2000" b="1" dirty="0" smtClean="0">
                <a:solidFill>
                  <a:srgbClr val="FF7C80"/>
                </a:solidFill>
              </a:rPr>
              <a:t>  w </a:t>
            </a:r>
            <a:endParaRPr lang="hu-HU" sz="2000" b="1" dirty="0">
              <a:solidFill>
                <a:srgbClr val="FF7C8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632558" y="2635534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7C80"/>
                </a:solidFill>
              </a:rPr>
              <a:t>t</a:t>
            </a:r>
            <a:r>
              <a:rPr lang="hu-HU" sz="1400" b="1" dirty="0" smtClean="0">
                <a:solidFill>
                  <a:srgbClr val="FF7C80"/>
                </a:solidFill>
              </a:rPr>
              <a:t>-1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249673" y="2610876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t</a:t>
            </a:r>
            <a:r>
              <a:rPr lang="hu-HU" sz="1400" b="1" dirty="0">
                <a:solidFill>
                  <a:srgbClr val="FF7C80"/>
                </a:solidFill>
              </a:rPr>
              <a:t>-</a:t>
            </a:r>
            <a:r>
              <a:rPr lang="hu-HU" sz="1400" b="1" dirty="0" smtClean="0">
                <a:solidFill>
                  <a:srgbClr val="FF7C80"/>
                </a:solidFill>
              </a:rPr>
              <a:t>q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279354" y="263029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1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901543" y="2602637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q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9" name="Left Brace 8"/>
          <p:cNvSpPr/>
          <p:nvPr/>
        </p:nvSpPr>
        <p:spPr>
          <a:xfrm rot="16200000">
            <a:off x="4272199" y="1775189"/>
            <a:ext cx="413744" cy="288522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extBox 9"/>
          <p:cNvSpPr txBox="1"/>
          <p:nvPr/>
        </p:nvSpPr>
        <p:spPr>
          <a:xfrm>
            <a:off x="4090983" y="3514009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AR(p)</a:t>
            </a:r>
            <a:endParaRPr lang="hu-HU" b="1" dirty="0"/>
          </a:p>
        </p:txBody>
      </p:sp>
      <p:sp>
        <p:nvSpPr>
          <p:cNvPr id="46" name="Left Brace 45"/>
          <p:cNvSpPr/>
          <p:nvPr/>
        </p:nvSpPr>
        <p:spPr>
          <a:xfrm rot="16200000">
            <a:off x="7186998" y="2000916"/>
            <a:ext cx="413744" cy="244582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TextBox 46"/>
          <p:cNvSpPr txBox="1"/>
          <p:nvPr/>
        </p:nvSpPr>
        <p:spPr>
          <a:xfrm>
            <a:off x="7005782" y="3514009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MA(q)</a:t>
            </a:r>
            <a:endParaRPr lang="hu-HU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265520" y="4026309"/>
            <a:ext cx="60420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constructed in </a:t>
            </a:r>
            <a:r>
              <a:rPr lang="hu-HU" b="1" dirty="0" smtClean="0">
                <a:sym typeface="Wingdings" panose="05000000000000000000" pitchFamily="2" charset="2"/>
              </a:rPr>
              <a:t>1970</a:t>
            </a:r>
            <a:r>
              <a:rPr lang="hu-HU" dirty="0" smtClean="0">
                <a:sym typeface="Wingdings" panose="05000000000000000000" pitchFamily="2" charset="2"/>
              </a:rPr>
              <a:t> by Box and Jenkins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b="1" dirty="0" smtClean="0">
                <a:sym typeface="Wingdings" panose="05000000000000000000" pitchFamily="2" charset="2"/>
              </a:rPr>
              <a:t>w(t)</a:t>
            </a:r>
            <a:r>
              <a:rPr lang="hu-HU" dirty="0" smtClean="0">
                <a:sym typeface="Wingdings" panose="05000000000000000000" pitchFamily="2" charset="2"/>
              </a:rPr>
              <a:t> white noise terms are assumed to be independet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identically distributed random variables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65520" y="5369606"/>
            <a:ext cx="5129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how to find </a:t>
            </a:r>
            <a:r>
              <a:rPr lang="hu-HU" b="1" dirty="0" smtClean="0">
                <a:sym typeface="Wingdings" panose="05000000000000000000" pitchFamily="2" charset="2"/>
              </a:rPr>
              <a:t>q</a:t>
            </a:r>
            <a:r>
              <a:rPr lang="hu-HU" dirty="0" smtClean="0">
                <a:sym typeface="Wingdings" panose="05000000000000000000" pitchFamily="2" charset="2"/>
              </a:rPr>
              <a:t> and </a:t>
            </a:r>
            <a:r>
              <a:rPr lang="hu-HU" b="1" dirty="0" smtClean="0">
                <a:sym typeface="Wingdings" panose="05000000000000000000" pitchFamily="2" charset="2"/>
              </a:rPr>
              <a:t>p</a:t>
            </a:r>
            <a:r>
              <a:rPr lang="hu-HU" dirty="0" smtClean="0">
                <a:sym typeface="Wingdings" panose="05000000000000000000" pitchFamily="2" charset="2"/>
              </a:rPr>
              <a:t> parameters? With </a:t>
            </a:r>
            <a:r>
              <a:rPr lang="hu-HU" b="1" dirty="0" smtClean="0">
                <a:sym typeface="Wingdings" panose="05000000000000000000" pitchFamily="2" charset="2"/>
              </a:rPr>
              <a:t>acf()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plot and with </a:t>
            </a:r>
            <a:r>
              <a:rPr lang="hu-HU" b="1" dirty="0" smtClean="0">
                <a:sym typeface="Wingdings" panose="05000000000000000000" pitchFamily="2" charset="2"/>
              </a:rPr>
              <a:t>AIC</a:t>
            </a:r>
            <a:r>
              <a:rPr lang="hu-HU" dirty="0" smtClean="0">
                <a:sym typeface="Wingdings" panose="05000000000000000000" pitchFamily="2" charset="2"/>
              </a:rPr>
              <a:t>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2250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Ljung-Box test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107984" y="1342768"/>
            <a:ext cx="8166018" cy="2084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Statistical test of whether any of a group of autocorrelations of a time series</a:t>
            </a:r>
          </a:p>
          <a:p>
            <a:r>
              <a:rPr lang="hu-HU" dirty="0" smtClean="0"/>
              <a:t>are different from zero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dirty="0" smtClean="0">
                <a:sym typeface="Wingdings" panose="05000000000000000000" pitchFamily="2" charset="2"/>
              </a:rPr>
              <a:t> does not test each individual </a:t>
            </a:r>
            <a:r>
              <a:rPr lang="hu-HU" b="1" dirty="0" smtClean="0">
                <a:sym typeface="Wingdings" panose="05000000000000000000" pitchFamily="2" charset="2"/>
              </a:rPr>
              <a:t>lag</a:t>
            </a:r>
            <a:r>
              <a:rPr lang="hu-HU" dirty="0" smtClean="0">
                <a:sym typeface="Wingdings" panose="05000000000000000000" pitchFamily="2" charset="2"/>
              </a:rPr>
              <a:t> for randomness but tests the 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randomness over a group of </a:t>
            </a:r>
            <a:r>
              <a:rPr lang="hu-HU" b="1" dirty="0" smtClean="0">
                <a:sym typeface="Wingdings" panose="05000000000000000000" pitchFamily="2" charset="2"/>
              </a:rPr>
              <a:t>lags</a:t>
            </a:r>
          </a:p>
          <a:p>
            <a:endParaRPr lang="hu-HU" b="1" dirty="0">
              <a:sym typeface="Wingdings" panose="05000000000000000000" pitchFamily="2" charset="2"/>
            </a:endParaRPr>
          </a:p>
          <a:p>
            <a:r>
              <a:rPr lang="hu-HU" b="1" dirty="0" smtClean="0">
                <a:sym typeface="Wingdings" panose="05000000000000000000" pitchFamily="2" charset="2"/>
              </a:rPr>
              <a:t>		</a:t>
            </a:r>
            <a:endParaRPr lang="hu-H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692346" y="3048000"/>
                <a:ext cx="1170513" cy="8827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𝐤</m:t>
                          </m:r>
                          <m:r>
                            <a:rPr lang="hu-HU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hu-HU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𝐡</m:t>
                          </m:r>
                        </m:sup>
                        <m:e>
                          <m:f>
                            <m:fPr>
                              <m:ctrlPr>
                                <a:rPr lang="hu-HU" i="1" smtClean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l-GR" b="1" dirty="0">
                                  <a:solidFill>
                                    <a:srgbClr val="FF7C80"/>
                                  </a:solidFill>
                                </a:rPr>
                                <m:t>δ</m:t>
                              </m:r>
                            </m:num>
                            <m:den>
                              <m:r>
                                <a:rPr lang="hu-HU" b="1" i="0" smtClean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  <m:r>
                                <a:rPr lang="hu-HU" b="1" i="0" smtClean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u-HU" b="1" i="0" smtClean="0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  <m:t>𝐤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hu-HU" dirty="0">
                  <a:solidFill>
                    <a:srgbClr val="FF7C8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2346" y="3048000"/>
                <a:ext cx="1170513" cy="88274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442003" y="328378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7C80"/>
                </a:solidFill>
              </a:rPr>
              <a:t>k</a:t>
            </a:r>
            <a:endParaRPr lang="hu-HU" sz="1200" b="1" dirty="0">
              <a:solidFill>
                <a:srgbClr val="FF7C8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22330" y="309416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7C80"/>
                </a:solidFill>
              </a:rPr>
              <a:t>2</a:t>
            </a:r>
            <a:endParaRPr lang="hu-HU" sz="1200" b="1" dirty="0">
              <a:solidFill>
                <a:srgbClr val="FF7C8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55524" y="3304705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7C80"/>
                </a:solidFill>
              </a:rPr>
              <a:t>Q = n(n+2)</a:t>
            </a:r>
            <a:endParaRPr lang="hu-HU" b="1" dirty="0">
              <a:solidFill>
                <a:srgbClr val="FF7C8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40694" y="4070954"/>
            <a:ext cx="69333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H </a:t>
            </a:r>
            <a:r>
              <a:rPr lang="hu-HU" dirty="0" smtClean="0"/>
              <a:t> : null hypothesis is that the time series at each </a:t>
            </a:r>
            <a:r>
              <a:rPr lang="hu-HU" b="1" dirty="0" smtClean="0"/>
              <a:t>lag</a:t>
            </a:r>
            <a:r>
              <a:rPr lang="hu-HU" dirty="0" smtClean="0"/>
              <a:t> has no</a:t>
            </a:r>
          </a:p>
          <a:p>
            <a:r>
              <a:rPr lang="hu-HU" dirty="0"/>
              <a:t>	</a:t>
            </a:r>
            <a:r>
              <a:rPr lang="hu-HU" dirty="0" smtClean="0"/>
              <a:t>autocorrelation so the data at each </a:t>
            </a:r>
            <a:r>
              <a:rPr lang="hu-HU" b="1" dirty="0" smtClean="0"/>
              <a:t>lag</a:t>
            </a:r>
            <a:r>
              <a:rPr lang="hu-HU" dirty="0" smtClean="0"/>
              <a:t> are independent</a:t>
            </a:r>
          </a:p>
          <a:p>
            <a:r>
              <a:rPr lang="hu-HU" dirty="0"/>
              <a:t>	</a:t>
            </a:r>
            <a:r>
              <a:rPr lang="hu-HU" dirty="0" smtClean="0"/>
              <a:t>	and identically distributed (</a:t>
            </a:r>
            <a:r>
              <a:rPr lang="hu-HU" b="1" dirty="0" smtClean="0"/>
              <a:t>iid</a:t>
            </a:r>
            <a:r>
              <a:rPr lang="hu-HU" dirty="0" smtClean="0"/>
              <a:t>)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2502923" y="422484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0</a:t>
            </a:r>
            <a:endParaRPr lang="hu-HU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793387" y="5063525"/>
            <a:ext cx="2533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How to decide</a:t>
            </a:r>
            <a:r>
              <a:rPr lang="hu-HU" b="1" dirty="0" smtClean="0"/>
              <a:t>?</a:t>
            </a:r>
            <a:r>
              <a:rPr lang="hu-HU" dirty="0" smtClean="0"/>
              <a:t>  </a:t>
            </a:r>
            <a:r>
              <a:rPr lang="hu-HU" b="1" dirty="0" smtClean="0"/>
              <a:t>Q &gt; </a:t>
            </a:r>
            <a:r>
              <a:rPr lang="el-GR" b="1" dirty="0" smtClean="0"/>
              <a:t>Χ</a:t>
            </a:r>
            <a:endParaRPr lang="hu-H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137896" y="498691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142568" y="5197837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b="1" dirty="0" smtClean="0"/>
              <a:t>α</a:t>
            </a:r>
            <a:r>
              <a:rPr lang="hu-HU" sz="1400" b="1" dirty="0" smtClean="0"/>
              <a:t>,h</a:t>
            </a:r>
            <a:endParaRPr lang="hu-HU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552978" y="5498240"/>
            <a:ext cx="4278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/>
              <a:t>chi-squared distribution with </a:t>
            </a:r>
            <a:r>
              <a:rPr lang="hu-HU" sz="1400" b="1" dirty="0" smtClean="0"/>
              <a:t>h </a:t>
            </a:r>
            <a:r>
              <a:rPr lang="hu-HU" sz="1400" dirty="0" smtClean="0"/>
              <a:t>degree of freedom </a:t>
            </a:r>
          </a:p>
          <a:p>
            <a:r>
              <a:rPr lang="hu-HU" sz="1400" dirty="0" smtClean="0"/>
              <a:t>at the </a:t>
            </a:r>
            <a:r>
              <a:rPr lang="hu-HU" sz="1400" b="1" dirty="0" smtClean="0"/>
              <a:t>100(1-</a:t>
            </a:r>
            <a:r>
              <a:rPr lang="el-GR" sz="1400" b="1" dirty="0" smtClean="0"/>
              <a:t>α</a:t>
            </a:r>
            <a:r>
              <a:rPr lang="hu-HU" sz="1400" b="1" dirty="0" smtClean="0"/>
              <a:t>)</a:t>
            </a:r>
            <a:r>
              <a:rPr lang="hu-HU" sz="1400" dirty="0" smtClean="0"/>
              <a:t>-th percentile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246729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Ljung-Box test</a:t>
            </a:r>
            <a:endParaRPr lang="hu-HU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1924665" y="1592826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p-value &lt; 0.05</a:t>
            </a:r>
            <a:endParaRPr lang="hu-HU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544097" y="2094271"/>
            <a:ext cx="52525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You can reject the </a:t>
            </a:r>
            <a:r>
              <a:rPr lang="hu-HU" b="1" dirty="0" smtClean="0"/>
              <a:t>H</a:t>
            </a:r>
            <a:r>
              <a:rPr lang="hu-HU" dirty="0" smtClean="0"/>
              <a:t>  null hypothesis assuming a </a:t>
            </a:r>
          </a:p>
          <a:p>
            <a:r>
              <a:rPr lang="hu-HU" dirty="0" smtClean="0"/>
              <a:t>    </a:t>
            </a:r>
            <a:r>
              <a:rPr lang="hu-HU" b="1" dirty="0" smtClean="0"/>
              <a:t>5%</a:t>
            </a:r>
            <a:r>
              <a:rPr lang="hu-HU" dirty="0" smtClean="0"/>
              <a:t> chance of making a mistake</a:t>
            </a:r>
          </a:p>
          <a:p>
            <a:endParaRPr lang="hu-HU" dirty="0"/>
          </a:p>
          <a:p>
            <a:r>
              <a:rPr lang="hu-HU" dirty="0" smtClean="0"/>
              <a:t>	~ so there is some serial correlation !!!</a:t>
            </a:r>
          </a:p>
          <a:p>
            <a:r>
              <a:rPr lang="hu-HU" dirty="0"/>
              <a:t>	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24665" y="3571599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p-value &gt; 0.05</a:t>
            </a:r>
            <a:endParaRPr lang="hu-HU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544097" y="4073044"/>
            <a:ext cx="70375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Not enough statistical evidence to reject the </a:t>
            </a:r>
            <a:r>
              <a:rPr lang="hu-HU" b="1" dirty="0" smtClean="0"/>
              <a:t>H</a:t>
            </a:r>
            <a:r>
              <a:rPr lang="hu-HU" dirty="0" smtClean="0"/>
              <a:t>  null hypothesis so</a:t>
            </a:r>
          </a:p>
          <a:p>
            <a:r>
              <a:rPr lang="hu-HU" dirty="0"/>
              <a:t>	</a:t>
            </a:r>
            <a:r>
              <a:rPr lang="hu-HU" dirty="0" smtClean="0"/>
              <a:t>we can not assume that the values are dependent</a:t>
            </a:r>
          </a:p>
          <a:p>
            <a:endParaRPr lang="hu-HU" dirty="0"/>
          </a:p>
          <a:p>
            <a:r>
              <a:rPr lang="hu-HU" dirty="0" smtClean="0"/>
              <a:t>	   </a:t>
            </a:r>
            <a:r>
              <a:rPr lang="hu-HU" dirty="0"/>
              <a:t>	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48334" y="2219061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0</a:t>
            </a:r>
            <a:endParaRPr lang="hu-HU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381701" y="421500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0</a:t>
            </a:r>
            <a:endParaRPr lang="hu-HU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318256" y="5129468"/>
            <a:ext cx="7314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>
                <a:solidFill>
                  <a:srgbClr val="FF7C80"/>
                </a:solidFill>
              </a:rPr>
              <a:t>So we can only prove the dependence with Ljung-Box test but</a:t>
            </a:r>
          </a:p>
          <a:p>
            <a:r>
              <a:rPr lang="hu-HU" sz="1600" b="1" dirty="0">
                <a:solidFill>
                  <a:srgbClr val="FF7C80"/>
                </a:solidFill>
              </a:rPr>
              <a:t>	</a:t>
            </a:r>
            <a:r>
              <a:rPr lang="hu-HU" sz="1600" b="1" dirty="0" smtClean="0">
                <a:solidFill>
                  <a:srgbClr val="FF7C80"/>
                </a:solidFill>
              </a:rPr>
              <a:t>can not prove the independence of the values in the time series</a:t>
            </a:r>
            <a:endParaRPr lang="hu-HU" sz="1600" b="1" dirty="0">
              <a:solidFill>
                <a:srgbClr val="FF7C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7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Autoregressive Integrated Moving Average Model (ARIMA)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784555" y="2020529"/>
            <a:ext cx="6694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With the help of </a:t>
            </a:r>
            <a:r>
              <a:rPr lang="hu-HU" b="1" dirty="0" smtClean="0"/>
              <a:t>ARIMA(p,d,q) </a:t>
            </a:r>
            <a:r>
              <a:rPr lang="hu-HU" dirty="0" smtClean="0"/>
              <a:t>models we are able to reduce a</a:t>
            </a:r>
          </a:p>
          <a:p>
            <a:r>
              <a:rPr lang="hu-HU" dirty="0"/>
              <a:t> </a:t>
            </a:r>
            <a:r>
              <a:rPr lang="hu-HU" dirty="0" smtClean="0"/>
              <a:t> non-stationary time series into a stationary one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2204484" y="2862316"/>
            <a:ext cx="6925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non-stationary process 		                stationary process </a:t>
            </a:r>
            <a:endParaRPr lang="hu-HU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454333" y="3063458"/>
            <a:ext cx="74964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94478" y="3239886"/>
            <a:ext cx="2085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/>
              <a:t>transformation such as </a:t>
            </a:r>
          </a:p>
          <a:p>
            <a:r>
              <a:rPr lang="hu-HU" sz="1400" b="1" dirty="0" smtClean="0"/>
              <a:t>y(t)-y(t-1) </a:t>
            </a:r>
            <a:r>
              <a:rPr lang="hu-HU" sz="1400" dirty="0" smtClean="0"/>
              <a:t>differencing</a:t>
            </a:r>
            <a:endParaRPr lang="hu-HU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792625" y="4056804"/>
            <a:ext cx="70262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non-stationary data is unpredictable and can not be modeled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we tranform non-stationary processes into stationary processes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smtClean="0">
                <a:sym typeface="Wingdings" panose="05000000000000000000" pitchFamily="2" charset="2"/>
              </a:rPr>
              <a:t>  	~ thus we can build models !!!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2682280" y="3175235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(random walk)</a:t>
            </a:r>
            <a:endParaRPr lang="hu-HU" dirty="0"/>
          </a:p>
        </p:txBody>
      </p:sp>
      <p:sp>
        <p:nvSpPr>
          <p:cNvPr id="22" name="TextBox 21"/>
          <p:cNvSpPr txBox="1"/>
          <p:nvPr/>
        </p:nvSpPr>
        <p:spPr>
          <a:xfrm>
            <a:off x="7196652" y="3172489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(white noise)</a:t>
            </a:r>
            <a:endParaRPr lang="hu-HU" dirty="0"/>
          </a:p>
        </p:txBody>
      </p:sp>
      <p:sp>
        <p:nvSpPr>
          <p:cNvPr id="23" name="TextBox 22"/>
          <p:cNvSpPr txBox="1"/>
          <p:nvPr/>
        </p:nvSpPr>
        <p:spPr>
          <a:xfrm>
            <a:off x="3859632" y="5257133"/>
            <a:ext cx="2523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7C80"/>
                </a:solidFill>
              </a:rPr>
              <a:t>D x  = x   - x     =  w</a:t>
            </a:r>
            <a:endParaRPr lang="hu-HU" sz="2000" b="1" dirty="0">
              <a:solidFill>
                <a:srgbClr val="FF7C8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1660" y="5401548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t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80393" y="5401547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7C80"/>
                </a:solidFill>
              </a:rPr>
              <a:t>t</a:t>
            </a:r>
            <a:r>
              <a:rPr lang="hu-HU" sz="1400" b="1" dirty="0" smtClean="0">
                <a:solidFill>
                  <a:srgbClr val="FF7C80"/>
                </a:solidFill>
              </a:rPr>
              <a:t>-1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83471" y="5401547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t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60965" y="5330981"/>
            <a:ext cx="2531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/>
              <a:t>differencing for random walk</a:t>
            </a:r>
            <a:endParaRPr lang="hu-HU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4269973" y="5404316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t</a:t>
            </a:r>
            <a:endParaRPr lang="hu-HU" sz="1400" b="1" dirty="0">
              <a:solidFill>
                <a:srgbClr val="FF7C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64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Autoregressive Integrated Moving Average Model (ARIMA)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784555" y="2020529"/>
            <a:ext cx="6694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With the help of </a:t>
            </a:r>
            <a:r>
              <a:rPr lang="hu-HU" b="1" dirty="0" smtClean="0"/>
              <a:t>ARIMA(p,d,q) </a:t>
            </a:r>
            <a:r>
              <a:rPr lang="hu-HU" dirty="0" smtClean="0"/>
              <a:t>models we are able to reduce a</a:t>
            </a:r>
          </a:p>
          <a:p>
            <a:r>
              <a:rPr lang="hu-HU" dirty="0"/>
              <a:t> </a:t>
            </a:r>
            <a:r>
              <a:rPr lang="hu-HU" dirty="0" smtClean="0"/>
              <a:t> non-stationary time series into a stationary one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2204484" y="2862316"/>
            <a:ext cx="6925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non-stationary process 		                stationary process </a:t>
            </a:r>
            <a:endParaRPr lang="hu-HU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454333" y="3063458"/>
            <a:ext cx="74964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94478" y="3239886"/>
            <a:ext cx="2085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/>
              <a:t>transformation such as </a:t>
            </a:r>
          </a:p>
          <a:p>
            <a:r>
              <a:rPr lang="hu-HU" sz="1400" b="1" dirty="0" smtClean="0"/>
              <a:t>y(t)-y(t-1) </a:t>
            </a:r>
            <a:r>
              <a:rPr lang="hu-HU" sz="1400" dirty="0" smtClean="0"/>
              <a:t>differencing</a:t>
            </a:r>
            <a:endParaRPr lang="hu-HU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682280" y="3175235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(random walk)</a:t>
            </a:r>
            <a:endParaRPr lang="hu-HU" dirty="0"/>
          </a:p>
        </p:txBody>
      </p:sp>
      <p:sp>
        <p:nvSpPr>
          <p:cNvPr id="22" name="TextBox 21"/>
          <p:cNvSpPr txBox="1"/>
          <p:nvPr/>
        </p:nvSpPr>
        <p:spPr>
          <a:xfrm>
            <a:off x="7196652" y="3172489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(white noise)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2913069" y="3996812"/>
            <a:ext cx="5566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b="1" dirty="0" smtClean="0">
                <a:sym typeface="Wingdings" panose="05000000000000000000" pitchFamily="2" charset="2"/>
              </a:rPr>
              <a:t>ARIMA</a:t>
            </a:r>
            <a:r>
              <a:rPr lang="hu-HU" dirty="0" smtClean="0">
                <a:sym typeface="Wingdings" panose="05000000000000000000" pitchFamily="2" charset="2"/>
              </a:rPr>
              <a:t> model use differencing repeatedly </a:t>
            </a:r>
            <a:r>
              <a:rPr lang="hu-HU" b="1" dirty="0" smtClean="0">
                <a:sym typeface="Wingdings" panose="05000000000000000000" pitchFamily="2" charset="2"/>
              </a:rPr>
              <a:t>d</a:t>
            </a:r>
            <a:r>
              <a:rPr lang="hu-HU" dirty="0" smtClean="0">
                <a:sym typeface="Wingdings" panose="05000000000000000000" pitchFamily="2" charset="2"/>
              </a:rPr>
              <a:t> times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in order to end up with a stationary series</a:t>
            </a:r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4914142" y="4777810"/>
            <a:ext cx="1226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7C80"/>
                </a:solidFill>
              </a:rPr>
              <a:t>D  x  = w</a:t>
            </a:r>
            <a:endParaRPr lang="hu-HU" sz="2000" b="1" dirty="0">
              <a:solidFill>
                <a:srgbClr val="FF7C8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40832" y="4936972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7C80"/>
                </a:solidFill>
              </a:rPr>
              <a:t>t</a:t>
            </a:r>
            <a:r>
              <a:rPr lang="hu-HU" sz="1400" b="1" dirty="0" smtClean="0">
                <a:solidFill>
                  <a:srgbClr val="FF7C80"/>
                </a:solidFill>
              </a:rPr>
              <a:t>-1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91477" y="4706958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7C80"/>
                </a:solidFill>
              </a:rPr>
              <a:t>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05597" y="4924993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t</a:t>
            </a:r>
            <a:endParaRPr lang="hu-HU" sz="1400" b="1" dirty="0">
              <a:solidFill>
                <a:srgbClr val="FF7C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74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Autoregressive Integrated Moving Average Model (ARIMA)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968910" y="2079523"/>
            <a:ext cx="61559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given </a:t>
            </a:r>
            <a:r>
              <a:rPr lang="hu-HU" b="1" dirty="0" smtClean="0"/>
              <a:t>x</a:t>
            </a:r>
            <a:r>
              <a:rPr lang="hu-HU" dirty="0" smtClean="0"/>
              <a:t>  time series is an </a:t>
            </a:r>
            <a:r>
              <a:rPr lang="hu-HU" b="1" dirty="0" smtClean="0"/>
              <a:t>ARIMA</a:t>
            </a:r>
            <a:r>
              <a:rPr lang="hu-HU" dirty="0" smtClean="0"/>
              <a:t> model of order </a:t>
            </a:r>
            <a:r>
              <a:rPr lang="hu-HU" b="1" dirty="0" smtClean="0"/>
              <a:t>p,d,q</a:t>
            </a:r>
            <a:r>
              <a:rPr lang="hu-HU" dirty="0" smtClean="0"/>
              <a:t> if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b="1" dirty="0" smtClean="0"/>
              <a:t>D  x  </a:t>
            </a:r>
            <a:r>
              <a:rPr lang="hu-HU" dirty="0" smtClean="0"/>
              <a:t>is an </a:t>
            </a:r>
            <a:r>
              <a:rPr lang="hu-HU" b="1" dirty="0" smtClean="0"/>
              <a:t>ARMA</a:t>
            </a:r>
            <a:r>
              <a:rPr lang="hu-HU" dirty="0" smtClean="0"/>
              <a:t> model of order </a:t>
            </a:r>
            <a:r>
              <a:rPr lang="hu-HU" b="1" dirty="0" smtClean="0"/>
              <a:t>p,q</a:t>
            </a:r>
            <a:endParaRPr lang="hu-HU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905746" y="2233411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t</a:t>
            </a:r>
            <a:endParaRPr lang="hu-HU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038635" y="2565918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d</a:t>
            </a:r>
            <a:endParaRPr lang="hu-HU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305375" y="2789369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t</a:t>
            </a:r>
            <a:endParaRPr lang="hu-HU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160944" y="3226304"/>
            <a:ext cx="60436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so we just have to apply repeated differencing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until we can eliminate all serial correlation</a:t>
            </a:r>
          </a:p>
          <a:p>
            <a:pPr lvl="1"/>
            <a:endParaRPr lang="hu-HU" dirty="0">
              <a:sym typeface="Wingdings" panose="05000000000000000000" pitchFamily="2" charset="2"/>
            </a:endParaRP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	</a:t>
            </a:r>
            <a:r>
              <a:rPr lang="hu-HU" b="1" dirty="0" smtClean="0">
                <a:sym typeface="Wingdings" panose="05000000000000000000" pitchFamily="2" charset="2"/>
              </a:rPr>
              <a:t>diff(x,d=5)     </a:t>
            </a:r>
            <a:r>
              <a:rPr lang="hu-HU" sz="1600" dirty="0" smtClean="0">
                <a:sym typeface="Wingdings" panose="05000000000000000000" pitchFamily="2" charset="2"/>
              </a:rPr>
              <a:t>we can do repeated differencing in </a:t>
            </a:r>
            <a:r>
              <a:rPr lang="hu-HU" sz="1600" b="1" dirty="0" smtClean="0">
                <a:sym typeface="Wingdings" panose="05000000000000000000" pitchFamily="2" charset="2"/>
              </a:rPr>
              <a:t>R</a:t>
            </a:r>
            <a:endParaRPr lang="hu-HU" sz="1600" b="1" dirty="0"/>
          </a:p>
        </p:txBody>
      </p:sp>
    </p:spTree>
    <p:extLst>
      <p:ext uri="{BB962C8B-B14F-4D97-AF65-F5344CB8AC3E}">
        <p14:creationId xmlns:p14="http://schemas.microsoft.com/office/powerpoint/2010/main" val="156072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Conditional Heteroskedasticity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887794" y="1467465"/>
            <a:ext cx="59490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main problem with time series models: they do not</a:t>
            </a:r>
          </a:p>
          <a:p>
            <a:r>
              <a:rPr lang="hu-HU" dirty="0"/>
              <a:t>	</a:t>
            </a:r>
            <a:r>
              <a:rPr lang="hu-HU" dirty="0" smtClean="0"/>
              <a:t>care about volatility clustering</a:t>
            </a:r>
          </a:p>
          <a:p>
            <a:r>
              <a:rPr lang="hu-HU" dirty="0"/>
              <a:t>	</a:t>
            </a:r>
            <a:endParaRPr lang="hu-HU" dirty="0" smtClean="0"/>
          </a:p>
          <a:p>
            <a:r>
              <a:rPr lang="hu-HU" b="1" dirty="0"/>
              <a:t>	</a:t>
            </a:r>
            <a:r>
              <a:rPr lang="hu-HU" b="1" dirty="0" smtClean="0"/>
              <a:t>	VOLATILITY IS NOT CONSTANT !!!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87794" y="2788265"/>
            <a:ext cx="755206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Heteroskedasticity is when the standard deviation of a given</a:t>
            </a:r>
          </a:p>
          <a:p>
            <a:r>
              <a:rPr lang="hu-HU" dirty="0"/>
              <a:t>v</a:t>
            </a:r>
            <a:r>
              <a:rPr lang="hu-HU" dirty="0" smtClean="0"/>
              <a:t>ariable is non-constant 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b="1" dirty="0" smtClean="0">
                <a:solidFill>
                  <a:srgbClr val="FF7C80"/>
                </a:solidFill>
              </a:rPr>
              <a:t>1.) </a:t>
            </a:r>
            <a:r>
              <a:rPr lang="hu-HU" b="1" u="sng" dirty="0" smtClean="0"/>
              <a:t>unconditional heteroskedasticity</a:t>
            </a:r>
            <a:r>
              <a:rPr lang="hu-HU" dirty="0" smtClean="0"/>
              <a:t>: when future periods of</a:t>
            </a:r>
          </a:p>
          <a:p>
            <a:r>
              <a:rPr lang="hu-HU" dirty="0"/>
              <a:t>	</a:t>
            </a:r>
            <a:r>
              <a:rPr lang="hu-HU" dirty="0" smtClean="0"/>
              <a:t>	high and low volatility can be identified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b="1" dirty="0" smtClean="0">
                <a:solidFill>
                  <a:srgbClr val="FF7C80"/>
                </a:solidFill>
              </a:rPr>
              <a:t>2.) </a:t>
            </a:r>
            <a:r>
              <a:rPr lang="hu-HU" b="1" u="sng" dirty="0" smtClean="0"/>
              <a:t>conditional heteroskedasticity</a:t>
            </a:r>
            <a:r>
              <a:rPr lang="hu-HU" dirty="0" smtClean="0"/>
              <a:t>: cannot identify</a:t>
            </a:r>
          </a:p>
          <a:p>
            <a:r>
              <a:rPr lang="hu-HU" dirty="0"/>
              <a:t>	</a:t>
            </a:r>
            <a:r>
              <a:rPr lang="hu-HU" dirty="0" smtClean="0"/>
              <a:t>	future periods of volatility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3014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Conditional Heteroskedasticity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887794" y="1467465"/>
            <a:ext cx="401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WHY TO BOTHER WITH VOLATILITY?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48232" y="1998406"/>
            <a:ext cx="712086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7C80"/>
                </a:solidFill>
              </a:rPr>
              <a:t>1.) </a:t>
            </a:r>
            <a:r>
              <a:rPr lang="hu-HU" dirty="0" smtClean="0"/>
              <a:t>one of the most important parameters regarding </a:t>
            </a:r>
          </a:p>
          <a:p>
            <a:r>
              <a:rPr lang="hu-HU" dirty="0"/>
              <a:t>	</a:t>
            </a:r>
            <a:r>
              <a:rPr lang="hu-HU" b="1" dirty="0" smtClean="0"/>
              <a:t>Black-Scholes</a:t>
            </a:r>
            <a:r>
              <a:rPr lang="hu-HU" dirty="0" smtClean="0"/>
              <a:t> model is volatility</a:t>
            </a:r>
          </a:p>
          <a:p>
            <a:endParaRPr lang="hu-HU" dirty="0"/>
          </a:p>
          <a:p>
            <a:r>
              <a:rPr lang="hu-HU" dirty="0" smtClean="0"/>
              <a:t>		How to calculate volatility? We have to come up</a:t>
            </a:r>
          </a:p>
          <a:p>
            <a:r>
              <a:rPr lang="hu-HU" dirty="0"/>
              <a:t>	</a:t>
            </a:r>
            <a:r>
              <a:rPr lang="hu-HU" dirty="0" smtClean="0"/>
              <a:t>	 with a model ...</a:t>
            </a:r>
          </a:p>
          <a:p>
            <a:endParaRPr lang="hu-HU" dirty="0"/>
          </a:p>
          <a:p>
            <a:r>
              <a:rPr lang="hu-HU" b="1" dirty="0" smtClean="0">
                <a:solidFill>
                  <a:srgbClr val="FF7C80"/>
                </a:solidFill>
              </a:rPr>
              <a:t>2.) </a:t>
            </a:r>
            <a:r>
              <a:rPr lang="hu-HU" dirty="0" smtClean="0"/>
              <a:t>volatility is important when dealing with risk</a:t>
            </a:r>
          </a:p>
          <a:p>
            <a:r>
              <a:rPr lang="hu-HU" dirty="0" smtClean="0"/>
              <a:t>	</a:t>
            </a:r>
            <a:r>
              <a:rPr lang="hu-HU" b="1" dirty="0" smtClean="0"/>
              <a:t>Value at Risk </a:t>
            </a:r>
            <a:r>
              <a:rPr lang="hu-HU" dirty="0" smtClean="0"/>
              <a:t>(VaR) can be calculated with </a:t>
            </a:r>
          </a:p>
          <a:p>
            <a:r>
              <a:rPr lang="hu-HU" dirty="0"/>
              <a:t>	</a:t>
            </a:r>
            <a:r>
              <a:rPr lang="hu-HU" dirty="0" smtClean="0"/>
              <a:t>   heteroskedastic models that models volatility quite fine</a:t>
            </a:r>
          </a:p>
        </p:txBody>
      </p:sp>
    </p:spTree>
    <p:extLst>
      <p:ext uri="{BB962C8B-B14F-4D97-AF65-F5344CB8AC3E}">
        <p14:creationId xmlns:p14="http://schemas.microsoft.com/office/powerpoint/2010/main" val="227041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Conditional Heteroskedasticity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578078" y="1428685"/>
            <a:ext cx="5808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If the variance is not constant: it means the given </a:t>
            </a:r>
            <a:r>
              <a:rPr lang="hu-HU" b="1" dirty="0" smtClean="0"/>
              <a:t>x(t)</a:t>
            </a:r>
          </a:p>
          <a:p>
            <a:r>
              <a:rPr lang="hu-HU" dirty="0"/>
              <a:t>	</a:t>
            </a:r>
            <a:r>
              <a:rPr lang="hu-HU" dirty="0" smtClean="0"/>
              <a:t>time series is not stationary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63877" y="2219632"/>
            <a:ext cx="6126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easonal trend  </a:t>
            </a:r>
            <a:r>
              <a:rPr lang="hu-HU" dirty="0" smtClean="0">
                <a:sym typeface="Wingdings" panose="05000000000000000000" pitchFamily="2" charset="2"/>
              </a:rPr>
              <a:t>  variance increases with the trend !!!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~ it is a non-stationary process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42303" y="3155195"/>
            <a:ext cx="67265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HARD TO DETECT HETEROSKEDASTICITY </a:t>
            </a:r>
          </a:p>
          <a:p>
            <a:r>
              <a:rPr lang="hu-HU" dirty="0"/>
              <a:t> </a:t>
            </a:r>
            <a:r>
              <a:rPr lang="hu-HU" dirty="0" smtClean="0"/>
              <a:t> </a:t>
            </a:r>
          </a:p>
          <a:p>
            <a:r>
              <a:rPr lang="hu-HU" dirty="0" smtClean="0"/>
              <a:t>   ~ the plot can be very similar to a stationary </a:t>
            </a:r>
          </a:p>
          <a:p>
            <a:r>
              <a:rPr lang="hu-HU" dirty="0"/>
              <a:t>	</a:t>
            </a:r>
            <a:r>
              <a:rPr lang="hu-HU" dirty="0" smtClean="0"/>
              <a:t>white noise process: we have to analyze the square of</a:t>
            </a:r>
          </a:p>
          <a:p>
            <a:r>
              <a:rPr lang="hu-HU" dirty="0"/>
              <a:t>	</a:t>
            </a:r>
            <a:r>
              <a:rPr lang="hu-HU" dirty="0" smtClean="0"/>
              <a:t>	the </a:t>
            </a:r>
            <a:r>
              <a:rPr lang="hu-HU" b="1" dirty="0" smtClean="0"/>
              <a:t>y(t) = x(t) - x’(t)</a:t>
            </a:r>
            <a:r>
              <a:rPr lang="hu-HU" dirty="0" smtClean="0"/>
              <a:t> residual series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54511" y="4741604"/>
            <a:ext cx="79832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ARCH</a:t>
            </a:r>
            <a:r>
              <a:rPr lang="hu-HU" dirty="0" smtClean="0"/>
              <a:t> and </a:t>
            </a:r>
            <a:r>
              <a:rPr lang="hu-HU" b="1" dirty="0" smtClean="0"/>
              <a:t>GARCH</a:t>
            </a:r>
            <a:r>
              <a:rPr lang="hu-HU" dirty="0" smtClean="0"/>
              <a:t> models are dealing with the residul series ... </a:t>
            </a:r>
          </a:p>
          <a:p>
            <a:r>
              <a:rPr lang="hu-HU" dirty="0"/>
              <a:t>	</a:t>
            </a:r>
            <a:r>
              <a:rPr lang="hu-HU" dirty="0" smtClean="0"/>
              <a:t>For homoskedastic series the residual series is (~) the white noise</a:t>
            </a:r>
          </a:p>
          <a:p>
            <a:r>
              <a:rPr lang="hu-HU" dirty="0"/>
              <a:t>	</a:t>
            </a:r>
            <a:r>
              <a:rPr lang="hu-HU" dirty="0" smtClean="0"/>
              <a:t>	~ heteroskedastic series: the variance is changing in time</a:t>
            </a:r>
          </a:p>
        </p:txBody>
      </p:sp>
    </p:spTree>
    <p:extLst>
      <p:ext uri="{BB962C8B-B14F-4D97-AF65-F5344CB8AC3E}">
        <p14:creationId xmlns:p14="http://schemas.microsoft.com/office/powerpoint/2010/main" val="207775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Autoregressive Conditional Heteroskedastic Model (ARCH)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349477" y="2020529"/>
            <a:ext cx="75248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SO HOW TO MODEL VARIANCE?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dirty="0" smtClean="0">
                <a:sym typeface="Wingdings" panose="05000000000000000000" pitchFamily="2" charset="2"/>
              </a:rPr>
              <a:t> a good approach is to use an autoregressive </a:t>
            </a:r>
            <a:r>
              <a:rPr lang="hu-HU" b="1" dirty="0" smtClean="0">
                <a:sym typeface="Wingdings" panose="05000000000000000000" pitchFamily="2" charset="2"/>
              </a:rPr>
              <a:t>AR</a:t>
            </a:r>
            <a:r>
              <a:rPr lang="hu-HU" dirty="0" smtClean="0">
                <a:sym typeface="Wingdings" panose="05000000000000000000" pitchFamily="2" charset="2"/>
              </a:rPr>
              <a:t> process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for modeling the change in variance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 actual value of variance (volatility) depends on past values</a:t>
            </a:r>
          </a:p>
        </p:txBody>
      </p:sp>
    </p:spTree>
    <p:extLst>
      <p:ext uri="{BB962C8B-B14F-4D97-AF65-F5344CB8AC3E}">
        <p14:creationId xmlns:p14="http://schemas.microsoft.com/office/powerpoint/2010/main" val="188157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Time Series Analysis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202724" y="1468735"/>
            <a:ext cx="844878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are going to deal with historical data: data present on </a:t>
            </a:r>
            <a:r>
              <a:rPr lang="hu-HU" b="1" dirty="0" smtClean="0"/>
              <a:t>Yahoo Finance</a:t>
            </a:r>
          </a:p>
          <a:p>
            <a:endParaRPr lang="hu-HU" dirty="0"/>
          </a:p>
          <a:p>
            <a:r>
              <a:rPr lang="hu-HU" dirty="0"/>
              <a:t> </a:t>
            </a:r>
            <a:r>
              <a:rPr lang="hu-HU" dirty="0" smtClean="0"/>
              <a:t>    </a:t>
            </a:r>
            <a:r>
              <a:rPr lang="hu-HU" dirty="0" smtClean="0">
                <a:sym typeface="Wingdings" panose="05000000000000000000" pitchFamily="2" charset="2"/>
              </a:rPr>
              <a:t> popular approach in quantitaive finance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smtClean="0">
                <a:sym typeface="Wingdings" panose="05000000000000000000" pitchFamily="2" charset="2"/>
              </a:rPr>
              <a:t>     form of a </a:t>
            </a:r>
            <a:r>
              <a:rPr lang="hu-HU" b="1" dirty="0" smtClean="0">
                <a:sym typeface="Wingdings" panose="05000000000000000000" pitchFamily="2" charset="2"/>
              </a:rPr>
              <a:t>technical analysis</a:t>
            </a:r>
            <a:r>
              <a:rPr lang="hu-HU" dirty="0" smtClean="0">
                <a:sym typeface="Wingdings" panose="05000000000000000000" pitchFamily="2" charset="2"/>
              </a:rPr>
              <a:t>: we assume all the information is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contained in stock prices in the past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</a:t>
            </a:r>
          </a:p>
          <a:p>
            <a:r>
              <a:rPr lang="hu-HU" dirty="0">
                <a:sym typeface="Wingdings" panose="05000000000000000000" pitchFamily="2" charset="2"/>
              </a:rPr>
              <a:t>	 </a:t>
            </a:r>
            <a:r>
              <a:rPr lang="hu-HU" dirty="0" smtClean="0">
                <a:sym typeface="Wingdings" panose="05000000000000000000" pitchFamily="2" charset="2"/>
              </a:rPr>
              <a:t>   We analyze the data: we make predictions concerning the future !!!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  </a:t>
            </a:r>
            <a:r>
              <a:rPr lang="hu-HU" b="1" dirty="0" smtClean="0">
                <a:sym typeface="Wingdings" panose="05000000000000000000" pitchFamily="2" charset="2"/>
              </a:rPr>
              <a:t>BUT</a:t>
            </a:r>
            <a:r>
              <a:rPr lang="hu-HU" dirty="0" smtClean="0">
                <a:sym typeface="Wingdings" panose="05000000000000000000" pitchFamily="2" charset="2"/>
              </a:rPr>
              <a:t> we have the assumption: the time series are the realisations of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sequences of random variables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b="1" dirty="0" smtClean="0">
                <a:sym typeface="Wingdings" panose="05000000000000000000" pitchFamily="2" charset="2"/>
              </a:rPr>
              <a:t>		SO IT IS VERY SIMILAR TO THE QUANTITATIVE APPROACH </a:t>
            </a:r>
          </a:p>
        </p:txBody>
      </p:sp>
    </p:spTree>
    <p:extLst>
      <p:ext uri="{BB962C8B-B14F-4D97-AF65-F5344CB8AC3E}">
        <p14:creationId xmlns:p14="http://schemas.microsoft.com/office/powerpoint/2010/main" val="106396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Autoregressive Conditional Heteroskedastic Model (ARCH)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3902207" y="2068817"/>
            <a:ext cx="1369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7C80"/>
                </a:solidFill>
              </a:rPr>
              <a:t>e   =  </a:t>
            </a:r>
            <a:r>
              <a:rPr lang="el-GR" sz="2000" b="1" dirty="0" smtClean="0">
                <a:solidFill>
                  <a:srgbClr val="FF7C80"/>
                </a:solidFill>
              </a:rPr>
              <a:t>σ</a:t>
            </a:r>
            <a:r>
              <a:rPr lang="hu-HU" sz="2000" b="1" dirty="0" smtClean="0">
                <a:solidFill>
                  <a:srgbClr val="FF7C80"/>
                </a:solidFill>
              </a:rPr>
              <a:t>  w</a:t>
            </a:r>
            <a:endParaRPr lang="hu-HU" sz="2000" b="1" dirty="0">
              <a:solidFill>
                <a:srgbClr val="FF7C8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75202" y="2213232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t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39876" y="2227108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t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92276" y="2248754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t</a:t>
            </a:r>
            <a:endParaRPr lang="hu-HU" sz="1400" b="1" dirty="0">
              <a:solidFill>
                <a:srgbClr val="FF7C8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902207" y="2715120"/>
                <a:ext cx="1637884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1" i="0" smtClean="0">
                            <a:latin typeface="Cambria Math" panose="02040503050406030204" pitchFamily="18" charset="0"/>
                          </a:rPr>
                          <m:t>𝛔</m:t>
                        </m:r>
                      </m:e>
                      <m:sup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hu-HU" b="1" dirty="0" smtClean="0"/>
                  <a:t> = </a:t>
                </a:r>
                <a:r>
                  <a:rPr lang="el-GR" b="1" dirty="0" smtClean="0"/>
                  <a:t>α</a:t>
                </a:r>
                <a:r>
                  <a:rPr lang="hu-HU" b="1" dirty="0" smtClean="0"/>
                  <a:t> + </a:t>
                </a:r>
                <a:r>
                  <a:rPr lang="el-GR" b="1" dirty="0" smtClean="0"/>
                  <a:t>α</a:t>
                </a:r>
                <a:r>
                  <a:rPr lang="hu-HU" b="1" dirty="0" smtClean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hu-HU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207" y="2715120"/>
                <a:ext cx="1637884" cy="375552"/>
              </a:xfrm>
              <a:prstGeom prst="rect">
                <a:avLst/>
              </a:prstGeom>
              <a:blipFill rotWithShape="0">
                <a:blip r:embed="rId2"/>
                <a:stretch>
                  <a:fillRect t="-8065" b="-225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4059473" y="2873400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t</a:t>
            </a:r>
            <a:endParaRPr lang="hu-HU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238579" y="2880773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t</a:t>
            </a:r>
            <a:r>
              <a:rPr lang="hu-HU" sz="1400" b="1" dirty="0" smtClean="0"/>
              <a:t>-1</a:t>
            </a:r>
            <a:endParaRPr lang="hu-HU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680969" y="2099595"/>
            <a:ext cx="1606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ARCH(1)</a:t>
            </a:r>
            <a:r>
              <a:rPr lang="hu-HU" sz="1600" dirty="0" smtClean="0"/>
              <a:t> model</a:t>
            </a:r>
            <a:endParaRPr lang="hu-HU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4557505" y="2873399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0</a:t>
            </a:r>
            <a:endParaRPr lang="hu-HU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976880" y="2879285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642421" y="3336865"/>
            <a:ext cx="6899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 is not that intuitive at first glance but the variance of </a:t>
            </a:r>
            <a:r>
              <a:rPr lang="hu-HU" b="1" dirty="0" smtClean="0"/>
              <a:t>ARCH(1)</a:t>
            </a:r>
          </a:p>
          <a:p>
            <a:r>
              <a:rPr lang="hu-HU" dirty="0"/>
              <a:t>	</a:t>
            </a:r>
            <a:r>
              <a:rPr lang="hu-HU" dirty="0" smtClean="0"/>
              <a:t>follows an </a:t>
            </a:r>
            <a:r>
              <a:rPr lang="hu-HU" b="1" dirty="0" smtClean="0"/>
              <a:t>AR(1)</a:t>
            </a:r>
            <a:r>
              <a:rPr lang="hu-HU" dirty="0" smtClean="0"/>
              <a:t> process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016045" y="4229389"/>
                <a:ext cx="5743752" cy="929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 smtClean="0"/>
                  <a:t>Var(e ) = E[e ] – (E[e ])  = E[e ] = E[w ] E[</a:t>
                </a:r>
                <a:r>
                  <a:rPr lang="el-GR" b="1" dirty="0"/>
                  <a:t>α</a:t>
                </a:r>
                <a:r>
                  <a:rPr lang="hu-HU" b="1" dirty="0"/>
                  <a:t> + </a:t>
                </a:r>
                <a:r>
                  <a:rPr lang="el-GR" b="1" dirty="0"/>
                  <a:t>α</a:t>
                </a:r>
                <a:r>
                  <a:rPr lang="hu-HU" b="1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hu-HU" b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hu-HU" b="1" dirty="0" smtClean="0"/>
                  <a:t>  ]</a:t>
                </a:r>
              </a:p>
              <a:p>
                <a:endParaRPr lang="hu-HU" b="1" dirty="0"/>
              </a:p>
              <a:p>
                <a:r>
                  <a:rPr lang="hu-HU" b="1" dirty="0"/>
                  <a:t> </a:t>
                </a:r>
                <a:r>
                  <a:rPr lang="hu-HU" b="1" dirty="0" smtClean="0"/>
                  <a:t>           = E[</a:t>
                </a:r>
                <a:r>
                  <a:rPr lang="el-GR" b="1" dirty="0"/>
                  <a:t>α</a:t>
                </a:r>
                <a:r>
                  <a:rPr lang="hu-HU" b="1" dirty="0"/>
                  <a:t> + </a:t>
                </a:r>
                <a:r>
                  <a:rPr lang="el-GR" b="1" dirty="0"/>
                  <a:t>α</a:t>
                </a:r>
                <a:r>
                  <a:rPr lang="hu-HU" b="1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hu-HU" b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hu-HU" b="1" dirty="0" smtClean="0"/>
                  <a:t>  ] = </a:t>
                </a:r>
                <a:r>
                  <a:rPr lang="el-GR" b="1" dirty="0" smtClean="0"/>
                  <a:t>α</a:t>
                </a:r>
                <a:r>
                  <a:rPr lang="hu-HU" b="1" dirty="0" smtClean="0"/>
                  <a:t> + </a:t>
                </a:r>
                <a:r>
                  <a:rPr lang="el-GR" b="1" dirty="0" smtClean="0"/>
                  <a:t>α</a:t>
                </a:r>
                <a:r>
                  <a:rPr lang="hu-HU" b="1" dirty="0" smtClean="0"/>
                  <a:t> Var(e   )</a:t>
                </a:r>
                <a:endParaRPr lang="hu-HU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045" y="4229389"/>
                <a:ext cx="5743752" cy="929550"/>
              </a:xfrm>
              <a:prstGeom prst="rect">
                <a:avLst/>
              </a:prstGeom>
              <a:blipFill rotWithShape="0">
                <a:blip r:embed="rId3"/>
                <a:stretch>
                  <a:fillRect l="-955" t="-3947" r="-212" b="-986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3585064" y="4357131"/>
            <a:ext cx="245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</a:t>
            </a:r>
            <a:endParaRPr lang="hu-HU" sz="1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350613" y="4357130"/>
            <a:ext cx="245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</a:t>
            </a:r>
            <a:endParaRPr lang="hu-HU" sz="1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336507" y="4196556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2</a:t>
            </a:r>
            <a:endParaRPr lang="hu-HU" sz="11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170002" y="4366238"/>
            <a:ext cx="245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</a:t>
            </a:r>
            <a:endParaRPr lang="hu-HU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400834" y="4209238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2</a:t>
            </a:r>
            <a:endParaRPr lang="hu-HU" sz="11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100095" y="4377186"/>
            <a:ext cx="245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</a:t>
            </a:r>
            <a:endParaRPr lang="hu-HU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085989" y="4216612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2</a:t>
            </a:r>
            <a:endParaRPr lang="hu-HU" sz="11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923108" y="4364504"/>
            <a:ext cx="245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t</a:t>
            </a:r>
            <a:endParaRPr lang="hu-HU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923750" y="4211304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/>
              <a:t>2</a:t>
            </a:r>
            <a:endParaRPr lang="hu-HU" sz="11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209726" y="4386626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  <a:r>
              <a:rPr lang="hu-HU" sz="1200" b="1" dirty="0" smtClean="0"/>
              <a:t>-1</a:t>
            </a:r>
            <a:endParaRPr lang="hu-HU" sz="1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513904" y="437925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0</a:t>
            </a:r>
            <a:endParaRPr lang="hu-HU" sz="12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933279" y="438513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088888" y="4946419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  <a:r>
              <a:rPr lang="hu-HU" sz="1200" b="1" dirty="0" smtClean="0"/>
              <a:t>-1</a:t>
            </a:r>
            <a:endParaRPr lang="hu-HU" sz="12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4393066" y="4939045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0</a:t>
            </a:r>
            <a:endParaRPr lang="hu-HU" sz="1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4812441" y="4944931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848746" y="4953843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  <a:r>
              <a:rPr lang="hu-HU" sz="1200" b="1" dirty="0" smtClean="0"/>
              <a:t>-1</a:t>
            </a:r>
            <a:endParaRPr lang="hu-HU" sz="12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813710" y="494646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0</a:t>
            </a:r>
            <a:endParaRPr lang="hu-HU" sz="12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225711" y="4952355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482668" y="5252016"/>
            <a:ext cx="5059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~ so for an </a:t>
            </a:r>
            <a:r>
              <a:rPr lang="hu-HU" b="1" dirty="0" smtClean="0"/>
              <a:t>ARCH(p)</a:t>
            </a:r>
            <a:r>
              <a:rPr lang="hu-HU" dirty="0" smtClean="0"/>
              <a:t> model the variance follows</a:t>
            </a:r>
          </a:p>
          <a:p>
            <a:r>
              <a:rPr lang="hu-HU" dirty="0"/>
              <a:t>	</a:t>
            </a:r>
            <a:r>
              <a:rPr lang="hu-HU" dirty="0" smtClean="0"/>
              <a:t>an </a:t>
            </a:r>
            <a:r>
              <a:rPr lang="hu-HU" b="1" dirty="0" smtClean="0"/>
              <a:t>AR(p)</a:t>
            </a:r>
            <a:r>
              <a:rPr lang="hu-HU" dirty="0" smtClean="0"/>
              <a:t> process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9401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708" y="609600"/>
            <a:ext cx="8596668" cy="1320800"/>
          </a:xfrm>
        </p:spPr>
        <p:txBody>
          <a:bodyPr/>
          <a:lstStyle/>
          <a:p>
            <a:r>
              <a:rPr lang="hu-HU" b="1" u="sng" dirty="0" smtClean="0"/>
              <a:t>Autoregressive Conditional Heteroskedastic Model (ARCH)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3142665" y="2396601"/>
            <a:ext cx="1067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7C80"/>
                </a:solidFill>
              </a:rPr>
              <a:t>e   =  w</a:t>
            </a:r>
            <a:endParaRPr lang="hu-HU" sz="2000" b="1" dirty="0">
              <a:solidFill>
                <a:srgbClr val="FF7C8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15660" y="2541016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t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86147" y="2569164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t</a:t>
            </a:r>
            <a:endParaRPr lang="hu-HU" sz="1400" b="1" dirty="0">
              <a:solidFill>
                <a:srgbClr val="FF7C8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026453" y="2243835"/>
                <a:ext cx="672235" cy="678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sz="1400" i="1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sz="1400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hu-HU" sz="1400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sz="1400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hu-HU" sz="1400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</m:sup>
                        <m:e/>
                      </m:nary>
                    </m:oMath>
                  </m:oMathPara>
                </a14:m>
                <a:endParaRPr lang="hu-HU" dirty="0">
                  <a:solidFill>
                    <a:srgbClr val="FF7C8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453" y="2243835"/>
                <a:ext cx="672235" cy="67851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5374960" y="2376483"/>
            <a:ext cx="792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b="1" dirty="0" smtClean="0">
                <a:solidFill>
                  <a:srgbClr val="FF7C80"/>
                </a:solidFill>
              </a:rPr>
              <a:t>α</a:t>
            </a:r>
            <a:r>
              <a:rPr lang="hu-HU" sz="2000" b="1" dirty="0" smtClean="0">
                <a:solidFill>
                  <a:srgbClr val="FF7C80"/>
                </a:solidFill>
              </a:rPr>
              <a:t>  </a:t>
            </a:r>
            <a:r>
              <a:rPr lang="el-GR" sz="2000" b="1" dirty="0" smtClean="0"/>
              <a:t> </a:t>
            </a:r>
            <a:r>
              <a:rPr lang="hu-HU" sz="2000" b="1" dirty="0" smtClean="0">
                <a:solidFill>
                  <a:srgbClr val="FF7C80"/>
                </a:solidFill>
              </a:rPr>
              <a:t>e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907342" y="2543838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7C80"/>
                </a:solidFill>
              </a:rPr>
              <a:t>t</a:t>
            </a:r>
            <a:r>
              <a:rPr lang="hu-HU" sz="1200" b="1" dirty="0" smtClean="0">
                <a:solidFill>
                  <a:srgbClr val="FF7C80"/>
                </a:solidFill>
              </a:rPr>
              <a:t>-i</a:t>
            </a:r>
            <a:endParaRPr lang="hu-HU" sz="1200" b="1" dirty="0">
              <a:solidFill>
                <a:srgbClr val="FF7C8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900610" y="2353768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>
                <a:solidFill>
                  <a:srgbClr val="FF7C80"/>
                </a:solidFill>
              </a:rPr>
              <a:t>2</a:t>
            </a:r>
            <a:endParaRPr lang="hu-HU" sz="1100" b="1" dirty="0">
              <a:solidFill>
                <a:srgbClr val="FF7C8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541531" y="2535101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>
                <a:solidFill>
                  <a:srgbClr val="FF7C80"/>
                </a:solidFill>
              </a:rPr>
              <a:t>p</a:t>
            </a:r>
            <a:endParaRPr lang="hu-HU" sz="1100" b="1" dirty="0">
              <a:solidFill>
                <a:srgbClr val="FF7C8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601737" y="2388546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b="1" dirty="0" smtClean="0">
                <a:solidFill>
                  <a:srgbClr val="FF7C80"/>
                </a:solidFill>
              </a:rPr>
              <a:t>α</a:t>
            </a:r>
            <a:r>
              <a:rPr lang="hu-HU" sz="2000" b="1" dirty="0" smtClean="0">
                <a:solidFill>
                  <a:srgbClr val="FF7C80"/>
                </a:solidFill>
              </a:rPr>
              <a:t>  +  </a:t>
            </a:r>
            <a:r>
              <a:rPr lang="el-GR" sz="2000" b="1" dirty="0" smtClean="0"/>
              <a:t> </a:t>
            </a:r>
            <a:r>
              <a:rPr lang="hu-HU" sz="2000" b="1" dirty="0" smtClean="0">
                <a:solidFill>
                  <a:srgbClr val="FF7C80"/>
                </a:solidFill>
              </a:rPr>
              <a:t>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768308" y="2547164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>
                <a:solidFill>
                  <a:srgbClr val="FF7C80"/>
                </a:solidFill>
              </a:rPr>
              <a:t>0</a:t>
            </a:r>
            <a:endParaRPr lang="hu-HU" sz="1100" b="1" dirty="0">
              <a:solidFill>
                <a:srgbClr val="FF7C8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153496" y="1954108"/>
                <a:ext cx="2186047" cy="946541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hu-HU" sz="5400" i="1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hu-HU" sz="5400" b="0" i="1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          </m:t>
                          </m:r>
                        </m:e>
                      </m:rad>
                    </m:oMath>
                  </m:oMathPara>
                </a14:m>
                <a:endParaRPr lang="hu-HU" sz="3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3496" y="1954108"/>
                <a:ext cx="2186047" cy="94654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6902257" y="2427379"/>
            <a:ext cx="1606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ARCH(p)</a:t>
            </a:r>
            <a:r>
              <a:rPr lang="hu-HU" sz="1600" dirty="0" smtClean="0"/>
              <a:t> model</a:t>
            </a:r>
            <a:endParaRPr lang="hu-HU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566219" y="3237271"/>
            <a:ext cx="61254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An </a:t>
            </a:r>
            <a:r>
              <a:rPr lang="hu-HU" b="1" dirty="0" smtClean="0"/>
              <a:t>ARCH(p)</a:t>
            </a:r>
            <a:r>
              <a:rPr lang="hu-HU" dirty="0" smtClean="0"/>
              <a:t> model takes volatility clustering into account</a:t>
            </a:r>
          </a:p>
          <a:p>
            <a:r>
              <a:rPr lang="hu-HU" dirty="0"/>
              <a:t>	</a:t>
            </a:r>
            <a:r>
              <a:rPr lang="hu-HU" dirty="0" smtClean="0"/>
              <a:t>~ the model itself applies an </a:t>
            </a:r>
            <a:r>
              <a:rPr lang="hu-HU" b="1" dirty="0" smtClean="0"/>
              <a:t>AR(p)</a:t>
            </a:r>
            <a:r>
              <a:rPr lang="hu-HU" dirty="0" smtClean="0"/>
              <a:t> model to</a:t>
            </a:r>
          </a:p>
          <a:p>
            <a:r>
              <a:rPr lang="hu-HU" dirty="0"/>
              <a:t>	</a:t>
            </a:r>
            <a:r>
              <a:rPr lang="hu-HU" dirty="0" smtClean="0"/>
              <a:t>	the variance of the series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3142665" y="4235982"/>
            <a:ext cx="63097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good model, can explain volatility clustering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large shocks tend to be followed by another large shock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              (</a:t>
            </a:r>
            <a:r>
              <a:rPr lang="hu-HU" b="1" dirty="0" smtClean="0">
                <a:sym typeface="Wingdings" panose="05000000000000000000" pitchFamily="2" charset="2"/>
              </a:rPr>
              <a:t>2008</a:t>
            </a:r>
            <a:r>
              <a:rPr lang="hu-HU" dirty="0" smtClean="0">
                <a:sym typeface="Wingdings" panose="05000000000000000000" pitchFamily="2" charset="2"/>
              </a:rPr>
              <a:t> financial crisis)</a:t>
            </a:r>
          </a:p>
        </p:txBody>
      </p:sp>
    </p:spTree>
    <p:extLst>
      <p:ext uri="{BB962C8B-B14F-4D97-AF65-F5344CB8AC3E}">
        <p14:creationId xmlns:p14="http://schemas.microsoft.com/office/powerpoint/2010/main" val="79424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708" y="609600"/>
            <a:ext cx="8596668" cy="1320800"/>
          </a:xfrm>
        </p:spPr>
        <p:txBody>
          <a:bodyPr/>
          <a:lstStyle/>
          <a:p>
            <a:r>
              <a:rPr lang="hu-HU" b="1" u="sng" dirty="0" smtClean="0"/>
              <a:t>Autoregressive Conditional Heteroskedastic Model (ARCH)</a:t>
            </a:r>
            <a:endParaRPr lang="hu-HU" b="1" u="sng" dirty="0"/>
          </a:p>
        </p:txBody>
      </p:sp>
      <p:sp>
        <p:nvSpPr>
          <p:cNvPr id="48" name="TextBox 47"/>
          <p:cNvSpPr txBox="1"/>
          <p:nvPr/>
        </p:nvSpPr>
        <p:spPr>
          <a:xfrm>
            <a:off x="6902257" y="2427379"/>
            <a:ext cx="1606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smtClean="0"/>
              <a:t>ARCH(p)</a:t>
            </a:r>
            <a:r>
              <a:rPr lang="hu-HU" sz="1600" dirty="0" smtClean="0"/>
              <a:t> model</a:t>
            </a:r>
            <a:endParaRPr lang="hu-HU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566219" y="3237271"/>
            <a:ext cx="61254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An </a:t>
            </a:r>
            <a:r>
              <a:rPr lang="hu-HU" b="1" dirty="0" smtClean="0"/>
              <a:t>ARCH(p)</a:t>
            </a:r>
            <a:r>
              <a:rPr lang="hu-HU" dirty="0" smtClean="0"/>
              <a:t> model takes volatility clustering into account</a:t>
            </a:r>
          </a:p>
          <a:p>
            <a:r>
              <a:rPr lang="hu-HU" dirty="0"/>
              <a:t>	</a:t>
            </a:r>
            <a:r>
              <a:rPr lang="hu-HU" dirty="0" smtClean="0"/>
              <a:t>~ the model itself applies an </a:t>
            </a:r>
            <a:r>
              <a:rPr lang="hu-HU" b="1" dirty="0" smtClean="0"/>
              <a:t>AR(p)</a:t>
            </a:r>
            <a:r>
              <a:rPr lang="hu-HU" dirty="0" smtClean="0"/>
              <a:t> model to</a:t>
            </a:r>
          </a:p>
          <a:p>
            <a:r>
              <a:rPr lang="hu-HU" dirty="0"/>
              <a:t>	</a:t>
            </a:r>
            <a:r>
              <a:rPr lang="hu-HU" dirty="0" smtClean="0"/>
              <a:t>	the variance of the series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1909028" y="4229225"/>
            <a:ext cx="75793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</a:t>
            </a:r>
            <a:r>
              <a:rPr lang="el-GR" b="1" dirty="0" smtClean="0"/>
              <a:t>α</a:t>
            </a:r>
            <a:r>
              <a:rPr lang="hu-HU" b="1" dirty="0" smtClean="0"/>
              <a:t>  </a:t>
            </a:r>
            <a:r>
              <a:rPr lang="hu-HU" dirty="0" smtClean="0"/>
              <a:t>parameters are greater than zero</a:t>
            </a:r>
          </a:p>
          <a:p>
            <a:r>
              <a:rPr lang="hu-HU" dirty="0"/>
              <a:t>	</a:t>
            </a:r>
            <a:r>
              <a:rPr lang="hu-HU" dirty="0" smtClean="0"/>
              <a:t>Why? Because variances are greater than zero</a:t>
            </a:r>
          </a:p>
          <a:p>
            <a:r>
              <a:rPr lang="hu-HU" dirty="0"/>
              <a:t>	</a:t>
            </a:r>
            <a:r>
              <a:rPr lang="hu-HU" dirty="0" smtClean="0"/>
              <a:t>	~ otherwise we may end up with negative volatility</a:t>
            </a:r>
            <a:endParaRPr lang="hu-HU" dirty="0"/>
          </a:p>
        </p:txBody>
      </p:sp>
      <p:sp>
        <p:nvSpPr>
          <p:cNvPr id="18" name="TextBox 17"/>
          <p:cNvSpPr txBox="1"/>
          <p:nvPr/>
        </p:nvSpPr>
        <p:spPr>
          <a:xfrm>
            <a:off x="2508776" y="4368365"/>
            <a:ext cx="237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i</a:t>
            </a:r>
            <a:endParaRPr lang="hu-HU" sz="1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142665" y="2396601"/>
            <a:ext cx="1067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7C80"/>
                </a:solidFill>
              </a:rPr>
              <a:t>e   =  w</a:t>
            </a:r>
            <a:endParaRPr lang="hu-HU" sz="2000" b="1" dirty="0">
              <a:solidFill>
                <a:srgbClr val="FF7C8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15660" y="2541016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t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86147" y="2569164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t</a:t>
            </a:r>
            <a:endParaRPr lang="hu-HU" sz="1400" b="1" dirty="0">
              <a:solidFill>
                <a:srgbClr val="FF7C8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026453" y="2243835"/>
                <a:ext cx="672235" cy="678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sz="1400" i="1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sz="1400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hu-HU" sz="1400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sz="1400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hu-HU" sz="1400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</m:sup>
                        <m:e/>
                      </m:nary>
                    </m:oMath>
                  </m:oMathPara>
                </a14:m>
                <a:endParaRPr lang="hu-HU" dirty="0">
                  <a:solidFill>
                    <a:srgbClr val="FF7C8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453" y="2243835"/>
                <a:ext cx="672235" cy="67851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5374960" y="2376483"/>
            <a:ext cx="792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b="1" dirty="0" smtClean="0">
                <a:solidFill>
                  <a:srgbClr val="FF7C80"/>
                </a:solidFill>
              </a:rPr>
              <a:t>α</a:t>
            </a:r>
            <a:r>
              <a:rPr lang="hu-HU" sz="2000" b="1" dirty="0" smtClean="0">
                <a:solidFill>
                  <a:srgbClr val="FF7C80"/>
                </a:solidFill>
              </a:rPr>
              <a:t>  </a:t>
            </a:r>
            <a:r>
              <a:rPr lang="el-GR" sz="2000" b="1" dirty="0" smtClean="0"/>
              <a:t> </a:t>
            </a:r>
            <a:r>
              <a:rPr lang="hu-HU" sz="2000" b="1" dirty="0" smtClean="0">
                <a:solidFill>
                  <a:srgbClr val="FF7C80"/>
                </a:solidFill>
              </a:rPr>
              <a:t>e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907342" y="2543838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7C80"/>
                </a:solidFill>
              </a:rPr>
              <a:t>t</a:t>
            </a:r>
            <a:r>
              <a:rPr lang="hu-HU" sz="1200" b="1" dirty="0" smtClean="0">
                <a:solidFill>
                  <a:srgbClr val="FF7C80"/>
                </a:solidFill>
              </a:rPr>
              <a:t>-i</a:t>
            </a:r>
            <a:endParaRPr lang="hu-HU" sz="1200" b="1" dirty="0">
              <a:solidFill>
                <a:srgbClr val="FF7C8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00610" y="2353768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>
                <a:solidFill>
                  <a:srgbClr val="FF7C80"/>
                </a:solidFill>
              </a:rPr>
              <a:t>2</a:t>
            </a:r>
            <a:endParaRPr lang="hu-HU" sz="1100" b="1" dirty="0">
              <a:solidFill>
                <a:srgbClr val="FF7C8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41531" y="2535101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>
                <a:solidFill>
                  <a:srgbClr val="FF7C80"/>
                </a:solidFill>
              </a:rPr>
              <a:t>p</a:t>
            </a:r>
            <a:endParaRPr lang="hu-HU" sz="1100" b="1" dirty="0">
              <a:solidFill>
                <a:srgbClr val="FF7C8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01737" y="2388546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b="1" dirty="0" smtClean="0">
                <a:solidFill>
                  <a:srgbClr val="FF7C80"/>
                </a:solidFill>
              </a:rPr>
              <a:t>α</a:t>
            </a:r>
            <a:r>
              <a:rPr lang="hu-HU" sz="2000" b="1" dirty="0" smtClean="0">
                <a:solidFill>
                  <a:srgbClr val="FF7C80"/>
                </a:solidFill>
              </a:rPr>
              <a:t>  +  </a:t>
            </a:r>
            <a:r>
              <a:rPr lang="el-GR" sz="2000" b="1" dirty="0" smtClean="0"/>
              <a:t> </a:t>
            </a:r>
            <a:r>
              <a:rPr lang="hu-HU" sz="2000" b="1" dirty="0" smtClean="0">
                <a:solidFill>
                  <a:srgbClr val="FF7C80"/>
                </a:solidFill>
              </a:rPr>
              <a:t>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768308" y="2547164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 smtClean="0">
                <a:solidFill>
                  <a:srgbClr val="FF7C80"/>
                </a:solidFill>
              </a:rPr>
              <a:t>0</a:t>
            </a:r>
            <a:endParaRPr lang="hu-HU" sz="1100" b="1" dirty="0">
              <a:solidFill>
                <a:srgbClr val="FF7C8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153496" y="1954108"/>
                <a:ext cx="2186047" cy="946541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hu-HU" sz="5400" i="1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hu-HU" sz="5400" b="0" i="1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          </m:t>
                          </m:r>
                        </m:e>
                      </m:rad>
                    </m:oMath>
                  </m:oMathPara>
                </a14:m>
                <a:endParaRPr lang="hu-HU" sz="32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3496" y="1954108"/>
                <a:ext cx="2186047" cy="94654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03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708" y="609600"/>
            <a:ext cx="8596668" cy="1320800"/>
          </a:xfrm>
        </p:spPr>
        <p:txBody>
          <a:bodyPr/>
          <a:lstStyle/>
          <a:p>
            <a:r>
              <a:rPr lang="hu-HU" b="1" u="sng" dirty="0" smtClean="0"/>
              <a:t>Autoregressive Conditional Heteroskedastic Model (ARCH)</a:t>
            </a:r>
            <a:endParaRPr lang="hu-HU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1511710" y="1850923"/>
            <a:ext cx="769473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are not able to apply </a:t>
            </a:r>
            <a:r>
              <a:rPr lang="hu-HU" b="1" dirty="0" smtClean="0"/>
              <a:t>ARCH/GARCH</a:t>
            </a:r>
            <a:r>
              <a:rPr lang="hu-HU" dirty="0" smtClean="0"/>
              <a:t> models to any series ...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dirty="0" smtClean="0">
                <a:sym typeface="Wingdings" panose="05000000000000000000" pitchFamily="2" charset="2"/>
              </a:rPr>
              <a:t> these heteroskedastic models can be applied when 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there is already a fitted model leaving the residuals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looking like white noise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 hard to detect volatility clustering: we have to examine the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square of the residuals (sometimes residuals are not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autocorrelated but the square residuals are)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 plus we have to make sure the mean of the residuals is zero</a:t>
            </a:r>
            <a:r>
              <a:rPr lang="hu-HU" dirty="0" smtClean="0"/>
              <a:t> </a:t>
            </a:r>
            <a:endParaRPr lang="hu-HU" dirty="0"/>
          </a:p>
        </p:txBody>
      </p:sp>
      <p:sp>
        <p:nvSpPr>
          <p:cNvPr id="9" name="TextBox 8"/>
          <p:cNvSpPr txBox="1"/>
          <p:nvPr/>
        </p:nvSpPr>
        <p:spPr>
          <a:xfrm>
            <a:off x="1952040" y="4990244"/>
            <a:ext cx="7529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 </a:t>
            </a:r>
            <a:r>
              <a:rPr lang="hu-HU" b="1" dirty="0" smtClean="0"/>
              <a:t>ARCH/GARCH</a:t>
            </a:r>
            <a:r>
              <a:rPr lang="hu-HU" dirty="0" smtClean="0"/>
              <a:t> models can be applied to series that do not have any </a:t>
            </a:r>
          </a:p>
          <a:p>
            <a:r>
              <a:rPr lang="hu-HU" dirty="0"/>
              <a:t>	</a:t>
            </a:r>
            <a:r>
              <a:rPr lang="hu-HU" dirty="0" smtClean="0"/>
              <a:t>trends so there is no autocorrelation</a:t>
            </a:r>
          </a:p>
          <a:p>
            <a:r>
              <a:rPr lang="hu-HU" dirty="0"/>
              <a:t>	</a:t>
            </a:r>
            <a:r>
              <a:rPr lang="hu-HU" dirty="0" smtClean="0"/>
              <a:t>	~ a good idea is to use </a:t>
            </a:r>
            <a:r>
              <a:rPr lang="hu-HU" b="1" dirty="0" smtClean="0"/>
              <a:t>ARMA, ARIMA </a:t>
            </a:r>
            <a:r>
              <a:rPr lang="hu-HU" dirty="0" smtClean="0"/>
              <a:t>first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1948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708" y="60960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hu-HU" b="1" u="sng" dirty="0" smtClean="0"/>
              <a:t>Generalized Autoregressive Conditional Heteroskedastic Model (GARCH)</a:t>
            </a:r>
            <a:endParaRPr lang="hu-HU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1909916" y="1930400"/>
            <a:ext cx="69478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ARCH(p) </a:t>
            </a:r>
            <a:r>
              <a:rPr lang="hu-HU" dirty="0" smtClean="0"/>
              <a:t>model uses </a:t>
            </a:r>
            <a:r>
              <a:rPr lang="hu-HU" b="1" dirty="0" smtClean="0"/>
              <a:t>AR(p)</a:t>
            </a:r>
            <a:r>
              <a:rPr lang="hu-HU" dirty="0" smtClean="0"/>
              <a:t> for modeling the variance ...</a:t>
            </a:r>
          </a:p>
          <a:p>
            <a:r>
              <a:rPr lang="hu-HU" dirty="0"/>
              <a:t>	</a:t>
            </a:r>
            <a:r>
              <a:rPr lang="hu-HU" dirty="0" smtClean="0"/>
              <a:t>why not combine it with </a:t>
            </a:r>
            <a:r>
              <a:rPr lang="hu-HU" b="1" dirty="0" smtClean="0"/>
              <a:t>MA(q)</a:t>
            </a:r>
            <a:r>
              <a:rPr lang="hu-HU" dirty="0" smtClean="0"/>
              <a:t> as well?</a:t>
            </a:r>
          </a:p>
          <a:p>
            <a:endParaRPr lang="hu-HU" dirty="0"/>
          </a:p>
          <a:p>
            <a:r>
              <a:rPr lang="hu-HU" b="1" dirty="0" smtClean="0"/>
              <a:t>GARCH(p,q)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let’s model variance with an </a:t>
            </a:r>
            <a:r>
              <a:rPr lang="hu-HU" b="1" dirty="0" smtClean="0">
                <a:sym typeface="Wingdings" panose="05000000000000000000" pitchFamily="2" charset="2"/>
              </a:rPr>
              <a:t>ARMA(p,q) </a:t>
            </a:r>
            <a:r>
              <a:rPr lang="hu-HU" dirty="0" smtClean="0">
                <a:sym typeface="Wingdings" panose="05000000000000000000" pitchFamily="2" charset="2"/>
              </a:rPr>
              <a:t>model so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combining </a:t>
            </a:r>
            <a:r>
              <a:rPr lang="hu-HU" b="1" dirty="0" smtClean="0">
                <a:sym typeface="Wingdings" panose="05000000000000000000" pitchFamily="2" charset="2"/>
              </a:rPr>
              <a:t>AR(p) </a:t>
            </a:r>
            <a:r>
              <a:rPr lang="hu-HU" dirty="0" smtClean="0">
                <a:sym typeface="Wingdings" panose="05000000000000000000" pitchFamily="2" charset="2"/>
              </a:rPr>
              <a:t>and </a:t>
            </a:r>
            <a:r>
              <a:rPr lang="hu-HU" b="1" dirty="0" smtClean="0">
                <a:sym typeface="Wingdings" panose="05000000000000000000" pitchFamily="2" charset="2"/>
              </a:rPr>
              <a:t>MA(q)</a:t>
            </a:r>
            <a:r>
              <a:rPr lang="hu-HU" dirty="0" smtClean="0">
                <a:sym typeface="Wingdings" panose="05000000000000000000" pitchFamily="2" charset="2"/>
              </a:rPr>
              <a:t> models</a:t>
            </a:r>
            <a:endParaRPr lang="hu-HU" dirty="0"/>
          </a:p>
        </p:txBody>
      </p:sp>
      <p:sp>
        <p:nvSpPr>
          <p:cNvPr id="18" name="TextBox 17"/>
          <p:cNvSpPr txBox="1"/>
          <p:nvPr/>
        </p:nvSpPr>
        <p:spPr>
          <a:xfrm>
            <a:off x="4071814" y="3551029"/>
            <a:ext cx="1369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>
                <a:solidFill>
                  <a:srgbClr val="FF7C80"/>
                </a:solidFill>
              </a:rPr>
              <a:t>e   =  </a:t>
            </a:r>
            <a:r>
              <a:rPr lang="el-GR" sz="2000" b="1" dirty="0" smtClean="0">
                <a:solidFill>
                  <a:srgbClr val="FF7C80"/>
                </a:solidFill>
              </a:rPr>
              <a:t>σ</a:t>
            </a:r>
            <a:r>
              <a:rPr lang="hu-HU" sz="2000" b="1" dirty="0" smtClean="0">
                <a:solidFill>
                  <a:srgbClr val="FF7C80"/>
                </a:solidFill>
              </a:rPr>
              <a:t>  w</a:t>
            </a:r>
            <a:endParaRPr lang="hu-HU" sz="2000" b="1" dirty="0">
              <a:solidFill>
                <a:srgbClr val="FF7C8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44809" y="3695444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t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09483" y="3709320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t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61883" y="3730966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t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50576" y="3631938"/>
            <a:ext cx="1717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GARCH(p,q)</a:t>
            </a:r>
            <a:r>
              <a:rPr lang="hu-HU" sz="1400" dirty="0" smtClean="0"/>
              <a:t> model</a:t>
            </a:r>
            <a:endParaRPr lang="hu-HU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353896" y="4358509"/>
                <a:ext cx="2082558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hu-HU" b="1" i="1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1" i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𝛔</m:t>
                        </m:r>
                      </m:e>
                      <m:sup>
                        <m:r>
                          <a:rPr lang="hu-HU" b="1" i="0" smtClean="0">
                            <a:solidFill>
                              <a:srgbClr val="FF7C8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hu-HU" b="1" dirty="0" smtClean="0">
                    <a:solidFill>
                      <a:srgbClr val="FF7C80"/>
                    </a:solidFill>
                  </a:rPr>
                  <a:t> = </a:t>
                </a:r>
                <a:r>
                  <a:rPr lang="el-GR" b="1" dirty="0" smtClean="0">
                    <a:solidFill>
                      <a:srgbClr val="FF7C80"/>
                    </a:solidFill>
                  </a:rPr>
                  <a:t>α</a:t>
                </a:r>
                <a:r>
                  <a:rPr lang="hu-HU" b="1" dirty="0" smtClean="0">
                    <a:solidFill>
                      <a:srgbClr val="FF7C80"/>
                    </a:solidFill>
                  </a:rPr>
                  <a:t> +             +</a:t>
                </a:r>
                <a:endParaRPr lang="hu-HU" b="1" dirty="0">
                  <a:solidFill>
                    <a:srgbClr val="FF7C8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896" y="4358509"/>
                <a:ext cx="2082558" cy="375552"/>
              </a:xfrm>
              <a:prstGeom prst="rect">
                <a:avLst/>
              </a:prstGeom>
              <a:blipFill rotWithShape="0">
                <a:blip r:embed="rId2"/>
                <a:stretch>
                  <a:fillRect t="-9677" r="-1462" b="-225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3511162" y="4516789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t</a:t>
            </a:r>
            <a:endParaRPr lang="hu-HU" sz="1400" b="1" dirty="0">
              <a:solidFill>
                <a:srgbClr val="FF7C8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09194" y="4516788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>
                <a:solidFill>
                  <a:srgbClr val="FF7C80"/>
                </a:solidFill>
              </a:rPr>
              <a:t>0</a:t>
            </a:r>
            <a:endParaRPr lang="hu-HU" sz="1400" b="1" dirty="0">
              <a:solidFill>
                <a:srgbClr val="FF7C8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244809" y="4175388"/>
                <a:ext cx="798104" cy="753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b="1" i="1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hu-HU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hu-HU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𝐪</m:t>
                          </m:r>
                        </m:sup>
                        <m:e>
                          <m:r>
                            <a:rPr lang="el-GR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𝛂</m:t>
                          </m:r>
                          <m:r>
                            <a:rPr lang="hu-HU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hu-HU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</m:nary>
                    </m:oMath>
                  </m:oMathPara>
                </a14:m>
                <a:endParaRPr lang="hu-HU" b="1" dirty="0">
                  <a:solidFill>
                    <a:srgbClr val="FF7C8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809" y="4175388"/>
                <a:ext cx="798104" cy="7536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4699557" y="4516731"/>
            <a:ext cx="231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7C80"/>
                </a:solidFill>
              </a:rPr>
              <a:t>i</a:t>
            </a:r>
            <a:endParaRPr lang="hu-HU" sz="1200" b="1" dirty="0">
              <a:solidFill>
                <a:srgbClr val="FF7C8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08589" y="4524105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7C80"/>
                </a:solidFill>
              </a:rPr>
              <a:t>t</a:t>
            </a:r>
            <a:r>
              <a:rPr lang="hu-HU" sz="1200" b="1" dirty="0" smtClean="0">
                <a:solidFill>
                  <a:srgbClr val="FF7C80"/>
                </a:solidFill>
              </a:rPr>
              <a:t>-i</a:t>
            </a:r>
            <a:endParaRPr lang="hu-HU" sz="1200" b="1" dirty="0">
              <a:solidFill>
                <a:srgbClr val="FF7C8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93841" y="4344015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7C80"/>
                </a:solidFill>
              </a:rPr>
              <a:t>2</a:t>
            </a:r>
            <a:endParaRPr lang="hu-HU" sz="1200" b="1" dirty="0">
              <a:solidFill>
                <a:srgbClr val="FF7C8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330610" y="4175388"/>
                <a:ext cx="791691" cy="790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b="1" i="1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𝐣</m:t>
                          </m:r>
                          <m:r>
                            <a:rPr lang="hu-HU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hu-HU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</m:sup>
                        <m:e>
                          <m:r>
                            <a:rPr lang="el-GR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𝛃</m:t>
                          </m:r>
                          <m:r>
                            <m:rPr>
                              <m:nor/>
                            </m:rPr>
                            <a:rPr lang="hu-HU" b="1" i="0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nor/>
                            </m:rPr>
                            <a:rPr lang="el-GR" b="1" dirty="0">
                              <a:solidFill>
                                <a:srgbClr val="FF7C80"/>
                              </a:solidFill>
                            </a:rPr>
                            <m:t>σ</m:t>
                          </m:r>
                        </m:e>
                      </m:nary>
                    </m:oMath>
                  </m:oMathPara>
                </a14:m>
                <a:endParaRPr lang="hu-HU" b="1" dirty="0">
                  <a:solidFill>
                    <a:srgbClr val="FF7C8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610" y="4175388"/>
                <a:ext cx="791691" cy="79002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5763236" y="4516731"/>
            <a:ext cx="240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7C80"/>
                </a:solidFill>
              </a:rPr>
              <a:t>j</a:t>
            </a:r>
            <a:endParaRPr lang="hu-HU" sz="1200" b="1" dirty="0">
              <a:solidFill>
                <a:srgbClr val="FF7C8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01764" y="4524105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7C80"/>
                </a:solidFill>
              </a:rPr>
              <a:t>t-j</a:t>
            </a:r>
            <a:endParaRPr lang="hu-HU" sz="1200" b="1" dirty="0">
              <a:solidFill>
                <a:srgbClr val="FF7C8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001764" y="4344015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rgbClr val="FF7C80"/>
                </a:solidFill>
              </a:rPr>
              <a:t>2</a:t>
            </a:r>
            <a:endParaRPr lang="hu-HU" sz="1200" b="1" dirty="0">
              <a:solidFill>
                <a:srgbClr val="FF7C8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57072" y="4966700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/>
              <a:t>autoregressive</a:t>
            </a:r>
          </a:p>
          <a:p>
            <a:r>
              <a:rPr lang="hu-HU" sz="1200" dirty="0"/>
              <a:t> </a:t>
            </a:r>
            <a:r>
              <a:rPr lang="hu-HU" sz="1200" dirty="0" smtClean="0"/>
              <a:t>      term</a:t>
            </a:r>
            <a:endParaRPr lang="hu-HU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5266975" y="4966446"/>
            <a:ext cx="1260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/>
              <a:t>moving average</a:t>
            </a:r>
          </a:p>
          <a:p>
            <a:r>
              <a:rPr lang="hu-HU" sz="1200" dirty="0"/>
              <a:t> </a:t>
            </a:r>
            <a:r>
              <a:rPr lang="hu-HU" sz="1200" dirty="0" smtClean="0"/>
              <a:t>      term</a:t>
            </a:r>
            <a:endParaRPr lang="hu-HU" sz="1200" dirty="0"/>
          </a:p>
        </p:txBody>
      </p:sp>
    </p:spTree>
    <p:extLst>
      <p:ext uri="{BB962C8B-B14F-4D97-AF65-F5344CB8AC3E}">
        <p14:creationId xmlns:p14="http://schemas.microsoft.com/office/powerpoint/2010/main" val="153697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Trading Strategy</a:t>
            </a:r>
            <a:endParaRPr lang="hu-HU" b="1" u="sng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812747" y="2118145"/>
            <a:ext cx="0" cy="33778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86858" y="5147526"/>
            <a:ext cx="45972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0880" y="1745923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EUR/USD</a:t>
            </a:r>
            <a:endParaRPr lang="hu-HU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20845" y="5073384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09011" y="2507426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1184986" y="2118144"/>
            <a:ext cx="3642892" cy="2627290"/>
          </a:xfrm>
          <a:custGeom>
            <a:avLst/>
            <a:gdLst>
              <a:gd name="connsiteX0" fmla="*/ 0 w 5138670"/>
              <a:gd name="connsiteY0" fmla="*/ 2627290 h 2627290"/>
              <a:gd name="connsiteX1" fmla="*/ 51515 w 5138670"/>
              <a:gd name="connsiteY1" fmla="*/ 2562896 h 2627290"/>
              <a:gd name="connsiteX2" fmla="*/ 90152 w 5138670"/>
              <a:gd name="connsiteY2" fmla="*/ 2421228 h 2627290"/>
              <a:gd name="connsiteX3" fmla="*/ 128788 w 5138670"/>
              <a:gd name="connsiteY3" fmla="*/ 2318197 h 2627290"/>
              <a:gd name="connsiteX4" fmla="*/ 154546 w 5138670"/>
              <a:gd name="connsiteY4" fmla="*/ 2266682 h 2627290"/>
              <a:gd name="connsiteX5" fmla="*/ 193183 w 5138670"/>
              <a:gd name="connsiteY5" fmla="*/ 2189409 h 2627290"/>
              <a:gd name="connsiteX6" fmla="*/ 231819 w 5138670"/>
              <a:gd name="connsiteY6" fmla="*/ 2176530 h 2627290"/>
              <a:gd name="connsiteX7" fmla="*/ 244698 w 5138670"/>
              <a:gd name="connsiteY7" fmla="*/ 2228045 h 2627290"/>
              <a:gd name="connsiteX8" fmla="*/ 257577 w 5138670"/>
              <a:gd name="connsiteY8" fmla="*/ 2395471 h 2627290"/>
              <a:gd name="connsiteX9" fmla="*/ 283335 w 5138670"/>
              <a:gd name="connsiteY9" fmla="*/ 2331076 h 2627290"/>
              <a:gd name="connsiteX10" fmla="*/ 309092 w 5138670"/>
              <a:gd name="connsiteY10" fmla="*/ 2240924 h 2627290"/>
              <a:gd name="connsiteX11" fmla="*/ 334850 w 5138670"/>
              <a:gd name="connsiteY11" fmla="*/ 2202287 h 2627290"/>
              <a:gd name="connsiteX12" fmla="*/ 347729 w 5138670"/>
              <a:gd name="connsiteY12" fmla="*/ 2150772 h 2627290"/>
              <a:gd name="connsiteX13" fmla="*/ 412123 w 5138670"/>
              <a:gd name="connsiteY13" fmla="*/ 2073499 h 2627290"/>
              <a:gd name="connsiteX14" fmla="*/ 425002 w 5138670"/>
              <a:gd name="connsiteY14" fmla="*/ 2112135 h 2627290"/>
              <a:gd name="connsiteX15" fmla="*/ 437881 w 5138670"/>
              <a:gd name="connsiteY15" fmla="*/ 2395471 h 2627290"/>
              <a:gd name="connsiteX16" fmla="*/ 489397 w 5138670"/>
              <a:gd name="connsiteY16" fmla="*/ 2369713 h 2627290"/>
              <a:gd name="connsiteX17" fmla="*/ 553791 w 5138670"/>
              <a:gd name="connsiteY17" fmla="*/ 2292440 h 2627290"/>
              <a:gd name="connsiteX18" fmla="*/ 592428 w 5138670"/>
              <a:gd name="connsiteY18" fmla="*/ 2215166 h 2627290"/>
              <a:gd name="connsiteX19" fmla="*/ 631064 w 5138670"/>
              <a:gd name="connsiteY19" fmla="*/ 2189409 h 2627290"/>
              <a:gd name="connsiteX20" fmla="*/ 643943 w 5138670"/>
              <a:gd name="connsiteY20" fmla="*/ 2150772 h 2627290"/>
              <a:gd name="connsiteX21" fmla="*/ 682580 w 5138670"/>
              <a:gd name="connsiteY21" fmla="*/ 2163651 h 2627290"/>
              <a:gd name="connsiteX22" fmla="*/ 721216 w 5138670"/>
              <a:gd name="connsiteY22" fmla="*/ 2421228 h 2627290"/>
              <a:gd name="connsiteX23" fmla="*/ 772732 w 5138670"/>
              <a:gd name="connsiteY23" fmla="*/ 2485623 h 2627290"/>
              <a:gd name="connsiteX24" fmla="*/ 785611 w 5138670"/>
              <a:gd name="connsiteY24" fmla="*/ 2446986 h 2627290"/>
              <a:gd name="connsiteX25" fmla="*/ 798490 w 5138670"/>
              <a:gd name="connsiteY25" fmla="*/ 2498501 h 2627290"/>
              <a:gd name="connsiteX26" fmla="*/ 785611 w 5138670"/>
              <a:gd name="connsiteY26" fmla="*/ 2240924 h 2627290"/>
              <a:gd name="connsiteX27" fmla="*/ 798490 w 5138670"/>
              <a:gd name="connsiteY27" fmla="*/ 2137893 h 2627290"/>
              <a:gd name="connsiteX28" fmla="*/ 837126 w 5138670"/>
              <a:gd name="connsiteY28" fmla="*/ 2009104 h 2627290"/>
              <a:gd name="connsiteX29" fmla="*/ 850005 w 5138670"/>
              <a:gd name="connsiteY29" fmla="*/ 1970468 h 2627290"/>
              <a:gd name="connsiteX30" fmla="*/ 862884 w 5138670"/>
              <a:gd name="connsiteY30" fmla="*/ 1906073 h 2627290"/>
              <a:gd name="connsiteX31" fmla="*/ 888642 w 5138670"/>
              <a:gd name="connsiteY31" fmla="*/ 2047741 h 2627290"/>
              <a:gd name="connsiteX32" fmla="*/ 914400 w 5138670"/>
              <a:gd name="connsiteY32" fmla="*/ 2150772 h 2627290"/>
              <a:gd name="connsiteX33" fmla="*/ 953036 w 5138670"/>
              <a:gd name="connsiteY33" fmla="*/ 2189409 h 2627290"/>
              <a:gd name="connsiteX34" fmla="*/ 965915 w 5138670"/>
              <a:gd name="connsiteY34" fmla="*/ 2150772 h 2627290"/>
              <a:gd name="connsiteX35" fmla="*/ 1030309 w 5138670"/>
              <a:gd name="connsiteY35" fmla="*/ 2137893 h 2627290"/>
              <a:gd name="connsiteX36" fmla="*/ 1068946 w 5138670"/>
              <a:gd name="connsiteY36" fmla="*/ 2125014 h 2627290"/>
              <a:gd name="connsiteX37" fmla="*/ 1081825 w 5138670"/>
              <a:gd name="connsiteY37" fmla="*/ 2009104 h 2627290"/>
              <a:gd name="connsiteX38" fmla="*/ 1107583 w 5138670"/>
              <a:gd name="connsiteY38" fmla="*/ 1970468 h 2627290"/>
              <a:gd name="connsiteX39" fmla="*/ 1133340 w 5138670"/>
              <a:gd name="connsiteY39" fmla="*/ 1893194 h 2627290"/>
              <a:gd name="connsiteX40" fmla="*/ 1184856 w 5138670"/>
              <a:gd name="connsiteY40" fmla="*/ 1777285 h 2627290"/>
              <a:gd name="connsiteX41" fmla="*/ 1223492 w 5138670"/>
              <a:gd name="connsiteY41" fmla="*/ 1609859 h 2627290"/>
              <a:gd name="connsiteX42" fmla="*/ 1236371 w 5138670"/>
              <a:gd name="connsiteY42" fmla="*/ 1571223 h 2627290"/>
              <a:gd name="connsiteX43" fmla="*/ 1262129 w 5138670"/>
              <a:gd name="connsiteY43" fmla="*/ 1481071 h 2627290"/>
              <a:gd name="connsiteX44" fmla="*/ 1287887 w 5138670"/>
              <a:gd name="connsiteY44" fmla="*/ 1854558 h 2627290"/>
              <a:gd name="connsiteX45" fmla="*/ 1339402 w 5138670"/>
              <a:gd name="connsiteY45" fmla="*/ 2034862 h 2627290"/>
              <a:gd name="connsiteX46" fmla="*/ 1365160 w 5138670"/>
              <a:gd name="connsiteY46" fmla="*/ 2202287 h 2627290"/>
              <a:gd name="connsiteX47" fmla="*/ 1378039 w 5138670"/>
              <a:gd name="connsiteY47" fmla="*/ 2343955 h 2627290"/>
              <a:gd name="connsiteX48" fmla="*/ 1403797 w 5138670"/>
              <a:gd name="connsiteY48" fmla="*/ 2421228 h 2627290"/>
              <a:gd name="connsiteX49" fmla="*/ 1442433 w 5138670"/>
              <a:gd name="connsiteY49" fmla="*/ 2434107 h 2627290"/>
              <a:gd name="connsiteX50" fmla="*/ 1481070 w 5138670"/>
              <a:gd name="connsiteY50" fmla="*/ 2408349 h 2627290"/>
              <a:gd name="connsiteX51" fmla="*/ 1493949 w 5138670"/>
              <a:gd name="connsiteY51" fmla="*/ 2369713 h 2627290"/>
              <a:gd name="connsiteX52" fmla="*/ 1519707 w 5138670"/>
              <a:gd name="connsiteY52" fmla="*/ 2408349 h 2627290"/>
              <a:gd name="connsiteX53" fmla="*/ 1558343 w 5138670"/>
              <a:gd name="connsiteY53" fmla="*/ 2421228 h 2627290"/>
              <a:gd name="connsiteX54" fmla="*/ 1584101 w 5138670"/>
              <a:gd name="connsiteY54" fmla="*/ 2382592 h 2627290"/>
              <a:gd name="connsiteX55" fmla="*/ 1609859 w 5138670"/>
              <a:gd name="connsiteY55" fmla="*/ 2125014 h 2627290"/>
              <a:gd name="connsiteX56" fmla="*/ 1635616 w 5138670"/>
              <a:gd name="connsiteY56" fmla="*/ 1700011 h 2627290"/>
              <a:gd name="connsiteX57" fmla="*/ 1687132 w 5138670"/>
              <a:gd name="connsiteY57" fmla="*/ 1326524 h 2627290"/>
              <a:gd name="connsiteX58" fmla="*/ 1700011 w 5138670"/>
              <a:gd name="connsiteY58" fmla="*/ 927279 h 2627290"/>
              <a:gd name="connsiteX59" fmla="*/ 1725769 w 5138670"/>
              <a:gd name="connsiteY59" fmla="*/ 824248 h 2627290"/>
              <a:gd name="connsiteX60" fmla="*/ 1751526 w 5138670"/>
              <a:gd name="connsiteY60" fmla="*/ 1262130 h 2627290"/>
              <a:gd name="connsiteX61" fmla="*/ 1764405 w 5138670"/>
              <a:gd name="connsiteY61" fmla="*/ 1352282 h 2627290"/>
              <a:gd name="connsiteX62" fmla="*/ 1790163 w 5138670"/>
              <a:gd name="connsiteY62" fmla="*/ 1416676 h 2627290"/>
              <a:gd name="connsiteX63" fmla="*/ 1803042 w 5138670"/>
              <a:gd name="connsiteY63" fmla="*/ 1455313 h 2627290"/>
              <a:gd name="connsiteX64" fmla="*/ 1828800 w 5138670"/>
              <a:gd name="connsiteY64" fmla="*/ 1648496 h 2627290"/>
              <a:gd name="connsiteX65" fmla="*/ 1841678 w 5138670"/>
              <a:gd name="connsiteY65" fmla="*/ 1609859 h 2627290"/>
              <a:gd name="connsiteX66" fmla="*/ 1880315 w 5138670"/>
              <a:gd name="connsiteY66" fmla="*/ 1571223 h 2627290"/>
              <a:gd name="connsiteX67" fmla="*/ 1893194 w 5138670"/>
              <a:gd name="connsiteY67" fmla="*/ 1622738 h 2627290"/>
              <a:gd name="connsiteX68" fmla="*/ 1918952 w 5138670"/>
              <a:gd name="connsiteY68" fmla="*/ 1867437 h 2627290"/>
              <a:gd name="connsiteX69" fmla="*/ 1957588 w 5138670"/>
              <a:gd name="connsiteY69" fmla="*/ 1970468 h 2627290"/>
              <a:gd name="connsiteX70" fmla="*/ 1983346 w 5138670"/>
              <a:gd name="connsiteY70" fmla="*/ 1918952 h 2627290"/>
              <a:gd name="connsiteX71" fmla="*/ 2034861 w 5138670"/>
              <a:gd name="connsiteY71" fmla="*/ 1828800 h 2627290"/>
              <a:gd name="connsiteX72" fmla="*/ 2060619 w 5138670"/>
              <a:gd name="connsiteY72" fmla="*/ 1725769 h 2627290"/>
              <a:gd name="connsiteX73" fmla="*/ 2163650 w 5138670"/>
              <a:gd name="connsiteY73" fmla="*/ 1558344 h 2627290"/>
              <a:gd name="connsiteX74" fmla="*/ 2189408 w 5138670"/>
              <a:gd name="connsiteY74" fmla="*/ 1378040 h 2627290"/>
              <a:gd name="connsiteX75" fmla="*/ 2266681 w 5138670"/>
              <a:gd name="connsiteY75" fmla="*/ 1159099 h 2627290"/>
              <a:gd name="connsiteX76" fmla="*/ 2253802 w 5138670"/>
              <a:gd name="connsiteY76" fmla="*/ 1210614 h 2627290"/>
              <a:gd name="connsiteX77" fmla="*/ 2292439 w 5138670"/>
              <a:gd name="connsiteY77" fmla="*/ 1390918 h 2627290"/>
              <a:gd name="connsiteX78" fmla="*/ 2305318 w 5138670"/>
              <a:gd name="connsiteY78" fmla="*/ 1442434 h 2627290"/>
              <a:gd name="connsiteX79" fmla="*/ 2343954 w 5138670"/>
              <a:gd name="connsiteY79" fmla="*/ 1455313 h 2627290"/>
              <a:gd name="connsiteX80" fmla="*/ 2408349 w 5138670"/>
              <a:gd name="connsiteY80" fmla="*/ 1390918 h 2627290"/>
              <a:gd name="connsiteX81" fmla="*/ 2421228 w 5138670"/>
              <a:gd name="connsiteY81" fmla="*/ 1429555 h 2627290"/>
              <a:gd name="connsiteX82" fmla="*/ 2434107 w 5138670"/>
              <a:gd name="connsiteY82" fmla="*/ 1390918 h 2627290"/>
              <a:gd name="connsiteX83" fmla="*/ 2446985 w 5138670"/>
              <a:gd name="connsiteY83" fmla="*/ 1429555 h 2627290"/>
              <a:gd name="connsiteX84" fmla="*/ 2459864 w 5138670"/>
              <a:gd name="connsiteY84" fmla="*/ 1481071 h 2627290"/>
              <a:gd name="connsiteX85" fmla="*/ 2498501 w 5138670"/>
              <a:gd name="connsiteY85" fmla="*/ 1493949 h 2627290"/>
              <a:gd name="connsiteX86" fmla="*/ 2511380 w 5138670"/>
              <a:gd name="connsiteY86" fmla="*/ 1532586 h 2627290"/>
              <a:gd name="connsiteX87" fmla="*/ 2562895 w 5138670"/>
              <a:gd name="connsiteY87" fmla="*/ 1468192 h 2627290"/>
              <a:gd name="connsiteX88" fmla="*/ 2588653 w 5138670"/>
              <a:gd name="connsiteY88" fmla="*/ 1506828 h 2627290"/>
              <a:gd name="connsiteX89" fmla="*/ 2614411 w 5138670"/>
              <a:gd name="connsiteY89" fmla="*/ 1648496 h 2627290"/>
              <a:gd name="connsiteX90" fmla="*/ 2653047 w 5138670"/>
              <a:gd name="connsiteY90" fmla="*/ 1751527 h 2627290"/>
              <a:gd name="connsiteX91" fmla="*/ 2678805 w 5138670"/>
              <a:gd name="connsiteY91" fmla="*/ 1906073 h 2627290"/>
              <a:gd name="connsiteX92" fmla="*/ 2691684 w 5138670"/>
              <a:gd name="connsiteY92" fmla="*/ 1944710 h 2627290"/>
              <a:gd name="connsiteX93" fmla="*/ 2704563 w 5138670"/>
              <a:gd name="connsiteY93" fmla="*/ 2009104 h 2627290"/>
              <a:gd name="connsiteX94" fmla="*/ 2678805 w 5138670"/>
              <a:gd name="connsiteY94" fmla="*/ 412124 h 2627290"/>
              <a:gd name="connsiteX95" fmla="*/ 2653047 w 5138670"/>
              <a:gd name="connsiteY95" fmla="*/ 115910 h 2627290"/>
              <a:gd name="connsiteX96" fmla="*/ 2640169 w 5138670"/>
              <a:gd name="connsiteY96" fmla="*/ 77273 h 2627290"/>
              <a:gd name="connsiteX97" fmla="*/ 2653047 w 5138670"/>
              <a:gd name="connsiteY97" fmla="*/ 206062 h 2627290"/>
              <a:gd name="connsiteX98" fmla="*/ 2717442 w 5138670"/>
              <a:gd name="connsiteY98" fmla="*/ 463640 h 2627290"/>
              <a:gd name="connsiteX99" fmla="*/ 2743200 w 5138670"/>
              <a:gd name="connsiteY99" fmla="*/ 540913 h 2627290"/>
              <a:gd name="connsiteX100" fmla="*/ 2768957 w 5138670"/>
              <a:gd name="connsiteY100" fmla="*/ 605307 h 2627290"/>
              <a:gd name="connsiteX101" fmla="*/ 2884867 w 5138670"/>
              <a:gd name="connsiteY101" fmla="*/ 940158 h 2627290"/>
              <a:gd name="connsiteX102" fmla="*/ 2936383 w 5138670"/>
              <a:gd name="connsiteY102" fmla="*/ 1056068 h 2627290"/>
              <a:gd name="connsiteX103" fmla="*/ 2975019 w 5138670"/>
              <a:gd name="connsiteY103" fmla="*/ 1159099 h 2627290"/>
              <a:gd name="connsiteX104" fmla="*/ 2987898 w 5138670"/>
              <a:gd name="connsiteY104" fmla="*/ 1223493 h 2627290"/>
              <a:gd name="connsiteX105" fmla="*/ 3013656 w 5138670"/>
              <a:gd name="connsiteY105" fmla="*/ 1455313 h 2627290"/>
              <a:gd name="connsiteX106" fmla="*/ 3039414 w 5138670"/>
              <a:gd name="connsiteY106" fmla="*/ 1365161 h 2627290"/>
              <a:gd name="connsiteX107" fmla="*/ 3078050 w 5138670"/>
              <a:gd name="connsiteY107" fmla="*/ 1275009 h 2627290"/>
              <a:gd name="connsiteX108" fmla="*/ 3090929 w 5138670"/>
              <a:gd name="connsiteY108" fmla="*/ 1236372 h 2627290"/>
              <a:gd name="connsiteX109" fmla="*/ 3142445 w 5138670"/>
              <a:gd name="connsiteY109" fmla="*/ 1159099 h 2627290"/>
              <a:gd name="connsiteX110" fmla="*/ 3168202 w 5138670"/>
              <a:gd name="connsiteY110" fmla="*/ 1313645 h 2627290"/>
              <a:gd name="connsiteX111" fmla="*/ 3245476 w 5138670"/>
              <a:gd name="connsiteY111" fmla="*/ 1468192 h 2627290"/>
              <a:gd name="connsiteX112" fmla="*/ 3258354 w 5138670"/>
              <a:gd name="connsiteY112" fmla="*/ 1506828 h 2627290"/>
              <a:gd name="connsiteX113" fmla="*/ 3271233 w 5138670"/>
              <a:gd name="connsiteY113" fmla="*/ 1429555 h 2627290"/>
              <a:gd name="connsiteX114" fmla="*/ 3284112 w 5138670"/>
              <a:gd name="connsiteY114" fmla="*/ 1390918 h 2627290"/>
              <a:gd name="connsiteX115" fmla="*/ 3296991 w 5138670"/>
              <a:gd name="connsiteY115" fmla="*/ 1326524 h 2627290"/>
              <a:gd name="connsiteX116" fmla="*/ 3309870 w 5138670"/>
              <a:gd name="connsiteY116" fmla="*/ 1519707 h 2627290"/>
              <a:gd name="connsiteX117" fmla="*/ 3348507 w 5138670"/>
              <a:gd name="connsiteY117" fmla="*/ 1390918 h 2627290"/>
              <a:gd name="connsiteX118" fmla="*/ 3425780 w 5138670"/>
              <a:gd name="connsiteY118" fmla="*/ 1275009 h 2627290"/>
              <a:gd name="connsiteX119" fmla="*/ 3554569 w 5138670"/>
              <a:gd name="connsiteY119" fmla="*/ 1262130 h 2627290"/>
              <a:gd name="connsiteX120" fmla="*/ 3606084 w 5138670"/>
              <a:gd name="connsiteY120" fmla="*/ 1313645 h 2627290"/>
              <a:gd name="connsiteX121" fmla="*/ 3747752 w 5138670"/>
              <a:gd name="connsiteY121" fmla="*/ 1481071 h 2627290"/>
              <a:gd name="connsiteX122" fmla="*/ 3850783 w 5138670"/>
              <a:gd name="connsiteY122" fmla="*/ 1648496 h 2627290"/>
              <a:gd name="connsiteX123" fmla="*/ 3902298 w 5138670"/>
              <a:gd name="connsiteY123" fmla="*/ 1262130 h 2627290"/>
              <a:gd name="connsiteX124" fmla="*/ 3940935 w 5138670"/>
              <a:gd name="connsiteY124" fmla="*/ 1030310 h 2627290"/>
              <a:gd name="connsiteX125" fmla="*/ 3966692 w 5138670"/>
              <a:gd name="connsiteY125" fmla="*/ 978794 h 2627290"/>
              <a:gd name="connsiteX126" fmla="*/ 3992450 w 5138670"/>
              <a:gd name="connsiteY126" fmla="*/ 1043189 h 2627290"/>
              <a:gd name="connsiteX127" fmla="*/ 4018208 w 5138670"/>
              <a:gd name="connsiteY127" fmla="*/ 1133341 h 2627290"/>
              <a:gd name="connsiteX128" fmla="*/ 4056845 w 5138670"/>
              <a:gd name="connsiteY128" fmla="*/ 1146220 h 2627290"/>
              <a:gd name="connsiteX129" fmla="*/ 4108360 w 5138670"/>
              <a:gd name="connsiteY129" fmla="*/ 1094704 h 2627290"/>
              <a:gd name="connsiteX130" fmla="*/ 4121239 w 5138670"/>
              <a:gd name="connsiteY130" fmla="*/ 1017431 h 2627290"/>
              <a:gd name="connsiteX131" fmla="*/ 4198512 w 5138670"/>
              <a:gd name="connsiteY131" fmla="*/ 991673 h 2627290"/>
              <a:gd name="connsiteX132" fmla="*/ 4250028 w 5138670"/>
              <a:gd name="connsiteY132" fmla="*/ 965916 h 2627290"/>
              <a:gd name="connsiteX133" fmla="*/ 4314422 w 5138670"/>
              <a:gd name="connsiteY133" fmla="*/ 1043189 h 2627290"/>
              <a:gd name="connsiteX134" fmla="*/ 4417453 w 5138670"/>
              <a:gd name="connsiteY134" fmla="*/ 1094704 h 2627290"/>
              <a:gd name="connsiteX135" fmla="*/ 4456090 w 5138670"/>
              <a:gd name="connsiteY135" fmla="*/ 1081825 h 2627290"/>
              <a:gd name="connsiteX136" fmla="*/ 4468969 w 5138670"/>
              <a:gd name="connsiteY136" fmla="*/ 1030310 h 2627290"/>
              <a:gd name="connsiteX137" fmla="*/ 4559121 w 5138670"/>
              <a:gd name="connsiteY137" fmla="*/ 798490 h 2627290"/>
              <a:gd name="connsiteX138" fmla="*/ 4790940 w 5138670"/>
              <a:gd name="connsiteY138" fmla="*/ 0 h 2627290"/>
              <a:gd name="connsiteX139" fmla="*/ 4932608 w 5138670"/>
              <a:gd name="connsiteY139" fmla="*/ 167425 h 2627290"/>
              <a:gd name="connsiteX140" fmla="*/ 4997002 w 5138670"/>
              <a:gd name="connsiteY140" fmla="*/ 244699 h 2627290"/>
              <a:gd name="connsiteX141" fmla="*/ 5087154 w 5138670"/>
              <a:gd name="connsiteY141" fmla="*/ 373487 h 2627290"/>
              <a:gd name="connsiteX142" fmla="*/ 5138670 w 5138670"/>
              <a:gd name="connsiteY142" fmla="*/ 412124 h 262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5138670" h="2627290">
                <a:moveTo>
                  <a:pt x="0" y="2627290"/>
                </a:moveTo>
                <a:cubicBezTo>
                  <a:pt x="17172" y="2605825"/>
                  <a:pt x="39222" y="2587482"/>
                  <a:pt x="51515" y="2562896"/>
                </a:cubicBezTo>
                <a:cubicBezTo>
                  <a:pt x="72329" y="2521269"/>
                  <a:pt x="75247" y="2465943"/>
                  <a:pt x="90152" y="2421228"/>
                </a:cubicBezTo>
                <a:cubicBezTo>
                  <a:pt x="101751" y="2386431"/>
                  <a:pt x="114681" y="2352055"/>
                  <a:pt x="128788" y="2318197"/>
                </a:cubicBezTo>
                <a:cubicBezTo>
                  <a:pt x="136172" y="2300475"/>
                  <a:pt x="146983" y="2284328"/>
                  <a:pt x="154546" y="2266682"/>
                </a:cubicBezTo>
                <a:cubicBezTo>
                  <a:pt x="166719" y="2238278"/>
                  <a:pt x="166280" y="2210932"/>
                  <a:pt x="193183" y="2189409"/>
                </a:cubicBezTo>
                <a:cubicBezTo>
                  <a:pt x="203784" y="2180929"/>
                  <a:pt x="218940" y="2180823"/>
                  <a:pt x="231819" y="2176530"/>
                </a:cubicBezTo>
                <a:cubicBezTo>
                  <a:pt x="236112" y="2193702"/>
                  <a:pt x="242630" y="2210466"/>
                  <a:pt x="244698" y="2228045"/>
                </a:cubicBezTo>
                <a:cubicBezTo>
                  <a:pt x="251238" y="2283635"/>
                  <a:pt x="237923" y="2343061"/>
                  <a:pt x="257577" y="2395471"/>
                </a:cubicBezTo>
                <a:cubicBezTo>
                  <a:pt x="265695" y="2417118"/>
                  <a:pt x="276024" y="2353008"/>
                  <a:pt x="283335" y="2331076"/>
                </a:cubicBezTo>
                <a:cubicBezTo>
                  <a:pt x="291584" y="2306328"/>
                  <a:pt x="296693" y="2265722"/>
                  <a:pt x="309092" y="2240924"/>
                </a:cubicBezTo>
                <a:cubicBezTo>
                  <a:pt x="316014" y="2227079"/>
                  <a:pt x="326264" y="2215166"/>
                  <a:pt x="334850" y="2202287"/>
                </a:cubicBezTo>
                <a:cubicBezTo>
                  <a:pt x="339143" y="2185115"/>
                  <a:pt x="340756" y="2167041"/>
                  <a:pt x="347729" y="2150772"/>
                </a:cubicBezTo>
                <a:cubicBezTo>
                  <a:pt x="361177" y="2119393"/>
                  <a:pt x="388914" y="2096708"/>
                  <a:pt x="412123" y="2073499"/>
                </a:cubicBezTo>
                <a:cubicBezTo>
                  <a:pt x="416416" y="2086378"/>
                  <a:pt x="423919" y="2098603"/>
                  <a:pt x="425002" y="2112135"/>
                </a:cubicBezTo>
                <a:cubicBezTo>
                  <a:pt x="432541" y="2206377"/>
                  <a:pt x="414951" y="2303751"/>
                  <a:pt x="437881" y="2395471"/>
                </a:cubicBezTo>
                <a:cubicBezTo>
                  <a:pt x="442537" y="2414097"/>
                  <a:pt x="472225" y="2378299"/>
                  <a:pt x="489397" y="2369713"/>
                </a:cubicBezTo>
                <a:cubicBezTo>
                  <a:pt x="517877" y="2341232"/>
                  <a:pt x="535862" y="2328298"/>
                  <a:pt x="553791" y="2292440"/>
                </a:cubicBezTo>
                <a:cubicBezTo>
                  <a:pt x="574741" y="2250540"/>
                  <a:pt x="555518" y="2252076"/>
                  <a:pt x="592428" y="2215166"/>
                </a:cubicBezTo>
                <a:cubicBezTo>
                  <a:pt x="603373" y="2204221"/>
                  <a:pt x="618185" y="2197995"/>
                  <a:pt x="631064" y="2189409"/>
                </a:cubicBezTo>
                <a:cubicBezTo>
                  <a:pt x="635357" y="2176530"/>
                  <a:pt x="631801" y="2156843"/>
                  <a:pt x="643943" y="2150772"/>
                </a:cubicBezTo>
                <a:cubicBezTo>
                  <a:pt x="656085" y="2144701"/>
                  <a:pt x="678588" y="2150676"/>
                  <a:pt x="682580" y="2163651"/>
                </a:cubicBezTo>
                <a:cubicBezTo>
                  <a:pt x="731529" y="2322733"/>
                  <a:pt x="660234" y="2289099"/>
                  <a:pt x="721216" y="2421228"/>
                </a:cubicBezTo>
                <a:cubicBezTo>
                  <a:pt x="732735" y="2446187"/>
                  <a:pt x="755560" y="2464158"/>
                  <a:pt x="772732" y="2485623"/>
                </a:cubicBezTo>
                <a:cubicBezTo>
                  <a:pt x="777025" y="2472744"/>
                  <a:pt x="773468" y="2440915"/>
                  <a:pt x="785611" y="2446986"/>
                </a:cubicBezTo>
                <a:cubicBezTo>
                  <a:pt x="801443" y="2454901"/>
                  <a:pt x="798490" y="2516201"/>
                  <a:pt x="798490" y="2498501"/>
                </a:cubicBezTo>
                <a:cubicBezTo>
                  <a:pt x="798490" y="2412535"/>
                  <a:pt x="789904" y="2326783"/>
                  <a:pt x="785611" y="2240924"/>
                </a:cubicBezTo>
                <a:cubicBezTo>
                  <a:pt x="789904" y="2206580"/>
                  <a:pt x="790982" y="2171680"/>
                  <a:pt x="798490" y="2137893"/>
                </a:cubicBezTo>
                <a:cubicBezTo>
                  <a:pt x="808213" y="2094140"/>
                  <a:pt x="823945" y="2051942"/>
                  <a:pt x="837126" y="2009104"/>
                </a:cubicBezTo>
                <a:cubicBezTo>
                  <a:pt x="841118" y="1996129"/>
                  <a:pt x="846712" y="1983638"/>
                  <a:pt x="850005" y="1970468"/>
                </a:cubicBezTo>
                <a:cubicBezTo>
                  <a:pt x="855314" y="1949232"/>
                  <a:pt x="858591" y="1927538"/>
                  <a:pt x="862884" y="1906073"/>
                </a:cubicBezTo>
                <a:cubicBezTo>
                  <a:pt x="885208" y="2062343"/>
                  <a:pt x="864353" y="1938440"/>
                  <a:pt x="888642" y="2047741"/>
                </a:cubicBezTo>
                <a:cubicBezTo>
                  <a:pt x="890810" y="2057495"/>
                  <a:pt x="902893" y="2133511"/>
                  <a:pt x="914400" y="2150772"/>
                </a:cubicBezTo>
                <a:cubicBezTo>
                  <a:pt x="924503" y="2165927"/>
                  <a:pt x="940157" y="2176530"/>
                  <a:pt x="953036" y="2189409"/>
                </a:cubicBezTo>
                <a:cubicBezTo>
                  <a:pt x="957329" y="2176530"/>
                  <a:pt x="954619" y="2158302"/>
                  <a:pt x="965915" y="2150772"/>
                </a:cubicBezTo>
                <a:cubicBezTo>
                  <a:pt x="984128" y="2138630"/>
                  <a:pt x="1009073" y="2143202"/>
                  <a:pt x="1030309" y="2137893"/>
                </a:cubicBezTo>
                <a:cubicBezTo>
                  <a:pt x="1043479" y="2134600"/>
                  <a:pt x="1056067" y="2129307"/>
                  <a:pt x="1068946" y="2125014"/>
                </a:cubicBezTo>
                <a:cubicBezTo>
                  <a:pt x="1073239" y="2086377"/>
                  <a:pt x="1072396" y="2046818"/>
                  <a:pt x="1081825" y="2009104"/>
                </a:cubicBezTo>
                <a:cubicBezTo>
                  <a:pt x="1085579" y="1994088"/>
                  <a:pt x="1101297" y="1984612"/>
                  <a:pt x="1107583" y="1970468"/>
                </a:cubicBezTo>
                <a:cubicBezTo>
                  <a:pt x="1118610" y="1945657"/>
                  <a:pt x="1123256" y="1918403"/>
                  <a:pt x="1133340" y="1893194"/>
                </a:cubicBezTo>
                <a:cubicBezTo>
                  <a:pt x="1149043" y="1853937"/>
                  <a:pt x="1172036" y="1817575"/>
                  <a:pt x="1184856" y="1777285"/>
                </a:cubicBezTo>
                <a:cubicBezTo>
                  <a:pt x="1202222" y="1722706"/>
                  <a:pt x="1209601" y="1665424"/>
                  <a:pt x="1223492" y="1609859"/>
                </a:cubicBezTo>
                <a:cubicBezTo>
                  <a:pt x="1226784" y="1596689"/>
                  <a:pt x="1232642" y="1584276"/>
                  <a:pt x="1236371" y="1571223"/>
                </a:cubicBezTo>
                <a:cubicBezTo>
                  <a:pt x="1268714" y="1458024"/>
                  <a:pt x="1231250" y="1573706"/>
                  <a:pt x="1262129" y="1481071"/>
                </a:cubicBezTo>
                <a:cubicBezTo>
                  <a:pt x="1305232" y="1653478"/>
                  <a:pt x="1248981" y="1413622"/>
                  <a:pt x="1287887" y="1854558"/>
                </a:cubicBezTo>
                <a:cubicBezTo>
                  <a:pt x="1294854" y="1933520"/>
                  <a:pt x="1312851" y="1968483"/>
                  <a:pt x="1339402" y="2034862"/>
                </a:cubicBezTo>
                <a:cubicBezTo>
                  <a:pt x="1347988" y="2090670"/>
                  <a:pt x="1358156" y="2146258"/>
                  <a:pt x="1365160" y="2202287"/>
                </a:cubicBezTo>
                <a:cubicBezTo>
                  <a:pt x="1371041" y="2249338"/>
                  <a:pt x="1369798" y="2297259"/>
                  <a:pt x="1378039" y="2343955"/>
                </a:cubicBezTo>
                <a:cubicBezTo>
                  <a:pt x="1382757" y="2370693"/>
                  <a:pt x="1378039" y="2412642"/>
                  <a:pt x="1403797" y="2421228"/>
                </a:cubicBezTo>
                <a:lnTo>
                  <a:pt x="1442433" y="2434107"/>
                </a:lnTo>
                <a:cubicBezTo>
                  <a:pt x="1455312" y="2425521"/>
                  <a:pt x="1471400" y="2420436"/>
                  <a:pt x="1481070" y="2408349"/>
                </a:cubicBezTo>
                <a:cubicBezTo>
                  <a:pt x="1489551" y="2397749"/>
                  <a:pt x="1480374" y="2369713"/>
                  <a:pt x="1493949" y="2369713"/>
                </a:cubicBezTo>
                <a:cubicBezTo>
                  <a:pt x="1509427" y="2369713"/>
                  <a:pt x="1507620" y="2398680"/>
                  <a:pt x="1519707" y="2408349"/>
                </a:cubicBezTo>
                <a:cubicBezTo>
                  <a:pt x="1530308" y="2416829"/>
                  <a:pt x="1545464" y="2416935"/>
                  <a:pt x="1558343" y="2421228"/>
                </a:cubicBezTo>
                <a:cubicBezTo>
                  <a:pt x="1566929" y="2408349"/>
                  <a:pt x="1578666" y="2397085"/>
                  <a:pt x="1584101" y="2382592"/>
                </a:cubicBezTo>
                <a:cubicBezTo>
                  <a:pt x="1604803" y="2327386"/>
                  <a:pt x="1609774" y="2126369"/>
                  <a:pt x="1609859" y="2125014"/>
                </a:cubicBezTo>
                <a:cubicBezTo>
                  <a:pt x="1618712" y="1983363"/>
                  <a:pt x="1627743" y="1841720"/>
                  <a:pt x="1635616" y="1700011"/>
                </a:cubicBezTo>
                <a:cubicBezTo>
                  <a:pt x="1653100" y="1385289"/>
                  <a:pt x="1615642" y="1517163"/>
                  <a:pt x="1687132" y="1326524"/>
                </a:cubicBezTo>
                <a:cubicBezTo>
                  <a:pt x="1691425" y="1193442"/>
                  <a:pt x="1689799" y="1060038"/>
                  <a:pt x="1700011" y="927279"/>
                </a:cubicBezTo>
                <a:cubicBezTo>
                  <a:pt x="1702726" y="891983"/>
                  <a:pt x="1720386" y="789259"/>
                  <a:pt x="1725769" y="824248"/>
                </a:cubicBezTo>
                <a:cubicBezTo>
                  <a:pt x="1748002" y="968761"/>
                  <a:pt x="1740856" y="1116307"/>
                  <a:pt x="1751526" y="1262130"/>
                </a:cubicBezTo>
                <a:cubicBezTo>
                  <a:pt x="1753741" y="1292405"/>
                  <a:pt x="1757043" y="1322833"/>
                  <a:pt x="1764405" y="1352282"/>
                </a:cubicBezTo>
                <a:cubicBezTo>
                  <a:pt x="1770012" y="1374710"/>
                  <a:pt x="1782046" y="1395030"/>
                  <a:pt x="1790163" y="1416676"/>
                </a:cubicBezTo>
                <a:cubicBezTo>
                  <a:pt x="1794930" y="1429387"/>
                  <a:pt x="1798749" y="1442434"/>
                  <a:pt x="1803042" y="1455313"/>
                </a:cubicBezTo>
                <a:cubicBezTo>
                  <a:pt x="1821879" y="1832058"/>
                  <a:pt x="1797823" y="1772410"/>
                  <a:pt x="1828800" y="1648496"/>
                </a:cubicBezTo>
                <a:cubicBezTo>
                  <a:pt x="1832092" y="1635326"/>
                  <a:pt x="1834148" y="1621155"/>
                  <a:pt x="1841678" y="1609859"/>
                </a:cubicBezTo>
                <a:cubicBezTo>
                  <a:pt x="1851781" y="1594704"/>
                  <a:pt x="1867436" y="1584102"/>
                  <a:pt x="1880315" y="1571223"/>
                </a:cubicBezTo>
                <a:cubicBezTo>
                  <a:pt x="1884608" y="1588395"/>
                  <a:pt x="1890905" y="1605187"/>
                  <a:pt x="1893194" y="1622738"/>
                </a:cubicBezTo>
                <a:cubicBezTo>
                  <a:pt x="1903802" y="1704066"/>
                  <a:pt x="1904018" y="1786791"/>
                  <a:pt x="1918952" y="1867437"/>
                </a:cubicBezTo>
                <a:cubicBezTo>
                  <a:pt x="1925631" y="1903503"/>
                  <a:pt x="1944709" y="1936124"/>
                  <a:pt x="1957588" y="1970468"/>
                </a:cubicBezTo>
                <a:cubicBezTo>
                  <a:pt x="1966174" y="1953296"/>
                  <a:pt x="1973821" y="1935621"/>
                  <a:pt x="1983346" y="1918952"/>
                </a:cubicBezTo>
                <a:cubicBezTo>
                  <a:pt x="2005960" y="1879378"/>
                  <a:pt x="2019291" y="1875511"/>
                  <a:pt x="2034861" y="1828800"/>
                </a:cubicBezTo>
                <a:cubicBezTo>
                  <a:pt x="2046056" y="1795216"/>
                  <a:pt x="2045399" y="1757731"/>
                  <a:pt x="2060619" y="1725769"/>
                </a:cubicBezTo>
                <a:cubicBezTo>
                  <a:pt x="2088792" y="1666605"/>
                  <a:pt x="2163650" y="1558344"/>
                  <a:pt x="2163650" y="1558344"/>
                </a:cubicBezTo>
                <a:cubicBezTo>
                  <a:pt x="2172236" y="1498243"/>
                  <a:pt x="2173625" y="1436664"/>
                  <a:pt x="2189408" y="1378040"/>
                </a:cubicBezTo>
                <a:cubicBezTo>
                  <a:pt x="2201481" y="1333198"/>
                  <a:pt x="2266681" y="1227263"/>
                  <a:pt x="2266681" y="1159099"/>
                </a:cubicBezTo>
                <a:cubicBezTo>
                  <a:pt x="2266681" y="1141399"/>
                  <a:pt x="2258095" y="1193442"/>
                  <a:pt x="2253802" y="1210614"/>
                </a:cubicBezTo>
                <a:cubicBezTo>
                  <a:pt x="2277796" y="1450548"/>
                  <a:pt x="2243290" y="1259856"/>
                  <a:pt x="2292439" y="1390918"/>
                </a:cubicBezTo>
                <a:cubicBezTo>
                  <a:pt x="2298654" y="1407491"/>
                  <a:pt x="2294261" y="1428612"/>
                  <a:pt x="2305318" y="1442434"/>
                </a:cubicBezTo>
                <a:cubicBezTo>
                  <a:pt x="2313798" y="1453035"/>
                  <a:pt x="2331075" y="1451020"/>
                  <a:pt x="2343954" y="1455313"/>
                </a:cubicBezTo>
                <a:cubicBezTo>
                  <a:pt x="2351313" y="1444274"/>
                  <a:pt x="2383818" y="1384785"/>
                  <a:pt x="2408349" y="1390918"/>
                </a:cubicBezTo>
                <a:cubicBezTo>
                  <a:pt x="2421519" y="1394211"/>
                  <a:pt x="2416935" y="1416676"/>
                  <a:pt x="2421228" y="1429555"/>
                </a:cubicBezTo>
                <a:cubicBezTo>
                  <a:pt x="2425521" y="1416676"/>
                  <a:pt x="2420531" y="1390918"/>
                  <a:pt x="2434107" y="1390918"/>
                </a:cubicBezTo>
                <a:cubicBezTo>
                  <a:pt x="2447683" y="1390918"/>
                  <a:pt x="2443256" y="1416502"/>
                  <a:pt x="2446985" y="1429555"/>
                </a:cubicBezTo>
                <a:cubicBezTo>
                  <a:pt x="2451848" y="1446574"/>
                  <a:pt x="2448806" y="1467249"/>
                  <a:pt x="2459864" y="1481071"/>
                </a:cubicBezTo>
                <a:cubicBezTo>
                  <a:pt x="2468345" y="1491672"/>
                  <a:pt x="2485622" y="1489656"/>
                  <a:pt x="2498501" y="1493949"/>
                </a:cubicBezTo>
                <a:cubicBezTo>
                  <a:pt x="2502794" y="1506828"/>
                  <a:pt x="2498210" y="1529293"/>
                  <a:pt x="2511380" y="1532586"/>
                </a:cubicBezTo>
                <a:cubicBezTo>
                  <a:pt x="2547227" y="1541548"/>
                  <a:pt x="2557473" y="1484456"/>
                  <a:pt x="2562895" y="1468192"/>
                </a:cubicBezTo>
                <a:cubicBezTo>
                  <a:pt x="2571481" y="1481071"/>
                  <a:pt x="2583218" y="1492335"/>
                  <a:pt x="2588653" y="1506828"/>
                </a:cubicBezTo>
                <a:cubicBezTo>
                  <a:pt x="2595045" y="1523873"/>
                  <a:pt x="2611781" y="1636661"/>
                  <a:pt x="2614411" y="1648496"/>
                </a:cubicBezTo>
                <a:cubicBezTo>
                  <a:pt x="2621558" y="1680659"/>
                  <a:pt x="2644459" y="1722901"/>
                  <a:pt x="2653047" y="1751527"/>
                </a:cubicBezTo>
                <a:cubicBezTo>
                  <a:pt x="2666871" y="1797609"/>
                  <a:pt x="2669775" y="1860924"/>
                  <a:pt x="2678805" y="1906073"/>
                </a:cubicBezTo>
                <a:cubicBezTo>
                  <a:pt x="2681467" y="1919385"/>
                  <a:pt x="2688391" y="1931540"/>
                  <a:pt x="2691684" y="1944710"/>
                </a:cubicBezTo>
                <a:cubicBezTo>
                  <a:pt x="2696993" y="1965946"/>
                  <a:pt x="2700270" y="1987639"/>
                  <a:pt x="2704563" y="2009104"/>
                </a:cubicBezTo>
                <a:cubicBezTo>
                  <a:pt x="2778888" y="1414506"/>
                  <a:pt x="2723258" y="1901300"/>
                  <a:pt x="2678805" y="412124"/>
                </a:cubicBezTo>
                <a:cubicBezTo>
                  <a:pt x="2675479" y="300695"/>
                  <a:pt x="2678059" y="215960"/>
                  <a:pt x="2653047" y="115910"/>
                </a:cubicBezTo>
                <a:cubicBezTo>
                  <a:pt x="2649755" y="102740"/>
                  <a:pt x="2644462" y="90152"/>
                  <a:pt x="2640169" y="77273"/>
                </a:cubicBezTo>
                <a:cubicBezTo>
                  <a:pt x="2613849" y="156233"/>
                  <a:pt x="2631751" y="78285"/>
                  <a:pt x="2653047" y="206062"/>
                </a:cubicBezTo>
                <a:cubicBezTo>
                  <a:pt x="2699288" y="483515"/>
                  <a:pt x="2620333" y="220869"/>
                  <a:pt x="2717442" y="463640"/>
                </a:cubicBezTo>
                <a:cubicBezTo>
                  <a:pt x="2727526" y="488849"/>
                  <a:pt x="2733921" y="515397"/>
                  <a:pt x="2743200" y="540913"/>
                </a:cubicBezTo>
                <a:cubicBezTo>
                  <a:pt x="2751100" y="562639"/>
                  <a:pt x="2761226" y="583520"/>
                  <a:pt x="2768957" y="605307"/>
                </a:cubicBezTo>
                <a:cubicBezTo>
                  <a:pt x="2808456" y="716622"/>
                  <a:pt x="2836896" y="832223"/>
                  <a:pt x="2884867" y="940158"/>
                </a:cubicBezTo>
                <a:cubicBezTo>
                  <a:pt x="2902039" y="978795"/>
                  <a:pt x="2921205" y="1016605"/>
                  <a:pt x="2936383" y="1056068"/>
                </a:cubicBezTo>
                <a:cubicBezTo>
                  <a:pt x="2994836" y="1208047"/>
                  <a:pt x="2896961" y="1002984"/>
                  <a:pt x="2975019" y="1159099"/>
                </a:cubicBezTo>
                <a:cubicBezTo>
                  <a:pt x="2979312" y="1180564"/>
                  <a:pt x="2985067" y="1201787"/>
                  <a:pt x="2987898" y="1223493"/>
                </a:cubicBezTo>
                <a:cubicBezTo>
                  <a:pt x="2997954" y="1300589"/>
                  <a:pt x="2987086" y="1382245"/>
                  <a:pt x="3013656" y="1455313"/>
                </a:cubicBezTo>
                <a:cubicBezTo>
                  <a:pt x="3024337" y="1484685"/>
                  <a:pt x="3031191" y="1395313"/>
                  <a:pt x="3039414" y="1365161"/>
                </a:cubicBezTo>
                <a:cubicBezTo>
                  <a:pt x="3058606" y="1294788"/>
                  <a:pt x="3040234" y="1331731"/>
                  <a:pt x="3078050" y="1275009"/>
                </a:cubicBezTo>
                <a:cubicBezTo>
                  <a:pt x="3082343" y="1262130"/>
                  <a:pt x="3084336" y="1248239"/>
                  <a:pt x="3090929" y="1236372"/>
                </a:cubicBezTo>
                <a:cubicBezTo>
                  <a:pt x="3105963" y="1209311"/>
                  <a:pt x="3142445" y="1159099"/>
                  <a:pt x="3142445" y="1159099"/>
                </a:cubicBezTo>
                <a:cubicBezTo>
                  <a:pt x="3151031" y="1210614"/>
                  <a:pt x="3151687" y="1264099"/>
                  <a:pt x="3168202" y="1313645"/>
                </a:cubicBezTo>
                <a:cubicBezTo>
                  <a:pt x="3186416" y="1368286"/>
                  <a:pt x="3227263" y="1413551"/>
                  <a:pt x="3245476" y="1468192"/>
                </a:cubicBezTo>
                <a:lnTo>
                  <a:pt x="3258354" y="1506828"/>
                </a:lnTo>
                <a:cubicBezTo>
                  <a:pt x="3262647" y="1481070"/>
                  <a:pt x="3265568" y="1455046"/>
                  <a:pt x="3271233" y="1429555"/>
                </a:cubicBezTo>
                <a:cubicBezTo>
                  <a:pt x="3274178" y="1416303"/>
                  <a:pt x="3280819" y="1404088"/>
                  <a:pt x="3284112" y="1390918"/>
                </a:cubicBezTo>
                <a:cubicBezTo>
                  <a:pt x="3289421" y="1369682"/>
                  <a:pt x="3292698" y="1347989"/>
                  <a:pt x="3296991" y="1326524"/>
                </a:cubicBezTo>
                <a:cubicBezTo>
                  <a:pt x="3301284" y="1390918"/>
                  <a:pt x="3289461" y="1458482"/>
                  <a:pt x="3309870" y="1519707"/>
                </a:cubicBezTo>
                <a:cubicBezTo>
                  <a:pt x="3315162" y="1535584"/>
                  <a:pt x="3346034" y="1397100"/>
                  <a:pt x="3348507" y="1390918"/>
                </a:cubicBezTo>
                <a:cubicBezTo>
                  <a:pt x="3355161" y="1374283"/>
                  <a:pt x="3392158" y="1285354"/>
                  <a:pt x="3425780" y="1275009"/>
                </a:cubicBezTo>
                <a:cubicBezTo>
                  <a:pt x="3467016" y="1262321"/>
                  <a:pt x="3511639" y="1266423"/>
                  <a:pt x="3554569" y="1262130"/>
                </a:cubicBezTo>
                <a:cubicBezTo>
                  <a:pt x="3632371" y="1236195"/>
                  <a:pt x="3560873" y="1245829"/>
                  <a:pt x="3606084" y="1313645"/>
                </a:cubicBezTo>
                <a:cubicBezTo>
                  <a:pt x="3646636" y="1374473"/>
                  <a:pt x="3705260" y="1421582"/>
                  <a:pt x="3747752" y="1481071"/>
                </a:cubicBezTo>
                <a:cubicBezTo>
                  <a:pt x="3828884" y="1594657"/>
                  <a:pt x="3795631" y="1538192"/>
                  <a:pt x="3850783" y="1648496"/>
                </a:cubicBezTo>
                <a:cubicBezTo>
                  <a:pt x="3902095" y="1494547"/>
                  <a:pt x="3848782" y="1663493"/>
                  <a:pt x="3902298" y="1262130"/>
                </a:cubicBezTo>
                <a:cubicBezTo>
                  <a:pt x="3912652" y="1184478"/>
                  <a:pt x="3905902" y="1100379"/>
                  <a:pt x="3940935" y="1030310"/>
                </a:cubicBezTo>
                <a:lnTo>
                  <a:pt x="3966692" y="978794"/>
                </a:lnTo>
                <a:cubicBezTo>
                  <a:pt x="3975278" y="1000259"/>
                  <a:pt x="3985139" y="1021257"/>
                  <a:pt x="3992450" y="1043189"/>
                </a:cubicBezTo>
                <a:cubicBezTo>
                  <a:pt x="4002333" y="1072838"/>
                  <a:pt x="4001644" y="1106838"/>
                  <a:pt x="4018208" y="1133341"/>
                </a:cubicBezTo>
                <a:cubicBezTo>
                  <a:pt x="4025403" y="1144853"/>
                  <a:pt x="4043966" y="1141927"/>
                  <a:pt x="4056845" y="1146220"/>
                </a:cubicBezTo>
                <a:cubicBezTo>
                  <a:pt x="4074017" y="1129048"/>
                  <a:pt x="4097500" y="1116425"/>
                  <a:pt x="4108360" y="1094704"/>
                </a:cubicBezTo>
                <a:cubicBezTo>
                  <a:pt x="4120038" y="1071348"/>
                  <a:pt x="4104044" y="1037083"/>
                  <a:pt x="4121239" y="1017431"/>
                </a:cubicBezTo>
                <a:cubicBezTo>
                  <a:pt x="4139118" y="996998"/>
                  <a:pt x="4173303" y="1001757"/>
                  <a:pt x="4198512" y="991673"/>
                </a:cubicBezTo>
                <a:cubicBezTo>
                  <a:pt x="4216338" y="984543"/>
                  <a:pt x="4232856" y="974502"/>
                  <a:pt x="4250028" y="965916"/>
                </a:cubicBezTo>
                <a:cubicBezTo>
                  <a:pt x="4268147" y="993095"/>
                  <a:pt x="4285716" y="1024922"/>
                  <a:pt x="4314422" y="1043189"/>
                </a:cubicBezTo>
                <a:cubicBezTo>
                  <a:pt x="4346816" y="1063804"/>
                  <a:pt x="4383109" y="1077532"/>
                  <a:pt x="4417453" y="1094704"/>
                </a:cubicBezTo>
                <a:cubicBezTo>
                  <a:pt x="4430332" y="1090411"/>
                  <a:pt x="4447609" y="1092426"/>
                  <a:pt x="4456090" y="1081825"/>
                </a:cubicBezTo>
                <a:cubicBezTo>
                  <a:pt x="4467147" y="1068004"/>
                  <a:pt x="4462920" y="1046945"/>
                  <a:pt x="4468969" y="1030310"/>
                </a:cubicBezTo>
                <a:cubicBezTo>
                  <a:pt x="4497303" y="952391"/>
                  <a:pt x="4536005" y="878113"/>
                  <a:pt x="4559121" y="798490"/>
                </a:cubicBezTo>
                <a:lnTo>
                  <a:pt x="4790940" y="0"/>
                </a:lnTo>
                <a:lnTo>
                  <a:pt x="4932608" y="167425"/>
                </a:lnTo>
                <a:cubicBezTo>
                  <a:pt x="4954205" y="193072"/>
                  <a:pt x="4977774" y="217231"/>
                  <a:pt x="4997002" y="244699"/>
                </a:cubicBezTo>
                <a:cubicBezTo>
                  <a:pt x="5027053" y="287628"/>
                  <a:pt x="5053305" y="333484"/>
                  <a:pt x="5087154" y="373487"/>
                </a:cubicBezTo>
                <a:cubicBezTo>
                  <a:pt x="5101019" y="389873"/>
                  <a:pt x="5138670" y="412124"/>
                  <a:pt x="5138670" y="412124"/>
                </a:cubicBezTo>
              </a:path>
            </a:pathLst>
          </a:cu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713130" y="2816348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13128" y="3154099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17247" y="3463021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13127" y="3730748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09008" y="4039670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9006" y="4377421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21363" y="4686343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8867" y="4956385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512143" y="5077500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956986" y="5077500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364760" y="5073378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772536" y="5077500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163834" y="5081616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608677" y="5081616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016451" y="5077494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420102" y="5069256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827878" y="5073378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045749" y="4972216"/>
            <a:ext cx="276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 smtClean="0"/>
              <a:t>t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4845874" y="1288491"/>
            <a:ext cx="5186035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FOREX Trading Strategy</a:t>
            </a:r>
            <a:r>
              <a:rPr lang="hu-HU" dirty="0" smtClean="0"/>
              <a:t>:</a:t>
            </a:r>
          </a:p>
          <a:p>
            <a:r>
              <a:rPr lang="hu-HU" dirty="0"/>
              <a:t>	</a:t>
            </a:r>
            <a:endParaRPr lang="hu-HU" dirty="0" smtClean="0"/>
          </a:p>
          <a:p>
            <a:r>
              <a:rPr lang="hu-HU" dirty="0"/>
              <a:t> </a:t>
            </a:r>
            <a:r>
              <a:rPr lang="hu-HU" dirty="0" smtClean="0"/>
              <a:t> </a:t>
            </a:r>
            <a:r>
              <a:rPr lang="hu-HU" sz="1600" b="1" dirty="0" smtClean="0">
                <a:solidFill>
                  <a:srgbClr val="00B050"/>
                </a:solidFill>
              </a:rPr>
              <a:t>1.) </a:t>
            </a:r>
            <a:r>
              <a:rPr lang="hu-HU" sz="1600" dirty="0" smtClean="0"/>
              <a:t>technical analysis: we analyze historical</a:t>
            </a:r>
          </a:p>
          <a:p>
            <a:r>
              <a:rPr lang="hu-HU" sz="1600" dirty="0"/>
              <a:t> </a:t>
            </a:r>
            <a:r>
              <a:rPr lang="hu-HU" sz="1600" dirty="0" smtClean="0"/>
              <a:t>         data to make predictions in the future</a:t>
            </a:r>
          </a:p>
          <a:p>
            <a:endParaRPr lang="hu-HU" sz="1600" dirty="0"/>
          </a:p>
          <a:p>
            <a:r>
              <a:rPr lang="hu-HU" sz="1600" dirty="0" smtClean="0"/>
              <a:t>  </a:t>
            </a:r>
            <a:r>
              <a:rPr lang="hu-HU" sz="1600" b="1" dirty="0" smtClean="0">
                <a:solidFill>
                  <a:srgbClr val="00B050"/>
                </a:solidFill>
              </a:rPr>
              <a:t>2.) </a:t>
            </a:r>
            <a:r>
              <a:rPr lang="hu-HU" sz="1600" dirty="0" smtClean="0"/>
              <a:t>combine </a:t>
            </a:r>
            <a:r>
              <a:rPr lang="hu-HU" sz="1600" b="1" dirty="0" smtClean="0"/>
              <a:t>ARIMA</a:t>
            </a:r>
            <a:r>
              <a:rPr lang="hu-HU" sz="1600" dirty="0" smtClean="0"/>
              <a:t> and </a:t>
            </a:r>
            <a:r>
              <a:rPr lang="hu-HU" sz="1600" b="1" dirty="0" smtClean="0"/>
              <a:t>GARCH</a:t>
            </a:r>
            <a:r>
              <a:rPr lang="hu-HU" sz="1600" dirty="0" smtClean="0"/>
              <a:t>: we can explain</a:t>
            </a:r>
          </a:p>
          <a:p>
            <a:r>
              <a:rPr lang="hu-HU" sz="1600" dirty="0"/>
              <a:t>	</a:t>
            </a:r>
            <a:r>
              <a:rPr lang="hu-HU" sz="1600" dirty="0" smtClean="0"/>
              <a:t>serial correlation and volatility </a:t>
            </a:r>
          </a:p>
          <a:p>
            <a:r>
              <a:rPr lang="hu-HU" sz="1600" dirty="0"/>
              <a:t>	</a:t>
            </a:r>
            <a:r>
              <a:rPr lang="hu-HU" sz="1600" dirty="0" smtClean="0"/>
              <a:t>	clustering as well</a:t>
            </a:r>
          </a:p>
          <a:p>
            <a:r>
              <a:rPr lang="hu-HU" sz="1600" dirty="0"/>
              <a:t>  </a:t>
            </a:r>
            <a:endParaRPr lang="hu-HU" sz="1600" dirty="0" smtClean="0"/>
          </a:p>
          <a:p>
            <a:r>
              <a:rPr lang="hu-HU" sz="1600" dirty="0"/>
              <a:t> </a:t>
            </a:r>
            <a:r>
              <a:rPr lang="hu-HU" sz="1600" dirty="0" smtClean="0"/>
              <a:t> </a:t>
            </a:r>
            <a:r>
              <a:rPr lang="hu-HU" sz="1600" b="1" dirty="0" smtClean="0">
                <a:solidFill>
                  <a:srgbClr val="00B050"/>
                </a:solidFill>
              </a:rPr>
              <a:t>3.) </a:t>
            </a:r>
            <a:r>
              <a:rPr lang="hu-HU" sz="1600" dirty="0" smtClean="0"/>
              <a:t>we define a rolling window with length </a:t>
            </a:r>
            <a:r>
              <a:rPr lang="hu-HU" sz="1600" b="1" dirty="0" smtClean="0"/>
              <a:t>h</a:t>
            </a:r>
          </a:p>
          <a:p>
            <a:r>
              <a:rPr lang="hu-HU" sz="1600" b="1" dirty="0"/>
              <a:t>	</a:t>
            </a:r>
            <a:r>
              <a:rPr lang="hu-HU" sz="1600" dirty="0" smtClean="0"/>
              <a:t>We fit </a:t>
            </a:r>
            <a:r>
              <a:rPr lang="hu-HU" sz="1600" b="1" dirty="0" smtClean="0"/>
              <a:t>ARIMA&amp;GARCH</a:t>
            </a:r>
            <a:r>
              <a:rPr lang="hu-HU" sz="1600" dirty="0" smtClean="0"/>
              <a:t> model on every </a:t>
            </a:r>
            <a:r>
              <a:rPr lang="hu-HU" sz="1600" b="1" dirty="0" smtClean="0"/>
              <a:t>h</a:t>
            </a:r>
          </a:p>
          <a:p>
            <a:r>
              <a:rPr lang="hu-HU" sz="1600" dirty="0"/>
              <a:t>	 </a:t>
            </a:r>
            <a:r>
              <a:rPr lang="hu-HU" sz="1600" dirty="0" smtClean="0"/>
              <a:t>  observations: and predict the next day’s</a:t>
            </a:r>
          </a:p>
          <a:p>
            <a:r>
              <a:rPr lang="hu-HU" sz="1600" dirty="0"/>
              <a:t>	</a:t>
            </a:r>
            <a:r>
              <a:rPr lang="hu-HU" sz="1600" dirty="0" smtClean="0"/>
              <a:t>	log daily return </a:t>
            </a:r>
          </a:p>
        </p:txBody>
      </p:sp>
    </p:spTree>
    <p:extLst>
      <p:ext uri="{BB962C8B-B14F-4D97-AF65-F5344CB8AC3E}">
        <p14:creationId xmlns:p14="http://schemas.microsoft.com/office/powerpoint/2010/main" val="39637411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Trading Strategy</a:t>
            </a:r>
            <a:endParaRPr lang="hu-HU" b="1" u="sng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812747" y="2118145"/>
            <a:ext cx="0" cy="33778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86858" y="5147526"/>
            <a:ext cx="45972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0880" y="1745923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EUR/USD</a:t>
            </a:r>
            <a:endParaRPr lang="hu-HU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20845" y="5073384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09011" y="2507426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1184986" y="2118144"/>
            <a:ext cx="3642892" cy="2627290"/>
          </a:xfrm>
          <a:custGeom>
            <a:avLst/>
            <a:gdLst>
              <a:gd name="connsiteX0" fmla="*/ 0 w 5138670"/>
              <a:gd name="connsiteY0" fmla="*/ 2627290 h 2627290"/>
              <a:gd name="connsiteX1" fmla="*/ 51515 w 5138670"/>
              <a:gd name="connsiteY1" fmla="*/ 2562896 h 2627290"/>
              <a:gd name="connsiteX2" fmla="*/ 90152 w 5138670"/>
              <a:gd name="connsiteY2" fmla="*/ 2421228 h 2627290"/>
              <a:gd name="connsiteX3" fmla="*/ 128788 w 5138670"/>
              <a:gd name="connsiteY3" fmla="*/ 2318197 h 2627290"/>
              <a:gd name="connsiteX4" fmla="*/ 154546 w 5138670"/>
              <a:gd name="connsiteY4" fmla="*/ 2266682 h 2627290"/>
              <a:gd name="connsiteX5" fmla="*/ 193183 w 5138670"/>
              <a:gd name="connsiteY5" fmla="*/ 2189409 h 2627290"/>
              <a:gd name="connsiteX6" fmla="*/ 231819 w 5138670"/>
              <a:gd name="connsiteY6" fmla="*/ 2176530 h 2627290"/>
              <a:gd name="connsiteX7" fmla="*/ 244698 w 5138670"/>
              <a:gd name="connsiteY7" fmla="*/ 2228045 h 2627290"/>
              <a:gd name="connsiteX8" fmla="*/ 257577 w 5138670"/>
              <a:gd name="connsiteY8" fmla="*/ 2395471 h 2627290"/>
              <a:gd name="connsiteX9" fmla="*/ 283335 w 5138670"/>
              <a:gd name="connsiteY9" fmla="*/ 2331076 h 2627290"/>
              <a:gd name="connsiteX10" fmla="*/ 309092 w 5138670"/>
              <a:gd name="connsiteY10" fmla="*/ 2240924 h 2627290"/>
              <a:gd name="connsiteX11" fmla="*/ 334850 w 5138670"/>
              <a:gd name="connsiteY11" fmla="*/ 2202287 h 2627290"/>
              <a:gd name="connsiteX12" fmla="*/ 347729 w 5138670"/>
              <a:gd name="connsiteY12" fmla="*/ 2150772 h 2627290"/>
              <a:gd name="connsiteX13" fmla="*/ 412123 w 5138670"/>
              <a:gd name="connsiteY13" fmla="*/ 2073499 h 2627290"/>
              <a:gd name="connsiteX14" fmla="*/ 425002 w 5138670"/>
              <a:gd name="connsiteY14" fmla="*/ 2112135 h 2627290"/>
              <a:gd name="connsiteX15" fmla="*/ 437881 w 5138670"/>
              <a:gd name="connsiteY15" fmla="*/ 2395471 h 2627290"/>
              <a:gd name="connsiteX16" fmla="*/ 489397 w 5138670"/>
              <a:gd name="connsiteY16" fmla="*/ 2369713 h 2627290"/>
              <a:gd name="connsiteX17" fmla="*/ 553791 w 5138670"/>
              <a:gd name="connsiteY17" fmla="*/ 2292440 h 2627290"/>
              <a:gd name="connsiteX18" fmla="*/ 592428 w 5138670"/>
              <a:gd name="connsiteY18" fmla="*/ 2215166 h 2627290"/>
              <a:gd name="connsiteX19" fmla="*/ 631064 w 5138670"/>
              <a:gd name="connsiteY19" fmla="*/ 2189409 h 2627290"/>
              <a:gd name="connsiteX20" fmla="*/ 643943 w 5138670"/>
              <a:gd name="connsiteY20" fmla="*/ 2150772 h 2627290"/>
              <a:gd name="connsiteX21" fmla="*/ 682580 w 5138670"/>
              <a:gd name="connsiteY21" fmla="*/ 2163651 h 2627290"/>
              <a:gd name="connsiteX22" fmla="*/ 721216 w 5138670"/>
              <a:gd name="connsiteY22" fmla="*/ 2421228 h 2627290"/>
              <a:gd name="connsiteX23" fmla="*/ 772732 w 5138670"/>
              <a:gd name="connsiteY23" fmla="*/ 2485623 h 2627290"/>
              <a:gd name="connsiteX24" fmla="*/ 785611 w 5138670"/>
              <a:gd name="connsiteY24" fmla="*/ 2446986 h 2627290"/>
              <a:gd name="connsiteX25" fmla="*/ 798490 w 5138670"/>
              <a:gd name="connsiteY25" fmla="*/ 2498501 h 2627290"/>
              <a:gd name="connsiteX26" fmla="*/ 785611 w 5138670"/>
              <a:gd name="connsiteY26" fmla="*/ 2240924 h 2627290"/>
              <a:gd name="connsiteX27" fmla="*/ 798490 w 5138670"/>
              <a:gd name="connsiteY27" fmla="*/ 2137893 h 2627290"/>
              <a:gd name="connsiteX28" fmla="*/ 837126 w 5138670"/>
              <a:gd name="connsiteY28" fmla="*/ 2009104 h 2627290"/>
              <a:gd name="connsiteX29" fmla="*/ 850005 w 5138670"/>
              <a:gd name="connsiteY29" fmla="*/ 1970468 h 2627290"/>
              <a:gd name="connsiteX30" fmla="*/ 862884 w 5138670"/>
              <a:gd name="connsiteY30" fmla="*/ 1906073 h 2627290"/>
              <a:gd name="connsiteX31" fmla="*/ 888642 w 5138670"/>
              <a:gd name="connsiteY31" fmla="*/ 2047741 h 2627290"/>
              <a:gd name="connsiteX32" fmla="*/ 914400 w 5138670"/>
              <a:gd name="connsiteY32" fmla="*/ 2150772 h 2627290"/>
              <a:gd name="connsiteX33" fmla="*/ 953036 w 5138670"/>
              <a:gd name="connsiteY33" fmla="*/ 2189409 h 2627290"/>
              <a:gd name="connsiteX34" fmla="*/ 965915 w 5138670"/>
              <a:gd name="connsiteY34" fmla="*/ 2150772 h 2627290"/>
              <a:gd name="connsiteX35" fmla="*/ 1030309 w 5138670"/>
              <a:gd name="connsiteY35" fmla="*/ 2137893 h 2627290"/>
              <a:gd name="connsiteX36" fmla="*/ 1068946 w 5138670"/>
              <a:gd name="connsiteY36" fmla="*/ 2125014 h 2627290"/>
              <a:gd name="connsiteX37" fmla="*/ 1081825 w 5138670"/>
              <a:gd name="connsiteY37" fmla="*/ 2009104 h 2627290"/>
              <a:gd name="connsiteX38" fmla="*/ 1107583 w 5138670"/>
              <a:gd name="connsiteY38" fmla="*/ 1970468 h 2627290"/>
              <a:gd name="connsiteX39" fmla="*/ 1133340 w 5138670"/>
              <a:gd name="connsiteY39" fmla="*/ 1893194 h 2627290"/>
              <a:gd name="connsiteX40" fmla="*/ 1184856 w 5138670"/>
              <a:gd name="connsiteY40" fmla="*/ 1777285 h 2627290"/>
              <a:gd name="connsiteX41" fmla="*/ 1223492 w 5138670"/>
              <a:gd name="connsiteY41" fmla="*/ 1609859 h 2627290"/>
              <a:gd name="connsiteX42" fmla="*/ 1236371 w 5138670"/>
              <a:gd name="connsiteY42" fmla="*/ 1571223 h 2627290"/>
              <a:gd name="connsiteX43" fmla="*/ 1262129 w 5138670"/>
              <a:gd name="connsiteY43" fmla="*/ 1481071 h 2627290"/>
              <a:gd name="connsiteX44" fmla="*/ 1287887 w 5138670"/>
              <a:gd name="connsiteY44" fmla="*/ 1854558 h 2627290"/>
              <a:gd name="connsiteX45" fmla="*/ 1339402 w 5138670"/>
              <a:gd name="connsiteY45" fmla="*/ 2034862 h 2627290"/>
              <a:gd name="connsiteX46" fmla="*/ 1365160 w 5138670"/>
              <a:gd name="connsiteY46" fmla="*/ 2202287 h 2627290"/>
              <a:gd name="connsiteX47" fmla="*/ 1378039 w 5138670"/>
              <a:gd name="connsiteY47" fmla="*/ 2343955 h 2627290"/>
              <a:gd name="connsiteX48" fmla="*/ 1403797 w 5138670"/>
              <a:gd name="connsiteY48" fmla="*/ 2421228 h 2627290"/>
              <a:gd name="connsiteX49" fmla="*/ 1442433 w 5138670"/>
              <a:gd name="connsiteY49" fmla="*/ 2434107 h 2627290"/>
              <a:gd name="connsiteX50" fmla="*/ 1481070 w 5138670"/>
              <a:gd name="connsiteY50" fmla="*/ 2408349 h 2627290"/>
              <a:gd name="connsiteX51" fmla="*/ 1493949 w 5138670"/>
              <a:gd name="connsiteY51" fmla="*/ 2369713 h 2627290"/>
              <a:gd name="connsiteX52" fmla="*/ 1519707 w 5138670"/>
              <a:gd name="connsiteY52" fmla="*/ 2408349 h 2627290"/>
              <a:gd name="connsiteX53" fmla="*/ 1558343 w 5138670"/>
              <a:gd name="connsiteY53" fmla="*/ 2421228 h 2627290"/>
              <a:gd name="connsiteX54" fmla="*/ 1584101 w 5138670"/>
              <a:gd name="connsiteY54" fmla="*/ 2382592 h 2627290"/>
              <a:gd name="connsiteX55" fmla="*/ 1609859 w 5138670"/>
              <a:gd name="connsiteY55" fmla="*/ 2125014 h 2627290"/>
              <a:gd name="connsiteX56" fmla="*/ 1635616 w 5138670"/>
              <a:gd name="connsiteY56" fmla="*/ 1700011 h 2627290"/>
              <a:gd name="connsiteX57" fmla="*/ 1687132 w 5138670"/>
              <a:gd name="connsiteY57" fmla="*/ 1326524 h 2627290"/>
              <a:gd name="connsiteX58" fmla="*/ 1700011 w 5138670"/>
              <a:gd name="connsiteY58" fmla="*/ 927279 h 2627290"/>
              <a:gd name="connsiteX59" fmla="*/ 1725769 w 5138670"/>
              <a:gd name="connsiteY59" fmla="*/ 824248 h 2627290"/>
              <a:gd name="connsiteX60" fmla="*/ 1751526 w 5138670"/>
              <a:gd name="connsiteY60" fmla="*/ 1262130 h 2627290"/>
              <a:gd name="connsiteX61" fmla="*/ 1764405 w 5138670"/>
              <a:gd name="connsiteY61" fmla="*/ 1352282 h 2627290"/>
              <a:gd name="connsiteX62" fmla="*/ 1790163 w 5138670"/>
              <a:gd name="connsiteY62" fmla="*/ 1416676 h 2627290"/>
              <a:gd name="connsiteX63" fmla="*/ 1803042 w 5138670"/>
              <a:gd name="connsiteY63" fmla="*/ 1455313 h 2627290"/>
              <a:gd name="connsiteX64" fmla="*/ 1828800 w 5138670"/>
              <a:gd name="connsiteY64" fmla="*/ 1648496 h 2627290"/>
              <a:gd name="connsiteX65" fmla="*/ 1841678 w 5138670"/>
              <a:gd name="connsiteY65" fmla="*/ 1609859 h 2627290"/>
              <a:gd name="connsiteX66" fmla="*/ 1880315 w 5138670"/>
              <a:gd name="connsiteY66" fmla="*/ 1571223 h 2627290"/>
              <a:gd name="connsiteX67" fmla="*/ 1893194 w 5138670"/>
              <a:gd name="connsiteY67" fmla="*/ 1622738 h 2627290"/>
              <a:gd name="connsiteX68" fmla="*/ 1918952 w 5138670"/>
              <a:gd name="connsiteY68" fmla="*/ 1867437 h 2627290"/>
              <a:gd name="connsiteX69" fmla="*/ 1957588 w 5138670"/>
              <a:gd name="connsiteY69" fmla="*/ 1970468 h 2627290"/>
              <a:gd name="connsiteX70" fmla="*/ 1983346 w 5138670"/>
              <a:gd name="connsiteY70" fmla="*/ 1918952 h 2627290"/>
              <a:gd name="connsiteX71" fmla="*/ 2034861 w 5138670"/>
              <a:gd name="connsiteY71" fmla="*/ 1828800 h 2627290"/>
              <a:gd name="connsiteX72" fmla="*/ 2060619 w 5138670"/>
              <a:gd name="connsiteY72" fmla="*/ 1725769 h 2627290"/>
              <a:gd name="connsiteX73" fmla="*/ 2163650 w 5138670"/>
              <a:gd name="connsiteY73" fmla="*/ 1558344 h 2627290"/>
              <a:gd name="connsiteX74" fmla="*/ 2189408 w 5138670"/>
              <a:gd name="connsiteY74" fmla="*/ 1378040 h 2627290"/>
              <a:gd name="connsiteX75" fmla="*/ 2266681 w 5138670"/>
              <a:gd name="connsiteY75" fmla="*/ 1159099 h 2627290"/>
              <a:gd name="connsiteX76" fmla="*/ 2253802 w 5138670"/>
              <a:gd name="connsiteY76" fmla="*/ 1210614 h 2627290"/>
              <a:gd name="connsiteX77" fmla="*/ 2292439 w 5138670"/>
              <a:gd name="connsiteY77" fmla="*/ 1390918 h 2627290"/>
              <a:gd name="connsiteX78" fmla="*/ 2305318 w 5138670"/>
              <a:gd name="connsiteY78" fmla="*/ 1442434 h 2627290"/>
              <a:gd name="connsiteX79" fmla="*/ 2343954 w 5138670"/>
              <a:gd name="connsiteY79" fmla="*/ 1455313 h 2627290"/>
              <a:gd name="connsiteX80" fmla="*/ 2408349 w 5138670"/>
              <a:gd name="connsiteY80" fmla="*/ 1390918 h 2627290"/>
              <a:gd name="connsiteX81" fmla="*/ 2421228 w 5138670"/>
              <a:gd name="connsiteY81" fmla="*/ 1429555 h 2627290"/>
              <a:gd name="connsiteX82" fmla="*/ 2434107 w 5138670"/>
              <a:gd name="connsiteY82" fmla="*/ 1390918 h 2627290"/>
              <a:gd name="connsiteX83" fmla="*/ 2446985 w 5138670"/>
              <a:gd name="connsiteY83" fmla="*/ 1429555 h 2627290"/>
              <a:gd name="connsiteX84" fmla="*/ 2459864 w 5138670"/>
              <a:gd name="connsiteY84" fmla="*/ 1481071 h 2627290"/>
              <a:gd name="connsiteX85" fmla="*/ 2498501 w 5138670"/>
              <a:gd name="connsiteY85" fmla="*/ 1493949 h 2627290"/>
              <a:gd name="connsiteX86" fmla="*/ 2511380 w 5138670"/>
              <a:gd name="connsiteY86" fmla="*/ 1532586 h 2627290"/>
              <a:gd name="connsiteX87" fmla="*/ 2562895 w 5138670"/>
              <a:gd name="connsiteY87" fmla="*/ 1468192 h 2627290"/>
              <a:gd name="connsiteX88" fmla="*/ 2588653 w 5138670"/>
              <a:gd name="connsiteY88" fmla="*/ 1506828 h 2627290"/>
              <a:gd name="connsiteX89" fmla="*/ 2614411 w 5138670"/>
              <a:gd name="connsiteY89" fmla="*/ 1648496 h 2627290"/>
              <a:gd name="connsiteX90" fmla="*/ 2653047 w 5138670"/>
              <a:gd name="connsiteY90" fmla="*/ 1751527 h 2627290"/>
              <a:gd name="connsiteX91" fmla="*/ 2678805 w 5138670"/>
              <a:gd name="connsiteY91" fmla="*/ 1906073 h 2627290"/>
              <a:gd name="connsiteX92" fmla="*/ 2691684 w 5138670"/>
              <a:gd name="connsiteY92" fmla="*/ 1944710 h 2627290"/>
              <a:gd name="connsiteX93" fmla="*/ 2704563 w 5138670"/>
              <a:gd name="connsiteY93" fmla="*/ 2009104 h 2627290"/>
              <a:gd name="connsiteX94" fmla="*/ 2678805 w 5138670"/>
              <a:gd name="connsiteY94" fmla="*/ 412124 h 2627290"/>
              <a:gd name="connsiteX95" fmla="*/ 2653047 w 5138670"/>
              <a:gd name="connsiteY95" fmla="*/ 115910 h 2627290"/>
              <a:gd name="connsiteX96" fmla="*/ 2640169 w 5138670"/>
              <a:gd name="connsiteY96" fmla="*/ 77273 h 2627290"/>
              <a:gd name="connsiteX97" fmla="*/ 2653047 w 5138670"/>
              <a:gd name="connsiteY97" fmla="*/ 206062 h 2627290"/>
              <a:gd name="connsiteX98" fmla="*/ 2717442 w 5138670"/>
              <a:gd name="connsiteY98" fmla="*/ 463640 h 2627290"/>
              <a:gd name="connsiteX99" fmla="*/ 2743200 w 5138670"/>
              <a:gd name="connsiteY99" fmla="*/ 540913 h 2627290"/>
              <a:gd name="connsiteX100" fmla="*/ 2768957 w 5138670"/>
              <a:gd name="connsiteY100" fmla="*/ 605307 h 2627290"/>
              <a:gd name="connsiteX101" fmla="*/ 2884867 w 5138670"/>
              <a:gd name="connsiteY101" fmla="*/ 940158 h 2627290"/>
              <a:gd name="connsiteX102" fmla="*/ 2936383 w 5138670"/>
              <a:gd name="connsiteY102" fmla="*/ 1056068 h 2627290"/>
              <a:gd name="connsiteX103" fmla="*/ 2975019 w 5138670"/>
              <a:gd name="connsiteY103" fmla="*/ 1159099 h 2627290"/>
              <a:gd name="connsiteX104" fmla="*/ 2987898 w 5138670"/>
              <a:gd name="connsiteY104" fmla="*/ 1223493 h 2627290"/>
              <a:gd name="connsiteX105" fmla="*/ 3013656 w 5138670"/>
              <a:gd name="connsiteY105" fmla="*/ 1455313 h 2627290"/>
              <a:gd name="connsiteX106" fmla="*/ 3039414 w 5138670"/>
              <a:gd name="connsiteY106" fmla="*/ 1365161 h 2627290"/>
              <a:gd name="connsiteX107" fmla="*/ 3078050 w 5138670"/>
              <a:gd name="connsiteY107" fmla="*/ 1275009 h 2627290"/>
              <a:gd name="connsiteX108" fmla="*/ 3090929 w 5138670"/>
              <a:gd name="connsiteY108" fmla="*/ 1236372 h 2627290"/>
              <a:gd name="connsiteX109" fmla="*/ 3142445 w 5138670"/>
              <a:gd name="connsiteY109" fmla="*/ 1159099 h 2627290"/>
              <a:gd name="connsiteX110" fmla="*/ 3168202 w 5138670"/>
              <a:gd name="connsiteY110" fmla="*/ 1313645 h 2627290"/>
              <a:gd name="connsiteX111" fmla="*/ 3245476 w 5138670"/>
              <a:gd name="connsiteY111" fmla="*/ 1468192 h 2627290"/>
              <a:gd name="connsiteX112" fmla="*/ 3258354 w 5138670"/>
              <a:gd name="connsiteY112" fmla="*/ 1506828 h 2627290"/>
              <a:gd name="connsiteX113" fmla="*/ 3271233 w 5138670"/>
              <a:gd name="connsiteY113" fmla="*/ 1429555 h 2627290"/>
              <a:gd name="connsiteX114" fmla="*/ 3284112 w 5138670"/>
              <a:gd name="connsiteY114" fmla="*/ 1390918 h 2627290"/>
              <a:gd name="connsiteX115" fmla="*/ 3296991 w 5138670"/>
              <a:gd name="connsiteY115" fmla="*/ 1326524 h 2627290"/>
              <a:gd name="connsiteX116" fmla="*/ 3309870 w 5138670"/>
              <a:gd name="connsiteY116" fmla="*/ 1519707 h 2627290"/>
              <a:gd name="connsiteX117" fmla="*/ 3348507 w 5138670"/>
              <a:gd name="connsiteY117" fmla="*/ 1390918 h 2627290"/>
              <a:gd name="connsiteX118" fmla="*/ 3425780 w 5138670"/>
              <a:gd name="connsiteY118" fmla="*/ 1275009 h 2627290"/>
              <a:gd name="connsiteX119" fmla="*/ 3554569 w 5138670"/>
              <a:gd name="connsiteY119" fmla="*/ 1262130 h 2627290"/>
              <a:gd name="connsiteX120" fmla="*/ 3606084 w 5138670"/>
              <a:gd name="connsiteY120" fmla="*/ 1313645 h 2627290"/>
              <a:gd name="connsiteX121" fmla="*/ 3747752 w 5138670"/>
              <a:gd name="connsiteY121" fmla="*/ 1481071 h 2627290"/>
              <a:gd name="connsiteX122" fmla="*/ 3850783 w 5138670"/>
              <a:gd name="connsiteY122" fmla="*/ 1648496 h 2627290"/>
              <a:gd name="connsiteX123" fmla="*/ 3902298 w 5138670"/>
              <a:gd name="connsiteY123" fmla="*/ 1262130 h 2627290"/>
              <a:gd name="connsiteX124" fmla="*/ 3940935 w 5138670"/>
              <a:gd name="connsiteY124" fmla="*/ 1030310 h 2627290"/>
              <a:gd name="connsiteX125" fmla="*/ 3966692 w 5138670"/>
              <a:gd name="connsiteY125" fmla="*/ 978794 h 2627290"/>
              <a:gd name="connsiteX126" fmla="*/ 3992450 w 5138670"/>
              <a:gd name="connsiteY126" fmla="*/ 1043189 h 2627290"/>
              <a:gd name="connsiteX127" fmla="*/ 4018208 w 5138670"/>
              <a:gd name="connsiteY127" fmla="*/ 1133341 h 2627290"/>
              <a:gd name="connsiteX128" fmla="*/ 4056845 w 5138670"/>
              <a:gd name="connsiteY128" fmla="*/ 1146220 h 2627290"/>
              <a:gd name="connsiteX129" fmla="*/ 4108360 w 5138670"/>
              <a:gd name="connsiteY129" fmla="*/ 1094704 h 2627290"/>
              <a:gd name="connsiteX130" fmla="*/ 4121239 w 5138670"/>
              <a:gd name="connsiteY130" fmla="*/ 1017431 h 2627290"/>
              <a:gd name="connsiteX131" fmla="*/ 4198512 w 5138670"/>
              <a:gd name="connsiteY131" fmla="*/ 991673 h 2627290"/>
              <a:gd name="connsiteX132" fmla="*/ 4250028 w 5138670"/>
              <a:gd name="connsiteY132" fmla="*/ 965916 h 2627290"/>
              <a:gd name="connsiteX133" fmla="*/ 4314422 w 5138670"/>
              <a:gd name="connsiteY133" fmla="*/ 1043189 h 2627290"/>
              <a:gd name="connsiteX134" fmla="*/ 4417453 w 5138670"/>
              <a:gd name="connsiteY134" fmla="*/ 1094704 h 2627290"/>
              <a:gd name="connsiteX135" fmla="*/ 4456090 w 5138670"/>
              <a:gd name="connsiteY135" fmla="*/ 1081825 h 2627290"/>
              <a:gd name="connsiteX136" fmla="*/ 4468969 w 5138670"/>
              <a:gd name="connsiteY136" fmla="*/ 1030310 h 2627290"/>
              <a:gd name="connsiteX137" fmla="*/ 4559121 w 5138670"/>
              <a:gd name="connsiteY137" fmla="*/ 798490 h 2627290"/>
              <a:gd name="connsiteX138" fmla="*/ 4790940 w 5138670"/>
              <a:gd name="connsiteY138" fmla="*/ 0 h 2627290"/>
              <a:gd name="connsiteX139" fmla="*/ 4932608 w 5138670"/>
              <a:gd name="connsiteY139" fmla="*/ 167425 h 2627290"/>
              <a:gd name="connsiteX140" fmla="*/ 4997002 w 5138670"/>
              <a:gd name="connsiteY140" fmla="*/ 244699 h 2627290"/>
              <a:gd name="connsiteX141" fmla="*/ 5087154 w 5138670"/>
              <a:gd name="connsiteY141" fmla="*/ 373487 h 2627290"/>
              <a:gd name="connsiteX142" fmla="*/ 5138670 w 5138670"/>
              <a:gd name="connsiteY142" fmla="*/ 412124 h 262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5138670" h="2627290">
                <a:moveTo>
                  <a:pt x="0" y="2627290"/>
                </a:moveTo>
                <a:cubicBezTo>
                  <a:pt x="17172" y="2605825"/>
                  <a:pt x="39222" y="2587482"/>
                  <a:pt x="51515" y="2562896"/>
                </a:cubicBezTo>
                <a:cubicBezTo>
                  <a:pt x="72329" y="2521269"/>
                  <a:pt x="75247" y="2465943"/>
                  <a:pt x="90152" y="2421228"/>
                </a:cubicBezTo>
                <a:cubicBezTo>
                  <a:pt x="101751" y="2386431"/>
                  <a:pt x="114681" y="2352055"/>
                  <a:pt x="128788" y="2318197"/>
                </a:cubicBezTo>
                <a:cubicBezTo>
                  <a:pt x="136172" y="2300475"/>
                  <a:pt x="146983" y="2284328"/>
                  <a:pt x="154546" y="2266682"/>
                </a:cubicBezTo>
                <a:cubicBezTo>
                  <a:pt x="166719" y="2238278"/>
                  <a:pt x="166280" y="2210932"/>
                  <a:pt x="193183" y="2189409"/>
                </a:cubicBezTo>
                <a:cubicBezTo>
                  <a:pt x="203784" y="2180929"/>
                  <a:pt x="218940" y="2180823"/>
                  <a:pt x="231819" y="2176530"/>
                </a:cubicBezTo>
                <a:cubicBezTo>
                  <a:pt x="236112" y="2193702"/>
                  <a:pt x="242630" y="2210466"/>
                  <a:pt x="244698" y="2228045"/>
                </a:cubicBezTo>
                <a:cubicBezTo>
                  <a:pt x="251238" y="2283635"/>
                  <a:pt x="237923" y="2343061"/>
                  <a:pt x="257577" y="2395471"/>
                </a:cubicBezTo>
                <a:cubicBezTo>
                  <a:pt x="265695" y="2417118"/>
                  <a:pt x="276024" y="2353008"/>
                  <a:pt x="283335" y="2331076"/>
                </a:cubicBezTo>
                <a:cubicBezTo>
                  <a:pt x="291584" y="2306328"/>
                  <a:pt x="296693" y="2265722"/>
                  <a:pt x="309092" y="2240924"/>
                </a:cubicBezTo>
                <a:cubicBezTo>
                  <a:pt x="316014" y="2227079"/>
                  <a:pt x="326264" y="2215166"/>
                  <a:pt x="334850" y="2202287"/>
                </a:cubicBezTo>
                <a:cubicBezTo>
                  <a:pt x="339143" y="2185115"/>
                  <a:pt x="340756" y="2167041"/>
                  <a:pt x="347729" y="2150772"/>
                </a:cubicBezTo>
                <a:cubicBezTo>
                  <a:pt x="361177" y="2119393"/>
                  <a:pt x="388914" y="2096708"/>
                  <a:pt x="412123" y="2073499"/>
                </a:cubicBezTo>
                <a:cubicBezTo>
                  <a:pt x="416416" y="2086378"/>
                  <a:pt x="423919" y="2098603"/>
                  <a:pt x="425002" y="2112135"/>
                </a:cubicBezTo>
                <a:cubicBezTo>
                  <a:pt x="432541" y="2206377"/>
                  <a:pt x="414951" y="2303751"/>
                  <a:pt x="437881" y="2395471"/>
                </a:cubicBezTo>
                <a:cubicBezTo>
                  <a:pt x="442537" y="2414097"/>
                  <a:pt x="472225" y="2378299"/>
                  <a:pt x="489397" y="2369713"/>
                </a:cubicBezTo>
                <a:cubicBezTo>
                  <a:pt x="517877" y="2341232"/>
                  <a:pt x="535862" y="2328298"/>
                  <a:pt x="553791" y="2292440"/>
                </a:cubicBezTo>
                <a:cubicBezTo>
                  <a:pt x="574741" y="2250540"/>
                  <a:pt x="555518" y="2252076"/>
                  <a:pt x="592428" y="2215166"/>
                </a:cubicBezTo>
                <a:cubicBezTo>
                  <a:pt x="603373" y="2204221"/>
                  <a:pt x="618185" y="2197995"/>
                  <a:pt x="631064" y="2189409"/>
                </a:cubicBezTo>
                <a:cubicBezTo>
                  <a:pt x="635357" y="2176530"/>
                  <a:pt x="631801" y="2156843"/>
                  <a:pt x="643943" y="2150772"/>
                </a:cubicBezTo>
                <a:cubicBezTo>
                  <a:pt x="656085" y="2144701"/>
                  <a:pt x="678588" y="2150676"/>
                  <a:pt x="682580" y="2163651"/>
                </a:cubicBezTo>
                <a:cubicBezTo>
                  <a:pt x="731529" y="2322733"/>
                  <a:pt x="660234" y="2289099"/>
                  <a:pt x="721216" y="2421228"/>
                </a:cubicBezTo>
                <a:cubicBezTo>
                  <a:pt x="732735" y="2446187"/>
                  <a:pt x="755560" y="2464158"/>
                  <a:pt x="772732" y="2485623"/>
                </a:cubicBezTo>
                <a:cubicBezTo>
                  <a:pt x="777025" y="2472744"/>
                  <a:pt x="773468" y="2440915"/>
                  <a:pt x="785611" y="2446986"/>
                </a:cubicBezTo>
                <a:cubicBezTo>
                  <a:pt x="801443" y="2454901"/>
                  <a:pt x="798490" y="2516201"/>
                  <a:pt x="798490" y="2498501"/>
                </a:cubicBezTo>
                <a:cubicBezTo>
                  <a:pt x="798490" y="2412535"/>
                  <a:pt x="789904" y="2326783"/>
                  <a:pt x="785611" y="2240924"/>
                </a:cubicBezTo>
                <a:cubicBezTo>
                  <a:pt x="789904" y="2206580"/>
                  <a:pt x="790982" y="2171680"/>
                  <a:pt x="798490" y="2137893"/>
                </a:cubicBezTo>
                <a:cubicBezTo>
                  <a:pt x="808213" y="2094140"/>
                  <a:pt x="823945" y="2051942"/>
                  <a:pt x="837126" y="2009104"/>
                </a:cubicBezTo>
                <a:cubicBezTo>
                  <a:pt x="841118" y="1996129"/>
                  <a:pt x="846712" y="1983638"/>
                  <a:pt x="850005" y="1970468"/>
                </a:cubicBezTo>
                <a:cubicBezTo>
                  <a:pt x="855314" y="1949232"/>
                  <a:pt x="858591" y="1927538"/>
                  <a:pt x="862884" y="1906073"/>
                </a:cubicBezTo>
                <a:cubicBezTo>
                  <a:pt x="885208" y="2062343"/>
                  <a:pt x="864353" y="1938440"/>
                  <a:pt x="888642" y="2047741"/>
                </a:cubicBezTo>
                <a:cubicBezTo>
                  <a:pt x="890810" y="2057495"/>
                  <a:pt x="902893" y="2133511"/>
                  <a:pt x="914400" y="2150772"/>
                </a:cubicBezTo>
                <a:cubicBezTo>
                  <a:pt x="924503" y="2165927"/>
                  <a:pt x="940157" y="2176530"/>
                  <a:pt x="953036" y="2189409"/>
                </a:cubicBezTo>
                <a:cubicBezTo>
                  <a:pt x="957329" y="2176530"/>
                  <a:pt x="954619" y="2158302"/>
                  <a:pt x="965915" y="2150772"/>
                </a:cubicBezTo>
                <a:cubicBezTo>
                  <a:pt x="984128" y="2138630"/>
                  <a:pt x="1009073" y="2143202"/>
                  <a:pt x="1030309" y="2137893"/>
                </a:cubicBezTo>
                <a:cubicBezTo>
                  <a:pt x="1043479" y="2134600"/>
                  <a:pt x="1056067" y="2129307"/>
                  <a:pt x="1068946" y="2125014"/>
                </a:cubicBezTo>
                <a:cubicBezTo>
                  <a:pt x="1073239" y="2086377"/>
                  <a:pt x="1072396" y="2046818"/>
                  <a:pt x="1081825" y="2009104"/>
                </a:cubicBezTo>
                <a:cubicBezTo>
                  <a:pt x="1085579" y="1994088"/>
                  <a:pt x="1101297" y="1984612"/>
                  <a:pt x="1107583" y="1970468"/>
                </a:cubicBezTo>
                <a:cubicBezTo>
                  <a:pt x="1118610" y="1945657"/>
                  <a:pt x="1123256" y="1918403"/>
                  <a:pt x="1133340" y="1893194"/>
                </a:cubicBezTo>
                <a:cubicBezTo>
                  <a:pt x="1149043" y="1853937"/>
                  <a:pt x="1172036" y="1817575"/>
                  <a:pt x="1184856" y="1777285"/>
                </a:cubicBezTo>
                <a:cubicBezTo>
                  <a:pt x="1202222" y="1722706"/>
                  <a:pt x="1209601" y="1665424"/>
                  <a:pt x="1223492" y="1609859"/>
                </a:cubicBezTo>
                <a:cubicBezTo>
                  <a:pt x="1226784" y="1596689"/>
                  <a:pt x="1232642" y="1584276"/>
                  <a:pt x="1236371" y="1571223"/>
                </a:cubicBezTo>
                <a:cubicBezTo>
                  <a:pt x="1268714" y="1458024"/>
                  <a:pt x="1231250" y="1573706"/>
                  <a:pt x="1262129" y="1481071"/>
                </a:cubicBezTo>
                <a:cubicBezTo>
                  <a:pt x="1305232" y="1653478"/>
                  <a:pt x="1248981" y="1413622"/>
                  <a:pt x="1287887" y="1854558"/>
                </a:cubicBezTo>
                <a:cubicBezTo>
                  <a:pt x="1294854" y="1933520"/>
                  <a:pt x="1312851" y="1968483"/>
                  <a:pt x="1339402" y="2034862"/>
                </a:cubicBezTo>
                <a:cubicBezTo>
                  <a:pt x="1347988" y="2090670"/>
                  <a:pt x="1358156" y="2146258"/>
                  <a:pt x="1365160" y="2202287"/>
                </a:cubicBezTo>
                <a:cubicBezTo>
                  <a:pt x="1371041" y="2249338"/>
                  <a:pt x="1369798" y="2297259"/>
                  <a:pt x="1378039" y="2343955"/>
                </a:cubicBezTo>
                <a:cubicBezTo>
                  <a:pt x="1382757" y="2370693"/>
                  <a:pt x="1378039" y="2412642"/>
                  <a:pt x="1403797" y="2421228"/>
                </a:cubicBezTo>
                <a:lnTo>
                  <a:pt x="1442433" y="2434107"/>
                </a:lnTo>
                <a:cubicBezTo>
                  <a:pt x="1455312" y="2425521"/>
                  <a:pt x="1471400" y="2420436"/>
                  <a:pt x="1481070" y="2408349"/>
                </a:cubicBezTo>
                <a:cubicBezTo>
                  <a:pt x="1489551" y="2397749"/>
                  <a:pt x="1480374" y="2369713"/>
                  <a:pt x="1493949" y="2369713"/>
                </a:cubicBezTo>
                <a:cubicBezTo>
                  <a:pt x="1509427" y="2369713"/>
                  <a:pt x="1507620" y="2398680"/>
                  <a:pt x="1519707" y="2408349"/>
                </a:cubicBezTo>
                <a:cubicBezTo>
                  <a:pt x="1530308" y="2416829"/>
                  <a:pt x="1545464" y="2416935"/>
                  <a:pt x="1558343" y="2421228"/>
                </a:cubicBezTo>
                <a:cubicBezTo>
                  <a:pt x="1566929" y="2408349"/>
                  <a:pt x="1578666" y="2397085"/>
                  <a:pt x="1584101" y="2382592"/>
                </a:cubicBezTo>
                <a:cubicBezTo>
                  <a:pt x="1604803" y="2327386"/>
                  <a:pt x="1609774" y="2126369"/>
                  <a:pt x="1609859" y="2125014"/>
                </a:cubicBezTo>
                <a:cubicBezTo>
                  <a:pt x="1618712" y="1983363"/>
                  <a:pt x="1627743" y="1841720"/>
                  <a:pt x="1635616" y="1700011"/>
                </a:cubicBezTo>
                <a:cubicBezTo>
                  <a:pt x="1653100" y="1385289"/>
                  <a:pt x="1615642" y="1517163"/>
                  <a:pt x="1687132" y="1326524"/>
                </a:cubicBezTo>
                <a:cubicBezTo>
                  <a:pt x="1691425" y="1193442"/>
                  <a:pt x="1689799" y="1060038"/>
                  <a:pt x="1700011" y="927279"/>
                </a:cubicBezTo>
                <a:cubicBezTo>
                  <a:pt x="1702726" y="891983"/>
                  <a:pt x="1720386" y="789259"/>
                  <a:pt x="1725769" y="824248"/>
                </a:cubicBezTo>
                <a:cubicBezTo>
                  <a:pt x="1748002" y="968761"/>
                  <a:pt x="1740856" y="1116307"/>
                  <a:pt x="1751526" y="1262130"/>
                </a:cubicBezTo>
                <a:cubicBezTo>
                  <a:pt x="1753741" y="1292405"/>
                  <a:pt x="1757043" y="1322833"/>
                  <a:pt x="1764405" y="1352282"/>
                </a:cubicBezTo>
                <a:cubicBezTo>
                  <a:pt x="1770012" y="1374710"/>
                  <a:pt x="1782046" y="1395030"/>
                  <a:pt x="1790163" y="1416676"/>
                </a:cubicBezTo>
                <a:cubicBezTo>
                  <a:pt x="1794930" y="1429387"/>
                  <a:pt x="1798749" y="1442434"/>
                  <a:pt x="1803042" y="1455313"/>
                </a:cubicBezTo>
                <a:cubicBezTo>
                  <a:pt x="1821879" y="1832058"/>
                  <a:pt x="1797823" y="1772410"/>
                  <a:pt x="1828800" y="1648496"/>
                </a:cubicBezTo>
                <a:cubicBezTo>
                  <a:pt x="1832092" y="1635326"/>
                  <a:pt x="1834148" y="1621155"/>
                  <a:pt x="1841678" y="1609859"/>
                </a:cubicBezTo>
                <a:cubicBezTo>
                  <a:pt x="1851781" y="1594704"/>
                  <a:pt x="1867436" y="1584102"/>
                  <a:pt x="1880315" y="1571223"/>
                </a:cubicBezTo>
                <a:cubicBezTo>
                  <a:pt x="1884608" y="1588395"/>
                  <a:pt x="1890905" y="1605187"/>
                  <a:pt x="1893194" y="1622738"/>
                </a:cubicBezTo>
                <a:cubicBezTo>
                  <a:pt x="1903802" y="1704066"/>
                  <a:pt x="1904018" y="1786791"/>
                  <a:pt x="1918952" y="1867437"/>
                </a:cubicBezTo>
                <a:cubicBezTo>
                  <a:pt x="1925631" y="1903503"/>
                  <a:pt x="1944709" y="1936124"/>
                  <a:pt x="1957588" y="1970468"/>
                </a:cubicBezTo>
                <a:cubicBezTo>
                  <a:pt x="1966174" y="1953296"/>
                  <a:pt x="1973821" y="1935621"/>
                  <a:pt x="1983346" y="1918952"/>
                </a:cubicBezTo>
                <a:cubicBezTo>
                  <a:pt x="2005960" y="1879378"/>
                  <a:pt x="2019291" y="1875511"/>
                  <a:pt x="2034861" y="1828800"/>
                </a:cubicBezTo>
                <a:cubicBezTo>
                  <a:pt x="2046056" y="1795216"/>
                  <a:pt x="2045399" y="1757731"/>
                  <a:pt x="2060619" y="1725769"/>
                </a:cubicBezTo>
                <a:cubicBezTo>
                  <a:pt x="2088792" y="1666605"/>
                  <a:pt x="2163650" y="1558344"/>
                  <a:pt x="2163650" y="1558344"/>
                </a:cubicBezTo>
                <a:cubicBezTo>
                  <a:pt x="2172236" y="1498243"/>
                  <a:pt x="2173625" y="1436664"/>
                  <a:pt x="2189408" y="1378040"/>
                </a:cubicBezTo>
                <a:cubicBezTo>
                  <a:pt x="2201481" y="1333198"/>
                  <a:pt x="2266681" y="1227263"/>
                  <a:pt x="2266681" y="1159099"/>
                </a:cubicBezTo>
                <a:cubicBezTo>
                  <a:pt x="2266681" y="1141399"/>
                  <a:pt x="2258095" y="1193442"/>
                  <a:pt x="2253802" y="1210614"/>
                </a:cubicBezTo>
                <a:cubicBezTo>
                  <a:pt x="2277796" y="1450548"/>
                  <a:pt x="2243290" y="1259856"/>
                  <a:pt x="2292439" y="1390918"/>
                </a:cubicBezTo>
                <a:cubicBezTo>
                  <a:pt x="2298654" y="1407491"/>
                  <a:pt x="2294261" y="1428612"/>
                  <a:pt x="2305318" y="1442434"/>
                </a:cubicBezTo>
                <a:cubicBezTo>
                  <a:pt x="2313798" y="1453035"/>
                  <a:pt x="2331075" y="1451020"/>
                  <a:pt x="2343954" y="1455313"/>
                </a:cubicBezTo>
                <a:cubicBezTo>
                  <a:pt x="2351313" y="1444274"/>
                  <a:pt x="2383818" y="1384785"/>
                  <a:pt x="2408349" y="1390918"/>
                </a:cubicBezTo>
                <a:cubicBezTo>
                  <a:pt x="2421519" y="1394211"/>
                  <a:pt x="2416935" y="1416676"/>
                  <a:pt x="2421228" y="1429555"/>
                </a:cubicBezTo>
                <a:cubicBezTo>
                  <a:pt x="2425521" y="1416676"/>
                  <a:pt x="2420531" y="1390918"/>
                  <a:pt x="2434107" y="1390918"/>
                </a:cubicBezTo>
                <a:cubicBezTo>
                  <a:pt x="2447683" y="1390918"/>
                  <a:pt x="2443256" y="1416502"/>
                  <a:pt x="2446985" y="1429555"/>
                </a:cubicBezTo>
                <a:cubicBezTo>
                  <a:pt x="2451848" y="1446574"/>
                  <a:pt x="2448806" y="1467249"/>
                  <a:pt x="2459864" y="1481071"/>
                </a:cubicBezTo>
                <a:cubicBezTo>
                  <a:pt x="2468345" y="1491672"/>
                  <a:pt x="2485622" y="1489656"/>
                  <a:pt x="2498501" y="1493949"/>
                </a:cubicBezTo>
                <a:cubicBezTo>
                  <a:pt x="2502794" y="1506828"/>
                  <a:pt x="2498210" y="1529293"/>
                  <a:pt x="2511380" y="1532586"/>
                </a:cubicBezTo>
                <a:cubicBezTo>
                  <a:pt x="2547227" y="1541548"/>
                  <a:pt x="2557473" y="1484456"/>
                  <a:pt x="2562895" y="1468192"/>
                </a:cubicBezTo>
                <a:cubicBezTo>
                  <a:pt x="2571481" y="1481071"/>
                  <a:pt x="2583218" y="1492335"/>
                  <a:pt x="2588653" y="1506828"/>
                </a:cubicBezTo>
                <a:cubicBezTo>
                  <a:pt x="2595045" y="1523873"/>
                  <a:pt x="2611781" y="1636661"/>
                  <a:pt x="2614411" y="1648496"/>
                </a:cubicBezTo>
                <a:cubicBezTo>
                  <a:pt x="2621558" y="1680659"/>
                  <a:pt x="2644459" y="1722901"/>
                  <a:pt x="2653047" y="1751527"/>
                </a:cubicBezTo>
                <a:cubicBezTo>
                  <a:pt x="2666871" y="1797609"/>
                  <a:pt x="2669775" y="1860924"/>
                  <a:pt x="2678805" y="1906073"/>
                </a:cubicBezTo>
                <a:cubicBezTo>
                  <a:pt x="2681467" y="1919385"/>
                  <a:pt x="2688391" y="1931540"/>
                  <a:pt x="2691684" y="1944710"/>
                </a:cubicBezTo>
                <a:cubicBezTo>
                  <a:pt x="2696993" y="1965946"/>
                  <a:pt x="2700270" y="1987639"/>
                  <a:pt x="2704563" y="2009104"/>
                </a:cubicBezTo>
                <a:cubicBezTo>
                  <a:pt x="2778888" y="1414506"/>
                  <a:pt x="2723258" y="1901300"/>
                  <a:pt x="2678805" y="412124"/>
                </a:cubicBezTo>
                <a:cubicBezTo>
                  <a:pt x="2675479" y="300695"/>
                  <a:pt x="2678059" y="215960"/>
                  <a:pt x="2653047" y="115910"/>
                </a:cubicBezTo>
                <a:cubicBezTo>
                  <a:pt x="2649755" y="102740"/>
                  <a:pt x="2644462" y="90152"/>
                  <a:pt x="2640169" y="77273"/>
                </a:cubicBezTo>
                <a:cubicBezTo>
                  <a:pt x="2613849" y="156233"/>
                  <a:pt x="2631751" y="78285"/>
                  <a:pt x="2653047" y="206062"/>
                </a:cubicBezTo>
                <a:cubicBezTo>
                  <a:pt x="2699288" y="483515"/>
                  <a:pt x="2620333" y="220869"/>
                  <a:pt x="2717442" y="463640"/>
                </a:cubicBezTo>
                <a:cubicBezTo>
                  <a:pt x="2727526" y="488849"/>
                  <a:pt x="2733921" y="515397"/>
                  <a:pt x="2743200" y="540913"/>
                </a:cubicBezTo>
                <a:cubicBezTo>
                  <a:pt x="2751100" y="562639"/>
                  <a:pt x="2761226" y="583520"/>
                  <a:pt x="2768957" y="605307"/>
                </a:cubicBezTo>
                <a:cubicBezTo>
                  <a:pt x="2808456" y="716622"/>
                  <a:pt x="2836896" y="832223"/>
                  <a:pt x="2884867" y="940158"/>
                </a:cubicBezTo>
                <a:cubicBezTo>
                  <a:pt x="2902039" y="978795"/>
                  <a:pt x="2921205" y="1016605"/>
                  <a:pt x="2936383" y="1056068"/>
                </a:cubicBezTo>
                <a:cubicBezTo>
                  <a:pt x="2994836" y="1208047"/>
                  <a:pt x="2896961" y="1002984"/>
                  <a:pt x="2975019" y="1159099"/>
                </a:cubicBezTo>
                <a:cubicBezTo>
                  <a:pt x="2979312" y="1180564"/>
                  <a:pt x="2985067" y="1201787"/>
                  <a:pt x="2987898" y="1223493"/>
                </a:cubicBezTo>
                <a:cubicBezTo>
                  <a:pt x="2997954" y="1300589"/>
                  <a:pt x="2987086" y="1382245"/>
                  <a:pt x="3013656" y="1455313"/>
                </a:cubicBezTo>
                <a:cubicBezTo>
                  <a:pt x="3024337" y="1484685"/>
                  <a:pt x="3031191" y="1395313"/>
                  <a:pt x="3039414" y="1365161"/>
                </a:cubicBezTo>
                <a:cubicBezTo>
                  <a:pt x="3058606" y="1294788"/>
                  <a:pt x="3040234" y="1331731"/>
                  <a:pt x="3078050" y="1275009"/>
                </a:cubicBezTo>
                <a:cubicBezTo>
                  <a:pt x="3082343" y="1262130"/>
                  <a:pt x="3084336" y="1248239"/>
                  <a:pt x="3090929" y="1236372"/>
                </a:cubicBezTo>
                <a:cubicBezTo>
                  <a:pt x="3105963" y="1209311"/>
                  <a:pt x="3142445" y="1159099"/>
                  <a:pt x="3142445" y="1159099"/>
                </a:cubicBezTo>
                <a:cubicBezTo>
                  <a:pt x="3151031" y="1210614"/>
                  <a:pt x="3151687" y="1264099"/>
                  <a:pt x="3168202" y="1313645"/>
                </a:cubicBezTo>
                <a:cubicBezTo>
                  <a:pt x="3186416" y="1368286"/>
                  <a:pt x="3227263" y="1413551"/>
                  <a:pt x="3245476" y="1468192"/>
                </a:cubicBezTo>
                <a:lnTo>
                  <a:pt x="3258354" y="1506828"/>
                </a:lnTo>
                <a:cubicBezTo>
                  <a:pt x="3262647" y="1481070"/>
                  <a:pt x="3265568" y="1455046"/>
                  <a:pt x="3271233" y="1429555"/>
                </a:cubicBezTo>
                <a:cubicBezTo>
                  <a:pt x="3274178" y="1416303"/>
                  <a:pt x="3280819" y="1404088"/>
                  <a:pt x="3284112" y="1390918"/>
                </a:cubicBezTo>
                <a:cubicBezTo>
                  <a:pt x="3289421" y="1369682"/>
                  <a:pt x="3292698" y="1347989"/>
                  <a:pt x="3296991" y="1326524"/>
                </a:cubicBezTo>
                <a:cubicBezTo>
                  <a:pt x="3301284" y="1390918"/>
                  <a:pt x="3289461" y="1458482"/>
                  <a:pt x="3309870" y="1519707"/>
                </a:cubicBezTo>
                <a:cubicBezTo>
                  <a:pt x="3315162" y="1535584"/>
                  <a:pt x="3346034" y="1397100"/>
                  <a:pt x="3348507" y="1390918"/>
                </a:cubicBezTo>
                <a:cubicBezTo>
                  <a:pt x="3355161" y="1374283"/>
                  <a:pt x="3392158" y="1285354"/>
                  <a:pt x="3425780" y="1275009"/>
                </a:cubicBezTo>
                <a:cubicBezTo>
                  <a:pt x="3467016" y="1262321"/>
                  <a:pt x="3511639" y="1266423"/>
                  <a:pt x="3554569" y="1262130"/>
                </a:cubicBezTo>
                <a:cubicBezTo>
                  <a:pt x="3632371" y="1236195"/>
                  <a:pt x="3560873" y="1245829"/>
                  <a:pt x="3606084" y="1313645"/>
                </a:cubicBezTo>
                <a:cubicBezTo>
                  <a:pt x="3646636" y="1374473"/>
                  <a:pt x="3705260" y="1421582"/>
                  <a:pt x="3747752" y="1481071"/>
                </a:cubicBezTo>
                <a:cubicBezTo>
                  <a:pt x="3828884" y="1594657"/>
                  <a:pt x="3795631" y="1538192"/>
                  <a:pt x="3850783" y="1648496"/>
                </a:cubicBezTo>
                <a:cubicBezTo>
                  <a:pt x="3902095" y="1494547"/>
                  <a:pt x="3848782" y="1663493"/>
                  <a:pt x="3902298" y="1262130"/>
                </a:cubicBezTo>
                <a:cubicBezTo>
                  <a:pt x="3912652" y="1184478"/>
                  <a:pt x="3905902" y="1100379"/>
                  <a:pt x="3940935" y="1030310"/>
                </a:cubicBezTo>
                <a:lnTo>
                  <a:pt x="3966692" y="978794"/>
                </a:lnTo>
                <a:cubicBezTo>
                  <a:pt x="3975278" y="1000259"/>
                  <a:pt x="3985139" y="1021257"/>
                  <a:pt x="3992450" y="1043189"/>
                </a:cubicBezTo>
                <a:cubicBezTo>
                  <a:pt x="4002333" y="1072838"/>
                  <a:pt x="4001644" y="1106838"/>
                  <a:pt x="4018208" y="1133341"/>
                </a:cubicBezTo>
                <a:cubicBezTo>
                  <a:pt x="4025403" y="1144853"/>
                  <a:pt x="4043966" y="1141927"/>
                  <a:pt x="4056845" y="1146220"/>
                </a:cubicBezTo>
                <a:cubicBezTo>
                  <a:pt x="4074017" y="1129048"/>
                  <a:pt x="4097500" y="1116425"/>
                  <a:pt x="4108360" y="1094704"/>
                </a:cubicBezTo>
                <a:cubicBezTo>
                  <a:pt x="4120038" y="1071348"/>
                  <a:pt x="4104044" y="1037083"/>
                  <a:pt x="4121239" y="1017431"/>
                </a:cubicBezTo>
                <a:cubicBezTo>
                  <a:pt x="4139118" y="996998"/>
                  <a:pt x="4173303" y="1001757"/>
                  <a:pt x="4198512" y="991673"/>
                </a:cubicBezTo>
                <a:cubicBezTo>
                  <a:pt x="4216338" y="984543"/>
                  <a:pt x="4232856" y="974502"/>
                  <a:pt x="4250028" y="965916"/>
                </a:cubicBezTo>
                <a:cubicBezTo>
                  <a:pt x="4268147" y="993095"/>
                  <a:pt x="4285716" y="1024922"/>
                  <a:pt x="4314422" y="1043189"/>
                </a:cubicBezTo>
                <a:cubicBezTo>
                  <a:pt x="4346816" y="1063804"/>
                  <a:pt x="4383109" y="1077532"/>
                  <a:pt x="4417453" y="1094704"/>
                </a:cubicBezTo>
                <a:cubicBezTo>
                  <a:pt x="4430332" y="1090411"/>
                  <a:pt x="4447609" y="1092426"/>
                  <a:pt x="4456090" y="1081825"/>
                </a:cubicBezTo>
                <a:cubicBezTo>
                  <a:pt x="4467147" y="1068004"/>
                  <a:pt x="4462920" y="1046945"/>
                  <a:pt x="4468969" y="1030310"/>
                </a:cubicBezTo>
                <a:cubicBezTo>
                  <a:pt x="4497303" y="952391"/>
                  <a:pt x="4536005" y="878113"/>
                  <a:pt x="4559121" y="798490"/>
                </a:cubicBezTo>
                <a:lnTo>
                  <a:pt x="4790940" y="0"/>
                </a:lnTo>
                <a:lnTo>
                  <a:pt x="4932608" y="167425"/>
                </a:lnTo>
                <a:cubicBezTo>
                  <a:pt x="4954205" y="193072"/>
                  <a:pt x="4977774" y="217231"/>
                  <a:pt x="4997002" y="244699"/>
                </a:cubicBezTo>
                <a:cubicBezTo>
                  <a:pt x="5027053" y="287628"/>
                  <a:pt x="5053305" y="333484"/>
                  <a:pt x="5087154" y="373487"/>
                </a:cubicBezTo>
                <a:cubicBezTo>
                  <a:pt x="5101019" y="389873"/>
                  <a:pt x="5138670" y="412124"/>
                  <a:pt x="5138670" y="412124"/>
                </a:cubicBezTo>
              </a:path>
            </a:pathLst>
          </a:cu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713130" y="2816348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13128" y="3154099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17247" y="3463021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13127" y="3730748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09008" y="4039670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9006" y="4377421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21363" y="4686343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8867" y="4956385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512143" y="5077500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956986" y="5077500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364760" y="5073378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772536" y="5077500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163834" y="5081616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608677" y="5081616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016451" y="5077494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420102" y="5069256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827878" y="5073378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045749" y="4972216"/>
            <a:ext cx="276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 smtClean="0"/>
              <a:t>t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4845874" y="1288491"/>
            <a:ext cx="5186035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FOREX Trading Strategy</a:t>
            </a:r>
            <a:r>
              <a:rPr lang="hu-HU" dirty="0" smtClean="0"/>
              <a:t>:</a:t>
            </a:r>
          </a:p>
          <a:p>
            <a:r>
              <a:rPr lang="hu-HU" dirty="0"/>
              <a:t>	</a:t>
            </a:r>
            <a:endParaRPr lang="hu-HU" dirty="0" smtClean="0"/>
          </a:p>
          <a:p>
            <a:r>
              <a:rPr lang="hu-HU" dirty="0"/>
              <a:t> </a:t>
            </a:r>
            <a:r>
              <a:rPr lang="hu-HU" dirty="0" smtClean="0"/>
              <a:t> </a:t>
            </a:r>
            <a:r>
              <a:rPr lang="hu-HU" sz="1600" b="1" dirty="0" smtClean="0">
                <a:solidFill>
                  <a:srgbClr val="00B050"/>
                </a:solidFill>
              </a:rPr>
              <a:t>1.) </a:t>
            </a:r>
            <a:r>
              <a:rPr lang="hu-HU" sz="1600" dirty="0" smtClean="0"/>
              <a:t>technical analysis: we analyze historical</a:t>
            </a:r>
          </a:p>
          <a:p>
            <a:r>
              <a:rPr lang="hu-HU" sz="1600" dirty="0"/>
              <a:t> </a:t>
            </a:r>
            <a:r>
              <a:rPr lang="hu-HU" sz="1600" dirty="0" smtClean="0"/>
              <a:t>         data to make predictions in the future</a:t>
            </a:r>
          </a:p>
          <a:p>
            <a:endParaRPr lang="hu-HU" sz="1600" dirty="0"/>
          </a:p>
          <a:p>
            <a:r>
              <a:rPr lang="hu-HU" sz="1600" dirty="0" smtClean="0"/>
              <a:t>  </a:t>
            </a:r>
            <a:r>
              <a:rPr lang="hu-HU" sz="1600" b="1" dirty="0" smtClean="0">
                <a:solidFill>
                  <a:srgbClr val="00B050"/>
                </a:solidFill>
              </a:rPr>
              <a:t>2.) </a:t>
            </a:r>
            <a:r>
              <a:rPr lang="hu-HU" sz="1600" dirty="0" smtClean="0"/>
              <a:t>combine </a:t>
            </a:r>
            <a:r>
              <a:rPr lang="hu-HU" sz="1600" b="1" dirty="0" smtClean="0"/>
              <a:t>ARIMA</a:t>
            </a:r>
            <a:r>
              <a:rPr lang="hu-HU" sz="1600" dirty="0" smtClean="0"/>
              <a:t> and </a:t>
            </a:r>
            <a:r>
              <a:rPr lang="hu-HU" sz="1600" b="1" dirty="0" smtClean="0"/>
              <a:t>GARCH</a:t>
            </a:r>
            <a:r>
              <a:rPr lang="hu-HU" sz="1600" dirty="0" smtClean="0"/>
              <a:t>: we can explain</a:t>
            </a:r>
          </a:p>
          <a:p>
            <a:r>
              <a:rPr lang="hu-HU" sz="1600" dirty="0"/>
              <a:t>	</a:t>
            </a:r>
            <a:r>
              <a:rPr lang="hu-HU" sz="1600" dirty="0" smtClean="0"/>
              <a:t>serial correlation and volatility </a:t>
            </a:r>
          </a:p>
          <a:p>
            <a:r>
              <a:rPr lang="hu-HU" sz="1600" dirty="0"/>
              <a:t>	</a:t>
            </a:r>
            <a:r>
              <a:rPr lang="hu-HU" sz="1600" dirty="0" smtClean="0"/>
              <a:t>	clustering as well</a:t>
            </a:r>
          </a:p>
          <a:p>
            <a:r>
              <a:rPr lang="hu-HU" sz="1600" dirty="0"/>
              <a:t>  </a:t>
            </a:r>
            <a:endParaRPr lang="hu-HU" sz="1600" dirty="0" smtClean="0"/>
          </a:p>
          <a:p>
            <a:r>
              <a:rPr lang="hu-HU" sz="1600" dirty="0"/>
              <a:t> </a:t>
            </a:r>
            <a:r>
              <a:rPr lang="hu-HU" sz="1600" dirty="0" smtClean="0"/>
              <a:t> </a:t>
            </a:r>
            <a:r>
              <a:rPr lang="hu-HU" sz="1600" b="1" dirty="0" smtClean="0">
                <a:solidFill>
                  <a:srgbClr val="00B050"/>
                </a:solidFill>
              </a:rPr>
              <a:t>3.) </a:t>
            </a:r>
            <a:r>
              <a:rPr lang="hu-HU" sz="1600" dirty="0" smtClean="0"/>
              <a:t>we define a rolling window with length </a:t>
            </a:r>
            <a:r>
              <a:rPr lang="hu-HU" sz="1600" b="1" dirty="0" smtClean="0"/>
              <a:t>h</a:t>
            </a:r>
          </a:p>
          <a:p>
            <a:r>
              <a:rPr lang="hu-HU" sz="1600" b="1" dirty="0"/>
              <a:t>	</a:t>
            </a:r>
            <a:r>
              <a:rPr lang="hu-HU" sz="1600" dirty="0" smtClean="0"/>
              <a:t>We fit </a:t>
            </a:r>
            <a:r>
              <a:rPr lang="hu-HU" sz="1600" b="1" dirty="0" smtClean="0"/>
              <a:t>ARIMA&amp;GARCH</a:t>
            </a:r>
            <a:r>
              <a:rPr lang="hu-HU" sz="1600" dirty="0" smtClean="0"/>
              <a:t> model on every </a:t>
            </a:r>
            <a:r>
              <a:rPr lang="hu-HU" sz="1600" b="1" dirty="0" smtClean="0"/>
              <a:t>h</a:t>
            </a:r>
          </a:p>
          <a:p>
            <a:r>
              <a:rPr lang="hu-HU" sz="1600" dirty="0"/>
              <a:t>	 </a:t>
            </a:r>
            <a:r>
              <a:rPr lang="hu-HU" sz="1600" dirty="0" smtClean="0"/>
              <a:t>  observations: and predict the next day’s</a:t>
            </a:r>
          </a:p>
          <a:p>
            <a:r>
              <a:rPr lang="hu-HU" sz="1600" dirty="0"/>
              <a:t>	</a:t>
            </a:r>
            <a:r>
              <a:rPr lang="hu-HU" sz="1600" dirty="0" smtClean="0"/>
              <a:t>	log daily return 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120845" y="5341548"/>
            <a:ext cx="1243915" cy="0"/>
          </a:xfrm>
          <a:prstGeom prst="straightConnector1">
            <a:avLst/>
          </a:prstGeom>
          <a:ln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1120845" y="5338918"/>
            <a:ext cx="892310" cy="0"/>
          </a:xfrm>
          <a:prstGeom prst="straightConnector1">
            <a:avLst/>
          </a:prstGeom>
          <a:ln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82341" y="534417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h</a:t>
            </a:r>
            <a:endParaRPr lang="hu-HU" b="1" dirty="0"/>
          </a:p>
        </p:txBody>
      </p:sp>
      <p:sp>
        <p:nvSpPr>
          <p:cNvPr id="32" name="Oval 31"/>
          <p:cNvSpPr/>
          <p:nvPr/>
        </p:nvSpPr>
        <p:spPr>
          <a:xfrm>
            <a:off x="2303986" y="5101575"/>
            <a:ext cx="110613" cy="11061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78428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Trading Strategy</a:t>
            </a:r>
            <a:endParaRPr lang="hu-HU" b="1" u="sng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812747" y="2118145"/>
            <a:ext cx="0" cy="33778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86858" y="5147526"/>
            <a:ext cx="45972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0880" y="1745923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EUR/USD</a:t>
            </a:r>
            <a:endParaRPr lang="hu-HU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20845" y="5073384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09011" y="2507426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1184986" y="2118144"/>
            <a:ext cx="3642892" cy="2627290"/>
          </a:xfrm>
          <a:custGeom>
            <a:avLst/>
            <a:gdLst>
              <a:gd name="connsiteX0" fmla="*/ 0 w 5138670"/>
              <a:gd name="connsiteY0" fmla="*/ 2627290 h 2627290"/>
              <a:gd name="connsiteX1" fmla="*/ 51515 w 5138670"/>
              <a:gd name="connsiteY1" fmla="*/ 2562896 h 2627290"/>
              <a:gd name="connsiteX2" fmla="*/ 90152 w 5138670"/>
              <a:gd name="connsiteY2" fmla="*/ 2421228 h 2627290"/>
              <a:gd name="connsiteX3" fmla="*/ 128788 w 5138670"/>
              <a:gd name="connsiteY3" fmla="*/ 2318197 h 2627290"/>
              <a:gd name="connsiteX4" fmla="*/ 154546 w 5138670"/>
              <a:gd name="connsiteY4" fmla="*/ 2266682 h 2627290"/>
              <a:gd name="connsiteX5" fmla="*/ 193183 w 5138670"/>
              <a:gd name="connsiteY5" fmla="*/ 2189409 h 2627290"/>
              <a:gd name="connsiteX6" fmla="*/ 231819 w 5138670"/>
              <a:gd name="connsiteY6" fmla="*/ 2176530 h 2627290"/>
              <a:gd name="connsiteX7" fmla="*/ 244698 w 5138670"/>
              <a:gd name="connsiteY7" fmla="*/ 2228045 h 2627290"/>
              <a:gd name="connsiteX8" fmla="*/ 257577 w 5138670"/>
              <a:gd name="connsiteY8" fmla="*/ 2395471 h 2627290"/>
              <a:gd name="connsiteX9" fmla="*/ 283335 w 5138670"/>
              <a:gd name="connsiteY9" fmla="*/ 2331076 h 2627290"/>
              <a:gd name="connsiteX10" fmla="*/ 309092 w 5138670"/>
              <a:gd name="connsiteY10" fmla="*/ 2240924 h 2627290"/>
              <a:gd name="connsiteX11" fmla="*/ 334850 w 5138670"/>
              <a:gd name="connsiteY11" fmla="*/ 2202287 h 2627290"/>
              <a:gd name="connsiteX12" fmla="*/ 347729 w 5138670"/>
              <a:gd name="connsiteY12" fmla="*/ 2150772 h 2627290"/>
              <a:gd name="connsiteX13" fmla="*/ 412123 w 5138670"/>
              <a:gd name="connsiteY13" fmla="*/ 2073499 h 2627290"/>
              <a:gd name="connsiteX14" fmla="*/ 425002 w 5138670"/>
              <a:gd name="connsiteY14" fmla="*/ 2112135 h 2627290"/>
              <a:gd name="connsiteX15" fmla="*/ 437881 w 5138670"/>
              <a:gd name="connsiteY15" fmla="*/ 2395471 h 2627290"/>
              <a:gd name="connsiteX16" fmla="*/ 489397 w 5138670"/>
              <a:gd name="connsiteY16" fmla="*/ 2369713 h 2627290"/>
              <a:gd name="connsiteX17" fmla="*/ 553791 w 5138670"/>
              <a:gd name="connsiteY17" fmla="*/ 2292440 h 2627290"/>
              <a:gd name="connsiteX18" fmla="*/ 592428 w 5138670"/>
              <a:gd name="connsiteY18" fmla="*/ 2215166 h 2627290"/>
              <a:gd name="connsiteX19" fmla="*/ 631064 w 5138670"/>
              <a:gd name="connsiteY19" fmla="*/ 2189409 h 2627290"/>
              <a:gd name="connsiteX20" fmla="*/ 643943 w 5138670"/>
              <a:gd name="connsiteY20" fmla="*/ 2150772 h 2627290"/>
              <a:gd name="connsiteX21" fmla="*/ 682580 w 5138670"/>
              <a:gd name="connsiteY21" fmla="*/ 2163651 h 2627290"/>
              <a:gd name="connsiteX22" fmla="*/ 721216 w 5138670"/>
              <a:gd name="connsiteY22" fmla="*/ 2421228 h 2627290"/>
              <a:gd name="connsiteX23" fmla="*/ 772732 w 5138670"/>
              <a:gd name="connsiteY23" fmla="*/ 2485623 h 2627290"/>
              <a:gd name="connsiteX24" fmla="*/ 785611 w 5138670"/>
              <a:gd name="connsiteY24" fmla="*/ 2446986 h 2627290"/>
              <a:gd name="connsiteX25" fmla="*/ 798490 w 5138670"/>
              <a:gd name="connsiteY25" fmla="*/ 2498501 h 2627290"/>
              <a:gd name="connsiteX26" fmla="*/ 785611 w 5138670"/>
              <a:gd name="connsiteY26" fmla="*/ 2240924 h 2627290"/>
              <a:gd name="connsiteX27" fmla="*/ 798490 w 5138670"/>
              <a:gd name="connsiteY27" fmla="*/ 2137893 h 2627290"/>
              <a:gd name="connsiteX28" fmla="*/ 837126 w 5138670"/>
              <a:gd name="connsiteY28" fmla="*/ 2009104 h 2627290"/>
              <a:gd name="connsiteX29" fmla="*/ 850005 w 5138670"/>
              <a:gd name="connsiteY29" fmla="*/ 1970468 h 2627290"/>
              <a:gd name="connsiteX30" fmla="*/ 862884 w 5138670"/>
              <a:gd name="connsiteY30" fmla="*/ 1906073 h 2627290"/>
              <a:gd name="connsiteX31" fmla="*/ 888642 w 5138670"/>
              <a:gd name="connsiteY31" fmla="*/ 2047741 h 2627290"/>
              <a:gd name="connsiteX32" fmla="*/ 914400 w 5138670"/>
              <a:gd name="connsiteY32" fmla="*/ 2150772 h 2627290"/>
              <a:gd name="connsiteX33" fmla="*/ 953036 w 5138670"/>
              <a:gd name="connsiteY33" fmla="*/ 2189409 h 2627290"/>
              <a:gd name="connsiteX34" fmla="*/ 965915 w 5138670"/>
              <a:gd name="connsiteY34" fmla="*/ 2150772 h 2627290"/>
              <a:gd name="connsiteX35" fmla="*/ 1030309 w 5138670"/>
              <a:gd name="connsiteY35" fmla="*/ 2137893 h 2627290"/>
              <a:gd name="connsiteX36" fmla="*/ 1068946 w 5138670"/>
              <a:gd name="connsiteY36" fmla="*/ 2125014 h 2627290"/>
              <a:gd name="connsiteX37" fmla="*/ 1081825 w 5138670"/>
              <a:gd name="connsiteY37" fmla="*/ 2009104 h 2627290"/>
              <a:gd name="connsiteX38" fmla="*/ 1107583 w 5138670"/>
              <a:gd name="connsiteY38" fmla="*/ 1970468 h 2627290"/>
              <a:gd name="connsiteX39" fmla="*/ 1133340 w 5138670"/>
              <a:gd name="connsiteY39" fmla="*/ 1893194 h 2627290"/>
              <a:gd name="connsiteX40" fmla="*/ 1184856 w 5138670"/>
              <a:gd name="connsiteY40" fmla="*/ 1777285 h 2627290"/>
              <a:gd name="connsiteX41" fmla="*/ 1223492 w 5138670"/>
              <a:gd name="connsiteY41" fmla="*/ 1609859 h 2627290"/>
              <a:gd name="connsiteX42" fmla="*/ 1236371 w 5138670"/>
              <a:gd name="connsiteY42" fmla="*/ 1571223 h 2627290"/>
              <a:gd name="connsiteX43" fmla="*/ 1262129 w 5138670"/>
              <a:gd name="connsiteY43" fmla="*/ 1481071 h 2627290"/>
              <a:gd name="connsiteX44" fmla="*/ 1287887 w 5138670"/>
              <a:gd name="connsiteY44" fmla="*/ 1854558 h 2627290"/>
              <a:gd name="connsiteX45" fmla="*/ 1339402 w 5138670"/>
              <a:gd name="connsiteY45" fmla="*/ 2034862 h 2627290"/>
              <a:gd name="connsiteX46" fmla="*/ 1365160 w 5138670"/>
              <a:gd name="connsiteY46" fmla="*/ 2202287 h 2627290"/>
              <a:gd name="connsiteX47" fmla="*/ 1378039 w 5138670"/>
              <a:gd name="connsiteY47" fmla="*/ 2343955 h 2627290"/>
              <a:gd name="connsiteX48" fmla="*/ 1403797 w 5138670"/>
              <a:gd name="connsiteY48" fmla="*/ 2421228 h 2627290"/>
              <a:gd name="connsiteX49" fmla="*/ 1442433 w 5138670"/>
              <a:gd name="connsiteY49" fmla="*/ 2434107 h 2627290"/>
              <a:gd name="connsiteX50" fmla="*/ 1481070 w 5138670"/>
              <a:gd name="connsiteY50" fmla="*/ 2408349 h 2627290"/>
              <a:gd name="connsiteX51" fmla="*/ 1493949 w 5138670"/>
              <a:gd name="connsiteY51" fmla="*/ 2369713 h 2627290"/>
              <a:gd name="connsiteX52" fmla="*/ 1519707 w 5138670"/>
              <a:gd name="connsiteY52" fmla="*/ 2408349 h 2627290"/>
              <a:gd name="connsiteX53" fmla="*/ 1558343 w 5138670"/>
              <a:gd name="connsiteY53" fmla="*/ 2421228 h 2627290"/>
              <a:gd name="connsiteX54" fmla="*/ 1584101 w 5138670"/>
              <a:gd name="connsiteY54" fmla="*/ 2382592 h 2627290"/>
              <a:gd name="connsiteX55" fmla="*/ 1609859 w 5138670"/>
              <a:gd name="connsiteY55" fmla="*/ 2125014 h 2627290"/>
              <a:gd name="connsiteX56" fmla="*/ 1635616 w 5138670"/>
              <a:gd name="connsiteY56" fmla="*/ 1700011 h 2627290"/>
              <a:gd name="connsiteX57" fmla="*/ 1687132 w 5138670"/>
              <a:gd name="connsiteY57" fmla="*/ 1326524 h 2627290"/>
              <a:gd name="connsiteX58" fmla="*/ 1700011 w 5138670"/>
              <a:gd name="connsiteY58" fmla="*/ 927279 h 2627290"/>
              <a:gd name="connsiteX59" fmla="*/ 1725769 w 5138670"/>
              <a:gd name="connsiteY59" fmla="*/ 824248 h 2627290"/>
              <a:gd name="connsiteX60" fmla="*/ 1751526 w 5138670"/>
              <a:gd name="connsiteY60" fmla="*/ 1262130 h 2627290"/>
              <a:gd name="connsiteX61" fmla="*/ 1764405 w 5138670"/>
              <a:gd name="connsiteY61" fmla="*/ 1352282 h 2627290"/>
              <a:gd name="connsiteX62" fmla="*/ 1790163 w 5138670"/>
              <a:gd name="connsiteY62" fmla="*/ 1416676 h 2627290"/>
              <a:gd name="connsiteX63" fmla="*/ 1803042 w 5138670"/>
              <a:gd name="connsiteY63" fmla="*/ 1455313 h 2627290"/>
              <a:gd name="connsiteX64" fmla="*/ 1828800 w 5138670"/>
              <a:gd name="connsiteY64" fmla="*/ 1648496 h 2627290"/>
              <a:gd name="connsiteX65" fmla="*/ 1841678 w 5138670"/>
              <a:gd name="connsiteY65" fmla="*/ 1609859 h 2627290"/>
              <a:gd name="connsiteX66" fmla="*/ 1880315 w 5138670"/>
              <a:gd name="connsiteY66" fmla="*/ 1571223 h 2627290"/>
              <a:gd name="connsiteX67" fmla="*/ 1893194 w 5138670"/>
              <a:gd name="connsiteY67" fmla="*/ 1622738 h 2627290"/>
              <a:gd name="connsiteX68" fmla="*/ 1918952 w 5138670"/>
              <a:gd name="connsiteY68" fmla="*/ 1867437 h 2627290"/>
              <a:gd name="connsiteX69" fmla="*/ 1957588 w 5138670"/>
              <a:gd name="connsiteY69" fmla="*/ 1970468 h 2627290"/>
              <a:gd name="connsiteX70" fmla="*/ 1983346 w 5138670"/>
              <a:gd name="connsiteY70" fmla="*/ 1918952 h 2627290"/>
              <a:gd name="connsiteX71" fmla="*/ 2034861 w 5138670"/>
              <a:gd name="connsiteY71" fmla="*/ 1828800 h 2627290"/>
              <a:gd name="connsiteX72" fmla="*/ 2060619 w 5138670"/>
              <a:gd name="connsiteY72" fmla="*/ 1725769 h 2627290"/>
              <a:gd name="connsiteX73" fmla="*/ 2163650 w 5138670"/>
              <a:gd name="connsiteY73" fmla="*/ 1558344 h 2627290"/>
              <a:gd name="connsiteX74" fmla="*/ 2189408 w 5138670"/>
              <a:gd name="connsiteY74" fmla="*/ 1378040 h 2627290"/>
              <a:gd name="connsiteX75" fmla="*/ 2266681 w 5138670"/>
              <a:gd name="connsiteY75" fmla="*/ 1159099 h 2627290"/>
              <a:gd name="connsiteX76" fmla="*/ 2253802 w 5138670"/>
              <a:gd name="connsiteY76" fmla="*/ 1210614 h 2627290"/>
              <a:gd name="connsiteX77" fmla="*/ 2292439 w 5138670"/>
              <a:gd name="connsiteY77" fmla="*/ 1390918 h 2627290"/>
              <a:gd name="connsiteX78" fmla="*/ 2305318 w 5138670"/>
              <a:gd name="connsiteY78" fmla="*/ 1442434 h 2627290"/>
              <a:gd name="connsiteX79" fmla="*/ 2343954 w 5138670"/>
              <a:gd name="connsiteY79" fmla="*/ 1455313 h 2627290"/>
              <a:gd name="connsiteX80" fmla="*/ 2408349 w 5138670"/>
              <a:gd name="connsiteY80" fmla="*/ 1390918 h 2627290"/>
              <a:gd name="connsiteX81" fmla="*/ 2421228 w 5138670"/>
              <a:gd name="connsiteY81" fmla="*/ 1429555 h 2627290"/>
              <a:gd name="connsiteX82" fmla="*/ 2434107 w 5138670"/>
              <a:gd name="connsiteY82" fmla="*/ 1390918 h 2627290"/>
              <a:gd name="connsiteX83" fmla="*/ 2446985 w 5138670"/>
              <a:gd name="connsiteY83" fmla="*/ 1429555 h 2627290"/>
              <a:gd name="connsiteX84" fmla="*/ 2459864 w 5138670"/>
              <a:gd name="connsiteY84" fmla="*/ 1481071 h 2627290"/>
              <a:gd name="connsiteX85" fmla="*/ 2498501 w 5138670"/>
              <a:gd name="connsiteY85" fmla="*/ 1493949 h 2627290"/>
              <a:gd name="connsiteX86" fmla="*/ 2511380 w 5138670"/>
              <a:gd name="connsiteY86" fmla="*/ 1532586 h 2627290"/>
              <a:gd name="connsiteX87" fmla="*/ 2562895 w 5138670"/>
              <a:gd name="connsiteY87" fmla="*/ 1468192 h 2627290"/>
              <a:gd name="connsiteX88" fmla="*/ 2588653 w 5138670"/>
              <a:gd name="connsiteY88" fmla="*/ 1506828 h 2627290"/>
              <a:gd name="connsiteX89" fmla="*/ 2614411 w 5138670"/>
              <a:gd name="connsiteY89" fmla="*/ 1648496 h 2627290"/>
              <a:gd name="connsiteX90" fmla="*/ 2653047 w 5138670"/>
              <a:gd name="connsiteY90" fmla="*/ 1751527 h 2627290"/>
              <a:gd name="connsiteX91" fmla="*/ 2678805 w 5138670"/>
              <a:gd name="connsiteY91" fmla="*/ 1906073 h 2627290"/>
              <a:gd name="connsiteX92" fmla="*/ 2691684 w 5138670"/>
              <a:gd name="connsiteY92" fmla="*/ 1944710 h 2627290"/>
              <a:gd name="connsiteX93" fmla="*/ 2704563 w 5138670"/>
              <a:gd name="connsiteY93" fmla="*/ 2009104 h 2627290"/>
              <a:gd name="connsiteX94" fmla="*/ 2678805 w 5138670"/>
              <a:gd name="connsiteY94" fmla="*/ 412124 h 2627290"/>
              <a:gd name="connsiteX95" fmla="*/ 2653047 w 5138670"/>
              <a:gd name="connsiteY95" fmla="*/ 115910 h 2627290"/>
              <a:gd name="connsiteX96" fmla="*/ 2640169 w 5138670"/>
              <a:gd name="connsiteY96" fmla="*/ 77273 h 2627290"/>
              <a:gd name="connsiteX97" fmla="*/ 2653047 w 5138670"/>
              <a:gd name="connsiteY97" fmla="*/ 206062 h 2627290"/>
              <a:gd name="connsiteX98" fmla="*/ 2717442 w 5138670"/>
              <a:gd name="connsiteY98" fmla="*/ 463640 h 2627290"/>
              <a:gd name="connsiteX99" fmla="*/ 2743200 w 5138670"/>
              <a:gd name="connsiteY99" fmla="*/ 540913 h 2627290"/>
              <a:gd name="connsiteX100" fmla="*/ 2768957 w 5138670"/>
              <a:gd name="connsiteY100" fmla="*/ 605307 h 2627290"/>
              <a:gd name="connsiteX101" fmla="*/ 2884867 w 5138670"/>
              <a:gd name="connsiteY101" fmla="*/ 940158 h 2627290"/>
              <a:gd name="connsiteX102" fmla="*/ 2936383 w 5138670"/>
              <a:gd name="connsiteY102" fmla="*/ 1056068 h 2627290"/>
              <a:gd name="connsiteX103" fmla="*/ 2975019 w 5138670"/>
              <a:gd name="connsiteY103" fmla="*/ 1159099 h 2627290"/>
              <a:gd name="connsiteX104" fmla="*/ 2987898 w 5138670"/>
              <a:gd name="connsiteY104" fmla="*/ 1223493 h 2627290"/>
              <a:gd name="connsiteX105" fmla="*/ 3013656 w 5138670"/>
              <a:gd name="connsiteY105" fmla="*/ 1455313 h 2627290"/>
              <a:gd name="connsiteX106" fmla="*/ 3039414 w 5138670"/>
              <a:gd name="connsiteY106" fmla="*/ 1365161 h 2627290"/>
              <a:gd name="connsiteX107" fmla="*/ 3078050 w 5138670"/>
              <a:gd name="connsiteY107" fmla="*/ 1275009 h 2627290"/>
              <a:gd name="connsiteX108" fmla="*/ 3090929 w 5138670"/>
              <a:gd name="connsiteY108" fmla="*/ 1236372 h 2627290"/>
              <a:gd name="connsiteX109" fmla="*/ 3142445 w 5138670"/>
              <a:gd name="connsiteY109" fmla="*/ 1159099 h 2627290"/>
              <a:gd name="connsiteX110" fmla="*/ 3168202 w 5138670"/>
              <a:gd name="connsiteY110" fmla="*/ 1313645 h 2627290"/>
              <a:gd name="connsiteX111" fmla="*/ 3245476 w 5138670"/>
              <a:gd name="connsiteY111" fmla="*/ 1468192 h 2627290"/>
              <a:gd name="connsiteX112" fmla="*/ 3258354 w 5138670"/>
              <a:gd name="connsiteY112" fmla="*/ 1506828 h 2627290"/>
              <a:gd name="connsiteX113" fmla="*/ 3271233 w 5138670"/>
              <a:gd name="connsiteY113" fmla="*/ 1429555 h 2627290"/>
              <a:gd name="connsiteX114" fmla="*/ 3284112 w 5138670"/>
              <a:gd name="connsiteY114" fmla="*/ 1390918 h 2627290"/>
              <a:gd name="connsiteX115" fmla="*/ 3296991 w 5138670"/>
              <a:gd name="connsiteY115" fmla="*/ 1326524 h 2627290"/>
              <a:gd name="connsiteX116" fmla="*/ 3309870 w 5138670"/>
              <a:gd name="connsiteY116" fmla="*/ 1519707 h 2627290"/>
              <a:gd name="connsiteX117" fmla="*/ 3348507 w 5138670"/>
              <a:gd name="connsiteY117" fmla="*/ 1390918 h 2627290"/>
              <a:gd name="connsiteX118" fmla="*/ 3425780 w 5138670"/>
              <a:gd name="connsiteY118" fmla="*/ 1275009 h 2627290"/>
              <a:gd name="connsiteX119" fmla="*/ 3554569 w 5138670"/>
              <a:gd name="connsiteY119" fmla="*/ 1262130 h 2627290"/>
              <a:gd name="connsiteX120" fmla="*/ 3606084 w 5138670"/>
              <a:gd name="connsiteY120" fmla="*/ 1313645 h 2627290"/>
              <a:gd name="connsiteX121" fmla="*/ 3747752 w 5138670"/>
              <a:gd name="connsiteY121" fmla="*/ 1481071 h 2627290"/>
              <a:gd name="connsiteX122" fmla="*/ 3850783 w 5138670"/>
              <a:gd name="connsiteY122" fmla="*/ 1648496 h 2627290"/>
              <a:gd name="connsiteX123" fmla="*/ 3902298 w 5138670"/>
              <a:gd name="connsiteY123" fmla="*/ 1262130 h 2627290"/>
              <a:gd name="connsiteX124" fmla="*/ 3940935 w 5138670"/>
              <a:gd name="connsiteY124" fmla="*/ 1030310 h 2627290"/>
              <a:gd name="connsiteX125" fmla="*/ 3966692 w 5138670"/>
              <a:gd name="connsiteY125" fmla="*/ 978794 h 2627290"/>
              <a:gd name="connsiteX126" fmla="*/ 3992450 w 5138670"/>
              <a:gd name="connsiteY126" fmla="*/ 1043189 h 2627290"/>
              <a:gd name="connsiteX127" fmla="*/ 4018208 w 5138670"/>
              <a:gd name="connsiteY127" fmla="*/ 1133341 h 2627290"/>
              <a:gd name="connsiteX128" fmla="*/ 4056845 w 5138670"/>
              <a:gd name="connsiteY128" fmla="*/ 1146220 h 2627290"/>
              <a:gd name="connsiteX129" fmla="*/ 4108360 w 5138670"/>
              <a:gd name="connsiteY129" fmla="*/ 1094704 h 2627290"/>
              <a:gd name="connsiteX130" fmla="*/ 4121239 w 5138670"/>
              <a:gd name="connsiteY130" fmla="*/ 1017431 h 2627290"/>
              <a:gd name="connsiteX131" fmla="*/ 4198512 w 5138670"/>
              <a:gd name="connsiteY131" fmla="*/ 991673 h 2627290"/>
              <a:gd name="connsiteX132" fmla="*/ 4250028 w 5138670"/>
              <a:gd name="connsiteY132" fmla="*/ 965916 h 2627290"/>
              <a:gd name="connsiteX133" fmla="*/ 4314422 w 5138670"/>
              <a:gd name="connsiteY133" fmla="*/ 1043189 h 2627290"/>
              <a:gd name="connsiteX134" fmla="*/ 4417453 w 5138670"/>
              <a:gd name="connsiteY134" fmla="*/ 1094704 h 2627290"/>
              <a:gd name="connsiteX135" fmla="*/ 4456090 w 5138670"/>
              <a:gd name="connsiteY135" fmla="*/ 1081825 h 2627290"/>
              <a:gd name="connsiteX136" fmla="*/ 4468969 w 5138670"/>
              <a:gd name="connsiteY136" fmla="*/ 1030310 h 2627290"/>
              <a:gd name="connsiteX137" fmla="*/ 4559121 w 5138670"/>
              <a:gd name="connsiteY137" fmla="*/ 798490 h 2627290"/>
              <a:gd name="connsiteX138" fmla="*/ 4790940 w 5138670"/>
              <a:gd name="connsiteY138" fmla="*/ 0 h 2627290"/>
              <a:gd name="connsiteX139" fmla="*/ 4932608 w 5138670"/>
              <a:gd name="connsiteY139" fmla="*/ 167425 h 2627290"/>
              <a:gd name="connsiteX140" fmla="*/ 4997002 w 5138670"/>
              <a:gd name="connsiteY140" fmla="*/ 244699 h 2627290"/>
              <a:gd name="connsiteX141" fmla="*/ 5087154 w 5138670"/>
              <a:gd name="connsiteY141" fmla="*/ 373487 h 2627290"/>
              <a:gd name="connsiteX142" fmla="*/ 5138670 w 5138670"/>
              <a:gd name="connsiteY142" fmla="*/ 412124 h 262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5138670" h="2627290">
                <a:moveTo>
                  <a:pt x="0" y="2627290"/>
                </a:moveTo>
                <a:cubicBezTo>
                  <a:pt x="17172" y="2605825"/>
                  <a:pt x="39222" y="2587482"/>
                  <a:pt x="51515" y="2562896"/>
                </a:cubicBezTo>
                <a:cubicBezTo>
                  <a:pt x="72329" y="2521269"/>
                  <a:pt x="75247" y="2465943"/>
                  <a:pt x="90152" y="2421228"/>
                </a:cubicBezTo>
                <a:cubicBezTo>
                  <a:pt x="101751" y="2386431"/>
                  <a:pt x="114681" y="2352055"/>
                  <a:pt x="128788" y="2318197"/>
                </a:cubicBezTo>
                <a:cubicBezTo>
                  <a:pt x="136172" y="2300475"/>
                  <a:pt x="146983" y="2284328"/>
                  <a:pt x="154546" y="2266682"/>
                </a:cubicBezTo>
                <a:cubicBezTo>
                  <a:pt x="166719" y="2238278"/>
                  <a:pt x="166280" y="2210932"/>
                  <a:pt x="193183" y="2189409"/>
                </a:cubicBezTo>
                <a:cubicBezTo>
                  <a:pt x="203784" y="2180929"/>
                  <a:pt x="218940" y="2180823"/>
                  <a:pt x="231819" y="2176530"/>
                </a:cubicBezTo>
                <a:cubicBezTo>
                  <a:pt x="236112" y="2193702"/>
                  <a:pt x="242630" y="2210466"/>
                  <a:pt x="244698" y="2228045"/>
                </a:cubicBezTo>
                <a:cubicBezTo>
                  <a:pt x="251238" y="2283635"/>
                  <a:pt x="237923" y="2343061"/>
                  <a:pt x="257577" y="2395471"/>
                </a:cubicBezTo>
                <a:cubicBezTo>
                  <a:pt x="265695" y="2417118"/>
                  <a:pt x="276024" y="2353008"/>
                  <a:pt x="283335" y="2331076"/>
                </a:cubicBezTo>
                <a:cubicBezTo>
                  <a:pt x="291584" y="2306328"/>
                  <a:pt x="296693" y="2265722"/>
                  <a:pt x="309092" y="2240924"/>
                </a:cubicBezTo>
                <a:cubicBezTo>
                  <a:pt x="316014" y="2227079"/>
                  <a:pt x="326264" y="2215166"/>
                  <a:pt x="334850" y="2202287"/>
                </a:cubicBezTo>
                <a:cubicBezTo>
                  <a:pt x="339143" y="2185115"/>
                  <a:pt x="340756" y="2167041"/>
                  <a:pt x="347729" y="2150772"/>
                </a:cubicBezTo>
                <a:cubicBezTo>
                  <a:pt x="361177" y="2119393"/>
                  <a:pt x="388914" y="2096708"/>
                  <a:pt x="412123" y="2073499"/>
                </a:cubicBezTo>
                <a:cubicBezTo>
                  <a:pt x="416416" y="2086378"/>
                  <a:pt x="423919" y="2098603"/>
                  <a:pt x="425002" y="2112135"/>
                </a:cubicBezTo>
                <a:cubicBezTo>
                  <a:pt x="432541" y="2206377"/>
                  <a:pt x="414951" y="2303751"/>
                  <a:pt x="437881" y="2395471"/>
                </a:cubicBezTo>
                <a:cubicBezTo>
                  <a:pt x="442537" y="2414097"/>
                  <a:pt x="472225" y="2378299"/>
                  <a:pt x="489397" y="2369713"/>
                </a:cubicBezTo>
                <a:cubicBezTo>
                  <a:pt x="517877" y="2341232"/>
                  <a:pt x="535862" y="2328298"/>
                  <a:pt x="553791" y="2292440"/>
                </a:cubicBezTo>
                <a:cubicBezTo>
                  <a:pt x="574741" y="2250540"/>
                  <a:pt x="555518" y="2252076"/>
                  <a:pt x="592428" y="2215166"/>
                </a:cubicBezTo>
                <a:cubicBezTo>
                  <a:pt x="603373" y="2204221"/>
                  <a:pt x="618185" y="2197995"/>
                  <a:pt x="631064" y="2189409"/>
                </a:cubicBezTo>
                <a:cubicBezTo>
                  <a:pt x="635357" y="2176530"/>
                  <a:pt x="631801" y="2156843"/>
                  <a:pt x="643943" y="2150772"/>
                </a:cubicBezTo>
                <a:cubicBezTo>
                  <a:pt x="656085" y="2144701"/>
                  <a:pt x="678588" y="2150676"/>
                  <a:pt x="682580" y="2163651"/>
                </a:cubicBezTo>
                <a:cubicBezTo>
                  <a:pt x="731529" y="2322733"/>
                  <a:pt x="660234" y="2289099"/>
                  <a:pt x="721216" y="2421228"/>
                </a:cubicBezTo>
                <a:cubicBezTo>
                  <a:pt x="732735" y="2446187"/>
                  <a:pt x="755560" y="2464158"/>
                  <a:pt x="772732" y="2485623"/>
                </a:cubicBezTo>
                <a:cubicBezTo>
                  <a:pt x="777025" y="2472744"/>
                  <a:pt x="773468" y="2440915"/>
                  <a:pt x="785611" y="2446986"/>
                </a:cubicBezTo>
                <a:cubicBezTo>
                  <a:pt x="801443" y="2454901"/>
                  <a:pt x="798490" y="2516201"/>
                  <a:pt x="798490" y="2498501"/>
                </a:cubicBezTo>
                <a:cubicBezTo>
                  <a:pt x="798490" y="2412535"/>
                  <a:pt x="789904" y="2326783"/>
                  <a:pt x="785611" y="2240924"/>
                </a:cubicBezTo>
                <a:cubicBezTo>
                  <a:pt x="789904" y="2206580"/>
                  <a:pt x="790982" y="2171680"/>
                  <a:pt x="798490" y="2137893"/>
                </a:cubicBezTo>
                <a:cubicBezTo>
                  <a:pt x="808213" y="2094140"/>
                  <a:pt x="823945" y="2051942"/>
                  <a:pt x="837126" y="2009104"/>
                </a:cubicBezTo>
                <a:cubicBezTo>
                  <a:pt x="841118" y="1996129"/>
                  <a:pt x="846712" y="1983638"/>
                  <a:pt x="850005" y="1970468"/>
                </a:cubicBezTo>
                <a:cubicBezTo>
                  <a:pt x="855314" y="1949232"/>
                  <a:pt x="858591" y="1927538"/>
                  <a:pt x="862884" y="1906073"/>
                </a:cubicBezTo>
                <a:cubicBezTo>
                  <a:pt x="885208" y="2062343"/>
                  <a:pt x="864353" y="1938440"/>
                  <a:pt x="888642" y="2047741"/>
                </a:cubicBezTo>
                <a:cubicBezTo>
                  <a:pt x="890810" y="2057495"/>
                  <a:pt x="902893" y="2133511"/>
                  <a:pt x="914400" y="2150772"/>
                </a:cubicBezTo>
                <a:cubicBezTo>
                  <a:pt x="924503" y="2165927"/>
                  <a:pt x="940157" y="2176530"/>
                  <a:pt x="953036" y="2189409"/>
                </a:cubicBezTo>
                <a:cubicBezTo>
                  <a:pt x="957329" y="2176530"/>
                  <a:pt x="954619" y="2158302"/>
                  <a:pt x="965915" y="2150772"/>
                </a:cubicBezTo>
                <a:cubicBezTo>
                  <a:pt x="984128" y="2138630"/>
                  <a:pt x="1009073" y="2143202"/>
                  <a:pt x="1030309" y="2137893"/>
                </a:cubicBezTo>
                <a:cubicBezTo>
                  <a:pt x="1043479" y="2134600"/>
                  <a:pt x="1056067" y="2129307"/>
                  <a:pt x="1068946" y="2125014"/>
                </a:cubicBezTo>
                <a:cubicBezTo>
                  <a:pt x="1073239" y="2086377"/>
                  <a:pt x="1072396" y="2046818"/>
                  <a:pt x="1081825" y="2009104"/>
                </a:cubicBezTo>
                <a:cubicBezTo>
                  <a:pt x="1085579" y="1994088"/>
                  <a:pt x="1101297" y="1984612"/>
                  <a:pt x="1107583" y="1970468"/>
                </a:cubicBezTo>
                <a:cubicBezTo>
                  <a:pt x="1118610" y="1945657"/>
                  <a:pt x="1123256" y="1918403"/>
                  <a:pt x="1133340" y="1893194"/>
                </a:cubicBezTo>
                <a:cubicBezTo>
                  <a:pt x="1149043" y="1853937"/>
                  <a:pt x="1172036" y="1817575"/>
                  <a:pt x="1184856" y="1777285"/>
                </a:cubicBezTo>
                <a:cubicBezTo>
                  <a:pt x="1202222" y="1722706"/>
                  <a:pt x="1209601" y="1665424"/>
                  <a:pt x="1223492" y="1609859"/>
                </a:cubicBezTo>
                <a:cubicBezTo>
                  <a:pt x="1226784" y="1596689"/>
                  <a:pt x="1232642" y="1584276"/>
                  <a:pt x="1236371" y="1571223"/>
                </a:cubicBezTo>
                <a:cubicBezTo>
                  <a:pt x="1268714" y="1458024"/>
                  <a:pt x="1231250" y="1573706"/>
                  <a:pt x="1262129" y="1481071"/>
                </a:cubicBezTo>
                <a:cubicBezTo>
                  <a:pt x="1305232" y="1653478"/>
                  <a:pt x="1248981" y="1413622"/>
                  <a:pt x="1287887" y="1854558"/>
                </a:cubicBezTo>
                <a:cubicBezTo>
                  <a:pt x="1294854" y="1933520"/>
                  <a:pt x="1312851" y="1968483"/>
                  <a:pt x="1339402" y="2034862"/>
                </a:cubicBezTo>
                <a:cubicBezTo>
                  <a:pt x="1347988" y="2090670"/>
                  <a:pt x="1358156" y="2146258"/>
                  <a:pt x="1365160" y="2202287"/>
                </a:cubicBezTo>
                <a:cubicBezTo>
                  <a:pt x="1371041" y="2249338"/>
                  <a:pt x="1369798" y="2297259"/>
                  <a:pt x="1378039" y="2343955"/>
                </a:cubicBezTo>
                <a:cubicBezTo>
                  <a:pt x="1382757" y="2370693"/>
                  <a:pt x="1378039" y="2412642"/>
                  <a:pt x="1403797" y="2421228"/>
                </a:cubicBezTo>
                <a:lnTo>
                  <a:pt x="1442433" y="2434107"/>
                </a:lnTo>
                <a:cubicBezTo>
                  <a:pt x="1455312" y="2425521"/>
                  <a:pt x="1471400" y="2420436"/>
                  <a:pt x="1481070" y="2408349"/>
                </a:cubicBezTo>
                <a:cubicBezTo>
                  <a:pt x="1489551" y="2397749"/>
                  <a:pt x="1480374" y="2369713"/>
                  <a:pt x="1493949" y="2369713"/>
                </a:cubicBezTo>
                <a:cubicBezTo>
                  <a:pt x="1509427" y="2369713"/>
                  <a:pt x="1507620" y="2398680"/>
                  <a:pt x="1519707" y="2408349"/>
                </a:cubicBezTo>
                <a:cubicBezTo>
                  <a:pt x="1530308" y="2416829"/>
                  <a:pt x="1545464" y="2416935"/>
                  <a:pt x="1558343" y="2421228"/>
                </a:cubicBezTo>
                <a:cubicBezTo>
                  <a:pt x="1566929" y="2408349"/>
                  <a:pt x="1578666" y="2397085"/>
                  <a:pt x="1584101" y="2382592"/>
                </a:cubicBezTo>
                <a:cubicBezTo>
                  <a:pt x="1604803" y="2327386"/>
                  <a:pt x="1609774" y="2126369"/>
                  <a:pt x="1609859" y="2125014"/>
                </a:cubicBezTo>
                <a:cubicBezTo>
                  <a:pt x="1618712" y="1983363"/>
                  <a:pt x="1627743" y="1841720"/>
                  <a:pt x="1635616" y="1700011"/>
                </a:cubicBezTo>
                <a:cubicBezTo>
                  <a:pt x="1653100" y="1385289"/>
                  <a:pt x="1615642" y="1517163"/>
                  <a:pt x="1687132" y="1326524"/>
                </a:cubicBezTo>
                <a:cubicBezTo>
                  <a:pt x="1691425" y="1193442"/>
                  <a:pt x="1689799" y="1060038"/>
                  <a:pt x="1700011" y="927279"/>
                </a:cubicBezTo>
                <a:cubicBezTo>
                  <a:pt x="1702726" y="891983"/>
                  <a:pt x="1720386" y="789259"/>
                  <a:pt x="1725769" y="824248"/>
                </a:cubicBezTo>
                <a:cubicBezTo>
                  <a:pt x="1748002" y="968761"/>
                  <a:pt x="1740856" y="1116307"/>
                  <a:pt x="1751526" y="1262130"/>
                </a:cubicBezTo>
                <a:cubicBezTo>
                  <a:pt x="1753741" y="1292405"/>
                  <a:pt x="1757043" y="1322833"/>
                  <a:pt x="1764405" y="1352282"/>
                </a:cubicBezTo>
                <a:cubicBezTo>
                  <a:pt x="1770012" y="1374710"/>
                  <a:pt x="1782046" y="1395030"/>
                  <a:pt x="1790163" y="1416676"/>
                </a:cubicBezTo>
                <a:cubicBezTo>
                  <a:pt x="1794930" y="1429387"/>
                  <a:pt x="1798749" y="1442434"/>
                  <a:pt x="1803042" y="1455313"/>
                </a:cubicBezTo>
                <a:cubicBezTo>
                  <a:pt x="1821879" y="1832058"/>
                  <a:pt x="1797823" y="1772410"/>
                  <a:pt x="1828800" y="1648496"/>
                </a:cubicBezTo>
                <a:cubicBezTo>
                  <a:pt x="1832092" y="1635326"/>
                  <a:pt x="1834148" y="1621155"/>
                  <a:pt x="1841678" y="1609859"/>
                </a:cubicBezTo>
                <a:cubicBezTo>
                  <a:pt x="1851781" y="1594704"/>
                  <a:pt x="1867436" y="1584102"/>
                  <a:pt x="1880315" y="1571223"/>
                </a:cubicBezTo>
                <a:cubicBezTo>
                  <a:pt x="1884608" y="1588395"/>
                  <a:pt x="1890905" y="1605187"/>
                  <a:pt x="1893194" y="1622738"/>
                </a:cubicBezTo>
                <a:cubicBezTo>
                  <a:pt x="1903802" y="1704066"/>
                  <a:pt x="1904018" y="1786791"/>
                  <a:pt x="1918952" y="1867437"/>
                </a:cubicBezTo>
                <a:cubicBezTo>
                  <a:pt x="1925631" y="1903503"/>
                  <a:pt x="1944709" y="1936124"/>
                  <a:pt x="1957588" y="1970468"/>
                </a:cubicBezTo>
                <a:cubicBezTo>
                  <a:pt x="1966174" y="1953296"/>
                  <a:pt x="1973821" y="1935621"/>
                  <a:pt x="1983346" y="1918952"/>
                </a:cubicBezTo>
                <a:cubicBezTo>
                  <a:pt x="2005960" y="1879378"/>
                  <a:pt x="2019291" y="1875511"/>
                  <a:pt x="2034861" y="1828800"/>
                </a:cubicBezTo>
                <a:cubicBezTo>
                  <a:pt x="2046056" y="1795216"/>
                  <a:pt x="2045399" y="1757731"/>
                  <a:pt x="2060619" y="1725769"/>
                </a:cubicBezTo>
                <a:cubicBezTo>
                  <a:pt x="2088792" y="1666605"/>
                  <a:pt x="2163650" y="1558344"/>
                  <a:pt x="2163650" y="1558344"/>
                </a:cubicBezTo>
                <a:cubicBezTo>
                  <a:pt x="2172236" y="1498243"/>
                  <a:pt x="2173625" y="1436664"/>
                  <a:pt x="2189408" y="1378040"/>
                </a:cubicBezTo>
                <a:cubicBezTo>
                  <a:pt x="2201481" y="1333198"/>
                  <a:pt x="2266681" y="1227263"/>
                  <a:pt x="2266681" y="1159099"/>
                </a:cubicBezTo>
                <a:cubicBezTo>
                  <a:pt x="2266681" y="1141399"/>
                  <a:pt x="2258095" y="1193442"/>
                  <a:pt x="2253802" y="1210614"/>
                </a:cubicBezTo>
                <a:cubicBezTo>
                  <a:pt x="2277796" y="1450548"/>
                  <a:pt x="2243290" y="1259856"/>
                  <a:pt x="2292439" y="1390918"/>
                </a:cubicBezTo>
                <a:cubicBezTo>
                  <a:pt x="2298654" y="1407491"/>
                  <a:pt x="2294261" y="1428612"/>
                  <a:pt x="2305318" y="1442434"/>
                </a:cubicBezTo>
                <a:cubicBezTo>
                  <a:pt x="2313798" y="1453035"/>
                  <a:pt x="2331075" y="1451020"/>
                  <a:pt x="2343954" y="1455313"/>
                </a:cubicBezTo>
                <a:cubicBezTo>
                  <a:pt x="2351313" y="1444274"/>
                  <a:pt x="2383818" y="1384785"/>
                  <a:pt x="2408349" y="1390918"/>
                </a:cubicBezTo>
                <a:cubicBezTo>
                  <a:pt x="2421519" y="1394211"/>
                  <a:pt x="2416935" y="1416676"/>
                  <a:pt x="2421228" y="1429555"/>
                </a:cubicBezTo>
                <a:cubicBezTo>
                  <a:pt x="2425521" y="1416676"/>
                  <a:pt x="2420531" y="1390918"/>
                  <a:pt x="2434107" y="1390918"/>
                </a:cubicBezTo>
                <a:cubicBezTo>
                  <a:pt x="2447683" y="1390918"/>
                  <a:pt x="2443256" y="1416502"/>
                  <a:pt x="2446985" y="1429555"/>
                </a:cubicBezTo>
                <a:cubicBezTo>
                  <a:pt x="2451848" y="1446574"/>
                  <a:pt x="2448806" y="1467249"/>
                  <a:pt x="2459864" y="1481071"/>
                </a:cubicBezTo>
                <a:cubicBezTo>
                  <a:pt x="2468345" y="1491672"/>
                  <a:pt x="2485622" y="1489656"/>
                  <a:pt x="2498501" y="1493949"/>
                </a:cubicBezTo>
                <a:cubicBezTo>
                  <a:pt x="2502794" y="1506828"/>
                  <a:pt x="2498210" y="1529293"/>
                  <a:pt x="2511380" y="1532586"/>
                </a:cubicBezTo>
                <a:cubicBezTo>
                  <a:pt x="2547227" y="1541548"/>
                  <a:pt x="2557473" y="1484456"/>
                  <a:pt x="2562895" y="1468192"/>
                </a:cubicBezTo>
                <a:cubicBezTo>
                  <a:pt x="2571481" y="1481071"/>
                  <a:pt x="2583218" y="1492335"/>
                  <a:pt x="2588653" y="1506828"/>
                </a:cubicBezTo>
                <a:cubicBezTo>
                  <a:pt x="2595045" y="1523873"/>
                  <a:pt x="2611781" y="1636661"/>
                  <a:pt x="2614411" y="1648496"/>
                </a:cubicBezTo>
                <a:cubicBezTo>
                  <a:pt x="2621558" y="1680659"/>
                  <a:pt x="2644459" y="1722901"/>
                  <a:pt x="2653047" y="1751527"/>
                </a:cubicBezTo>
                <a:cubicBezTo>
                  <a:pt x="2666871" y="1797609"/>
                  <a:pt x="2669775" y="1860924"/>
                  <a:pt x="2678805" y="1906073"/>
                </a:cubicBezTo>
                <a:cubicBezTo>
                  <a:pt x="2681467" y="1919385"/>
                  <a:pt x="2688391" y="1931540"/>
                  <a:pt x="2691684" y="1944710"/>
                </a:cubicBezTo>
                <a:cubicBezTo>
                  <a:pt x="2696993" y="1965946"/>
                  <a:pt x="2700270" y="1987639"/>
                  <a:pt x="2704563" y="2009104"/>
                </a:cubicBezTo>
                <a:cubicBezTo>
                  <a:pt x="2778888" y="1414506"/>
                  <a:pt x="2723258" y="1901300"/>
                  <a:pt x="2678805" y="412124"/>
                </a:cubicBezTo>
                <a:cubicBezTo>
                  <a:pt x="2675479" y="300695"/>
                  <a:pt x="2678059" y="215960"/>
                  <a:pt x="2653047" y="115910"/>
                </a:cubicBezTo>
                <a:cubicBezTo>
                  <a:pt x="2649755" y="102740"/>
                  <a:pt x="2644462" y="90152"/>
                  <a:pt x="2640169" y="77273"/>
                </a:cubicBezTo>
                <a:cubicBezTo>
                  <a:pt x="2613849" y="156233"/>
                  <a:pt x="2631751" y="78285"/>
                  <a:pt x="2653047" y="206062"/>
                </a:cubicBezTo>
                <a:cubicBezTo>
                  <a:pt x="2699288" y="483515"/>
                  <a:pt x="2620333" y="220869"/>
                  <a:pt x="2717442" y="463640"/>
                </a:cubicBezTo>
                <a:cubicBezTo>
                  <a:pt x="2727526" y="488849"/>
                  <a:pt x="2733921" y="515397"/>
                  <a:pt x="2743200" y="540913"/>
                </a:cubicBezTo>
                <a:cubicBezTo>
                  <a:pt x="2751100" y="562639"/>
                  <a:pt x="2761226" y="583520"/>
                  <a:pt x="2768957" y="605307"/>
                </a:cubicBezTo>
                <a:cubicBezTo>
                  <a:pt x="2808456" y="716622"/>
                  <a:pt x="2836896" y="832223"/>
                  <a:pt x="2884867" y="940158"/>
                </a:cubicBezTo>
                <a:cubicBezTo>
                  <a:pt x="2902039" y="978795"/>
                  <a:pt x="2921205" y="1016605"/>
                  <a:pt x="2936383" y="1056068"/>
                </a:cubicBezTo>
                <a:cubicBezTo>
                  <a:pt x="2994836" y="1208047"/>
                  <a:pt x="2896961" y="1002984"/>
                  <a:pt x="2975019" y="1159099"/>
                </a:cubicBezTo>
                <a:cubicBezTo>
                  <a:pt x="2979312" y="1180564"/>
                  <a:pt x="2985067" y="1201787"/>
                  <a:pt x="2987898" y="1223493"/>
                </a:cubicBezTo>
                <a:cubicBezTo>
                  <a:pt x="2997954" y="1300589"/>
                  <a:pt x="2987086" y="1382245"/>
                  <a:pt x="3013656" y="1455313"/>
                </a:cubicBezTo>
                <a:cubicBezTo>
                  <a:pt x="3024337" y="1484685"/>
                  <a:pt x="3031191" y="1395313"/>
                  <a:pt x="3039414" y="1365161"/>
                </a:cubicBezTo>
                <a:cubicBezTo>
                  <a:pt x="3058606" y="1294788"/>
                  <a:pt x="3040234" y="1331731"/>
                  <a:pt x="3078050" y="1275009"/>
                </a:cubicBezTo>
                <a:cubicBezTo>
                  <a:pt x="3082343" y="1262130"/>
                  <a:pt x="3084336" y="1248239"/>
                  <a:pt x="3090929" y="1236372"/>
                </a:cubicBezTo>
                <a:cubicBezTo>
                  <a:pt x="3105963" y="1209311"/>
                  <a:pt x="3142445" y="1159099"/>
                  <a:pt x="3142445" y="1159099"/>
                </a:cubicBezTo>
                <a:cubicBezTo>
                  <a:pt x="3151031" y="1210614"/>
                  <a:pt x="3151687" y="1264099"/>
                  <a:pt x="3168202" y="1313645"/>
                </a:cubicBezTo>
                <a:cubicBezTo>
                  <a:pt x="3186416" y="1368286"/>
                  <a:pt x="3227263" y="1413551"/>
                  <a:pt x="3245476" y="1468192"/>
                </a:cubicBezTo>
                <a:lnTo>
                  <a:pt x="3258354" y="1506828"/>
                </a:lnTo>
                <a:cubicBezTo>
                  <a:pt x="3262647" y="1481070"/>
                  <a:pt x="3265568" y="1455046"/>
                  <a:pt x="3271233" y="1429555"/>
                </a:cubicBezTo>
                <a:cubicBezTo>
                  <a:pt x="3274178" y="1416303"/>
                  <a:pt x="3280819" y="1404088"/>
                  <a:pt x="3284112" y="1390918"/>
                </a:cubicBezTo>
                <a:cubicBezTo>
                  <a:pt x="3289421" y="1369682"/>
                  <a:pt x="3292698" y="1347989"/>
                  <a:pt x="3296991" y="1326524"/>
                </a:cubicBezTo>
                <a:cubicBezTo>
                  <a:pt x="3301284" y="1390918"/>
                  <a:pt x="3289461" y="1458482"/>
                  <a:pt x="3309870" y="1519707"/>
                </a:cubicBezTo>
                <a:cubicBezTo>
                  <a:pt x="3315162" y="1535584"/>
                  <a:pt x="3346034" y="1397100"/>
                  <a:pt x="3348507" y="1390918"/>
                </a:cubicBezTo>
                <a:cubicBezTo>
                  <a:pt x="3355161" y="1374283"/>
                  <a:pt x="3392158" y="1285354"/>
                  <a:pt x="3425780" y="1275009"/>
                </a:cubicBezTo>
                <a:cubicBezTo>
                  <a:pt x="3467016" y="1262321"/>
                  <a:pt x="3511639" y="1266423"/>
                  <a:pt x="3554569" y="1262130"/>
                </a:cubicBezTo>
                <a:cubicBezTo>
                  <a:pt x="3632371" y="1236195"/>
                  <a:pt x="3560873" y="1245829"/>
                  <a:pt x="3606084" y="1313645"/>
                </a:cubicBezTo>
                <a:cubicBezTo>
                  <a:pt x="3646636" y="1374473"/>
                  <a:pt x="3705260" y="1421582"/>
                  <a:pt x="3747752" y="1481071"/>
                </a:cubicBezTo>
                <a:cubicBezTo>
                  <a:pt x="3828884" y="1594657"/>
                  <a:pt x="3795631" y="1538192"/>
                  <a:pt x="3850783" y="1648496"/>
                </a:cubicBezTo>
                <a:cubicBezTo>
                  <a:pt x="3902095" y="1494547"/>
                  <a:pt x="3848782" y="1663493"/>
                  <a:pt x="3902298" y="1262130"/>
                </a:cubicBezTo>
                <a:cubicBezTo>
                  <a:pt x="3912652" y="1184478"/>
                  <a:pt x="3905902" y="1100379"/>
                  <a:pt x="3940935" y="1030310"/>
                </a:cubicBezTo>
                <a:lnTo>
                  <a:pt x="3966692" y="978794"/>
                </a:lnTo>
                <a:cubicBezTo>
                  <a:pt x="3975278" y="1000259"/>
                  <a:pt x="3985139" y="1021257"/>
                  <a:pt x="3992450" y="1043189"/>
                </a:cubicBezTo>
                <a:cubicBezTo>
                  <a:pt x="4002333" y="1072838"/>
                  <a:pt x="4001644" y="1106838"/>
                  <a:pt x="4018208" y="1133341"/>
                </a:cubicBezTo>
                <a:cubicBezTo>
                  <a:pt x="4025403" y="1144853"/>
                  <a:pt x="4043966" y="1141927"/>
                  <a:pt x="4056845" y="1146220"/>
                </a:cubicBezTo>
                <a:cubicBezTo>
                  <a:pt x="4074017" y="1129048"/>
                  <a:pt x="4097500" y="1116425"/>
                  <a:pt x="4108360" y="1094704"/>
                </a:cubicBezTo>
                <a:cubicBezTo>
                  <a:pt x="4120038" y="1071348"/>
                  <a:pt x="4104044" y="1037083"/>
                  <a:pt x="4121239" y="1017431"/>
                </a:cubicBezTo>
                <a:cubicBezTo>
                  <a:pt x="4139118" y="996998"/>
                  <a:pt x="4173303" y="1001757"/>
                  <a:pt x="4198512" y="991673"/>
                </a:cubicBezTo>
                <a:cubicBezTo>
                  <a:pt x="4216338" y="984543"/>
                  <a:pt x="4232856" y="974502"/>
                  <a:pt x="4250028" y="965916"/>
                </a:cubicBezTo>
                <a:cubicBezTo>
                  <a:pt x="4268147" y="993095"/>
                  <a:pt x="4285716" y="1024922"/>
                  <a:pt x="4314422" y="1043189"/>
                </a:cubicBezTo>
                <a:cubicBezTo>
                  <a:pt x="4346816" y="1063804"/>
                  <a:pt x="4383109" y="1077532"/>
                  <a:pt x="4417453" y="1094704"/>
                </a:cubicBezTo>
                <a:cubicBezTo>
                  <a:pt x="4430332" y="1090411"/>
                  <a:pt x="4447609" y="1092426"/>
                  <a:pt x="4456090" y="1081825"/>
                </a:cubicBezTo>
                <a:cubicBezTo>
                  <a:pt x="4467147" y="1068004"/>
                  <a:pt x="4462920" y="1046945"/>
                  <a:pt x="4468969" y="1030310"/>
                </a:cubicBezTo>
                <a:cubicBezTo>
                  <a:pt x="4497303" y="952391"/>
                  <a:pt x="4536005" y="878113"/>
                  <a:pt x="4559121" y="798490"/>
                </a:cubicBezTo>
                <a:lnTo>
                  <a:pt x="4790940" y="0"/>
                </a:lnTo>
                <a:lnTo>
                  <a:pt x="4932608" y="167425"/>
                </a:lnTo>
                <a:cubicBezTo>
                  <a:pt x="4954205" y="193072"/>
                  <a:pt x="4977774" y="217231"/>
                  <a:pt x="4997002" y="244699"/>
                </a:cubicBezTo>
                <a:cubicBezTo>
                  <a:pt x="5027053" y="287628"/>
                  <a:pt x="5053305" y="333484"/>
                  <a:pt x="5087154" y="373487"/>
                </a:cubicBezTo>
                <a:cubicBezTo>
                  <a:pt x="5101019" y="389873"/>
                  <a:pt x="5138670" y="412124"/>
                  <a:pt x="5138670" y="412124"/>
                </a:cubicBezTo>
              </a:path>
            </a:pathLst>
          </a:cu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713130" y="2816348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13128" y="3154099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17247" y="3463021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13127" y="3730748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09008" y="4039670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9006" y="4377421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21363" y="4686343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8867" y="4956385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512143" y="5077500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956986" y="5077500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364760" y="5073378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772536" y="5077500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163834" y="5081616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608677" y="5081616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016451" y="5077494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420102" y="5069256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827878" y="5073378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045749" y="4972216"/>
            <a:ext cx="276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 smtClean="0"/>
              <a:t>t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4845874" y="1288491"/>
            <a:ext cx="5186035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FOREX Trading Strategy</a:t>
            </a:r>
            <a:r>
              <a:rPr lang="hu-HU" dirty="0" smtClean="0"/>
              <a:t>:</a:t>
            </a:r>
          </a:p>
          <a:p>
            <a:r>
              <a:rPr lang="hu-HU" dirty="0"/>
              <a:t>	</a:t>
            </a:r>
            <a:endParaRPr lang="hu-HU" dirty="0" smtClean="0"/>
          </a:p>
          <a:p>
            <a:r>
              <a:rPr lang="hu-HU" dirty="0"/>
              <a:t> </a:t>
            </a:r>
            <a:r>
              <a:rPr lang="hu-HU" dirty="0" smtClean="0"/>
              <a:t> </a:t>
            </a:r>
            <a:r>
              <a:rPr lang="hu-HU" sz="1600" b="1" dirty="0" smtClean="0">
                <a:solidFill>
                  <a:srgbClr val="00B050"/>
                </a:solidFill>
              </a:rPr>
              <a:t>1.) </a:t>
            </a:r>
            <a:r>
              <a:rPr lang="hu-HU" sz="1600" dirty="0" smtClean="0"/>
              <a:t>technical analysis: we analyze historical</a:t>
            </a:r>
          </a:p>
          <a:p>
            <a:r>
              <a:rPr lang="hu-HU" sz="1600" dirty="0"/>
              <a:t> </a:t>
            </a:r>
            <a:r>
              <a:rPr lang="hu-HU" sz="1600" dirty="0" smtClean="0"/>
              <a:t>         data to make predictions in the future</a:t>
            </a:r>
          </a:p>
          <a:p>
            <a:endParaRPr lang="hu-HU" sz="1600" dirty="0"/>
          </a:p>
          <a:p>
            <a:r>
              <a:rPr lang="hu-HU" sz="1600" dirty="0" smtClean="0"/>
              <a:t>  </a:t>
            </a:r>
            <a:r>
              <a:rPr lang="hu-HU" sz="1600" b="1" dirty="0" smtClean="0">
                <a:solidFill>
                  <a:srgbClr val="00B050"/>
                </a:solidFill>
              </a:rPr>
              <a:t>2.) </a:t>
            </a:r>
            <a:r>
              <a:rPr lang="hu-HU" sz="1600" dirty="0" smtClean="0"/>
              <a:t>combine </a:t>
            </a:r>
            <a:r>
              <a:rPr lang="hu-HU" sz="1600" b="1" dirty="0" smtClean="0"/>
              <a:t>ARIMA</a:t>
            </a:r>
            <a:r>
              <a:rPr lang="hu-HU" sz="1600" dirty="0" smtClean="0"/>
              <a:t> and </a:t>
            </a:r>
            <a:r>
              <a:rPr lang="hu-HU" sz="1600" b="1" dirty="0" smtClean="0"/>
              <a:t>GARCH</a:t>
            </a:r>
            <a:r>
              <a:rPr lang="hu-HU" sz="1600" dirty="0" smtClean="0"/>
              <a:t>: we can explain</a:t>
            </a:r>
          </a:p>
          <a:p>
            <a:r>
              <a:rPr lang="hu-HU" sz="1600" dirty="0"/>
              <a:t>	</a:t>
            </a:r>
            <a:r>
              <a:rPr lang="hu-HU" sz="1600" dirty="0" smtClean="0"/>
              <a:t>serial correlation and volatility </a:t>
            </a:r>
          </a:p>
          <a:p>
            <a:r>
              <a:rPr lang="hu-HU" sz="1600" dirty="0"/>
              <a:t>	</a:t>
            </a:r>
            <a:r>
              <a:rPr lang="hu-HU" sz="1600" dirty="0" smtClean="0"/>
              <a:t>	clustering as well</a:t>
            </a:r>
          </a:p>
          <a:p>
            <a:r>
              <a:rPr lang="hu-HU" sz="1600" dirty="0"/>
              <a:t>  </a:t>
            </a:r>
            <a:endParaRPr lang="hu-HU" sz="1600" dirty="0" smtClean="0"/>
          </a:p>
          <a:p>
            <a:r>
              <a:rPr lang="hu-HU" sz="1600" dirty="0"/>
              <a:t> </a:t>
            </a:r>
            <a:r>
              <a:rPr lang="hu-HU" sz="1600" dirty="0" smtClean="0"/>
              <a:t> </a:t>
            </a:r>
            <a:r>
              <a:rPr lang="hu-HU" sz="1600" b="1" dirty="0" smtClean="0">
                <a:solidFill>
                  <a:srgbClr val="00B050"/>
                </a:solidFill>
              </a:rPr>
              <a:t>3.) </a:t>
            </a:r>
            <a:r>
              <a:rPr lang="hu-HU" sz="1600" dirty="0" smtClean="0"/>
              <a:t>we define a rolling window with length </a:t>
            </a:r>
            <a:r>
              <a:rPr lang="hu-HU" sz="1600" b="1" dirty="0" smtClean="0"/>
              <a:t>h</a:t>
            </a:r>
          </a:p>
          <a:p>
            <a:r>
              <a:rPr lang="hu-HU" sz="1600" b="1" dirty="0"/>
              <a:t>	</a:t>
            </a:r>
            <a:r>
              <a:rPr lang="hu-HU" sz="1600" dirty="0" smtClean="0"/>
              <a:t>We fit </a:t>
            </a:r>
            <a:r>
              <a:rPr lang="hu-HU" sz="1600" b="1" dirty="0" smtClean="0"/>
              <a:t>ARIMA&amp;GARCH</a:t>
            </a:r>
            <a:r>
              <a:rPr lang="hu-HU" sz="1600" dirty="0" smtClean="0"/>
              <a:t> model on every </a:t>
            </a:r>
            <a:r>
              <a:rPr lang="hu-HU" sz="1600" b="1" dirty="0" smtClean="0"/>
              <a:t>h</a:t>
            </a:r>
          </a:p>
          <a:p>
            <a:r>
              <a:rPr lang="hu-HU" sz="1600" dirty="0"/>
              <a:t>	 </a:t>
            </a:r>
            <a:r>
              <a:rPr lang="hu-HU" sz="1600" dirty="0" smtClean="0"/>
              <a:t>  observations: and predict the next day’s</a:t>
            </a:r>
          </a:p>
          <a:p>
            <a:r>
              <a:rPr lang="hu-HU" sz="1600" dirty="0"/>
              <a:t>	</a:t>
            </a:r>
            <a:r>
              <a:rPr lang="hu-HU" sz="1600" dirty="0" smtClean="0"/>
              <a:t>	log daily return 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519051" y="5341548"/>
            <a:ext cx="1243915" cy="0"/>
          </a:xfrm>
          <a:prstGeom prst="straightConnector1">
            <a:avLst/>
          </a:prstGeom>
          <a:ln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1519051" y="5338918"/>
            <a:ext cx="892310" cy="0"/>
          </a:xfrm>
          <a:prstGeom prst="straightConnector1">
            <a:avLst/>
          </a:prstGeom>
          <a:ln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980547" y="534417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h</a:t>
            </a:r>
            <a:endParaRPr lang="hu-HU" b="1" dirty="0"/>
          </a:p>
        </p:txBody>
      </p:sp>
      <p:sp>
        <p:nvSpPr>
          <p:cNvPr id="32" name="Oval 31"/>
          <p:cNvSpPr/>
          <p:nvPr/>
        </p:nvSpPr>
        <p:spPr>
          <a:xfrm>
            <a:off x="2709696" y="5100711"/>
            <a:ext cx="110613" cy="11061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80234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Trading Strategy</a:t>
            </a:r>
            <a:endParaRPr lang="hu-HU" b="1" u="sng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812747" y="2118145"/>
            <a:ext cx="0" cy="33778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86858" y="5147526"/>
            <a:ext cx="45972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0880" y="1745923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EUR/USD</a:t>
            </a:r>
            <a:endParaRPr lang="hu-HU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20845" y="5073384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09011" y="2507426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1184986" y="2118144"/>
            <a:ext cx="3642892" cy="2627290"/>
          </a:xfrm>
          <a:custGeom>
            <a:avLst/>
            <a:gdLst>
              <a:gd name="connsiteX0" fmla="*/ 0 w 5138670"/>
              <a:gd name="connsiteY0" fmla="*/ 2627290 h 2627290"/>
              <a:gd name="connsiteX1" fmla="*/ 51515 w 5138670"/>
              <a:gd name="connsiteY1" fmla="*/ 2562896 h 2627290"/>
              <a:gd name="connsiteX2" fmla="*/ 90152 w 5138670"/>
              <a:gd name="connsiteY2" fmla="*/ 2421228 h 2627290"/>
              <a:gd name="connsiteX3" fmla="*/ 128788 w 5138670"/>
              <a:gd name="connsiteY3" fmla="*/ 2318197 h 2627290"/>
              <a:gd name="connsiteX4" fmla="*/ 154546 w 5138670"/>
              <a:gd name="connsiteY4" fmla="*/ 2266682 h 2627290"/>
              <a:gd name="connsiteX5" fmla="*/ 193183 w 5138670"/>
              <a:gd name="connsiteY5" fmla="*/ 2189409 h 2627290"/>
              <a:gd name="connsiteX6" fmla="*/ 231819 w 5138670"/>
              <a:gd name="connsiteY6" fmla="*/ 2176530 h 2627290"/>
              <a:gd name="connsiteX7" fmla="*/ 244698 w 5138670"/>
              <a:gd name="connsiteY7" fmla="*/ 2228045 h 2627290"/>
              <a:gd name="connsiteX8" fmla="*/ 257577 w 5138670"/>
              <a:gd name="connsiteY8" fmla="*/ 2395471 h 2627290"/>
              <a:gd name="connsiteX9" fmla="*/ 283335 w 5138670"/>
              <a:gd name="connsiteY9" fmla="*/ 2331076 h 2627290"/>
              <a:gd name="connsiteX10" fmla="*/ 309092 w 5138670"/>
              <a:gd name="connsiteY10" fmla="*/ 2240924 h 2627290"/>
              <a:gd name="connsiteX11" fmla="*/ 334850 w 5138670"/>
              <a:gd name="connsiteY11" fmla="*/ 2202287 h 2627290"/>
              <a:gd name="connsiteX12" fmla="*/ 347729 w 5138670"/>
              <a:gd name="connsiteY12" fmla="*/ 2150772 h 2627290"/>
              <a:gd name="connsiteX13" fmla="*/ 412123 w 5138670"/>
              <a:gd name="connsiteY13" fmla="*/ 2073499 h 2627290"/>
              <a:gd name="connsiteX14" fmla="*/ 425002 w 5138670"/>
              <a:gd name="connsiteY14" fmla="*/ 2112135 h 2627290"/>
              <a:gd name="connsiteX15" fmla="*/ 437881 w 5138670"/>
              <a:gd name="connsiteY15" fmla="*/ 2395471 h 2627290"/>
              <a:gd name="connsiteX16" fmla="*/ 489397 w 5138670"/>
              <a:gd name="connsiteY16" fmla="*/ 2369713 h 2627290"/>
              <a:gd name="connsiteX17" fmla="*/ 553791 w 5138670"/>
              <a:gd name="connsiteY17" fmla="*/ 2292440 h 2627290"/>
              <a:gd name="connsiteX18" fmla="*/ 592428 w 5138670"/>
              <a:gd name="connsiteY18" fmla="*/ 2215166 h 2627290"/>
              <a:gd name="connsiteX19" fmla="*/ 631064 w 5138670"/>
              <a:gd name="connsiteY19" fmla="*/ 2189409 h 2627290"/>
              <a:gd name="connsiteX20" fmla="*/ 643943 w 5138670"/>
              <a:gd name="connsiteY20" fmla="*/ 2150772 h 2627290"/>
              <a:gd name="connsiteX21" fmla="*/ 682580 w 5138670"/>
              <a:gd name="connsiteY21" fmla="*/ 2163651 h 2627290"/>
              <a:gd name="connsiteX22" fmla="*/ 721216 w 5138670"/>
              <a:gd name="connsiteY22" fmla="*/ 2421228 h 2627290"/>
              <a:gd name="connsiteX23" fmla="*/ 772732 w 5138670"/>
              <a:gd name="connsiteY23" fmla="*/ 2485623 h 2627290"/>
              <a:gd name="connsiteX24" fmla="*/ 785611 w 5138670"/>
              <a:gd name="connsiteY24" fmla="*/ 2446986 h 2627290"/>
              <a:gd name="connsiteX25" fmla="*/ 798490 w 5138670"/>
              <a:gd name="connsiteY25" fmla="*/ 2498501 h 2627290"/>
              <a:gd name="connsiteX26" fmla="*/ 785611 w 5138670"/>
              <a:gd name="connsiteY26" fmla="*/ 2240924 h 2627290"/>
              <a:gd name="connsiteX27" fmla="*/ 798490 w 5138670"/>
              <a:gd name="connsiteY27" fmla="*/ 2137893 h 2627290"/>
              <a:gd name="connsiteX28" fmla="*/ 837126 w 5138670"/>
              <a:gd name="connsiteY28" fmla="*/ 2009104 h 2627290"/>
              <a:gd name="connsiteX29" fmla="*/ 850005 w 5138670"/>
              <a:gd name="connsiteY29" fmla="*/ 1970468 h 2627290"/>
              <a:gd name="connsiteX30" fmla="*/ 862884 w 5138670"/>
              <a:gd name="connsiteY30" fmla="*/ 1906073 h 2627290"/>
              <a:gd name="connsiteX31" fmla="*/ 888642 w 5138670"/>
              <a:gd name="connsiteY31" fmla="*/ 2047741 h 2627290"/>
              <a:gd name="connsiteX32" fmla="*/ 914400 w 5138670"/>
              <a:gd name="connsiteY32" fmla="*/ 2150772 h 2627290"/>
              <a:gd name="connsiteX33" fmla="*/ 953036 w 5138670"/>
              <a:gd name="connsiteY33" fmla="*/ 2189409 h 2627290"/>
              <a:gd name="connsiteX34" fmla="*/ 965915 w 5138670"/>
              <a:gd name="connsiteY34" fmla="*/ 2150772 h 2627290"/>
              <a:gd name="connsiteX35" fmla="*/ 1030309 w 5138670"/>
              <a:gd name="connsiteY35" fmla="*/ 2137893 h 2627290"/>
              <a:gd name="connsiteX36" fmla="*/ 1068946 w 5138670"/>
              <a:gd name="connsiteY36" fmla="*/ 2125014 h 2627290"/>
              <a:gd name="connsiteX37" fmla="*/ 1081825 w 5138670"/>
              <a:gd name="connsiteY37" fmla="*/ 2009104 h 2627290"/>
              <a:gd name="connsiteX38" fmla="*/ 1107583 w 5138670"/>
              <a:gd name="connsiteY38" fmla="*/ 1970468 h 2627290"/>
              <a:gd name="connsiteX39" fmla="*/ 1133340 w 5138670"/>
              <a:gd name="connsiteY39" fmla="*/ 1893194 h 2627290"/>
              <a:gd name="connsiteX40" fmla="*/ 1184856 w 5138670"/>
              <a:gd name="connsiteY40" fmla="*/ 1777285 h 2627290"/>
              <a:gd name="connsiteX41" fmla="*/ 1223492 w 5138670"/>
              <a:gd name="connsiteY41" fmla="*/ 1609859 h 2627290"/>
              <a:gd name="connsiteX42" fmla="*/ 1236371 w 5138670"/>
              <a:gd name="connsiteY42" fmla="*/ 1571223 h 2627290"/>
              <a:gd name="connsiteX43" fmla="*/ 1262129 w 5138670"/>
              <a:gd name="connsiteY43" fmla="*/ 1481071 h 2627290"/>
              <a:gd name="connsiteX44" fmla="*/ 1287887 w 5138670"/>
              <a:gd name="connsiteY44" fmla="*/ 1854558 h 2627290"/>
              <a:gd name="connsiteX45" fmla="*/ 1339402 w 5138670"/>
              <a:gd name="connsiteY45" fmla="*/ 2034862 h 2627290"/>
              <a:gd name="connsiteX46" fmla="*/ 1365160 w 5138670"/>
              <a:gd name="connsiteY46" fmla="*/ 2202287 h 2627290"/>
              <a:gd name="connsiteX47" fmla="*/ 1378039 w 5138670"/>
              <a:gd name="connsiteY47" fmla="*/ 2343955 h 2627290"/>
              <a:gd name="connsiteX48" fmla="*/ 1403797 w 5138670"/>
              <a:gd name="connsiteY48" fmla="*/ 2421228 h 2627290"/>
              <a:gd name="connsiteX49" fmla="*/ 1442433 w 5138670"/>
              <a:gd name="connsiteY49" fmla="*/ 2434107 h 2627290"/>
              <a:gd name="connsiteX50" fmla="*/ 1481070 w 5138670"/>
              <a:gd name="connsiteY50" fmla="*/ 2408349 h 2627290"/>
              <a:gd name="connsiteX51" fmla="*/ 1493949 w 5138670"/>
              <a:gd name="connsiteY51" fmla="*/ 2369713 h 2627290"/>
              <a:gd name="connsiteX52" fmla="*/ 1519707 w 5138670"/>
              <a:gd name="connsiteY52" fmla="*/ 2408349 h 2627290"/>
              <a:gd name="connsiteX53" fmla="*/ 1558343 w 5138670"/>
              <a:gd name="connsiteY53" fmla="*/ 2421228 h 2627290"/>
              <a:gd name="connsiteX54" fmla="*/ 1584101 w 5138670"/>
              <a:gd name="connsiteY54" fmla="*/ 2382592 h 2627290"/>
              <a:gd name="connsiteX55" fmla="*/ 1609859 w 5138670"/>
              <a:gd name="connsiteY55" fmla="*/ 2125014 h 2627290"/>
              <a:gd name="connsiteX56" fmla="*/ 1635616 w 5138670"/>
              <a:gd name="connsiteY56" fmla="*/ 1700011 h 2627290"/>
              <a:gd name="connsiteX57" fmla="*/ 1687132 w 5138670"/>
              <a:gd name="connsiteY57" fmla="*/ 1326524 h 2627290"/>
              <a:gd name="connsiteX58" fmla="*/ 1700011 w 5138670"/>
              <a:gd name="connsiteY58" fmla="*/ 927279 h 2627290"/>
              <a:gd name="connsiteX59" fmla="*/ 1725769 w 5138670"/>
              <a:gd name="connsiteY59" fmla="*/ 824248 h 2627290"/>
              <a:gd name="connsiteX60" fmla="*/ 1751526 w 5138670"/>
              <a:gd name="connsiteY60" fmla="*/ 1262130 h 2627290"/>
              <a:gd name="connsiteX61" fmla="*/ 1764405 w 5138670"/>
              <a:gd name="connsiteY61" fmla="*/ 1352282 h 2627290"/>
              <a:gd name="connsiteX62" fmla="*/ 1790163 w 5138670"/>
              <a:gd name="connsiteY62" fmla="*/ 1416676 h 2627290"/>
              <a:gd name="connsiteX63" fmla="*/ 1803042 w 5138670"/>
              <a:gd name="connsiteY63" fmla="*/ 1455313 h 2627290"/>
              <a:gd name="connsiteX64" fmla="*/ 1828800 w 5138670"/>
              <a:gd name="connsiteY64" fmla="*/ 1648496 h 2627290"/>
              <a:gd name="connsiteX65" fmla="*/ 1841678 w 5138670"/>
              <a:gd name="connsiteY65" fmla="*/ 1609859 h 2627290"/>
              <a:gd name="connsiteX66" fmla="*/ 1880315 w 5138670"/>
              <a:gd name="connsiteY66" fmla="*/ 1571223 h 2627290"/>
              <a:gd name="connsiteX67" fmla="*/ 1893194 w 5138670"/>
              <a:gd name="connsiteY67" fmla="*/ 1622738 h 2627290"/>
              <a:gd name="connsiteX68" fmla="*/ 1918952 w 5138670"/>
              <a:gd name="connsiteY68" fmla="*/ 1867437 h 2627290"/>
              <a:gd name="connsiteX69" fmla="*/ 1957588 w 5138670"/>
              <a:gd name="connsiteY69" fmla="*/ 1970468 h 2627290"/>
              <a:gd name="connsiteX70" fmla="*/ 1983346 w 5138670"/>
              <a:gd name="connsiteY70" fmla="*/ 1918952 h 2627290"/>
              <a:gd name="connsiteX71" fmla="*/ 2034861 w 5138670"/>
              <a:gd name="connsiteY71" fmla="*/ 1828800 h 2627290"/>
              <a:gd name="connsiteX72" fmla="*/ 2060619 w 5138670"/>
              <a:gd name="connsiteY72" fmla="*/ 1725769 h 2627290"/>
              <a:gd name="connsiteX73" fmla="*/ 2163650 w 5138670"/>
              <a:gd name="connsiteY73" fmla="*/ 1558344 h 2627290"/>
              <a:gd name="connsiteX74" fmla="*/ 2189408 w 5138670"/>
              <a:gd name="connsiteY74" fmla="*/ 1378040 h 2627290"/>
              <a:gd name="connsiteX75" fmla="*/ 2266681 w 5138670"/>
              <a:gd name="connsiteY75" fmla="*/ 1159099 h 2627290"/>
              <a:gd name="connsiteX76" fmla="*/ 2253802 w 5138670"/>
              <a:gd name="connsiteY76" fmla="*/ 1210614 h 2627290"/>
              <a:gd name="connsiteX77" fmla="*/ 2292439 w 5138670"/>
              <a:gd name="connsiteY77" fmla="*/ 1390918 h 2627290"/>
              <a:gd name="connsiteX78" fmla="*/ 2305318 w 5138670"/>
              <a:gd name="connsiteY78" fmla="*/ 1442434 h 2627290"/>
              <a:gd name="connsiteX79" fmla="*/ 2343954 w 5138670"/>
              <a:gd name="connsiteY79" fmla="*/ 1455313 h 2627290"/>
              <a:gd name="connsiteX80" fmla="*/ 2408349 w 5138670"/>
              <a:gd name="connsiteY80" fmla="*/ 1390918 h 2627290"/>
              <a:gd name="connsiteX81" fmla="*/ 2421228 w 5138670"/>
              <a:gd name="connsiteY81" fmla="*/ 1429555 h 2627290"/>
              <a:gd name="connsiteX82" fmla="*/ 2434107 w 5138670"/>
              <a:gd name="connsiteY82" fmla="*/ 1390918 h 2627290"/>
              <a:gd name="connsiteX83" fmla="*/ 2446985 w 5138670"/>
              <a:gd name="connsiteY83" fmla="*/ 1429555 h 2627290"/>
              <a:gd name="connsiteX84" fmla="*/ 2459864 w 5138670"/>
              <a:gd name="connsiteY84" fmla="*/ 1481071 h 2627290"/>
              <a:gd name="connsiteX85" fmla="*/ 2498501 w 5138670"/>
              <a:gd name="connsiteY85" fmla="*/ 1493949 h 2627290"/>
              <a:gd name="connsiteX86" fmla="*/ 2511380 w 5138670"/>
              <a:gd name="connsiteY86" fmla="*/ 1532586 h 2627290"/>
              <a:gd name="connsiteX87" fmla="*/ 2562895 w 5138670"/>
              <a:gd name="connsiteY87" fmla="*/ 1468192 h 2627290"/>
              <a:gd name="connsiteX88" fmla="*/ 2588653 w 5138670"/>
              <a:gd name="connsiteY88" fmla="*/ 1506828 h 2627290"/>
              <a:gd name="connsiteX89" fmla="*/ 2614411 w 5138670"/>
              <a:gd name="connsiteY89" fmla="*/ 1648496 h 2627290"/>
              <a:gd name="connsiteX90" fmla="*/ 2653047 w 5138670"/>
              <a:gd name="connsiteY90" fmla="*/ 1751527 h 2627290"/>
              <a:gd name="connsiteX91" fmla="*/ 2678805 w 5138670"/>
              <a:gd name="connsiteY91" fmla="*/ 1906073 h 2627290"/>
              <a:gd name="connsiteX92" fmla="*/ 2691684 w 5138670"/>
              <a:gd name="connsiteY92" fmla="*/ 1944710 h 2627290"/>
              <a:gd name="connsiteX93" fmla="*/ 2704563 w 5138670"/>
              <a:gd name="connsiteY93" fmla="*/ 2009104 h 2627290"/>
              <a:gd name="connsiteX94" fmla="*/ 2678805 w 5138670"/>
              <a:gd name="connsiteY94" fmla="*/ 412124 h 2627290"/>
              <a:gd name="connsiteX95" fmla="*/ 2653047 w 5138670"/>
              <a:gd name="connsiteY95" fmla="*/ 115910 h 2627290"/>
              <a:gd name="connsiteX96" fmla="*/ 2640169 w 5138670"/>
              <a:gd name="connsiteY96" fmla="*/ 77273 h 2627290"/>
              <a:gd name="connsiteX97" fmla="*/ 2653047 w 5138670"/>
              <a:gd name="connsiteY97" fmla="*/ 206062 h 2627290"/>
              <a:gd name="connsiteX98" fmla="*/ 2717442 w 5138670"/>
              <a:gd name="connsiteY98" fmla="*/ 463640 h 2627290"/>
              <a:gd name="connsiteX99" fmla="*/ 2743200 w 5138670"/>
              <a:gd name="connsiteY99" fmla="*/ 540913 h 2627290"/>
              <a:gd name="connsiteX100" fmla="*/ 2768957 w 5138670"/>
              <a:gd name="connsiteY100" fmla="*/ 605307 h 2627290"/>
              <a:gd name="connsiteX101" fmla="*/ 2884867 w 5138670"/>
              <a:gd name="connsiteY101" fmla="*/ 940158 h 2627290"/>
              <a:gd name="connsiteX102" fmla="*/ 2936383 w 5138670"/>
              <a:gd name="connsiteY102" fmla="*/ 1056068 h 2627290"/>
              <a:gd name="connsiteX103" fmla="*/ 2975019 w 5138670"/>
              <a:gd name="connsiteY103" fmla="*/ 1159099 h 2627290"/>
              <a:gd name="connsiteX104" fmla="*/ 2987898 w 5138670"/>
              <a:gd name="connsiteY104" fmla="*/ 1223493 h 2627290"/>
              <a:gd name="connsiteX105" fmla="*/ 3013656 w 5138670"/>
              <a:gd name="connsiteY105" fmla="*/ 1455313 h 2627290"/>
              <a:gd name="connsiteX106" fmla="*/ 3039414 w 5138670"/>
              <a:gd name="connsiteY106" fmla="*/ 1365161 h 2627290"/>
              <a:gd name="connsiteX107" fmla="*/ 3078050 w 5138670"/>
              <a:gd name="connsiteY107" fmla="*/ 1275009 h 2627290"/>
              <a:gd name="connsiteX108" fmla="*/ 3090929 w 5138670"/>
              <a:gd name="connsiteY108" fmla="*/ 1236372 h 2627290"/>
              <a:gd name="connsiteX109" fmla="*/ 3142445 w 5138670"/>
              <a:gd name="connsiteY109" fmla="*/ 1159099 h 2627290"/>
              <a:gd name="connsiteX110" fmla="*/ 3168202 w 5138670"/>
              <a:gd name="connsiteY110" fmla="*/ 1313645 h 2627290"/>
              <a:gd name="connsiteX111" fmla="*/ 3245476 w 5138670"/>
              <a:gd name="connsiteY111" fmla="*/ 1468192 h 2627290"/>
              <a:gd name="connsiteX112" fmla="*/ 3258354 w 5138670"/>
              <a:gd name="connsiteY112" fmla="*/ 1506828 h 2627290"/>
              <a:gd name="connsiteX113" fmla="*/ 3271233 w 5138670"/>
              <a:gd name="connsiteY113" fmla="*/ 1429555 h 2627290"/>
              <a:gd name="connsiteX114" fmla="*/ 3284112 w 5138670"/>
              <a:gd name="connsiteY114" fmla="*/ 1390918 h 2627290"/>
              <a:gd name="connsiteX115" fmla="*/ 3296991 w 5138670"/>
              <a:gd name="connsiteY115" fmla="*/ 1326524 h 2627290"/>
              <a:gd name="connsiteX116" fmla="*/ 3309870 w 5138670"/>
              <a:gd name="connsiteY116" fmla="*/ 1519707 h 2627290"/>
              <a:gd name="connsiteX117" fmla="*/ 3348507 w 5138670"/>
              <a:gd name="connsiteY117" fmla="*/ 1390918 h 2627290"/>
              <a:gd name="connsiteX118" fmla="*/ 3425780 w 5138670"/>
              <a:gd name="connsiteY118" fmla="*/ 1275009 h 2627290"/>
              <a:gd name="connsiteX119" fmla="*/ 3554569 w 5138670"/>
              <a:gd name="connsiteY119" fmla="*/ 1262130 h 2627290"/>
              <a:gd name="connsiteX120" fmla="*/ 3606084 w 5138670"/>
              <a:gd name="connsiteY120" fmla="*/ 1313645 h 2627290"/>
              <a:gd name="connsiteX121" fmla="*/ 3747752 w 5138670"/>
              <a:gd name="connsiteY121" fmla="*/ 1481071 h 2627290"/>
              <a:gd name="connsiteX122" fmla="*/ 3850783 w 5138670"/>
              <a:gd name="connsiteY122" fmla="*/ 1648496 h 2627290"/>
              <a:gd name="connsiteX123" fmla="*/ 3902298 w 5138670"/>
              <a:gd name="connsiteY123" fmla="*/ 1262130 h 2627290"/>
              <a:gd name="connsiteX124" fmla="*/ 3940935 w 5138670"/>
              <a:gd name="connsiteY124" fmla="*/ 1030310 h 2627290"/>
              <a:gd name="connsiteX125" fmla="*/ 3966692 w 5138670"/>
              <a:gd name="connsiteY125" fmla="*/ 978794 h 2627290"/>
              <a:gd name="connsiteX126" fmla="*/ 3992450 w 5138670"/>
              <a:gd name="connsiteY126" fmla="*/ 1043189 h 2627290"/>
              <a:gd name="connsiteX127" fmla="*/ 4018208 w 5138670"/>
              <a:gd name="connsiteY127" fmla="*/ 1133341 h 2627290"/>
              <a:gd name="connsiteX128" fmla="*/ 4056845 w 5138670"/>
              <a:gd name="connsiteY128" fmla="*/ 1146220 h 2627290"/>
              <a:gd name="connsiteX129" fmla="*/ 4108360 w 5138670"/>
              <a:gd name="connsiteY129" fmla="*/ 1094704 h 2627290"/>
              <a:gd name="connsiteX130" fmla="*/ 4121239 w 5138670"/>
              <a:gd name="connsiteY130" fmla="*/ 1017431 h 2627290"/>
              <a:gd name="connsiteX131" fmla="*/ 4198512 w 5138670"/>
              <a:gd name="connsiteY131" fmla="*/ 991673 h 2627290"/>
              <a:gd name="connsiteX132" fmla="*/ 4250028 w 5138670"/>
              <a:gd name="connsiteY132" fmla="*/ 965916 h 2627290"/>
              <a:gd name="connsiteX133" fmla="*/ 4314422 w 5138670"/>
              <a:gd name="connsiteY133" fmla="*/ 1043189 h 2627290"/>
              <a:gd name="connsiteX134" fmla="*/ 4417453 w 5138670"/>
              <a:gd name="connsiteY134" fmla="*/ 1094704 h 2627290"/>
              <a:gd name="connsiteX135" fmla="*/ 4456090 w 5138670"/>
              <a:gd name="connsiteY135" fmla="*/ 1081825 h 2627290"/>
              <a:gd name="connsiteX136" fmla="*/ 4468969 w 5138670"/>
              <a:gd name="connsiteY136" fmla="*/ 1030310 h 2627290"/>
              <a:gd name="connsiteX137" fmla="*/ 4559121 w 5138670"/>
              <a:gd name="connsiteY137" fmla="*/ 798490 h 2627290"/>
              <a:gd name="connsiteX138" fmla="*/ 4790940 w 5138670"/>
              <a:gd name="connsiteY138" fmla="*/ 0 h 2627290"/>
              <a:gd name="connsiteX139" fmla="*/ 4932608 w 5138670"/>
              <a:gd name="connsiteY139" fmla="*/ 167425 h 2627290"/>
              <a:gd name="connsiteX140" fmla="*/ 4997002 w 5138670"/>
              <a:gd name="connsiteY140" fmla="*/ 244699 h 2627290"/>
              <a:gd name="connsiteX141" fmla="*/ 5087154 w 5138670"/>
              <a:gd name="connsiteY141" fmla="*/ 373487 h 2627290"/>
              <a:gd name="connsiteX142" fmla="*/ 5138670 w 5138670"/>
              <a:gd name="connsiteY142" fmla="*/ 412124 h 262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5138670" h="2627290">
                <a:moveTo>
                  <a:pt x="0" y="2627290"/>
                </a:moveTo>
                <a:cubicBezTo>
                  <a:pt x="17172" y="2605825"/>
                  <a:pt x="39222" y="2587482"/>
                  <a:pt x="51515" y="2562896"/>
                </a:cubicBezTo>
                <a:cubicBezTo>
                  <a:pt x="72329" y="2521269"/>
                  <a:pt x="75247" y="2465943"/>
                  <a:pt x="90152" y="2421228"/>
                </a:cubicBezTo>
                <a:cubicBezTo>
                  <a:pt x="101751" y="2386431"/>
                  <a:pt x="114681" y="2352055"/>
                  <a:pt x="128788" y="2318197"/>
                </a:cubicBezTo>
                <a:cubicBezTo>
                  <a:pt x="136172" y="2300475"/>
                  <a:pt x="146983" y="2284328"/>
                  <a:pt x="154546" y="2266682"/>
                </a:cubicBezTo>
                <a:cubicBezTo>
                  <a:pt x="166719" y="2238278"/>
                  <a:pt x="166280" y="2210932"/>
                  <a:pt x="193183" y="2189409"/>
                </a:cubicBezTo>
                <a:cubicBezTo>
                  <a:pt x="203784" y="2180929"/>
                  <a:pt x="218940" y="2180823"/>
                  <a:pt x="231819" y="2176530"/>
                </a:cubicBezTo>
                <a:cubicBezTo>
                  <a:pt x="236112" y="2193702"/>
                  <a:pt x="242630" y="2210466"/>
                  <a:pt x="244698" y="2228045"/>
                </a:cubicBezTo>
                <a:cubicBezTo>
                  <a:pt x="251238" y="2283635"/>
                  <a:pt x="237923" y="2343061"/>
                  <a:pt x="257577" y="2395471"/>
                </a:cubicBezTo>
                <a:cubicBezTo>
                  <a:pt x="265695" y="2417118"/>
                  <a:pt x="276024" y="2353008"/>
                  <a:pt x="283335" y="2331076"/>
                </a:cubicBezTo>
                <a:cubicBezTo>
                  <a:pt x="291584" y="2306328"/>
                  <a:pt x="296693" y="2265722"/>
                  <a:pt x="309092" y="2240924"/>
                </a:cubicBezTo>
                <a:cubicBezTo>
                  <a:pt x="316014" y="2227079"/>
                  <a:pt x="326264" y="2215166"/>
                  <a:pt x="334850" y="2202287"/>
                </a:cubicBezTo>
                <a:cubicBezTo>
                  <a:pt x="339143" y="2185115"/>
                  <a:pt x="340756" y="2167041"/>
                  <a:pt x="347729" y="2150772"/>
                </a:cubicBezTo>
                <a:cubicBezTo>
                  <a:pt x="361177" y="2119393"/>
                  <a:pt x="388914" y="2096708"/>
                  <a:pt x="412123" y="2073499"/>
                </a:cubicBezTo>
                <a:cubicBezTo>
                  <a:pt x="416416" y="2086378"/>
                  <a:pt x="423919" y="2098603"/>
                  <a:pt x="425002" y="2112135"/>
                </a:cubicBezTo>
                <a:cubicBezTo>
                  <a:pt x="432541" y="2206377"/>
                  <a:pt x="414951" y="2303751"/>
                  <a:pt x="437881" y="2395471"/>
                </a:cubicBezTo>
                <a:cubicBezTo>
                  <a:pt x="442537" y="2414097"/>
                  <a:pt x="472225" y="2378299"/>
                  <a:pt x="489397" y="2369713"/>
                </a:cubicBezTo>
                <a:cubicBezTo>
                  <a:pt x="517877" y="2341232"/>
                  <a:pt x="535862" y="2328298"/>
                  <a:pt x="553791" y="2292440"/>
                </a:cubicBezTo>
                <a:cubicBezTo>
                  <a:pt x="574741" y="2250540"/>
                  <a:pt x="555518" y="2252076"/>
                  <a:pt x="592428" y="2215166"/>
                </a:cubicBezTo>
                <a:cubicBezTo>
                  <a:pt x="603373" y="2204221"/>
                  <a:pt x="618185" y="2197995"/>
                  <a:pt x="631064" y="2189409"/>
                </a:cubicBezTo>
                <a:cubicBezTo>
                  <a:pt x="635357" y="2176530"/>
                  <a:pt x="631801" y="2156843"/>
                  <a:pt x="643943" y="2150772"/>
                </a:cubicBezTo>
                <a:cubicBezTo>
                  <a:pt x="656085" y="2144701"/>
                  <a:pt x="678588" y="2150676"/>
                  <a:pt x="682580" y="2163651"/>
                </a:cubicBezTo>
                <a:cubicBezTo>
                  <a:pt x="731529" y="2322733"/>
                  <a:pt x="660234" y="2289099"/>
                  <a:pt x="721216" y="2421228"/>
                </a:cubicBezTo>
                <a:cubicBezTo>
                  <a:pt x="732735" y="2446187"/>
                  <a:pt x="755560" y="2464158"/>
                  <a:pt x="772732" y="2485623"/>
                </a:cubicBezTo>
                <a:cubicBezTo>
                  <a:pt x="777025" y="2472744"/>
                  <a:pt x="773468" y="2440915"/>
                  <a:pt x="785611" y="2446986"/>
                </a:cubicBezTo>
                <a:cubicBezTo>
                  <a:pt x="801443" y="2454901"/>
                  <a:pt x="798490" y="2516201"/>
                  <a:pt x="798490" y="2498501"/>
                </a:cubicBezTo>
                <a:cubicBezTo>
                  <a:pt x="798490" y="2412535"/>
                  <a:pt x="789904" y="2326783"/>
                  <a:pt x="785611" y="2240924"/>
                </a:cubicBezTo>
                <a:cubicBezTo>
                  <a:pt x="789904" y="2206580"/>
                  <a:pt x="790982" y="2171680"/>
                  <a:pt x="798490" y="2137893"/>
                </a:cubicBezTo>
                <a:cubicBezTo>
                  <a:pt x="808213" y="2094140"/>
                  <a:pt x="823945" y="2051942"/>
                  <a:pt x="837126" y="2009104"/>
                </a:cubicBezTo>
                <a:cubicBezTo>
                  <a:pt x="841118" y="1996129"/>
                  <a:pt x="846712" y="1983638"/>
                  <a:pt x="850005" y="1970468"/>
                </a:cubicBezTo>
                <a:cubicBezTo>
                  <a:pt x="855314" y="1949232"/>
                  <a:pt x="858591" y="1927538"/>
                  <a:pt x="862884" y="1906073"/>
                </a:cubicBezTo>
                <a:cubicBezTo>
                  <a:pt x="885208" y="2062343"/>
                  <a:pt x="864353" y="1938440"/>
                  <a:pt x="888642" y="2047741"/>
                </a:cubicBezTo>
                <a:cubicBezTo>
                  <a:pt x="890810" y="2057495"/>
                  <a:pt x="902893" y="2133511"/>
                  <a:pt x="914400" y="2150772"/>
                </a:cubicBezTo>
                <a:cubicBezTo>
                  <a:pt x="924503" y="2165927"/>
                  <a:pt x="940157" y="2176530"/>
                  <a:pt x="953036" y="2189409"/>
                </a:cubicBezTo>
                <a:cubicBezTo>
                  <a:pt x="957329" y="2176530"/>
                  <a:pt x="954619" y="2158302"/>
                  <a:pt x="965915" y="2150772"/>
                </a:cubicBezTo>
                <a:cubicBezTo>
                  <a:pt x="984128" y="2138630"/>
                  <a:pt x="1009073" y="2143202"/>
                  <a:pt x="1030309" y="2137893"/>
                </a:cubicBezTo>
                <a:cubicBezTo>
                  <a:pt x="1043479" y="2134600"/>
                  <a:pt x="1056067" y="2129307"/>
                  <a:pt x="1068946" y="2125014"/>
                </a:cubicBezTo>
                <a:cubicBezTo>
                  <a:pt x="1073239" y="2086377"/>
                  <a:pt x="1072396" y="2046818"/>
                  <a:pt x="1081825" y="2009104"/>
                </a:cubicBezTo>
                <a:cubicBezTo>
                  <a:pt x="1085579" y="1994088"/>
                  <a:pt x="1101297" y="1984612"/>
                  <a:pt x="1107583" y="1970468"/>
                </a:cubicBezTo>
                <a:cubicBezTo>
                  <a:pt x="1118610" y="1945657"/>
                  <a:pt x="1123256" y="1918403"/>
                  <a:pt x="1133340" y="1893194"/>
                </a:cubicBezTo>
                <a:cubicBezTo>
                  <a:pt x="1149043" y="1853937"/>
                  <a:pt x="1172036" y="1817575"/>
                  <a:pt x="1184856" y="1777285"/>
                </a:cubicBezTo>
                <a:cubicBezTo>
                  <a:pt x="1202222" y="1722706"/>
                  <a:pt x="1209601" y="1665424"/>
                  <a:pt x="1223492" y="1609859"/>
                </a:cubicBezTo>
                <a:cubicBezTo>
                  <a:pt x="1226784" y="1596689"/>
                  <a:pt x="1232642" y="1584276"/>
                  <a:pt x="1236371" y="1571223"/>
                </a:cubicBezTo>
                <a:cubicBezTo>
                  <a:pt x="1268714" y="1458024"/>
                  <a:pt x="1231250" y="1573706"/>
                  <a:pt x="1262129" y="1481071"/>
                </a:cubicBezTo>
                <a:cubicBezTo>
                  <a:pt x="1305232" y="1653478"/>
                  <a:pt x="1248981" y="1413622"/>
                  <a:pt x="1287887" y="1854558"/>
                </a:cubicBezTo>
                <a:cubicBezTo>
                  <a:pt x="1294854" y="1933520"/>
                  <a:pt x="1312851" y="1968483"/>
                  <a:pt x="1339402" y="2034862"/>
                </a:cubicBezTo>
                <a:cubicBezTo>
                  <a:pt x="1347988" y="2090670"/>
                  <a:pt x="1358156" y="2146258"/>
                  <a:pt x="1365160" y="2202287"/>
                </a:cubicBezTo>
                <a:cubicBezTo>
                  <a:pt x="1371041" y="2249338"/>
                  <a:pt x="1369798" y="2297259"/>
                  <a:pt x="1378039" y="2343955"/>
                </a:cubicBezTo>
                <a:cubicBezTo>
                  <a:pt x="1382757" y="2370693"/>
                  <a:pt x="1378039" y="2412642"/>
                  <a:pt x="1403797" y="2421228"/>
                </a:cubicBezTo>
                <a:lnTo>
                  <a:pt x="1442433" y="2434107"/>
                </a:lnTo>
                <a:cubicBezTo>
                  <a:pt x="1455312" y="2425521"/>
                  <a:pt x="1471400" y="2420436"/>
                  <a:pt x="1481070" y="2408349"/>
                </a:cubicBezTo>
                <a:cubicBezTo>
                  <a:pt x="1489551" y="2397749"/>
                  <a:pt x="1480374" y="2369713"/>
                  <a:pt x="1493949" y="2369713"/>
                </a:cubicBezTo>
                <a:cubicBezTo>
                  <a:pt x="1509427" y="2369713"/>
                  <a:pt x="1507620" y="2398680"/>
                  <a:pt x="1519707" y="2408349"/>
                </a:cubicBezTo>
                <a:cubicBezTo>
                  <a:pt x="1530308" y="2416829"/>
                  <a:pt x="1545464" y="2416935"/>
                  <a:pt x="1558343" y="2421228"/>
                </a:cubicBezTo>
                <a:cubicBezTo>
                  <a:pt x="1566929" y="2408349"/>
                  <a:pt x="1578666" y="2397085"/>
                  <a:pt x="1584101" y="2382592"/>
                </a:cubicBezTo>
                <a:cubicBezTo>
                  <a:pt x="1604803" y="2327386"/>
                  <a:pt x="1609774" y="2126369"/>
                  <a:pt x="1609859" y="2125014"/>
                </a:cubicBezTo>
                <a:cubicBezTo>
                  <a:pt x="1618712" y="1983363"/>
                  <a:pt x="1627743" y="1841720"/>
                  <a:pt x="1635616" y="1700011"/>
                </a:cubicBezTo>
                <a:cubicBezTo>
                  <a:pt x="1653100" y="1385289"/>
                  <a:pt x="1615642" y="1517163"/>
                  <a:pt x="1687132" y="1326524"/>
                </a:cubicBezTo>
                <a:cubicBezTo>
                  <a:pt x="1691425" y="1193442"/>
                  <a:pt x="1689799" y="1060038"/>
                  <a:pt x="1700011" y="927279"/>
                </a:cubicBezTo>
                <a:cubicBezTo>
                  <a:pt x="1702726" y="891983"/>
                  <a:pt x="1720386" y="789259"/>
                  <a:pt x="1725769" y="824248"/>
                </a:cubicBezTo>
                <a:cubicBezTo>
                  <a:pt x="1748002" y="968761"/>
                  <a:pt x="1740856" y="1116307"/>
                  <a:pt x="1751526" y="1262130"/>
                </a:cubicBezTo>
                <a:cubicBezTo>
                  <a:pt x="1753741" y="1292405"/>
                  <a:pt x="1757043" y="1322833"/>
                  <a:pt x="1764405" y="1352282"/>
                </a:cubicBezTo>
                <a:cubicBezTo>
                  <a:pt x="1770012" y="1374710"/>
                  <a:pt x="1782046" y="1395030"/>
                  <a:pt x="1790163" y="1416676"/>
                </a:cubicBezTo>
                <a:cubicBezTo>
                  <a:pt x="1794930" y="1429387"/>
                  <a:pt x="1798749" y="1442434"/>
                  <a:pt x="1803042" y="1455313"/>
                </a:cubicBezTo>
                <a:cubicBezTo>
                  <a:pt x="1821879" y="1832058"/>
                  <a:pt x="1797823" y="1772410"/>
                  <a:pt x="1828800" y="1648496"/>
                </a:cubicBezTo>
                <a:cubicBezTo>
                  <a:pt x="1832092" y="1635326"/>
                  <a:pt x="1834148" y="1621155"/>
                  <a:pt x="1841678" y="1609859"/>
                </a:cubicBezTo>
                <a:cubicBezTo>
                  <a:pt x="1851781" y="1594704"/>
                  <a:pt x="1867436" y="1584102"/>
                  <a:pt x="1880315" y="1571223"/>
                </a:cubicBezTo>
                <a:cubicBezTo>
                  <a:pt x="1884608" y="1588395"/>
                  <a:pt x="1890905" y="1605187"/>
                  <a:pt x="1893194" y="1622738"/>
                </a:cubicBezTo>
                <a:cubicBezTo>
                  <a:pt x="1903802" y="1704066"/>
                  <a:pt x="1904018" y="1786791"/>
                  <a:pt x="1918952" y="1867437"/>
                </a:cubicBezTo>
                <a:cubicBezTo>
                  <a:pt x="1925631" y="1903503"/>
                  <a:pt x="1944709" y="1936124"/>
                  <a:pt x="1957588" y="1970468"/>
                </a:cubicBezTo>
                <a:cubicBezTo>
                  <a:pt x="1966174" y="1953296"/>
                  <a:pt x="1973821" y="1935621"/>
                  <a:pt x="1983346" y="1918952"/>
                </a:cubicBezTo>
                <a:cubicBezTo>
                  <a:pt x="2005960" y="1879378"/>
                  <a:pt x="2019291" y="1875511"/>
                  <a:pt x="2034861" y="1828800"/>
                </a:cubicBezTo>
                <a:cubicBezTo>
                  <a:pt x="2046056" y="1795216"/>
                  <a:pt x="2045399" y="1757731"/>
                  <a:pt x="2060619" y="1725769"/>
                </a:cubicBezTo>
                <a:cubicBezTo>
                  <a:pt x="2088792" y="1666605"/>
                  <a:pt x="2163650" y="1558344"/>
                  <a:pt x="2163650" y="1558344"/>
                </a:cubicBezTo>
                <a:cubicBezTo>
                  <a:pt x="2172236" y="1498243"/>
                  <a:pt x="2173625" y="1436664"/>
                  <a:pt x="2189408" y="1378040"/>
                </a:cubicBezTo>
                <a:cubicBezTo>
                  <a:pt x="2201481" y="1333198"/>
                  <a:pt x="2266681" y="1227263"/>
                  <a:pt x="2266681" y="1159099"/>
                </a:cubicBezTo>
                <a:cubicBezTo>
                  <a:pt x="2266681" y="1141399"/>
                  <a:pt x="2258095" y="1193442"/>
                  <a:pt x="2253802" y="1210614"/>
                </a:cubicBezTo>
                <a:cubicBezTo>
                  <a:pt x="2277796" y="1450548"/>
                  <a:pt x="2243290" y="1259856"/>
                  <a:pt x="2292439" y="1390918"/>
                </a:cubicBezTo>
                <a:cubicBezTo>
                  <a:pt x="2298654" y="1407491"/>
                  <a:pt x="2294261" y="1428612"/>
                  <a:pt x="2305318" y="1442434"/>
                </a:cubicBezTo>
                <a:cubicBezTo>
                  <a:pt x="2313798" y="1453035"/>
                  <a:pt x="2331075" y="1451020"/>
                  <a:pt x="2343954" y="1455313"/>
                </a:cubicBezTo>
                <a:cubicBezTo>
                  <a:pt x="2351313" y="1444274"/>
                  <a:pt x="2383818" y="1384785"/>
                  <a:pt x="2408349" y="1390918"/>
                </a:cubicBezTo>
                <a:cubicBezTo>
                  <a:pt x="2421519" y="1394211"/>
                  <a:pt x="2416935" y="1416676"/>
                  <a:pt x="2421228" y="1429555"/>
                </a:cubicBezTo>
                <a:cubicBezTo>
                  <a:pt x="2425521" y="1416676"/>
                  <a:pt x="2420531" y="1390918"/>
                  <a:pt x="2434107" y="1390918"/>
                </a:cubicBezTo>
                <a:cubicBezTo>
                  <a:pt x="2447683" y="1390918"/>
                  <a:pt x="2443256" y="1416502"/>
                  <a:pt x="2446985" y="1429555"/>
                </a:cubicBezTo>
                <a:cubicBezTo>
                  <a:pt x="2451848" y="1446574"/>
                  <a:pt x="2448806" y="1467249"/>
                  <a:pt x="2459864" y="1481071"/>
                </a:cubicBezTo>
                <a:cubicBezTo>
                  <a:pt x="2468345" y="1491672"/>
                  <a:pt x="2485622" y="1489656"/>
                  <a:pt x="2498501" y="1493949"/>
                </a:cubicBezTo>
                <a:cubicBezTo>
                  <a:pt x="2502794" y="1506828"/>
                  <a:pt x="2498210" y="1529293"/>
                  <a:pt x="2511380" y="1532586"/>
                </a:cubicBezTo>
                <a:cubicBezTo>
                  <a:pt x="2547227" y="1541548"/>
                  <a:pt x="2557473" y="1484456"/>
                  <a:pt x="2562895" y="1468192"/>
                </a:cubicBezTo>
                <a:cubicBezTo>
                  <a:pt x="2571481" y="1481071"/>
                  <a:pt x="2583218" y="1492335"/>
                  <a:pt x="2588653" y="1506828"/>
                </a:cubicBezTo>
                <a:cubicBezTo>
                  <a:pt x="2595045" y="1523873"/>
                  <a:pt x="2611781" y="1636661"/>
                  <a:pt x="2614411" y="1648496"/>
                </a:cubicBezTo>
                <a:cubicBezTo>
                  <a:pt x="2621558" y="1680659"/>
                  <a:pt x="2644459" y="1722901"/>
                  <a:pt x="2653047" y="1751527"/>
                </a:cubicBezTo>
                <a:cubicBezTo>
                  <a:pt x="2666871" y="1797609"/>
                  <a:pt x="2669775" y="1860924"/>
                  <a:pt x="2678805" y="1906073"/>
                </a:cubicBezTo>
                <a:cubicBezTo>
                  <a:pt x="2681467" y="1919385"/>
                  <a:pt x="2688391" y="1931540"/>
                  <a:pt x="2691684" y="1944710"/>
                </a:cubicBezTo>
                <a:cubicBezTo>
                  <a:pt x="2696993" y="1965946"/>
                  <a:pt x="2700270" y="1987639"/>
                  <a:pt x="2704563" y="2009104"/>
                </a:cubicBezTo>
                <a:cubicBezTo>
                  <a:pt x="2778888" y="1414506"/>
                  <a:pt x="2723258" y="1901300"/>
                  <a:pt x="2678805" y="412124"/>
                </a:cubicBezTo>
                <a:cubicBezTo>
                  <a:pt x="2675479" y="300695"/>
                  <a:pt x="2678059" y="215960"/>
                  <a:pt x="2653047" y="115910"/>
                </a:cubicBezTo>
                <a:cubicBezTo>
                  <a:pt x="2649755" y="102740"/>
                  <a:pt x="2644462" y="90152"/>
                  <a:pt x="2640169" y="77273"/>
                </a:cubicBezTo>
                <a:cubicBezTo>
                  <a:pt x="2613849" y="156233"/>
                  <a:pt x="2631751" y="78285"/>
                  <a:pt x="2653047" y="206062"/>
                </a:cubicBezTo>
                <a:cubicBezTo>
                  <a:pt x="2699288" y="483515"/>
                  <a:pt x="2620333" y="220869"/>
                  <a:pt x="2717442" y="463640"/>
                </a:cubicBezTo>
                <a:cubicBezTo>
                  <a:pt x="2727526" y="488849"/>
                  <a:pt x="2733921" y="515397"/>
                  <a:pt x="2743200" y="540913"/>
                </a:cubicBezTo>
                <a:cubicBezTo>
                  <a:pt x="2751100" y="562639"/>
                  <a:pt x="2761226" y="583520"/>
                  <a:pt x="2768957" y="605307"/>
                </a:cubicBezTo>
                <a:cubicBezTo>
                  <a:pt x="2808456" y="716622"/>
                  <a:pt x="2836896" y="832223"/>
                  <a:pt x="2884867" y="940158"/>
                </a:cubicBezTo>
                <a:cubicBezTo>
                  <a:pt x="2902039" y="978795"/>
                  <a:pt x="2921205" y="1016605"/>
                  <a:pt x="2936383" y="1056068"/>
                </a:cubicBezTo>
                <a:cubicBezTo>
                  <a:pt x="2994836" y="1208047"/>
                  <a:pt x="2896961" y="1002984"/>
                  <a:pt x="2975019" y="1159099"/>
                </a:cubicBezTo>
                <a:cubicBezTo>
                  <a:pt x="2979312" y="1180564"/>
                  <a:pt x="2985067" y="1201787"/>
                  <a:pt x="2987898" y="1223493"/>
                </a:cubicBezTo>
                <a:cubicBezTo>
                  <a:pt x="2997954" y="1300589"/>
                  <a:pt x="2987086" y="1382245"/>
                  <a:pt x="3013656" y="1455313"/>
                </a:cubicBezTo>
                <a:cubicBezTo>
                  <a:pt x="3024337" y="1484685"/>
                  <a:pt x="3031191" y="1395313"/>
                  <a:pt x="3039414" y="1365161"/>
                </a:cubicBezTo>
                <a:cubicBezTo>
                  <a:pt x="3058606" y="1294788"/>
                  <a:pt x="3040234" y="1331731"/>
                  <a:pt x="3078050" y="1275009"/>
                </a:cubicBezTo>
                <a:cubicBezTo>
                  <a:pt x="3082343" y="1262130"/>
                  <a:pt x="3084336" y="1248239"/>
                  <a:pt x="3090929" y="1236372"/>
                </a:cubicBezTo>
                <a:cubicBezTo>
                  <a:pt x="3105963" y="1209311"/>
                  <a:pt x="3142445" y="1159099"/>
                  <a:pt x="3142445" y="1159099"/>
                </a:cubicBezTo>
                <a:cubicBezTo>
                  <a:pt x="3151031" y="1210614"/>
                  <a:pt x="3151687" y="1264099"/>
                  <a:pt x="3168202" y="1313645"/>
                </a:cubicBezTo>
                <a:cubicBezTo>
                  <a:pt x="3186416" y="1368286"/>
                  <a:pt x="3227263" y="1413551"/>
                  <a:pt x="3245476" y="1468192"/>
                </a:cubicBezTo>
                <a:lnTo>
                  <a:pt x="3258354" y="1506828"/>
                </a:lnTo>
                <a:cubicBezTo>
                  <a:pt x="3262647" y="1481070"/>
                  <a:pt x="3265568" y="1455046"/>
                  <a:pt x="3271233" y="1429555"/>
                </a:cubicBezTo>
                <a:cubicBezTo>
                  <a:pt x="3274178" y="1416303"/>
                  <a:pt x="3280819" y="1404088"/>
                  <a:pt x="3284112" y="1390918"/>
                </a:cubicBezTo>
                <a:cubicBezTo>
                  <a:pt x="3289421" y="1369682"/>
                  <a:pt x="3292698" y="1347989"/>
                  <a:pt x="3296991" y="1326524"/>
                </a:cubicBezTo>
                <a:cubicBezTo>
                  <a:pt x="3301284" y="1390918"/>
                  <a:pt x="3289461" y="1458482"/>
                  <a:pt x="3309870" y="1519707"/>
                </a:cubicBezTo>
                <a:cubicBezTo>
                  <a:pt x="3315162" y="1535584"/>
                  <a:pt x="3346034" y="1397100"/>
                  <a:pt x="3348507" y="1390918"/>
                </a:cubicBezTo>
                <a:cubicBezTo>
                  <a:pt x="3355161" y="1374283"/>
                  <a:pt x="3392158" y="1285354"/>
                  <a:pt x="3425780" y="1275009"/>
                </a:cubicBezTo>
                <a:cubicBezTo>
                  <a:pt x="3467016" y="1262321"/>
                  <a:pt x="3511639" y="1266423"/>
                  <a:pt x="3554569" y="1262130"/>
                </a:cubicBezTo>
                <a:cubicBezTo>
                  <a:pt x="3632371" y="1236195"/>
                  <a:pt x="3560873" y="1245829"/>
                  <a:pt x="3606084" y="1313645"/>
                </a:cubicBezTo>
                <a:cubicBezTo>
                  <a:pt x="3646636" y="1374473"/>
                  <a:pt x="3705260" y="1421582"/>
                  <a:pt x="3747752" y="1481071"/>
                </a:cubicBezTo>
                <a:cubicBezTo>
                  <a:pt x="3828884" y="1594657"/>
                  <a:pt x="3795631" y="1538192"/>
                  <a:pt x="3850783" y="1648496"/>
                </a:cubicBezTo>
                <a:cubicBezTo>
                  <a:pt x="3902095" y="1494547"/>
                  <a:pt x="3848782" y="1663493"/>
                  <a:pt x="3902298" y="1262130"/>
                </a:cubicBezTo>
                <a:cubicBezTo>
                  <a:pt x="3912652" y="1184478"/>
                  <a:pt x="3905902" y="1100379"/>
                  <a:pt x="3940935" y="1030310"/>
                </a:cubicBezTo>
                <a:lnTo>
                  <a:pt x="3966692" y="978794"/>
                </a:lnTo>
                <a:cubicBezTo>
                  <a:pt x="3975278" y="1000259"/>
                  <a:pt x="3985139" y="1021257"/>
                  <a:pt x="3992450" y="1043189"/>
                </a:cubicBezTo>
                <a:cubicBezTo>
                  <a:pt x="4002333" y="1072838"/>
                  <a:pt x="4001644" y="1106838"/>
                  <a:pt x="4018208" y="1133341"/>
                </a:cubicBezTo>
                <a:cubicBezTo>
                  <a:pt x="4025403" y="1144853"/>
                  <a:pt x="4043966" y="1141927"/>
                  <a:pt x="4056845" y="1146220"/>
                </a:cubicBezTo>
                <a:cubicBezTo>
                  <a:pt x="4074017" y="1129048"/>
                  <a:pt x="4097500" y="1116425"/>
                  <a:pt x="4108360" y="1094704"/>
                </a:cubicBezTo>
                <a:cubicBezTo>
                  <a:pt x="4120038" y="1071348"/>
                  <a:pt x="4104044" y="1037083"/>
                  <a:pt x="4121239" y="1017431"/>
                </a:cubicBezTo>
                <a:cubicBezTo>
                  <a:pt x="4139118" y="996998"/>
                  <a:pt x="4173303" y="1001757"/>
                  <a:pt x="4198512" y="991673"/>
                </a:cubicBezTo>
                <a:cubicBezTo>
                  <a:pt x="4216338" y="984543"/>
                  <a:pt x="4232856" y="974502"/>
                  <a:pt x="4250028" y="965916"/>
                </a:cubicBezTo>
                <a:cubicBezTo>
                  <a:pt x="4268147" y="993095"/>
                  <a:pt x="4285716" y="1024922"/>
                  <a:pt x="4314422" y="1043189"/>
                </a:cubicBezTo>
                <a:cubicBezTo>
                  <a:pt x="4346816" y="1063804"/>
                  <a:pt x="4383109" y="1077532"/>
                  <a:pt x="4417453" y="1094704"/>
                </a:cubicBezTo>
                <a:cubicBezTo>
                  <a:pt x="4430332" y="1090411"/>
                  <a:pt x="4447609" y="1092426"/>
                  <a:pt x="4456090" y="1081825"/>
                </a:cubicBezTo>
                <a:cubicBezTo>
                  <a:pt x="4467147" y="1068004"/>
                  <a:pt x="4462920" y="1046945"/>
                  <a:pt x="4468969" y="1030310"/>
                </a:cubicBezTo>
                <a:cubicBezTo>
                  <a:pt x="4497303" y="952391"/>
                  <a:pt x="4536005" y="878113"/>
                  <a:pt x="4559121" y="798490"/>
                </a:cubicBezTo>
                <a:lnTo>
                  <a:pt x="4790940" y="0"/>
                </a:lnTo>
                <a:lnTo>
                  <a:pt x="4932608" y="167425"/>
                </a:lnTo>
                <a:cubicBezTo>
                  <a:pt x="4954205" y="193072"/>
                  <a:pt x="4977774" y="217231"/>
                  <a:pt x="4997002" y="244699"/>
                </a:cubicBezTo>
                <a:cubicBezTo>
                  <a:pt x="5027053" y="287628"/>
                  <a:pt x="5053305" y="333484"/>
                  <a:pt x="5087154" y="373487"/>
                </a:cubicBezTo>
                <a:cubicBezTo>
                  <a:pt x="5101019" y="389873"/>
                  <a:pt x="5138670" y="412124"/>
                  <a:pt x="5138670" y="412124"/>
                </a:cubicBezTo>
              </a:path>
            </a:pathLst>
          </a:cu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713130" y="2816348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13128" y="3154099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17247" y="3463021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13127" y="3730748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09008" y="4039670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9006" y="4377421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21363" y="4686343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8867" y="4956385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512143" y="5077500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956986" y="5077500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364760" y="5073378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772536" y="5077500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163834" y="5081616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608677" y="5081616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016451" y="5077494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420102" y="5069256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827878" y="5073378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045749" y="4972216"/>
            <a:ext cx="276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 smtClean="0"/>
              <a:t>t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4845874" y="1288491"/>
            <a:ext cx="5186035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FOREX Trading Strategy</a:t>
            </a:r>
            <a:r>
              <a:rPr lang="hu-HU" dirty="0" smtClean="0"/>
              <a:t>:</a:t>
            </a:r>
          </a:p>
          <a:p>
            <a:r>
              <a:rPr lang="hu-HU" dirty="0"/>
              <a:t>	</a:t>
            </a:r>
            <a:endParaRPr lang="hu-HU" dirty="0" smtClean="0"/>
          </a:p>
          <a:p>
            <a:r>
              <a:rPr lang="hu-HU" dirty="0"/>
              <a:t> </a:t>
            </a:r>
            <a:r>
              <a:rPr lang="hu-HU" dirty="0" smtClean="0"/>
              <a:t> </a:t>
            </a:r>
            <a:r>
              <a:rPr lang="hu-HU" sz="1600" b="1" dirty="0" smtClean="0">
                <a:solidFill>
                  <a:srgbClr val="00B050"/>
                </a:solidFill>
              </a:rPr>
              <a:t>1.) </a:t>
            </a:r>
            <a:r>
              <a:rPr lang="hu-HU" sz="1600" dirty="0" smtClean="0"/>
              <a:t>technical analysis: we analyze historical</a:t>
            </a:r>
          </a:p>
          <a:p>
            <a:r>
              <a:rPr lang="hu-HU" sz="1600" dirty="0"/>
              <a:t> </a:t>
            </a:r>
            <a:r>
              <a:rPr lang="hu-HU" sz="1600" dirty="0" smtClean="0"/>
              <a:t>         data to make predictions in the future</a:t>
            </a:r>
          </a:p>
          <a:p>
            <a:endParaRPr lang="hu-HU" sz="1600" dirty="0"/>
          </a:p>
          <a:p>
            <a:r>
              <a:rPr lang="hu-HU" sz="1600" dirty="0" smtClean="0"/>
              <a:t>  </a:t>
            </a:r>
            <a:r>
              <a:rPr lang="hu-HU" sz="1600" b="1" dirty="0" smtClean="0">
                <a:solidFill>
                  <a:srgbClr val="00B050"/>
                </a:solidFill>
              </a:rPr>
              <a:t>2.) </a:t>
            </a:r>
            <a:r>
              <a:rPr lang="hu-HU" sz="1600" dirty="0" smtClean="0"/>
              <a:t>combine </a:t>
            </a:r>
            <a:r>
              <a:rPr lang="hu-HU" sz="1600" b="1" dirty="0" smtClean="0"/>
              <a:t>ARIMA</a:t>
            </a:r>
            <a:r>
              <a:rPr lang="hu-HU" sz="1600" dirty="0" smtClean="0"/>
              <a:t> and </a:t>
            </a:r>
            <a:r>
              <a:rPr lang="hu-HU" sz="1600" b="1" dirty="0" smtClean="0"/>
              <a:t>GARCH</a:t>
            </a:r>
            <a:r>
              <a:rPr lang="hu-HU" sz="1600" dirty="0" smtClean="0"/>
              <a:t>: we can explain</a:t>
            </a:r>
          </a:p>
          <a:p>
            <a:r>
              <a:rPr lang="hu-HU" sz="1600" dirty="0"/>
              <a:t>	</a:t>
            </a:r>
            <a:r>
              <a:rPr lang="hu-HU" sz="1600" dirty="0" smtClean="0"/>
              <a:t>serial correlation and volatility </a:t>
            </a:r>
          </a:p>
          <a:p>
            <a:r>
              <a:rPr lang="hu-HU" sz="1600" dirty="0"/>
              <a:t>	</a:t>
            </a:r>
            <a:r>
              <a:rPr lang="hu-HU" sz="1600" dirty="0" smtClean="0"/>
              <a:t>	clustering as well</a:t>
            </a:r>
          </a:p>
          <a:p>
            <a:r>
              <a:rPr lang="hu-HU" sz="1600" dirty="0"/>
              <a:t>  </a:t>
            </a:r>
            <a:endParaRPr lang="hu-HU" sz="1600" dirty="0" smtClean="0"/>
          </a:p>
          <a:p>
            <a:r>
              <a:rPr lang="hu-HU" sz="1600" dirty="0"/>
              <a:t> </a:t>
            </a:r>
            <a:r>
              <a:rPr lang="hu-HU" sz="1600" dirty="0" smtClean="0"/>
              <a:t> </a:t>
            </a:r>
            <a:r>
              <a:rPr lang="hu-HU" sz="1600" b="1" dirty="0" smtClean="0">
                <a:solidFill>
                  <a:srgbClr val="00B050"/>
                </a:solidFill>
              </a:rPr>
              <a:t>3.) </a:t>
            </a:r>
            <a:r>
              <a:rPr lang="hu-HU" sz="1600" dirty="0" smtClean="0"/>
              <a:t>we define a rolling window with length </a:t>
            </a:r>
            <a:r>
              <a:rPr lang="hu-HU" sz="1600" b="1" dirty="0" smtClean="0"/>
              <a:t>h</a:t>
            </a:r>
          </a:p>
          <a:p>
            <a:r>
              <a:rPr lang="hu-HU" sz="1600" b="1" dirty="0"/>
              <a:t>	</a:t>
            </a:r>
            <a:r>
              <a:rPr lang="hu-HU" sz="1600" dirty="0" smtClean="0"/>
              <a:t>We fit </a:t>
            </a:r>
            <a:r>
              <a:rPr lang="hu-HU" sz="1600" b="1" dirty="0" smtClean="0"/>
              <a:t>ARIMA&amp;GARCH</a:t>
            </a:r>
            <a:r>
              <a:rPr lang="hu-HU" sz="1600" dirty="0" smtClean="0"/>
              <a:t> model on every </a:t>
            </a:r>
            <a:r>
              <a:rPr lang="hu-HU" sz="1600" b="1" dirty="0" smtClean="0"/>
              <a:t>h</a:t>
            </a:r>
          </a:p>
          <a:p>
            <a:r>
              <a:rPr lang="hu-HU" sz="1600" dirty="0"/>
              <a:t>	 </a:t>
            </a:r>
            <a:r>
              <a:rPr lang="hu-HU" sz="1600" dirty="0" smtClean="0"/>
              <a:t>  observations: and predict the next day’s</a:t>
            </a:r>
          </a:p>
          <a:p>
            <a:r>
              <a:rPr lang="hu-HU" sz="1600" dirty="0"/>
              <a:t>	</a:t>
            </a:r>
            <a:r>
              <a:rPr lang="hu-HU" sz="1600" dirty="0" smtClean="0"/>
              <a:t>	log daily return 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939379" y="5341548"/>
            <a:ext cx="1243915" cy="0"/>
          </a:xfrm>
          <a:prstGeom prst="straightConnector1">
            <a:avLst/>
          </a:prstGeom>
          <a:ln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1939379" y="5338918"/>
            <a:ext cx="892310" cy="0"/>
          </a:xfrm>
          <a:prstGeom prst="straightConnector1">
            <a:avLst/>
          </a:prstGeom>
          <a:ln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400875" y="534417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h</a:t>
            </a:r>
            <a:endParaRPr lang="hu-HU" b="1" dirty="0"/>
          </a:p>
        </p:txBody>
      </p:sp>
      <p:sp>
        <p:nvSpPr>
          <p:cNvPr id="32" name="Oval 31"/>
          <p:cNvSpPr/>
          <p:nvPr/>
        </p:nvSpPr>
        <p:spPr>
          <a:xfrm>
            <a:off x="3107099" y="5093337"/>
            <a:ext cx="110613" cy="11061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61506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Trading Strategy</a:t>
            </a:r>
            <a:endParaRPr lang="hu-HU" b="1" u="sng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812747" y="2118145"/>
            <a:ext cx="0" cy="33778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86858" y="5147526"/>
            <a:ext cx="45972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0880" y="1745923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S&amp;P500</a:t>
            </a:r>
            <a:endParaRPr lang="hu-HU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20845" y="5073384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09011" y="2507426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1184986" y="2118144"/>
            <a:ext cx="3642892" cy="2627290"/>
          </a:xfrm>
          <a:custGeom>
            <a:avLst/>
            <a:gdLst>
              <a:gd name="connsiteX0" fmla="*/ 0 w 5138670"/>
              <a:gd name="connsiteY0" fmla="*/ 2627290 h 2627290"/>
              <a:gd name="connsiteX1" fmla="*/ 51515 w 5138670"/>
              <a:gd name="connsiteY1" fmla="*/ 2562896 h 2627290"/>
              <a:gd name="connsiteX2" fmla="*/ 90152 w 5138670"/>
              <a:gd name="connsiteY2" fmla="*/ 2421228 h 2627290"/>
              <a:gd name="connsiteX3" fmla="*/ 128788 w 5138670"/>
              <a:gd name="connsiteY3" fmla="*/ 2318197 h 2627290"/>
              <a:gd name="connsiteX4" fmla="*/ 154546 w 5138670"/>
              <a:gd name="connsiteY4" fmla="*/ 2266682 h 2627290"/>
              <a:gd name="connsiteX5" fmla="*/ 193183 w 5138670"/>
              <a:gd name="connsiteY5" fmla="*/ 2189409 h 2627290"/>
              <a:gd name="connsiteX6" fmla="*/ 231819 w 5138670"/>
              <a:gd name="connsiteY6" fmla="*/ 2176530 h 2627290"/>
              <a:gd name="connsiteX7" fmla="*/ 244698 w 5138670"/>
              <a:gd name="connsiteY7" fmla="*/ 2228045 h 2627290"/>
              <a:gd name="connsiteX8" fmla="*/ 257577 w 5138670"/>
              <a:gd name="connsiteY8" fmla="*/ 2395471 h 2627290"/>
              <a:gd name="connsiteX9" fmla="*/ 283335 w 5138670"/>
              <a:gd name="connsiteY9" fmla="*/ 2331076 h 2627290"/>
              <a:gd name="connsiteX10" fmla="*/ 309092 w 5138670"/>
              <a:gd name="connsiteY10" fmla="*/ 2240924 h 2627290"/>
              <a:gd name="connsiteX11" fmla="*/ 334850 w 5138670"/>
              <a:gd name="connsiteY11" fmla="*/ 2202287 h 2627290"/>
              <a:gd name="connsiteX12" fmla="*/ 347729 w 5138670"/>
              <a:gd name="connsiteY12" fmla="*/ 2150772 h 2627290"/>
              <a:gd name="connsiteX13" fmla="*/ 412123 w 5138670"/>
              <a:gd name="connsiteY13" fmla="*/ 2073499 h 2627290"/>
              <a:gd name="connsiteX14" fmla="*/ 425002 w 5138670"/>
              <a:gd name="connsiteY14" fmla="*/ 2112135 h 2627290"/>
              <a:gd name="connsiteX15" fmla="*/ 437881 w 5138670"/>
              <a:gd name="connsiteY15" fmla="*/ 2395471 h 2627290"/>
              <a:gd name="connsiteX16" fmla="*/ 489397 w 5138670"/>
              <a:gd name="connsiteY16" fmla="*/ 2369713 h 2627290"/>
              <a:gd name="connsiteX17" fmla="*/ 553791 w 5138670"/>
              <a:gd name="connsiteY17" fmla="*/ 2292440 h 2627290"/>
              <a:gd name="connsiteX18" fmla="*/ 592428 w 5138670"/>
              <a:gd name="connsiteY18" fmla="*/ 2215166 h 2627290"/>
              <a:gd name="connsiteX19" fmla="*/ 631064 w 5138670"/>
              <a:gd name="connsiteY19" fmla="*/ 2189409 h 2627290"/>
              <a:gd name="connsiteX20" fmla="*/ 643943 w 5138670"/>
              <a:gd name="connsiteY20" fmla="*/ 2150772 h 2627290"/>
              <a:gd name="connsiteX21" fmla="*/ 682580 w 5138670"/>
              <a:gd name="connsiteY21" fmla="*/ 2163651 h 2627290"/>
              <a:gd name="connsiteX22" fmla="*/ 721216 w 5138670"/>
              <a:gd name="connsiteY22" fmla="*/ 2421228 h 2627290"/>
              <a:gd name="connsiteX23" fmla="*/ 772732 w 5138670"/>
              <a:gd name="connsiteY23" fmla="*/ 2485623 h 2627290"/>
              <a:gd name="connsiteX24" fmla="*/ 785611 w 5138670"/>
              <a:gd name="connsiteY24" fmla="*/ 2446986 h 2627290"/>
              <a:gd name="connsiteX25" fmla="*/ 798490 w 5138670"/>
              <a:gd name="connsiteY25" fmla="*/ 2498501 h 2627290"/>
              <a:gd name="connsiteX26" fmla="*/ 785611 w 5138670"/>
              <a:gd name="connsiteY26" fmla="*/ 2240924 h 2627290"/>
              <a:gd name="connsiteX27" fmla="*/ 798490 w 5138670"/>
              <a:gd name="connsiteY27" fmla="*/ 2137893 h 2627290"/>
              <a:gd name="connsiteX28" fmla="*/ 837126 w 5138670"/>
              <a:gd name="connsiteY28" fmla="*/ 2009104 h 2627290"/>
              <a:gd name="connsiteX29" fmla="*/ 850005 w 5138670"/>
              <a:gd name="connsiteY29" fmla="*/ 1970468 h 2627290"/>
              <a:gd name="connsiteX30" fmla="*/ 862884 w 5138670"/>
              <a:gd name="connsiteY30" fmla="*/ 1906073 h 2627290"/>
              <a:gd name="connsiteX31" fmla="*/ 888642 w 5138670"/>
              <a:gd name="connsiteY31" fmla="*/ 2047741 h 2627290"/>
              <a:gd name="connsiteX32" fmla="*/ 914400 w 5138670"/>
              <a:gd name="connsiteY32" fmla="*/ 2150772 h 2627290"/>
              <a:gd name="connsiteX33" fmla="*/ 953036 w 5138670"/>
              <a:gd name="connsiteY33" fmla="*/ 2189409 h 2627290"/>
              <a:gd name="connsiteX34" fmla="*/ 965915 w 5138670"/>
              <a:gd name="connsiteY34" fmla="*/ 2150772 h 2627290"/>
              <a:gd name="connsiteX35" fmla="*/ 1030309 w 5138670"/>
              <a:gd name="connsiteY35" fmla="*/ 2137893 h 2627290"/>
              <a:gd name="connsiteX36" fmla="*/ 1068946 w 5138670"/>
              <a:gd name="connsiteY36" fmla="*/ 2125014 h 2627290"/>
              <a:gd name="connsiteX37" fmla="*/ 1081825 w 5138670"/>
              <a:gd name="connsiteY37" fmla="*/ 2009104 h 2627290"/>
              <a:gd name="connsiteX38" fmla="*/ 1107583 w 5138670"/>
              <a:gd name="connsiteY38" fmla="*/ 1970468 h 2627290"/>
              <a:gd name="connsiteX39" fmla="*/ 1133340 w 5138670"/>
              <a:gd name="connsiteY39" fmla="*/ 1893194 h 2627290"/>
              <a:gd name="connsiteX40" fmla="*/ 1184856 w 5138670"/>
              <a:gd name="connsiteY40" fmla="*/ 1777285 h 2627290"/>
              <a:gd name="connsiteX41" fmla="*/ 1223492 w 5138670"/>
              <a:gd name="connsiteY41" fmla="*/ 1609859 h 2627290"/>
              <a:gd name="connsiteX42" fmla="*/ 1236371 w 5138670"/>
              <a:gd name="connsiteY42" fmla="*/ 1571223 h 2627290"/>
              <a:gd name="connsiteX43" fmla="*/ 1262129 w 5138670"/>
              <a:gd name="connsiteY43" fmla="*/ 1481071 h 2627290"/>
              <a:gd name="connsiteX44" fmla="*/ 1287887 w 5138670"/>
              <a:gd name="connsiteY44" fmla="*/ 1854558 h 2627290"/>
              <a:gd name="connsiteX45" fmla="*/ 1339402 w 5138670"/>
              <a:gd name="connsiteY45" fmla="*/ 2034862 h 2627290"/>
              <a:gd name="connsiteX46" fmla="*/ 1365160 w 5138670"/>
              <a:gd name="connsiteY46" fmla="*/ 2202287 h 2627290"/>
              <a:gd name="connsiteX47" fmla="*/ 1378039 w 5138670"/>
              <a:gd name="connsiteY47" fmla="*/ 2343955 h 2627290"/>
              <a:gd name="connsiteX48" fmla="*/ 1403797 w 5138670"/>
              <a:gd name="connsiteY48" fmla="*/ 2421228 h 2627290"/>
              <a:gd name="connsiteX49" fmla="*/ 1442433 w 5138670"/>
              <a:gd name="connsiteY49" fmla="*/ 2434107 h 2627290"/>
              <a:gd name="connsiteX50" fmla="*/ 1481070 w 5138670"/>
              <a:gd name="connsiteY50" fmla="*/ 2408349 h 2627290"/>
              <a:gd name="connsiteX51" fmla="*/ 1493949 w 5138670"/>
              <a:gd name="connsiteY51" fmla="*/ 2369713 h 2627290"/>
              <a:gd name="connsiteX52" fmla="*/ 1519707 w 5138670"/>
              <a:gd name="connsiteY52" fmla="*/ 2408349 h 2627290"/>
              <a:gd name="connsiteX53" fmla="*/ 1558343 w 5138670"/>
              <a:gd name="connsiteY53" fmla="*/ 2421228 h 2627290"/>
              <a:gd name="connsiteX54" fmla="*/ 1584101 w 5138670"/>
              <a:gd name="connsiteY54" fmla="*/ 2382592 h 2627290"/>
              <a:gd name="connsiteX55" fmla="*/ 1609859 w 5138670"/>
              <a:gd name="connsiteY55" fmla="*/ 2125014 h 2627290"/>
              <a:gd name="connsiteX56" fmla="*/ 1635616 w 5138670"/>
              <a:gd name="connsiteY56" fmla="*/ 1700011 h 2627290"/>
              <a:gd name="connsiteX57" fmla="*/ 1687132 w 5138670"/>
              <a:gd name="connsiteY57" fmla="*/ 1326524 h 2627290"/>
              <a:gd name="connsiteX58" fmla="*/ 1700011 w 5138670"/>
              <a:gd name="connsiteY58" fmla="*/ 927279 h 2627290"/>
              <a:gd name="connsiteX59" fmla="*/ 1725769 w 5138670"/>
              <a:gd name="connsiteY59" fmla="*/ 824248 h 2627290"/>
              <a:gd name="connsiteX60" fmla="*/ 1751526 w 5138670"/>
              <a:gd name="connsiteY60" fmla="*/ 1262130 h 2627290"/>
              <a:gd name="connsiteX61" fmla="*/ 1764405 w 5138670"/>
              <a:gd name="connsiteY61" fmla="*/ 1352282 h 2627290"/>
              <a:gd name="connsiteX62" fmla="*/ 1790163 w 5138670"/>
              <a:gd name="connsiteY62" fmla="*/ 1416676 h 2627290"/>
              <a:gd name="connsiteX63" fmla="*/ 1803042 w 5138670"/>
              <a:gd name="connsiteY63" fmla="*/ 1455313 h 2627290"/>
              <a:gd name="connsiteX64" fmla="*/ 1828800 w 5138670"/>
              <a:gd name="connsiteY64" fmla="*/ 1648496 h 2627290"/>
              <a:gd name="connsiteX65" fmla="*/ 1841678 w 5138670"/>
              <a:gd name="connsiteY65" fmla="*/ 1609859 h 2627290"/>
              <a:gd name="connsiteX66" fmla="*/ 1880315 w 5138670"/>
              <a:gd name="connsiteY66" fmla="*/ 1571223 h 2627290"/>
              <a:gd name="connsiteX67" fmla="*/ 1893194 w 5138670"/>
              <a:gd name="connsiteY67" fmla="*/ 1622738 h 2627290"/>
              <a:gd name="connsiteX68" fmla="*/ 1918952 w 5138670"/>
              <a:gd name="connsiteY68" fmla="*/ 1867437 h 2627290"/>
              <a:gd name="connsiteX69" fmla="*/ 1957588 w 5138670"/>
              <a:gd name="connsiteY69" fmla="*/ 1970468 h 2627290"/>
              <a:gd name="connsiteX70" fmla="*/ 1983346 w 5138670"/>
              <a:gd name="connsiteY70" fmla="*/ 1918952 h 2627290"/>
              <a:gd name="connsiteX71" fmla="*/ 2034861 w 5138670"/>
              <a:gd name="connsiteY71" fmla="*/ 1828800 h 2627290"/>
              <a:gd name="connsiteX72" fmla="*/ 2060619 w 5138670"/>
              <a:gd name="connsiteY72" fmla="*/ 1725769 h 2627290"/>
              <a:gd name="connsiteX73" fmla="*/ 2163650 w 5138670"/>
              <a:gd name="connsiteY73" fmla="*/ 1558344 h 2627290"/>
              <a:gd name="connsiteX74" fmla="*/ 2189408 w 5138670"/>
              <a:gd name="connsiteY74" fmla="*/ 1378040 h 2627290"/>
              <a:gd name="connsiteX75" fmla="*/ 2266681 w 5138670"/>
              <a:gd name="connsiteY75" fmla="*/ 1159099 h 2627290"/>
              <a:gd name="connsiteX76" fmla="*/ 2253802 w 5138670"/>
              <a:gd name="connsiteY76" fmla="*/ 1210614 h 2627290"/>
              <a:gd name="connsiteX77" fmla="*/ 2292439 w 5138670"/>
              <a:gd name="connsiteY77" fmla="*/ 1390918 h 2627290"/>
              <a:gd name="connsiteX78" fmla="*/ 2305318 w 5138670"/>
              <a:gd name="connsiteY78" fmla="*/ 1442434 h 2627290"/>
              <a:gd name="connsiteX79" fmla="*/ 2343954 w 5138670"/>
              <a:gd name="connsiteY79" fmla="*/ 1455313 h 2627290"/>
              <a:gd name="connsiteX80" fmla="*/ 2408349 w 5138670"/>
              <a:gd name="connsiteY80" fmla="*/ 1390918 h 2627290"/>
              <a:gd name="connsiteX81" fmla="*/ 2421228 w 5138670"/>
              <a:gd name="connsiteY81" fmla="*/ 1429555 h 2627290"/>
              <a:gd name="connsiteX82" fmla="*/ 2434107 w 5138670"/>
              <a:gd name="connsiteY82" fmla="*/ 1390918 h 2627290"/>
              <a:gd name="connsiteX83" fmla="*/ 2446985 w 5138670"/>
              <a:gd name="connsiteY83" fmla="*/ 1429555 h 2627290"/>
              <a:gd name="connsiteX84" fmla="*/ 2459864 w 5138670"/>
              <a:gd name="connsiteY84" fmla="*/ 1481071 h 2627290"/>
              <a:gd name="connsiteX85" fmla="*/ 2498501 w 5138670"/>
              <a:gd name="connsiteY85" fmla="*/ 1493949 h 2627290"/>
              <a:gd name="connsiteX86" fmla="*/ 2511380 w 5138670"/>
              <a:gd name="connsiteY86" fmla="*/ 1532586 h 2627290"/>
              <a:gd name="connsiteX87" fmla="*/ 2562895 w 5138670"/>
              <a:gd name="connsiteY87" fmla="*/ 1468192 h 2627290"/>
              <a:gd name="connsiteX88" fmla="*/ 2588653 w 5138670"/>
              <a:gd name="connsiteY88" fmla="*/ 1506828 h 2627290"/>
              <a:gd name="connsiteX89" fmla="*/ 2614411 w 5138670"/>
              <a:gd name="connsiteY89" fmla="*/ 1648496 h 2627290"/>
              <a:gd name="connsiteX90" fmla="*/ 2653047 w 5138670"/>
              <a:gd name="connsiteY90" fmla="*/ 1751527 h 2627290"/>
              <a:gd name="connsiteX91" fmla="*/ 2678805 w 5138670"/>
              <a:gd name="connsiteY91" fmla="*/ 1906073 h 2627290"/>
              <a:gd name="connsiteX92" fmla="*/ 2691684 w 5138670"/>
              <a:gd name="connsiteY92" fmla="*/ 1944710 h 2627290"/>
              <a:gd name="connsiteX93" fmla="*/ 2704563 w 5138670"/>
              <a:gd name="connsiteY93" fmla="*/ 2009104 h 2627290"/>
              <a:gd name="connsiteX94" fmla="*/ 2678805 w 5138670"/>
              <a:gd name="connsiteY94" fmla="*/ 412124 h 2627290"/>
              <a:gd name="connsiteX95" fmla="*/ 2653047 w 5138670"/>
              <a:gd name="connsiteY95" fmla="*/ 115910 h 2627290"/>
              <a:gd name="connsiteX96" fmla="*/ 2640169 w 5138670"/>
              <a:gd name="connsiteY96" fmla="*/ 77273 h 2627290"/>
              <a:gd name="connsiteX97" fmla="*/ 2653047 w 5138670"/>
              <a:gd name="connsiteY97" fmla="*/ 206062 h 2627290"/>
              <a:gd name="connsiteX98" fmla="*/ 2717442 w 5138670"/>
              <a:gd name="connsiteY98" fmla="*/ 463640 h 2627290"/>
              <a:gd name="connsiteX99" fmla="*/ 2743200 w 5138670"/>
              <a:gd name="connsiteY99" fmla="*/ 540913 h 2627290"/>
              <a:gd name="connsiteX100" fmla="*/ 2768957 w 5138670"/>
              <a:gd name="connsiteY100" fmla="*/ 605307 h 2627290"/>
              <a:gd name="connsiteX101" fmla="*/ 2884867 w 5138670"/>
              <a:gd name="connsiteY101" fmla="*/ 940158 h 2627290"/>
              <a:gd name="connsiteX102" fmla="*/ 2936383 w 5138670"/>
              <a:gd name="connsiteY102" fmla="*/ 1056068 h 2627290"/>
              <a:gd name="connsiteX103" fmla="*/ 2975019 w 5138670"/>
              <a:gd name="connsiteY103" fmla="*/ 1159099 h 2627290"/>
              <a:gd name="connsiteX104" fmla="*/ 2987898 w 5138670"/>
              <a:gd name="connsiteY104" fmla="*/ 1223493 h 2627290"/>
              <a:gd name="connsiteX105" fmla="*/ 3013656 w 5138670"/>
              <a:gd name="connsiteY105" fmla="*/ 1455313 h 2627290"/>
              <a:gd name="connsiteX106" fmla="*/ 3039414 w 5138670"/>
              <a:gd name="connsiteY106" fmla="*/ 1365161 h 2627290"/>
              <a:gd name="connsiteX107" fmla="*/ 3078050 w 5138670"/>
              <a:gd name="connsiteY107" fmla="*/ 1275009 h 2627290"/>
              <a:gd name="connsiteX108" fmla="*/ 3090929 w 5138670"/>
              <a:gd name="connsiteY108" fmla="*/ 1236372 h 2627290"/>
              <a:gd name="connsiteX109" fmla="*/ 3142445 w 5138670"/>
              <a:gd name="connsiteY109" fmla="*/ 1159099 h 2627290"/>
              <a:gd name="connsiteX110" fmla="*/ 3168202 w 5138670"/>
              <a:gd name="connsiteY110" fmla="*/ 1313645 h 2627290"/>
              <a:gd name="connsiteX111" fmla="*/ 3245476 w 5138670"/>
              <a:gd name="connsiteY111" fmla="*/ 1468192 h 2627290"/>
              <a:gd name="connsiteX112" fmla="*/ 3258354 w 5138670"/>
              <a:gd name="connsiteY112" fmla="*/ 1506828 h 2627290"/>
              <a:gd name="connsiteX113" fmla="*/ 3271233 w 5138670"/>
              <a:gd name="connsiteY113" fmla="*/ 1429555 h 2627290"/>
              <a:gd name="connsiteX114" fmla="*/ 3284112 w 5138670"/>
              <a:gd name="connsiteY114" fmla="*/ 1390918 h 2627290"/>
              <a:gd name="connsiteX115" fmla="*/ 3296991 w 5138670"/>
              <a:gd name="connsiteY115" fmla="*/ 1326524 h 2627290"/>
              <a:gd name="connsiteX116" fmla="*/ 3309870 w 5138670"/>
              <a:gd name="connsiteY116" fmla="*/ 1519707 h 2627290"/>
              <a:gd name="connsiteX117" fmla="*/ 3348507 w 5138670"/>
              <a:gd name="connsiteY117" fmla="*/ 1390918 h 2627290"/>
              <a:gd name="connsiteX118" fmla="*/ 3425780 w 5138670"/>
              <a:gd name="connsiteY118" fmla="*/ 1275009 h 2627290"/>
              <a:gd name="connsiteX119" fmla="*/ 3554569 w 5138670"/>
              <a:gd name="connsiteY119" fmla="*/ 1262130 h 2627290"/>
              <a:gd name="connsiteX120" fmla="*/ 3606084 w 5138670"/>
              <a:gd name="connsiteY120" fmla="*/ 1313645 h 2627290"/>
              <a:gd name="connsiteX121" fmla="*/ 3747752 w 5138670"/>
              <a:gd name="connsiteY121" fmla="*/ 1481071 h 2627290"/>
              <a:gd name="connsiteX122" fmla="*/ 3850783 w 5138670"/>
              <a:gd name="connsiteY122" fmla="*/ 1648496 h 2627290"/>
              <a:gd name="connsiteX123" fmla="*/ 3902298 w 5138670"/>
              <a:gd name="connsiteY123" fmla="*/ 1262130 h 2627290"/>
              <a:gd name="connsiteX124" fmla="*/ 3940935 w 5138670"/>
              <a:gd name="connsiteY124" fmla="*/ 1030310 h 2627290"/>
              <a:gd name="connsiteX125" fmla="*/ 3966692 w 5138670"/>
              <a:gd name="connsiteY125" fmla="*/ 978794 h 2627290"/>
              <a:gd name="connsiteX126" fmla="*/ 3992450 w 5138670"/>
              <a:gd name="connsiteY126" fmla="*/ 1043189 h 2627290"/>
              <a:gd name="connsiteX127" fmla="*/ 4018208 w 5138670"/>
              <a:gd name="connsiteY127" fmla="*/ 1133341 h 2627290"/>
              <a:gd name="connsiteX128" fmla="*/ 4056845 w 5138670"/>
              <a:gd name="connsiteY128" fmla="*/ 1146220 h 2627290"/>
              <a:gd name="connsiteX129" fmla="*/ 4108360 w 5138670"/>
              <a:gd name="connsiteY129" fmla="*/ 1094704 h 2627290"/>
              <a:gd name="connsiteX130" fmla="*/ 4121239 w 5138670"/>
              <a:gd name="connsiteY130" fmla="*/ 1017431 h 2627290"/>
              <a:gd name="connsiteX131" fmla="*/ 4198512 w 5138670"/>
              <a:gd name="connsiteY131" fmla="*/ 991673 h 2627290"/>
              <a:gd name="connsiteX132" fmla="*/ 4250028 w 5138670"/>
              <a:gd name="connsiteY132" fmla="*/ 965916 h 2627290"/>
              <a:gd name="connsiteX133" fmla="*/ 4314422 w 5138670"/>
              <a:gd name="connsiteY133" fmla="*/ 1043189 h 2627290"/>
              <a:gd name="connsiteX134" fmla="*/ 4417453 w 5138670"/>
              <a:gd name="connsiteY134" fmla="*/ 1094704 h 2627290"/>
              <a:gd name="connsiteX135" fmla="*/ 4456090 w 5138670"/>
              <a:gd name="connsiteY135" fmla="*/ 1081825 h 2627290"/>
              <a:gd name="connsiteX136" fmla="*/ 4468969 w 5138670"/>
              <a:gd name="connsiteY136" fmla="*/ 1030310 h 2627290"/>
              <a:gd name="connsiteX137" fmla="*/ 4559121 w 5138670"/>
              <a:gd name="connsiteY137" fmla="*/ 798490 h 2627290"/>
              <a:gd name="connsiteX138" fmla="*/ 4790940 w 5138670"/>
              <a:gd name="connsiteY138" fmla="*/ 0 h 2627290"/>
              <a:gd name="connsiteX139" fmla="*/ 4932608 w 5138670"/>
              <a:gd name="connsiteY139" fmla="*/ 167425 h 2627290"/>
              <a:gd name="connsiteX140" fmla="*/ 4997002 w 5138670"/>
              <a:gd name="connsiteY140" fmla="*/ 244699 h 2627290"/>
              <a:gd name="connsiteX141" fmla="*/ 5087154 w 5138670"/>
              <a:gd name="connsiteY141" fmla="*/ 373487 h 2627290"/>
              <a:gd name="connsiteX142" fmla="*/ 5138670 w 5138670"/>
              <a:gd name="connsiteY142" fmla="*/ 412124 h 262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5138670" h="2627290">
                <a:moveTo>
                  <a:pt x="0" y="2627290"/>
                </a:moveTo>
                <a:cubicBezTo>
                  <a:pt x="17172" y="2605825"/>
                  <a:pt x="39222" y="2587482"/>
                  <a:pt x="51515" y="2562896"/>
                </a:cubicBezTo>
                <a:cubicBezTo>
                  <a:pt x="72329" y="2521269"/>
                  <a:pt x="75247" y="2465943"/>
                  <a:pt x="90152" y="2421228"/>
                </a:cubicBezTo>
                <a:cubicBezTo>
                  <a:pt x="101751" y="2386431"/>
                  <a:pt x="114681" y="2352055"/>
                  <a:pt x="128788" y="2318197"/>
                </a:cubicBezTo>
                <a:cubicBezTo>
                  <a:pt x="136172" y="2300475"/>
                  <a:pt x="146983" y="2284328"/>
                  <a:pt x="154546" y="2266682"/>
                </a:cubicBezTo>
                <a:cubicBezTo>
                  <a:pt x="166719" y="2238278"/>
                  <a:pt x="166280" y="2210932"/>
                  <a:pt x="193183" y="2189409"/>
                </a:cubicBezTo>
                <a:cubicBezTo>
                  <a:pt x="203784" y="2180929"/>
                  <a:pt x="218940" y="2180823"/>
                  <a:pt x="231819" y="2176530"/>
                </a:cubicBezTo>
                <a:cubicBezTo>
                  <a:pt x="236112" y="2193702"/>
                  <a:pt x="242630" y="2210466"/>
                  <a:pt x="244698" y="2228045"/>
                </a:cubicBezTo>
                <a:cubicBezTo>
                  <a:pt x="251238" y="2283635"/>
                  <a:pt x="237923" y="2343061"/>
                  <a:pt x="257577" y="2395471"/>
                </a:cubicBezTo>
                <a:cubicBezTo>
                  <a:pt x="265695" y="2417118"/>
                  <a:pt x="276024" y="2353008"/>
                  <a:pt x="283335" y="2331076"/>
                </a:cubicBezTo>
                <a:cubicBezTo>
                  <a:pt x="291584" y="2306328"/>
                  <a:pt x="296693" y="2265722"/>
                  <a:pt x="309092" y="2240924"/>
                </a:cubicBezTo>
                <a:cubicBezTo>
                  <a:pt x="316014" y="2227079"/>
                  <a:pt x="326264" y="2215166"/>
                  <a:pt x="334850" y="2202287"/>
                </a:cubicBezTo>
                <a:cubicBezTo>
                  <a:pt x="339143" y="2185115"/>
                  <a:pt x="340756" y="2167041"/>
                  <a:pt x="347729" y="2150772"/>
                </a:cubicBezTo>
                <a:cubicBezTo>
                  <a:pt x="361177" y="2119393"/>
                  <a:pt x="388914" y="2096708"/>
                  <a:pt x="412123" y="2073499"/>
                </a:cubicBezTo>
                <a:cubicBezTo>
                  <a:pt x="416416" y="2086378"/>
                  <a:pt x="423919" y="2098603"/>
                  <a:pt x="425002" y="2112135"/>
                </a:cubicBezTo>
                <a:cubicBezTo>
                  <a:pt x="432541" y="2206377"/>
                  <a:pt x="414951" y="2303751"/>
                  <a:pt x="437881" y="2395471"/>
                </a:cubicBezTo>
                <a:cubicBezTo>
                  <a:pt x="442537" y="2414097"/>
                  <a:pt x="472225" y="2378299"/>
                  <a:pt x="489397" y="2369713"/>
                </a:cubicBezTo>
                <a:cubicBezTo>
                  <a:pt x="517877" y="2341232"/>
                  <a:pt x="535862" y="2328298"/>
                  <a:pt x="553791" y="2292440"/>
                </a:cubicBezTo>
                <a:cubicBezTo>
                  <a:pt x="574741" y="2250540"/>
                  <a:pt x="555518" y="2252076"/>
                  <a:pt x="592428" y="2215166"/>
                </a:cubicBezTo>
                <a:cubicBezTo>
                  <a:pt x="603373" y="2204221"/>
                  <a:pt x="618185" y="2197995"/>
                  <a:pt x="631064" y="2189409"/>
                </a:cubicBezTo>
                <a:cubicBezTo>
                  <a:pt x="635357" y="2176530"/>
                  <a:pt x="631801" y="2156843"/>
                  <a:pt x="643943" y="2150772"/>
                </a:cubicBezTo>
                <a:cubicBezTo>
                  <a:pt x="656085" y="2144701"/>
                  <a:pt x="678588" y="2150676"/>
                  <a:pt x="682580" y="2163651"/>
                </a:cubicBezTo>
                <a:cubicBezTo>
                  <a:pt x="731529" y="2322733"/>
                  <a:pt x="660234" y="2289099"/>
                  <a:pt x="721216" y="2421228"/>
                </a:cubicBezTo>
                <a:cubicBezTo>
                  <a:pt x="732735" y="2446187"/>
                  <a:pt x="755560" y="2464158"/>
                  <a:pt x="772732" y="2485623"/>
                </a:cubicBezTo>
                <a:cubicBezTo>
                  <a:pt x="777025" y="2472744"/>
                  <a:pt x="773468" y="2440915"/>
                  <a:pt x="785611" y="2446986"/>
                </a:cubicBezTo>
                <a:cubicBezTo>
                  <a:pt x="801443" y="2454901"/>
                  <a:pt x="798490" y="2516201"/>
                  <a:pt x="798490" y="2498501"/>
                </a:cubicBezTo>
                <a:cubicBezTo>
                  <a:pt x="798490" y="2412535"/>
                  <a:pt x="789904" y="2326783"/>
                  <a:pt x="785611" y="2240924"/>
                </a:cubicBezTo>
                <a:cubicBezTo>
                  <a:pt x="789904" y="2206580"/>
                  <a:pt x="790982" y="2171680"/>
                  <a:pt x="798490" y="2137893"/>
                </a:cubicBezTo>
                <a:cubicBezTo>
                  <a:pt x="808213" y="2094140"/>
                  <a:pt x="823945" y="2051942"/>
                  <a:pt x="837126" y="2009104"/>
                </a:cubicBezTo>
                <a:cubicBezTo>
                  <a:pt x="841118" y="1996129"/>
                  <a:pt x="846712" y="1983638"/>
                  <a:pt x="850005" y="1970468"/>
                </a:cubicBezTo>
                <a:cubicBezTo>
                  <a:pt x="855314" y="1949232"/>
                  <a:pt x="858591" y="1927538"/>
                  <a:pt x="862884" y="1906073"/>
                </a:cubicBezTo>
                <a:cubicBezTo>
                  <a:pt x="885208" y="2062343"/>
                  <a:pt x="864353" y="1938440"/>
                  <a:pt x="888642" y="2047741"/>
                </a:cubicBezTo>
                <a:cubicBezTo>
                  <a:pt x="890810" y="2057495"/>
                  <a:pt x="902893" y="2133511"/>
                  <a:pt x="914400" y="2150772"/>
                </a:cubicBezTo>
                <a:cubicBezTo>
                  <a:pt x="924503" y="2165927"/>
                  <a:pt x="940157" y="2176530"/>
                  <a:pt x="953036" y="2189409"/>
                </a:cubicBezTo>
                <a:cubicBezTo>
                  <a:pt x="957329" y="2176530"/>
                  <a:pt x="954619" y="2158302"/>
                  <a:pt x="965915" y="2150772"/>
                </a:cubicBezTo>
                <a:cubicBezTo>
                  <a:pt x="984128" y="2138630"/>
                  <a:pt x="1009073" y="2143202"/>
                  <a:pt x="1030309" y="2137893"/>
                </a:cubicBezTo>
                <a:cubicBezTo>
                  <a:pt x="1043479" y="2134600"/>
                  <a:pt x="1056067" y="2129307"/>
                  <a:pt x="1068946" y="2125014"/>
                </a:cubicBezTo>
                <a:cubicBezTo>
                  <a:pt x="1073239" y="2086377"/>
                  <a:pt x="1072396" y="2046818"/>
                  <a:pt x="1081825" y="2009104"/>
                </a:cubicBezTo>
                <a:cubicBezTo>
                  <a:pt x="1085579" y="1994088"/>
                  <a:pt x="1101297" y="1984612"/>
                  <a:pt x="1107583" y="1970468"/>
                </a:cubicBezTo>
                <a:cubicBezTo>
                  <a:pt x="1118610" y="1945657"/>
                  <a:pt x="1123256" y="1918403"/>
                  <a:pt x="1133340" y="1893194"/>
                </a:cubicBezTo>
                <a:cubicBezTo>
                  <a:pt x="1149043" y="1853937"/>
                  <a:pt x="1172036" y="1817575"/>
                  <a:pt x="1184856" y="1777285"/>
                </a:cubicBezTo>
                <a:cubicBezTo>
                  <a:pt x="1202222" y="1722706"/>
                  <a:pt x="1209601" y="1665424"/>
                  <a:pt x="1223492" y="1609859"/>
                </a:cubicBezTo>
                <a:cubicBezTo>
                  <a:pt x="1226784" y="1596689"/>
                  <a:pt x="1232642" y="1584276"/>
                  <a:pt x="1236371" y="1571223"/>
                </a:cubicBezTo>
                <a:cubicBezTo>
                  <a:pt x="1268714" y="1458024"/>
                  <a:pt x="1231250" y="1573706"/>
                  <a:pt x="1262129" y="1481071"/>
                </a:cubicBezTo>
                <a:cubicBezTo>
                  <a:pt x="1305232" y="1653478"/>
                  <a:pt x="1248981" y="1413622"/>
                  <a:pt x="1287887" y="1854558"/>
                </a:cubicBezTo>
                <a:cubicBezTo>
                  <a:pt x="1294854" y="1933520"/>
                  <a:pt x="1312851" y="1968483"/>
                  <a:pt x="1339402" y="2034862"/>
                </a:cubicBezTo>
                <a:cubicBezTo>
                  <a:pt x="1347988" y="2090670"/>
                  <a:pt x="1358156" y="2146258"/>
                  <a:pt x="1365160" y="2202287"/>
                </a:cubicBezTo>
                <a:cubicBezTo>
                  <a:pt x="1371041" y="2249338"/>
                  <a:pt x="1369798" y="2297259"/>
                  <a:pt x="1378039" y="2343955"/>
                </a:cubicBezTo>
                <a:cubicBezTo>
                  <a:pt x="1382757" y="2370693"/>
                  <a:pt x="1378039" y="2412642"/>
                  <a:pt x="1403797" y="2421228"/>
                </a:cubicBezTo>
                <a:lnTo>
                  <a:pt x="1442433" y="2434107"/>
                </a:lnTo>
                <a:cubicBezTo>
                  <a:pt x="1455312" y="2425521"/>
                  <a:pt x="1471400" y="2420436"/>
                  <a:pt x="1481070" y="2408349"/>
                </a:cubicBezTo>
                <a:cubicBezTo>
                  <a:pt x="1489551" y="2397749"/>
                  <a:pt x="1480374" y="2369713"/>
                  <a:pt x="1493949" y="2369713"/>
                </a:cubicBezTo>
                <a:cubicBezTo>
                  <a:pt x="1509427" y="2369713"/>
                  <a:pt x="1507620" y="2398680"/>
                  <a:pt x="1519707" y="2408349"/>
                </a:cubicBezTo>
                <a:cubicBezTo>
                  <a:pt x="1530308" y="2416829"/>
                  <a:pt x="1545464" y="2416935"/>
                  <a:pt x="1558343" y="2421228"/>
                </a:cubicBezTo>
                <a:cubicBezTo>
                  <a:pt x="1566929" y="2408349"/>
                  <a:pt x="1578666" y="2397085"/>
                  <a:pt x="1584101" y="2382592"/>
                </a:cubicBezTo>
                <a:cubicBezTo>
                  <a:pt x="1604803" y="2327386"/>
                  <a:pt x="1609774" y="2126369"/>
                  <a:pt x="1609859" y="2125014"/>
                </a:cubicBezTo>
                <a:cubicBezTo>
                  <a:pt x="1618712" y="1983363"/>
                  <a:pt x="1627743" y="1841720"/>
                  <a:pt x="1635616" y="1700011"/>
                </a:cubicBezTo>
                <a:cubicBezTo>
                  <a:pt x="1653100" y="1385289"/>
                  <a:pt x="1615642" y="1517163"/>
                  <a:pt x="1687132" y="1326524"/>
                </a:cubicBezTo>
                <a:cubicBezTo>
                  <a:pt x="1691425" y="1193442"/>
                  <a:pt x="1689799" y="1060038"/>
                  <a:pt x="1700011" y="927279"/>
                </a:cubicBezTo>
                <a:cubicBezTo>
                  <a:pt x="1702726" y="891983"/>
                  <a:pt x="1720386" y="789259"/>
                  <a:pt x="1725769" y="824248"/>
                </a:cubicBezTo>
                <a:cubicBezTo>
                  <a:pt x="1748002" y="968761"/>
                  <a:pt x="1740856" y="1116307"/>
                  <a:pt x="1751526" y="1262130"/>
                </a:cubicBezTo>
                <a:cubicBezTo>
                  <a:pt x="1753741" y="1292405"/>
                  <a:pt x="1757043" y="1322833"/>
                  <a:pt x="1764405" y="1352282"/>
                </a:cubicBezTo>
                <a:cubicBezTo>
                  <a:pt x="1770012" y="1374710"/>
                  <a:pt x="1782046" y="1395030"/>
                  <a:pt x="1790163" y="1416676"/>
                </a:cubicBezTo>
                <a:cubicBezTo>
                  <a:pt x="1794930" y="1429387"/>
                  <a:pt x="1798749" y="1442434"/>
                  <a:pt x="1803042" y="1455313"/>
                </a:cubicBezTo>
                <a:cubicBezTo>
                  <a:pt x="1821879" y="1832058"/>
                  <a:pt x="1797823" y="1772410"/>
                  <a:pt x="1828800" y="1648496"/>
                </a:cubicBezTo>
                <a:cubicBezTo>
                  <a:pt x="1832092" y="1635326"/>
                  <a:pt x="1834148" y="1621155"/>
                  <a:pt x="1841678" y="1609859"/>
                </a:cubicBezTo>
                <a:cubicBezTo>
                  <a:pt x="1851781" y="1594704"/>
                  <a:pt x="1867436" y="1584102"/>
                  <a:pt x="1880315" y="1571223"/>
                </a:cubicBezTo>
                <a:cubicBezTo>
                  <a:pt x="1884608" y="1588395"/>
                  <a:pt x="1890905" y="1605187"/>
                  <a:pt x="1893194" y="1622738"/>
                </a:cubicBezTo>
                <a:cubicBezTo>
                  <a:pt x="1903802" y="1704066"/>
                  <a:pt x="1904018" y="1786791"/>
                  <a:pt x="1918952" y="1867437"/>
                </a:cubicBezTo>
                <a:cubicBezTo>
                  <a:pt x="1925631" y="1903503"/>
                  <a:pt x="1944709" y="1936124"/>
                  <a:pt x="1957588" y="1970468"/>
                </a:cubicBezTo>
                <a:cubicBezTo>
                  <a:pt x="1966174" y="1953296"/>
                  <a:pt x="1973821" y="1935621"/>
                  <a:pt x="1983346" y="1918952"/>
                </a:cubicBezTo>
                <a:cubicBezTo>
                  <a:pt x="2005960" y="1879378"/>
                  <a:pt x="2019291" y="1875511"/>
                  <a:pt x="2034861" y="1828800"/>
                </a:cubicBezTo>
                <a:cubicBezTo>
                  <a:pt x="2046056" y="1795216"/>
                  <a:pt x="2045399" y="1757731"/>
                  <a:pt x="2060619" y="1725769"/>
                </a:cubicBezTo>
                <a:cubicBezTo>
                  <a:pt x="2088792" y="1666605"/>
                  <a:pt x="2163650" y="1558344"/>
                  <a:pt x="2163650" y="1558344"/>
                </a:cubicBezTo>
                <a:cubicBezTo>
                  <a:pt x="2172236" y="1498243"/>
                  <a:pt x="2173625" y="1436664"/>
                  <a:pt x="2189408" y="1378040"/>
                </a:cubicBezTo>
                <a:cubicBezTo>
                  <a:pt x="2201481" y="1333198"/>
                  <a:pt x="2266681" y="1227263"/>
                  <a:pt x="2266681" y="1159099"/>
                </a:cubicBezTo>
                <a:cubicBezTo>
                  <a:pt x="2266681" y="1141399"/>
                  <a:pt x="2258095" y="1193442"/>
                  <a:pt x="2253802" y="1210614"/>
                </a:cubicBezTo>
                <a:cubicBezTo>
                  <a:pt x="2277796" y="1450548"/>
                  <a:pt x="2243290" y="1259856"/>
                  <a:pt x="2292439" y="1390918"/>
                </a:cubicBezTo>
                <a:cubicBezTo>
                  <a:pt x="2298654" y="1407491"/>
                  <a:pt x="2294261" y="1428612"/>
                  <a:pt x="2305318" y="1442434"/>
                </a:cubicBezTo>
                <a:cubicBezTo>
                  <a:pt x="2313798" y="1453035"/>
                  <a:pt x="2331075" y="1451020"/>
                  <a:pt x="2343954" y="1455313"/>
                </a:cubicBezTo>
                <a:cubicBezTo>
                  <a:pt x="2351313" y="1444274"/>
                  <a:pt x="2383818" y="1384785"/>
                  <a:pt x="2408349" y="1390918"/>
                </a:cubicBezTo>
                <a:cubicBezTo>
                  <a:pt x="2421519" y="1394211"/>
                  <a:pt x="2416935" y="1416676"/>
                  <a:pt x="2421228" y="1429555"/>
                </a:cubicBezTo>
                <a:cubicBezTo>
                  <a:pt x="2425521" y="1416676"/>
                  <a:pt x="2420531" y="1390918"/>
                  <a:pt x="2434107" y="1390918"/>
                </a:cubicBezTo>
                <a:cubicBezTo>
                  <a:pt x="2447683" y="1390918"/>
                  <a:pt x="2443256" y="1416502"/>
                  <a:pt x="2446985" y="1429555"/>
                </a:cubicBezTo>
                <a:cubicBezTo>
                  <a:pt x="2451848" y="1446574"/>
                  <a:pt x="2448806" y="1467249"/>
                  <a:pt x="2459864" y="1481071"/>
                </a:cubicBezTo>
                <a:cubicBezTo>
                  <a:pt x="2468345" y="1491672"/>
                  <a:pt x="2485622" y="1489656"/>
                  <a:pt x="2498501" y="1493949"/>
                </a:cubicBezTo>
                <a:cubicBezTo>
                  <a:pt x="2502794" y="1506828"/>
                  <a:pt x="2498210" y="1529293"/>
                  <a:pt x="2511380" y="1532586"/>
                </a:cubicBezTo>
                <a:cubicBezTo>
                  <a:pt x="2547227" y="1541548"/>
                  <a:pt x="2557473" y="1484456"/>
                  <a:pt x="2562895" y="1468192"/>
                </a:cubicBezTo>
                <a:cubicBezTo>
                  <a:pt x="2571481" y="1481071"/>
                  <a:pt x="2583218" y="1492335"/>
                  <a:pt x="2588653" y="1506828"/>
                </a:cubicBezTo>
                <a:cubicBezTo>
                  <a:pt x="2595045" y="1523873"/>
                  <a:pt x="2611781" y="1636661"/>
                  <a:pt x="2614411" y="1648496"/>
                </a:cubicBezTo>
                <a:cubicBezTo>
                  <a:pt x="2621558" y="1680659"/>
                  <a:pt x="2644459" y="1722901"/>
                  <a:pt x="2653047" y="1751527"/>
                </a:cubicBezTo>
                <a:cubicBezTo>
                  <a:pt x="2666871" y="1797609"/>
                  <a:pt x="2669775" y="1860924"/>
                  <a:pt x="2678805" y="1906073"/>
                </a:cubicBezTo>
                <a:cubicBezTo>
                  <a:pt x="2681467" y="1919385"/>
                  <a:pt x="2688391" y="1931540"/>
                  <a:pt x="2691684" y="1944710"/>
                </a:cubicBezTo>
                <a:cubicBezTo>
                  <a:pt x="2696993" y="1965946"/>
                  <a:pt x="2700270" y="1987639"/>
                  <a:pt x="2704563" y="2009104"/>
                </a:cubicBezTo>
                <a:cubicBezTo>
                  <a:pt x="2778888" y="1414506"/>
                  <a:pt x="2723258" y="1901300"/>
                  <a:pt x="2678805" y="412124"/>
                </a:cubicBezTo>
                <a:cubicBezTo>
                  <a:pt x="2675479" y="300695"/>
                  <a:pt x="2678059" y="215960"/>
                  <a:pt x="2653047" y="115910"/>
                </a:cubicBezTo>
                <a:cubicBezTo>
                  <a:pt x="2649755" y="102740"/>
                  <a:pt x="2644462" y="90152"/>
                  <a:pt x="2640169" y="77273"/>
                </a:cubicBezTo>
                <a:cubicBezTo>
                  <a:pt x="2613849" y="156233"/>
                  <a:pt x="2631751" y="78285"/>
                  <a:pt x="2653047" y="206062"/>
                </a:cubicBezTo>
                <a:cubicBezTo>
                  <a:pt x="2699288" y="483515"/>
                  <a:pt x="2620333" y="220869"/>
                  <a:pt x="2717442" y="463640"/>
                </a:cubicBezTo>
                <a:cubicBezTo>
                  <a:pt x="2727526" y="488849"/>
                  <a:pt x="2733921" y="515397"/>
                  <a:pt x="2743200" y="540913"/>
                </a:cubicBezTo>
                <a:cubicBezTo>
                  <a:pt x="2751100" y="562639"/>
                  <a:pt x="2761226" y="583520"/>
                  <a:pt x="2768957" y="605307"/>
                </a:cubicBezTo>
                <a:cubicBezTo>
                  <a:pt x="2808456" y="716622"/>
                  <a:pt x="2836896" y="832223"/>
                  <a:pt x="2884867" y="940158"/>
                </a:cubicBezTo>
                <a:cubicBezTo>
                  <a:pt x="2902039" y="978795"/>
                  <a:pt x="2921205" y="1016605"/>
                  <a:pt x="2936383" y="1056068"/>
                </a:cubicBezTo>
                <a:cubicBezTo>
                  <a:pt x="2994836" y="1208047"/>
                  <a:pt x="2896961" y="1002984"/>
                  <a:pt x="2975019" y="1159099"/>
                </a:cubicBezTo>
                <a:cubicBezTo>
                  <a:pt x="2979312" y="1180564"/>
                  <a:pt x="2985067" y="1201787"/>
                  <a:pt x="2987898" y="1223493"/>
                </a:cubicBezTo>
                <a:cubicBezTo>
                  <a:pt x="2997954" y="1300589"/>
                  <a:pt x="2987086" y="1382245"/>
                  <a:pt x="3013656" y="1455313"/>
                </a:cubicBezTo>
                <a:cubicBezTo>
                  <a:pt x="3024337" y="1484685"/>
                  <a:pt x="3031191" y="1395313"/>
                  <a:pt x="3039414" y="1365161"/>
                </a:cubicBezTo>
                <a:cubicBezTo>
                  <a:pt x="3058606" y="1294788"/>
                  <a:pt x="3040234" y="1331731"/>
                  <a:pt x="3078050" y="1275009"/>
                </a:cubicBezTo>
                <a:cubicBezTo>
                  <a:pt x="3082343" y="1262130"/>
                  <a:pt x="3084336" y="1248239"/>
                  <a:pt x="3090929" y="1236372"/>
                </a:cubicBezTo>
                <a:cubicBezTo>
                  <a:pt x="3105963" y="1209311"/>
                  <a:pt x="3142445" y="1159099"/>
                  <a:pt x="3142445" y="1159099"/>
                </a:cubicBezTo>
                <a:cubicBezTo>
                  <a:pt x="3151031" y="1210614"/>
                  <a:pt x="3151687" y="1264099"/>
                  <a:pt x="3168202" y="1313645"/>
                </a:cubicBezTo>
                <a:cubicBezTo>
                  <a:pt x="3186416" y="1368286"/>
                  <a:pt x="3227263" y="1413551"/>
                  <a:pt x="3245476" y="1468192"/>
                </a:cubicBezTo>
                <a:lnTo>
                  <a:pt x="3258354" y="1506828"/>
                </a:lnTo>
                <a:cubicBezTo>
                  <a:pt x="3262647" y="1481070"/>
                  <a:pt x="3265568" y="1455046"/>
                  <a:pt x="3271233" y="1429555"/>
                </a:cubicBezTo>
                <a:cubicBezTo>
                  <a:pt x="3274178" y="1416303"/>
                  <a:pt x="3280819" y="1404088"/>
                  <a:pt x="3284112" y="1390918"/>
                </a:cubicBezTo>
                <a:cubicBezTo>
                  <a:pt x="3289421" y="1369682"/>
                  <a:pt x="3292698" y="1347989"/>
                  <a:pt x="3296991" y="1326524"/>
                </a:cubicBezTo>
                <a:cubicBezTo>
                  <a:pt x="3301284" y="1390918"/>
                  <a:pt x="3289461" y="1458482"/>
                  <a:pt x="3309870" y="1519707"/>
                </a:cubicBezTo>
                <a:cubicBezTo>
                  <a:pt x="3315162" y="1535584"/>
                  <a:pt x="3346034" y="1397100"/>
                  <a:pt x="3348507" y="1390918"/>
                </a:cubicBezTo>
                <a:cubicBezTo>
                  <a:pt x="3355161" y="1374283"/>
                  <a:pt x="3392158" y="1285354"/>
                  <a:pt x="3425780" y="1275009"/>
                </a:cubicBezTo>
                <a:cubicBezTo>
                  <a:pt x="3467016" y="1262321"/>
                  <a:pt x="3511639" y="1266423"/>
                  <a:pt x="3554569" y="1262130"/>
                </a:cubicBezTo>
                <a:cubicBezTo>
                  <a:pt x="3632371" y="1236195"/>
                  <a:pt x="3560873" y="1245829"/>
                  <a:pt x="3606084" y="1313645"/>
                </a:cubicBezTo>
                <a:cubicBezTo>
                  <a:pt x="3646636" y="1374473"/>
                  <a:pt x="3705260" y="1421582"/>
                  <a:pt x="3747752" y="1481071"/>
                </a:cubicBezTo>
                <a:cubicBezTo>
                  <a:pt x="3828884" y="1594657"/>
                  <a:pt x="3795631" y="1538192"/>
                  <a:pt x="3850783" y="1648496"/>
                </a:cubicBezTo>
                <a:cubicBezTo>
                  <a:pt x="3902095" y="1494547"/>
                  <a:pt x="3848782" y="1663493"/>
                  <a:pt x="3902298" y="1262130"/>
                </a:cubicBezTo>
                <a:cubicBezTo>
                  <a:pt x="3912652" y="1184478"/>
                  <a:pt x="3905902" y="1100379"/>
                  <a:pt x="3940935" y="1030310"/>
                </a:cubicBezTo>
                <a:lnTo>
                  <a:pt x="3966692" y="978794"/>
                </a:lnTo>
                <a:cubicBezTo>
                  <a:pt x="3975278" y="1000259"/>
                  <a:pt x="3985139" y="1021257"/>
                  <a:pt x="3992450" y="1043189"/>
                </a:cubicBezTo>
                <a:cubicBezTo>
                  <a:pt x="4002333" y="1072838"/>
                  <a:pt x="4001644" y="1106838"/>
                  <a:pt x="4018208" y="1133341"/>
                </a:cubicBezTo>
                <a:cubicBezTo>
                  <a:pt x="4025403" y="1144853"/>
                  <a:pt x="4043966" y="1141927"/>
                  <a:pt x="4056845" y="1146220"/>
                </a:cubicBezTo>
                <a:cubicBezTo>
                  <a:pt x="4074017" y="1129048"/>
                  <a:pt x="4097500" y="1116425"/>
                  <a:pt x="4108360" y="1094704"/>
                </a:cubicBezTo>
                <a:cubicBezTo>
                  <a:pt x="4120038" y="1071348"/>
                  <a:pt x="4104044" y="1037083"/>
                  <a:pt x="4121239" y="1017431"/>
                </a:cubicBezTo>
                <a:cubicBezTo>
                  <a:pt x="4139118" y="996998"/>
                  <a:pt x="4173303" y="1001757"/>
                  <a:pt x="4198512" y="991673"/>
                </a:cubicBezTo>
                <a:cubicBezTo>
                  <a:pt x="4216338" y="984543"/>
                  <a:pt x="4232856" y="974502"/>
                  <a:pt x="4250028" y="965916"/>
                </a:cubicBezTo>
                <a:cubicBezTo>
                  <a:pt x="4268147" y="993095"/>
                  <a:pt x="4285716" y="1024922"/>
                  <a:pt x="4314422" y="1043189"/>
                </a:cubicBezTo>
                <a:cubicBezTo>
                  <a:pt x="4346816" y="1063804"/>
                  <a:pt x="4383109" y="1077532"/>
                  <a:pt x="4417453" y="1094704"/>
                </a:cubicBezTo>
                <a:cubicBezTo>
                  <a:pt x="4430332" y="1090411"/>
                  <a:pt x="4447609" y="1092426"/>
                  <a:pt x="4456090" y="1081825"/>
                </a:cubicBezTo>
                <a:cubicBezTo>
                  <a:pt x="4467147" y="1068004"/>
                  <a:pt x="4462920" y="1046945"/>
                  <a:pt x="4468969" y="1030310"/>
                </a:cubicBezTo>
                <a:cubicBezTo>
                  <a:pt x="4497303" y="952391"/>
                  <a:pt x="4536005" y="878113"/>
                  <a:pt x="4559121" y="798490"/>
                </a:cubicBezTo>
                <a:lnTo>
                  <a:pt x="4790940" y="0"/>
                </a:lnTo>
                <a:lnTo>
                  <a:pt x="4932608" y="167425"/>
                </a:lnTo>
                <a:cubicBezTo>
                  <a:pt x="4954205" y="193072"/>
                  <a:pt x="4977774" y="217231"/>
                  <a:pt x="4997002" y="244699"/>
                </a:cubicBezTo>
                <a:cubicBezTo>
                  <a:pt x="5027053" y="287628"/>
                  <a:pt x="5053305" y="333484"/>
                  <a:pt x="5087154" y="373487"/>
                </a:cubicBezTo>
                <a:cubicBezTo>
                  <a:pt x="5101019" y="389873"/>
                  <a:pt x="5138670" y="412124"/>
                  <a:pt x="5138670" y="412124"/>
                </a:cubicBezTo>
              </a:path>
            </a:pathLst>
          </a:cu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713130" y="2816348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13128" y="3154099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17247" y="3463021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13127" y="3730748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09008" y="4039670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9006" y="4377421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21363" y="4686343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8867" y="4956385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512143" y="5077500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956986" y="5077500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364760" y="5073378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772536" y="5077500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163834" y="5081616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608677" y="5081616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016451" y="5077494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420102" y="5069256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827878" y="5073378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045749" y="4972216"/>
            <a:ext cx="276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 smtClean="0"/>
              <a:t>t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4845874" y="1288491"/>
            <a:ext cx="5186035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Stock Market Trading </a:t>
            </a:r>
            <a:r>
              <a:rPr lang="hu-HU" b="1" u="sng" dirty="0" smtClean="0"/>
              <a:t>Strategy</a:t>
            </a:r>
            <a:r>
              <a:rPr lang="hu-HU" dirty="0" smtClean="0"/>
              <a:t>:</a:t>
            </a:r>
          </a:p>
          <a:p>
            <a:r>
              <a:rPr lang="hu-HU" dirty="0"/>
              <a:t>	</a:t>
            </a:r>
            <a:endParaRPr lang="hu-HU" dirty="0" smtClean="0"/>
          </a:p>
          <a:p>
            <a:r>
              <a:rPr lang="hu-HU" dirty="0"/>
              <a:t> </a:t>
            </a:r>
            <a:r>
              <a:rPr lang="hu-HU" dirty="0" smtClean="0"/>
              <a:t> </a:t>
            </a:r>
            <a:r>
              <a:rPr lang="hu-HU" sz="1600" b="1" dirty="0" smtClean="0">
                <a:solidFill>
                  <a:srgbClr val="00B050"/>
                </a:solidFill>
              </a:rPr>
              <a:t>1.) </a:t>
            </a:r>
            <a:r>
              <a:rPr lang="hu-HU" sz="1600" dirty="0" smtClean="0"/>
              <a:t>technical analysis: we analyze historical</a:t>
            </a:r>
          </a:p>
          <a:p>
            <a:r>
              <a:rPr lang="hu-HU" sz="1600" dirty="0"/>
              <a:t> </a:t>
            </a:r>
            <a:r>
              <a:rPr lang="hu-HU" sz="1600" dirty="0" smtClean="0"/>
              <a:t>         data to make predictions in the future</a:t>
            </a:r>
          </a:p>
          <a:p>
            <a:endParaRPr lang="hu-HU" sz="1600" dirty="0"/>
          </a:p>
          <a:p>
            <a:r>
              <a:rPr lang="hu-HU" sz="1600" dirty="0" smtClean="0"/>
              <a:t>  </a:t>
            </a:r>
            <a:r>
              <a:rPr lang="hu-HU" sz="1600" b="1" dirty="0" smtClean="0">
                <a:solidFill>
                  <a:srgbClr val="00B050"/>
                </a:solidFill>
              </a:rPr>
              <a:t>2.) </a:t>
            </a:r>
            <a:r>
              <a:rPr lang="hu-HU" sz="1600" dirty="0" smtClean="0"/>
              <a:t>combine </a:t>
            </a:r>
            <a:r>
              <a:rPr lang="hu-HU" sz="1600" b="1" dirty="0" smtClean="0"/>
              <a:t>ARIMA</a:t>
            </a:r>
            <a:r>
              <a:rPr lang="hu-HU" sz="1600" dirty="0" smtClean="0"/>
              <a:t> and </a:t>
            </a:r>
            <a:r>
              <a:rPr lang="hu-HU" sz="1600" b="1" dirty="0" smtClean="0"/>
              <a:t>GARCH</a:t>
            </a:r>
            <a:r>
              <a:rPr lang="hu-HU" sz="1600" dirty="0" smtClean="0"/>
              <a:t>: we can explain</a:t>
            </a:r>
          </a:p>
          <a:p>
            <a:r>
              <a:rPr lang="hu-HU" sz="1600" dirty="0"/>
              <a:t>	</a:t>
            </a:r>
            <a:r>
              <a:rPr lang="hu-HU" sz="1600" dirty="0" smtClean="0"/>
              <a:t>serial correlation and volatility </a:t>
            </a:r>
          </a:p>
          <a:p>
            <a:r>
              <a:rPr lang="hu-HU" sz="1600" dirty="0"/>
              <a:t>	</a:t>
            </a:r>
            <a:r>
              <a:rPr lang="hu-HU" sz="1600" dirty="0" smtClean="0"/>
              <a:t>	clustering as well</a:t>
            </a:r>
          </a:p>
          <a:p>
            <a:r>
              <a:rPr lang="hu-HU" sz="1600" dirty="0"/>
              <a:t>  </a:t>
            </a:r>
            <a:endParaRPr lang="hu-HU" sz="1600" dirty="0" smtClean="0"/>
          </a:p>
          <a:p>
            <a:r>
              <a:rPr lang="hu-HU" sz="1600" dirty="0"/>
              <a:t> </a:t>
            </a:r>
            <a:r>
              <a:rPr lang="hu-HU" sz="1600" dirty="0" smtClean="0"/>
              <a:t> </a:t>
            </a:r>
            <a:r>
              <a:rPr lang="hu-HU" sz="1600" b="1" dirty="0" smtClean="0">
                <a:solidFill>
                  <a:srgbClr val="00B050"/>
                </a:solidFill>
              </a:rPr>
              <a:t>3.) </a:t>
            </a:r>
            <a:r>
              <a:rPr lang="hu-HU" sz="1600" dirty="0" smtClean="0"/>
              <a:t>we define a rolling window with length </a:t>
            </a:r>
            <a:r>
              <a:rPr lang="hu-HU" sz="1600" b="1" dirty="0" smtClean="0"/>
              <a:t>h</a:t>
            </a:r>
          </a:p>
          <a:p>
            <a:r>
              <a:rPr lang="hu-HU" sz="1600" b="1" dirty="0"/>
              <a:t>	</a:t>
            </a:r>
            <a:r>
              <a:rPr lang="hu-HU" sz="1600" dirty="0" smtClean="0"/>
              <a:t>We fit </a:t>
            </a:r>
            <a:r>
              <a:rPr lang="hu-HU" sz="1600" b="1" dirty="0" smtClean="0"/>
              <a:t>ARIMA&amp;GARCH</a:t>
            </a:r>
            <a:r>
              <a:rPr lang="hu-HU" sz="1600" dirty="0" smtClean="0"/>
              <a:t> model on every </a:t>
            </a:r>
            <a:r>
              <a:rPr lang="hu-HU" sz="1600" b="1" dirty="0" smtClean="0"/>
              <a:t>h</a:t>
            </a:r>
          </a:p>
          <a:p>
            <a:r>
              <a:rPr lang="hu-HU" sz="1600" dirty="0"/>
              <a:t>	 </a:t>
            </a:r>
            <a:r>
              <a:rPr lang="hu-HU" sz="1600" dirty="0" smtClean="0"/>
              <a:t>  observations: and predict the next day’s</a:t>
            </a:r>
          </a:p>
          <a:p>
            <a:r>
              <a:rPr lang="hu-HU" sz="1600" dirty="0"/>
              <a:t>	</a:t>
            </a:r>
            <a:r>
              <a:rPr lang="hu-HU" sz="1600" dirty="0" smtClean="0"/>
              <a:t>	log daily return </a:t>
            </a:r>
          </a:p>
        </p:txBody>
      </p:sp>
    </p:spTree>
    <p:extLst>
      <p:ext uri="{BB962C8B-B14F-4D97-AF65-F5344CB8AC3E}">
        <p14:creationId xmlns:p14="http://schemas.microsoft.com/office/powerpoint/2010/main" val="354989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Time Series Analysis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309816" y="1400432"/>
            <a:ext cx="2700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TIME SERIES FEATURES: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529016" y="1930400"/>
            <a:ext cx="698620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1.) </a:t>
            </a:r>
            <a:r>
              <a:rPr lang="hu-HU" b="1" dirty="0" smtClean="0">
                <a:solidFill>
                  <a:srgbClr val="FF7C80"/>
                </a:solidFill>
              </a:rPr>
              <a:t>autocorrelation</a:t>
            </a:r>
            <a:r>
              <a:rPr lang="hu-HU" dirty="0" smtClean="0"/>
              <a:t>: time series related observations</a:t>
            </a:r>
          </a:p>
          <a:p>
            <a:r>
              <a:rPr lang="hu-HU" dirty="0"/>
              <a:t>	</a:t>
            </a:r>
            <a:r>
              <a:rPr lang="hu-HU" dirty="0" smtClean="0"/>
              <a:t>that are close together in time are usually correlated</a:t>
            </a:r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r>
              <a:rPr lang="hu-HU" b="1" dirty="0" smtClean="0"/>
              <a:t>2.) </a:t>
            </a:r>
            <a:r>
              <a:rPr lang="hu-HU" b="1" dirty="0" smtClean="0">
                <a:solidFill>
                  <a:srgbClr val="FF7C80"/>
                </a:solidFill>
              </a:rPr>
              <a:t>trends</a:t>
            </a:r>
            <a:r>
              <a:rPr lang="hu-HU" dirty="0" smtClean="0"/>
              <a:t>: a trend is the general direction of a market or a price</a:t>
            </a:r>
          </a:p>
          <a:p>
            <a:r>
              <a:rPr lang="hu-HU" dirty="0"/>
              <a:t>	</a:t>
            </a:r>
            <a:r>
              <a:rPr lang="hu-HU" dirty="0" smtClean="0"/>
              <a:t>	of a given asset (stock for example)</a:t>
            </a:r>
          </a:p>
          <a:p>
            <a:r>
              <a:rPr lang="hu-HU" dirty="0"/>
              <a:t>	</a:t>
            </a:r>
            <a:r>
              <a:rPr lang="hu-HU" dirty="0" smtClean="0"/>
              <a:t>		~ it is quite common in financial series</a:t>
            </a:r>
          </a:p>
          <a:p>
            <a:endParaRPr lang="hu-HU" dirty="0"/>
          </a:p>
          <a:p>
            <a:r>
              <a:rPr lang="hu-HU" dirty="0" smtClean="0"/>
              <a:t>	For example: seasonal variation in commodities,</a:t>
            </a:r>
          </a:p>
          <a:p>
            <a:r>
              <a:rPr lang="hu-HU" dirty="0"/>
              <a:t>	 </a:t>
            </a:r>
            <a:r>
              <a:rPr lang="hu-HU" dirty="0" smtClean="0"/>
              <a:t>        annual temperature variation for natural gas</a:t>
            </a:r>
          </a:p>
          <a:p>
            <a:endParaRPr lang="hu-HU" dirty="0"/>
          </a:p>
          <a:p>
            <a:r>
              <a:rPr lang="hu-HU" dirty="0" smtClean="0"/>
              <a:t>		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4242485" y="2843207"/>
            <a:ext cx="3977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r	r	r	r    ...	r</a:t>
            </a:r>
            <a:endParaRPr lang="hu-H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321068" y="2987708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121196" y="2991489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3</a:t>
            </a:r>
            <a:endParaRPr lang="hu-HU" sz="1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221132" y="2987708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029498" y="2992176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4</a:t>
            </a:r>
            <a:endParaRPr lang="hu-HU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962514" y="2987707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n</a:t>
            </a:r>
            <a:endParaRPr lang="hu-HU" sz="1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036710" y="3231294"/>
            <a:ext cx="6944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 </a:t>
            </a:r>
            <a:r>
              <a:rPr lang="hu-HU" sz="1400" dirty="0" smtClean="0"/>
              <a:t>daily </a:t>
            </a:r>
          </a:p>
          <a:p>
            <a:r>
              <a:rPr lang="hu-HU" sz="1400" dirty="0" smtClean="0"/>
              <a:t>return</a:t>
            </a:r>
            <a:endParaRPr lang="hu-HU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6784023" y="3225116"/>
            <a:ext cx="6944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 </a:t>
            </a:r>
            <a:r>
              <a:rPr lang="hu-HU" sz="1400" dirty="0" smtClean="0"/>
              <a:t>daily </a:t>
            </a:r>
          </a:p>
          <a:p>
            <a:r>
              <a:rPr lang="hu-HU" sz="1400" dirty="0" smtClean="0"/>
              <a:t>return</a:t>
            </a:r>
            <a:endParaRPr lang="hu-HU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5883959" y="3232611"/>
            <a:ext cx="6944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 </a:t>
            </a:r>
            <a:r>
              <a:rPr lang="hu-HU" sz="1400" dirty="0" smtClean="0"/>
              <a:t>daily </a:t>
            </a:r>
          </a:p>
          <a:p>
            <a:r>
              <a:rPr lang="hu-HU" sz="1400" dirty="0" smtClean="0"/>
              <a:t>return</a:t>
            </a:r>
            <a:endParaRPr lang="hu-HU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4983895" y="3231293"/>
            <a:ext cx="6944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 </a:t>
            </a:r>
            <a:r>
              <a:rPr lang="hu-HU" sz="1400" dirty="0" smtClean="0"/>
              <a:t>daily </a:t>
            </a:r>
          </a:p>
          <a:p>
            <a:r>
              <a:rPr lang="hu-HU" sz="1400" dirty="0" smtClean="0"/>
              <a:t>return</a:t>
            </a:r>
            <a:endParaRPr lang="hu-HU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7749071" y="3225115"/>
            <a:ext cx="6944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 </a:t>
            </a:r>
            <a:r>
              <a:rPr lang="hu-HU" sz="1400" dirty="0" smtClean="0"/>
              <a:t>daily </a:t>
            </a:r>
          </a:p>
          <a:p>
            <a:r>
              <a:rPr lang="hu-HU" sz="1400" dirty="0" smtClean="0"/>
              <a:t>return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139270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Trading Strategy</a:t>
            </a:r>
            <a:endParaRPr lang="hu-HU" b="1" u="sng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812747" y="2118145"/>
            <a:ext cx="0" cy="33778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86858" y="5147526"/>
            <a:ext cx="45972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120845" y="5073384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09011" y="2507426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1184986" y="2118144"/>
            <a:ext cx="3642892" cy="2627290"/>
          </a:xfrm>
          <a:custGeom>
            <a:avLst/>
            <a:gdLst>
              <a:gd name="connsiteX0" fmla="*/ 0 w 5138670"/>
              <a:gd name="connsiteY0" fmla="*/ 2627290 h 2627290"/>
              <a:gd name="connsiteX1" fmla="*/ 51515 w 5138670"/>
              <a:gd name="connsiteY1" fmla="*/ 2562896 h 2627290"/>
              <a:gd name="connsiteX2" fmla="*/ 90152 w 5138670"/>
              <a:gd name="connsiteY2" fmla="*/ 2421228 h 2627290"/>
              <a:gd name="connsiteX3" fmla="*/ 128788 w 5138670"/>
              <a:gd name="connsiteY3" fmla="*/ 2318197 h 2627290"/>
              <a:gd name="connsiteX4" fmla="*/ 154546 w 5138670"/>
              <a:gd name="connsiteY4" fmla="*/ 2266682 h 2627290"/>
              <a:gd name="connsiteX5" fmla="*/ 193183 w 5138670"/>
              <a:gd name="connsiteY5" fmla="*/ 2189409 h 2627290"/>
              <a:gd name="connsiteX6" fmla="*/ 231819 w 5138670"/>
              <a:gd name="connsiteY6" fmla="*/ 2176530 h 2627290"/>
              <a:gd name="connsiteX7" fmla="*/ 244698 w 5138670"/>
              <a:gd name="connsiteY7" fmla="*/ 2228045 h 2627290"/>
              <a:gd name="connsiteX8" fmla="*/ 257577 w 5138670"/>
              <a:gd name="connsiteY8" fmla="*/ 2395471 h 2627290"/>
              <a:gd name="connsiteX9" fmla="*/ 283335 w 5138670"/>
              <a:gd name="connsiteY9" fmla="*/ 2331076 h 2627290"/>
              <a:gd name="connsiteX10" fmla="*/ 309092 w 5138670"/>
              <a:gd name="connsiteY10" fmla="*/ 2240924 h 2627290"/>
              <a:gd name="connsiteX11" fmla="*/ 334850 w 5138670"/>
              <a:gd name="connsiteY11" fmla="*/ 2202287 h 2627290"/>
              <a:gd name="connsiteX12" fmla="*/ 347729 w 5138670"/>
              <a:gd name="connsiteY12" fmla="*/ 2150772 h 2627290"/>
              <a:gd name="connsiteX13" fmla="*/ 412123 w 5138670"/>
              <a:gd name="connsiteY13" fmla="*/ 2073499 h 2627290"/>
              <a:gd name="connsiteX14" fmla="*/ 425002 w 5138670"/>
              <a:gd name="connsiteY14" fmla="*/ 2112135 h 2627290"/>
              <a:gd name="connsiteX15" fmla="*/ 437881 w 5138670"/>
              <a:gd name="connsiteY15" fmla="*/ 2395471 h 2627290"/>
              <a:gd name="connsiteX16" fmla="*/ 489397 w 5138670"/>
              <a:gd name="connsiteY16" fmla="*/ 2369713 h 2627290"/>
              <a:gd name="connsiteX17" fmla="*/ 553791 w 5138670"/>
              <a:gd name="connsiteY17" fmla="*/ 2292440 h 2627290"/>
              <a:gd name="connsiteX18" fmla="*/ 592428 w 5138670"/>
              <a:gd name="connsiteY18" fmla="*/ 2215166 h 2627290"/>
              <a:gd name="connsiteX19" fmla="*/ 631064 w 5138670"/>
              <a:gd name="connsiteY19" fmla="*/ 2189409 h 2627290"/>
              <a:gd name="connsiteX20" fmla="*/ 643943 w 5138670"/>
              <a:gd name="connsiteY20" fmla="*/ 2150772 h 2627290"/>
              <a:gd name="connsiteX21" fmla="*/ 682580 w 5138670"/>
              <a:gd name="connsiteY21" fmla="*/ 2163651 h 2627290"/>
              <a:gd name="connsiteX22" fmla="*/ 721216 w 5138670"/>
              <a:gd name="connsiteY22" fmla="*/ 2421228 h 2627290"/>
              <a:gd name="connsiteX23" fmla="*/ 772732 w 5138670"/>
              <a:gd name="connsiteY23" fmla="*/ 2485623 h 2627290"/>
              <a:gd name="connsiteX24" fmla="*/ 785611 w 5138670"/>
              <a:gd name="connsiteY24" fmla="*/ 2446986 h 2627290"/>
              <a:gd name="connsiteX25" fmla="*/ 798490 w 5138670"/>
              <a:gd name="connsiteY25" fmla="*/ 2498501 h 2627290"/>
              <a:gd name="connsiteX26" fmla="*/ 785611 w 5138670"/>
              <a:gd name="connsiteY26" fmla="*/ 2240924 h 2627290"/>
              <a:gd name="connsiteX27" fmla="*/ 798490 w 5138670"/>
              <a:gd name="connsiteY27" fmla="*/ 2137893 h 2627290"/>
              <a:gd name="connsiteX28" fmla="*/ 837126 w 5138670"/>
              <a:gd name="connsiteY28" fmla="*/ 2009104 h 2627290"/>
              <a:gd name="connsiteX29" fmla="*/ 850005 w 5138670"/>
              <a:gd name="connsiteY29" fmla="*/ 1970468 h 2627290"/>
              <a:gd name="connsiteX30" fmla="*/ 862884 w 5138670"/>
              <a:gd name="connsiteY30" fmla="*/ 1906073 h 2627290"/>
              <a:gd name="connsiteX31" fmla="*/ 888642 w 5138670"/>
              <a:gd name="connsiteY31" fmla="*/ 2047741 h 2627290"/>
              <a:gd name="connsiteX32" fmla="*/ 914400 w 5138670"/>
              <a:gd name="connsiteY32" fmla="*/ 2150772 h 2627290"/>
              <a:gd name="connsiteX33" fmla="*/ 953036 w 5138670"/>
              <a:gd name="connsiteY33" fmla="*/ 2189409 h 2627290"/>
              <a:gd name="connsiteX34" fmla="*/ 965915 w 5138670"/>
              <a:gd name="connsiteY34" fmla="*/ 2150772 h 2627290"/>
              <a:gd name="connsiteX35" fmla="*/ 1030309 w 5138670"/>
              <a:gd name="connsiteY35" fmla="*/ 2137893 h 2627290"/>
              <a:gd name="connsiteX36" fmla="*/ 1068946 w 5138670"/>
              <a:gd name="connsiteY36" fmla="*/ 2125014 h 2627290"/>
              <a:gd name="connsiteX37" fmla="*/ 1081825 w 5138670"/>
              <a:gd name="connsiteY37" fmla="*/ 2009104 h 2627290"/>
              <a:gd name="connsiteX38" fmla="*/ 1107583 w 5138670"/>
              <a:gd name="connsiteY38" fmla="*/ 1970468 h 2627290"/>
              <a:gd name="connsiteX39" fmla="*/ 1133340 w 5138670"/>
              <a:gd name="connsiteY39" fmla="*/ 1893194 h 2627290"/>
              <a:gd name="connsiteX40" fmla="*/ 1184856 w 5138670"/>
              <a:gd name="connsiteY40" fmla="*/ 1777285 h 2627290"/>
              <a:gd name="connsiteX41" fmla="*/ 1223492 w 5138670"/>
              <a:gd name="connsiteY41" fmla="*/ 1609859 h 2627290"/>
              <a:gd name="connsiteX42" fmla="*/ 1236371 w 5138670"/>
              <a:gd name="connsiteY42" fmla="*/ 1571223 h 2627290"/>
              <a:gd name="connsiteX43" fmla="*/ 1262129 w 5138670"/>
              <a:gd name="connsiteY43" fmla="*/ 1481071 h 2627290"/>
              <a:gd name="connsiteX44" fmla="*/ 1287887 w 5138670"/>
              <a:gd name="connsiteY44" fmla="*/ 1854558 h 2627290"/>
              <a:gd name="connsiteX45" fmla="*/ 1339402 w 5138670"/>
              <a:gd name="connsiteY45" fmla="*/ 2034862 h 2627290"/>
              <a:gd name="connsiteX46" fmla="*/ 1365160 w 5138670"/>
              <a:gd name="connsiteY46" fmla="*/ 2202287 h 2627290"/>
              <a:gd name="connsiteX47" fmla="*/ 1378039 w 5138670"/>
              <a:gd name="connsiteY47" fmla="*/ 2343955 h 2627290"/>
              <a:gd name="connsiteX48" fmla="*/ 1403797 w 5138670"/>
              <a:gd name="connsiteY48" fmla="*/ 2421228 h 2627290"/>
              <a:gd name="connsiteX49" fmla="*/ 1442433 w 5138670"/>
              <a:gd name="connsiteY49" fmla="*/ 2434107 h 2627290"/>
              <a:gd name="connsiteX50" fmla="*/ 1481070 w 5138670"/>
              <a:gd name="connsiteY50" fmla="*/ 2408349 h 2627290"/>
              <a:gd name="connsiteX51" fmla="*/ 1493949 w 5138670"/>
              <a:gd name="connsiteY51" fmla="*/ 2369713 h 2627290"/>
              <a:gd name="connsiteX52" fmla="*/ 1519707 w 5138670"/>
              <a:gd name="connsiteY52" fmla="*/ 2408349 h 2627290"/>
              <a:gd name="connsiteX53" fmla="*/ 1558343 w 5138670"/>
              <a:gd name="connsiteY53" fmla="*/ 2421228 h 2627290"/>
              <a:gd name="connsiteX54" fmla="*/ 1584101 w 5138670"/>
              <a:gd name="connsiteY54" fmla="*/ 2382592 h 2627290"/>
              <a:gd name="connsiteX55" fmla="*/ 1609859 w 5138670"/>
              <a:gd name="connsiteY55" fmla="*/ 2125014 h 2627290"/>
              <a:gd name="connsiteX56" fmla="*/ 1635616 w 5138670"/>
              <a:gd name="connsiteY56" fmla="*/ 1700011 h 2627290"/>
              <a:gd name="connsiteX57" fmla="*/ 1687132 w 5138670"/>
              <a:gd name="connsiteY57" fmla="*/ 1326524 h 2627290"/>
              <a:gd name="connsiteX58" fmla="*/ 1700011 w 5138670"/>
              <a:gd name="connsiteY58" fmla="*/ 927279 h 2627290"/>
              <a:gd name="connsiteX59" fmla="*/ 1725769 w 5138670"/>
              <a:gd name="connsiteY59" fmla="*/ 824248 h 2627290"/>
              <a:gd name="connsiteX60" fmla="*/ 1751526 w 5138670"/>
              <a:gd name="connsiteY60" fmla="*/ 1262130 h 2627290"/>
              <a:gd name="connsiteX61" fmla="*/ 1764405 w 5138670"/>
              <a:gd name="connsiteY61" fmla="*/ 1352282 h 2627290"/>
              <a:gd name="connsiteX62" fmla="*/ 1790163 w 5138670"/>
              <a:gd name="connsiteY62" fmla="*/ 1416676 h 2627290"/>
              <a:gd name="connsiteX63" fmla="*/ 1803042 w 5138670"/>
              <a:gd name="connsiteY63" fmla="*/ 1455313 h 2627290"/>
              <a:gd name="connsiteX64" fmla="*/ 1828800 w 5138670"/>
              <a:gd name="connsiteY64" fmla="*/ 1648496 h 2627290"/>
              <a:gd name="connsiteX65" fmla="*/ 1841678 w 5138670"/>
              <a:gd name="connsiteY65" fmla="*/ 1609859 h 2627290"/>
              <a:gd name="connsiteX66" fmla="*/ 1880315 w 5138670"/>
              <a:gd name="connsiteY66" fmla="*/ 1571223 h 2627290"/>
              <a:gd name="connsiteX67" fmla="*/ 1893194 w 5138670"/>
              <a:gd name="connsiteY67" fmla="*/ 1622738 h 2627290"/>
              <a:gd name="connsiteX68" fmla="*/ 1918952 w 5138670"/>
              <a:gd name="connsiteY68" fmla="*/ 1867437 h 2627290"/>
              <a:gd name="connsiteX69" fmla="*/ 1957588 w 5138670"/>
              <a:gd name="connsiteY69" fmla="*/ 1970468 h 2627290"/>
              <a:gd name="connsiteX70" fmla="*/ 1983346 w 5138670"/>
              <a:gd name="connsiteY70" fmla="*/ 1918952 h 2627290"/>
              <a:gd name="connsiteX71" fmla="*/ 2034861 w 5138670"/>
              <a:gd name="connsiteY71" fmla="*/ 1828800 h 2627290"/>
              <a:gd name="connsiteX72" fmla="*/ 2060619 w 5138670"/>
              <a:gd name="connsiteY72" fmla="*/ 1725769 h 2627290"/>
              <a:gd name="connsiteX73" fmla="*/ 2163650 w 5138670"/>
              <a:gd name="connsiteY73" fmla="*/ 1558344 h 2627290"/>
              <a:gd name="connsiteX74" fmla="*/ 2189408 w 5138670"/>
              <a:gd name="connsiteY74" fmla="*/ 1378040 h 2627290"/>
              <a:gd name="connsiteX75" fmla="*/ 2266681 w 5138670"/>
              <a:gd name="connsiteY75" fmla="*/ 1159099 h 2627290"/>
              <a:gd name="connsiteX76" fmla="*/ 2253802 w 5138670"/>
              <a:gd name="connsiteY76" fmla="*/ 1210614 h 2627290"/>
              <a:gd name="connsiteX77" fmla="*/ 2292439 w 5138670"/>
              <a:gd name="connsiteY77" fmla="*/ 1390918 h 2627290"/>
              <a:gd name="connsiteX78" fmla="*/ 2305318 w 5138670"/>
              <a:gd name="connsiteY78" fmla="*/ 1442434 h 2627290"/>
              <a:gd name="connsiteX79" fmla="*/ 2343954 w 5138670"/>
              <a:gd name="connsiteY79" fmla="*/ 1455313 h 2627290"/>
              <a:gd name="connsiteX80" fmla="*/ 2408349 w 5138670"/>
              <a:gd name="connsiteY80" fmla="*/ 1390918 h 2627290"/>
              <a:gd name="connsiteX81" fmla="*/ 2421228 w 5138670"/>
              <a:gd name="connsiteY81" fmla="*/ 1429555 h 2627290"/>
              <a:gd name="connsiteX82" fmla="*/ 2434107 w 5138670"/>
              <a:gd name="connsiteY82" fmla="*/ 1390918 h 2627290"/>
              <a:gd name="connsiteX83" fmla="*/ 2446985 w 5138670"/>
              <a:gd name="connsiteY83" fmla="*/ 1429555 h 2627290"/>
              <a:gd name="connsiteX84" fmla="*/ 2459864 w 5138670"/>
              <a:gd name="connsiteY84" fmla="*/ 1481071 h 2627290"/>
              <a:gd name="connsiteX85" fmla="*/ 2498501 w 5138670"/>
              <a:gd name="connsiteY85" fmla="*/ 1493949 h 2627290"/>
              <a:gd name="connsiteX86" fmla="*/ 2511380 w 5138670"/>
              <a:gd name="connsiteY86" fmla="*/ 1532586 h 2627290"/>
              <a:gd name="connsiteX87" fmla="*/ 2562895 w 5138670"/>
              <a:gd name="connsiteY87" fmla="*/ 1468192 h 2627290"/>
              <a:gd name="connsiteX88" fmla="*/ 2588653 w 5138670"/>
              <a:gd name="connsiteY88" fmla="*/ 1506828 h 2627290"/>
              <a:gd name="connsiteX89" fmla="*/ 2614411 w 5138670"/>
              <a:gd name="connsiteY89" fmla="*/ 1648496 h 2627290"/>
              <a:gd name="connsiteX90" fmla="*/ 2653047 w 5138670"/>
              <a:gd name="connsiteY90" fmla="*/ 1751527 h 2627290"/>
              <a:gd name="connsiteX91" fmla="*/ 2678805 w 5138670"/>
              <a:gd name="connsiteY91" fmla="*/ 1906073 h 2627290"/>
              <a:gd name="connsiteX92" fmla="*/ 2691684 w 5138670"/>
              <a:gd name="connsiteY92" fmla="*/ 1944710 h 2627290"/>
              <a:gd name="connsiteX93" fmla="*/ 2704563 w 5138670"/>
              <a:gd name="connsiteY93" fmla="*/ 2009104 h 2627290"/>
              <a:gd name="connsiteX94" fmla="*/ 2678805 w 5138670"/>
              <a:gd name="connsiteY94" fmla="*/ 412124 h 2627290"/>
              <a:gd name="connsiteX95" fmla="*/ 2653047 w 5138670"/>
              <a:gd name="connsiteY95" fmla="*/ 115910 h 2627290"/>
              <a:gd name="connsiteX96" fmla="*/ 2640169 w 5138670"/>
              <a:gd name="connsiteY96" fmla="*/ 77273 h 2627290"/>
              <a:gd name="connsiteX97" fmla="*/ 2653047 w 5138670"/>
              <a:gd name="connsiteY97" fmla="*/ 206062 h 2627290"/>
              <a:gd name="connsiteX98" fmla="*/ 2717442 w 5138670"/>
              <a:gd name="connsiteY98" fmla="*/ 463640 h 2627290"/>
              <a:gd name="connsiteX99" fmla="*/ 2743200 w 5138670"/>
              <a:gd name="connsiteY99" fmla="*/ 540913 h 2627290"/>
              <a:gd name="connsiteX100" fmla="*/ 2768957 w 5138670"/>
              <a:gd name="connsiteY100" fmla="*/ 605307 h 2627290"/>
              <a:gd name="connsiteX101" fmla="*/ 2884867 w 5138670"/>
              <a:gd name="connsiteY101" fmla="*/ 940158 h 2627290"/>
              <a:gd name="connsiteX102" fmla="*/ 2936383 w 5138670"/>
              <a:gd name="connsiteY102" fmla="*/ 1056068 h 2627290"/>
              <a:gd name="connsiteX103" fmla="*/ 2975019 w 5138670"/>
              <a:gd name="connsiteY103" fmla="*/ 1159099 h 2627290"/>
              <a:gd name="connsiteX104" fmla="*/ 2987898 w 5138670"/>
              <a:gd name="connsiteY104" fmla="*/ 1223493 h 2627290"/>
              <a:gd name="connsiteX105" fmla="*/ 3013656 w 5138670"/>
              <a:gd name="connsiteY105" fmla="*/ 1455313 h 2627290"/>
              <a:gd name="connsiteX106" fmla="*/ 3039414 w 5138670"/>
              <a:gd name="connsiteY106" fmla="*/ 1365161 h 2627290"/>
              <a:gd name="connsiteX107" fmla="*/ 3078050 w 5138670"/>
              <a:gd name="connsiteY107" fmla="*/ 1275009 h 2627290"/>
              <a:gd name="connsiteX108" fmla="*/ 3090929 w 5138670"/>
              <a:gd name="connsiteY108" fmla="*/ 1236372 h 2627290"/>
              <a:gd name="connsiteX109" fmla="*/ 3142445 w 5138670"/>
              <a:gd name="connsiteY109" fmla="*/ 1159099 h 2627290"/>
              <a:gd name="connsiteX110" fmla="*/ 3168202 w 5138670"/>
              <a:gd name="connsiteY110" fmla="*/ 1313645 h 2627290"/>
              <a:gd name="connsiteX111" fmla="*/ 3245476 w 5138670"/>
              <a:gd name="connsiteY111" fmla="*/ 1468192 h 2627290"/>
              <a:gd name="connsiteX112" fmla="*/ 3258354 w 5138670"/>
              <a:gd name="connsiteY112" fmla="*/ 1506828 h 2627290"/>
              <a:gd name="connsiteX113" fmla="*/ 3271233 w 5138670"/>
              <a:gd name="connsiteY113" fmla="*/ 1429555 h 2627290"/>
              <a:gd name="connsiteX114" fmla="*/ 3284112 w 5138670"/>
              <a:gd name="connsiteY114" fmla="*/ 1390918 h 2627290"/>
              <a:gd name="connsiteX115" fmla="*/ 3296991 w 5138670"/>
              <a:gd name="connsiteY115" fmla="*/ 1326524 h 2627290"/>
              <a:gd name="connsiteX116" fmla="*/ 3309870 w 5138670"/>
              <a:gd name="connsiteY116" fmla="*/ 1519707 h 2627290"/>
              <a:gd name="connsiteX117" fmla="*/ 3348507 w 5138670"/>
              <a:gd name="connsiteY117" fmla="*/ 1390918 h 2627290"/>
              <a:gd name="connsiteX118" fmla="*/ 3425780 w 5138670"/>
              <a:gd name="connsiteY118" fmla="*/ 1275009 h 2627290"/>
              <a:gd name="connsiteX119" fmla="*/ 3554569 w 5138670"/>
              <a:gd name="connsiteY119" fmla="*/ 1262130 h 2627290"/>
              <a:gd name="connsiteX120" fmla="*/ 3606084 w 5138670"/>
              <a:gd name="connsiteY120" fmla="*/ 1313645 h 2627290"/>
              <a:gd name="connsiteX121" fmla="*/ 3747752 w 5138670"/>
              <a:gd name="connsiteY121" fmla="*/ 1481071 h 2627290"/>
              <a:gd name="connsiteX122" fmla="*/ 3850783 w 5138670"/>
              <a:gd name="connsiteY122" fmla="*/ 1648496 h 2627290"/>
              <a:gd name="connsiteX123" fmla="*/ 3902298 w 5138670"/>
              <a:gd name="connsiteY123" fmla="*/ 1262130 h 2627290"/>
              <a:gd name="connsiteX124" fmla="*/ 3940935 w 5138670"/>
              <a:gd name="connsiteY124" fmla="*/ 1030310 h 2627290"/>
              <a:gd name="connsiteX125" fmla="*/ 3966692 w 5138670"/>
              <a:gd name="connsiteY125" fmla="*/ 978794 h 2627290"/>
              <a:gd name="connsiteX126" fmla="*/ 3992450 w 5138670"/>
              <a:gd name="connsiteY126" fmla="*/ 1043189 h 2627290"/>
              <a:gd name="connsiteX127" fmla="*/ 4018208 w 5138670"/>
              <a:gd name="connsiteY127" fmla="*/ 1133341 h 2627290"/>
              <a:gd name="connsiteX128" fmla="*/ 4056845 w 5138670"/>
              <a:gd name="connsiteY128" fmla="*/ 1146220 h 2627290"/>
              <a:gd name="connsiteX129" fmla="*/ 4108360 w 5138670"/>
              <a:gd name="connsiteY129" fmla="*/ 1094704 h 2627290"/>
              <a:gd name="connsiteX130" fmla="*/ 4121239 w 5138670"/>
              <a:gd name="connsiteY130" fmla="*/ 1017431 h 2627290"/>
              <a:gd name="connsiteX131" fmla="*/ 4198512 w 5138670"/>
              <a:gd name="connsiteY131" fmla="*/ 991673 h 2627290"/>
              <a:gd name="connsiteX132" fmla="*/ 4250028 w 5138670"/>
              <a:gd name="connsiteY132" fmla="*/ 965916 h 2627290"/>
              <a:gd name="connsiteX133" fmla="*/ 4314422 w 5138670"/>
              <a:gd name="connsiteY133" fmla="*/ 1043189 h 2627290"/>
              <a:gd name="connsiteX134" fmla="*/ 4417453 w 5138670"/>
              <a:gd name="connsiteY134" fmla="*/ 1094704 h 2627290"/>
              <a:gd name="connsiteX135" fmla="*/ 4456090 w 5138670"/>
              <a:gd name="connsiteY135" fmla="*/ 1081825 h 2627290"/>
              <a:gd name="connsiteX136" fmla="*/ 4468969 w 5138670"/>
              <a:gd name="connsiteY136" fmla="*/ 1030310 h 2627290"/>
              <a:gd name="connsiteX137" fmla="*/ 4559121 w 5138670"/>
              <a:gd name="connsiteY137" fmla="*/ 798490 h 2627290"/>
              <a:gd name="connsiteX138" fmla="*/ 4790940 w 5138670"/>
              <a:gd name="connsiteY138" fmla="*/ 0 h 2627290"/>
              <a:gd name="connsiteX139" fmla="*/ 4932608 w 5138670"/>
              <a:gd name="connsiteY139" fmla="*/ 167425 h 2627290"/>
              <a:gd name="connsiteX140" fmla="*/ 4997002 w 5138670"/>
              <a:gd name="connsiteY140" fmla="*/ 244699 h 2627290"/>
              <a:gd name="connsiteX141" fmla="*/ 5087154 w 5138670"/>
              <a:gd name="connsiteY141" fmla="*/ 373487 h 2627290"/>
              <a:gd name="connsiteX142" fmla="*/ 5138670 w 5138670"/>
              <a:gd name="connsiteY142" fmla="*/ 412124 h 262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5138670" h="2627290">
                <a:moveTo>
                  <a:pt x="0" y="2627290"/>
                </a:moveTo>
                <a:cubicBezTo>
                  <a:pt x="17172" y="2605825"/>
                  <a:pt x="39222" y="2587482"/>
                  <a:pt x="51515" y="2562896"/>
                </a:cubicBezTo>
                <a:cubicBezTo>
                  <a:pt x="72329" y="2521269"/>
                  <a:pt x="75247" y="2465943"/>
                  <a:pt x="90152" y="2421228"/>
                </a:cubicBezTo>
                <a:cubicBezTo>
                  <a:pt x="101751" y="2386431"/>
                  <a:pt x="114681" y="2352055"/>
                  <a:pt x="128788" y="2318197"/>
                </a:cubicBezTo>
                <a:cubicBezTo>
                  <a:pt x="136172" y="2300475"/>
                  <a:pt x="146983" y="2284328"/>
                  <a:pt x="154546" y="2266682"/>
                </a:cubicBezTo>
                <a:cubicBezTo>
                  <a:pt x="166719" y="2238278"/>
                  <a:pt x="166280" y="2210932"/>
                  <a:pt x="193183" y="2189409"/>
                </a:cubicBezTo>
                <a:cubicBezTo>
                  <a:pt x="203784" y="2180929"/>
                  <a:pt x="218940" y="2180823"/>
                  <a:pt x="231819" y="2176530"/>
                </a:cubicBezTo>
                <a:cubicBezTo>
                  <a:pt x="236112" y="2193702"/>
                  <a:pt x="242630" y="2210466"/>
                  <a:pt x="244698" y="2228045"/>
                </a:cubicBezTo>
                <a:cubicBezTo>
                  <a:pt x="251238" y="2283635"/>
                  <a:pt x="237923" y="2343061"/>
                  <a:pt x="257577" y="2395471"/>
                </a:cubicBezTo>
                <a:cubicBezTo>
                  <a:pt x="265695" y="2417118"/>
                  <a:pt x="276024" y="2353008"/>
                  <a:pt x="283335" y="2331076"/>
                </a:cubicBezTo>
                <a:cubicBezTo>
                  <a:pt x="291584" y="2306328"/>
                  <a:pt x="296693" y="2265722"/>
                  <a:pt x="309092" y="2240924"/>
                </a:cubicBezTo>
                <a:cubicBezTo>
                  <a:pt x="316014" y="2227079"/>
                  <a:pt x="326264" y="2215166"/>
                  <a:pt x="334850" y="2202287"/>
                </a:cubicBezTo>
                <a:cubicBezTo>
                  <a:pt x="339143" y="2185115"/>
                  <a:pt x="340756" y="2167041"/>
                  <a:pt x="347729" y="2150772"/>
                </a:cubicBezTo>
                <a:cubicBezTo>
                  <a:pt x="361177" y="2119393"/>
                  <a:pt x="388914" y="2096708"/>
                  <a:pt x="412123" y="2073499"/>
                </a:cubicBezTo>
                <a:cubicBezTo>
                  <a:pt x="416416" y="2086378"/>
                  <a:pt x="423919" y="2098603"/>
                  <a:pt x="425002" y="2112135"/>
                </a:cubicBezTo>
                <a:cubicBezTo>
                  <a:pt x="432541" y="2206377"/>
                  <a:pt x="414951" y="2303751"/>
                  <a:pt x="437881" y="2395471"/>
                </a:cubicBezTo>
                <a:cubicBezTo>
                  <a:pt x="442537" y="2414097"/>
                  <a:pt x="472225" y="2378299"/>
                  <a:pt x="489397" y="2369713"/>
                </a:cubicBezTo>
                <a:cubicBezTo>
                  <a:pt x="517877" y="2341232"/>
                  <a:pt x="535862" y="2328298"/>
                  <a:pt x="553791" y="2292440"/>
                </a:cubicBezTo>
                <a:cubicBezTo>
                  <a:pt x="574741" y="2250540"/>
                  <a:pt x="555518" y="2252076"/>
                  <a:pt x="592428" y="2215166"/>
                </a:cubicBezTo>
                <a:cubicBezTo>
                  <a:pt x="603373" y="2204221"/>
                  <a:pt x="618185" y="2197995"/>
                  <a:pt x="631064" y="2189409"/>
                </a:cubicBezTo>
                <a:cubicBezTo>
                  <a:pt x="635357" y="2176530"/>
                  <a:pt x="631801" y="2156843"/>
                  <a:pt x="643943" y="2150772"/>
                </a:cubicBezTo>
                <a:cubicBezTo>
                  <a:pt x="656085" y="2144701"/>
                  <a:pt x="678588" y="2150676"/>
                  <a:pt x="682580" y="2163651"/>
                </a:cubicBezTo>
                <a:cubicBezTo>
                  <a:pt x="731529" y="2322733"/>
                  <a:pt x="660234" y="2289099"/>
                  <a:pt x="721216" y="2421228"/>
                </a:cubicBezTo>
                <a:cubicBezTo>
                  <a:pt x="732735" y="2446187"/>
                  <a:pt x="755560" y="2464158"/>
                  <a:pt x="772732" y="2485623"/>
                </a:cubicBezTo>
                <a:cubicBezTo>
                  <a:pt x="777025" y="2472744"/>
                  <a:pt x="773468" y="2440915"/>
                  <a:pt x="785611" y="2446986"/>
                </a:cubicBezTo>
                <a:cubicBezTo>
                  <a:pt x="801443" y="2454901"/>
                  <a:pt x="798490" y="2516201"/>
                  <a:pt x="798490" y="2498501"/>
                </a:cubicBezTo>
                <a:cubicBezTo>
                  <a:pt x="798490" y="2412535"/>
                  <a:pt x="789904" y="2326783"/>
                  <a:pt x="785611" y="2240924"/>
                </a:cubicBezTo>
                <a:cubicBezTo>
                  <a:pt x="789904" y="2206580"/>
                  <a:pt x="790982" y="2171680"/>
                  <a:pt x="798490" y="2137893"/>
                </a:cubicBezTo>
                <a:cubicBezTo>
                  <a:pt x="808213" y="2094140"/>
                  <a:pt x="823945" y="2051942"/>
                  <a:pt x="837126" y="2009104"/>
                </a:cubicBezTo>
                <a:cubicBezTo>
                  <a:pt x="841118" y="1996129"/>
                  <a:pt x="846712" y="1983638"/>
                  <a:pt x="850005" y="1970468"/>
                </a:cubicBezTo>
                <a:cubicBezTo>
                  <a:pt x="855314" y="1949232"/>
                  <a:pt x="858591" y="1927538"/>
                  <a:pt x="862884" y="1906073"/>
                </a:cubicBezTo>
                <a:cubicBezTo>
                  <a:pt x="885208" y="2062343"/>
                  <a:pt x="864353" y="1938440"/>
                  <a:pt x="888642" y="2047741"/>
                </a:cubicBezTo>
                <a:cubicBezTo>
                  <a:pt x="890810" y="2057495"/>
                  <a:pt x="902893" y="2133511"/>
                  <a:pt x="914400" y="2150772"/>
                </a:cubicBezTo>
                <a:cubicBezTo>
                  <a:pt x="924503" y="2165927"/>
                  <a:pt x="940157" y="2176530"/>
                  <a:pt x="953036" y="2189409"/>
                </a:cubicBezTo>
                <a:cubicBezTo>
                  <a:pt x="957329" y="2176530"/>
                  <a:pt x="954619" y="2158302"/>
                  <a:pt x="965915" y="2150772"/>
                </a:cubicBezTo>
                <a:cubicBezTo>
                  <a:pt x="984128" y="2138630"/>
                  <a:pt x="1009073" y="2143202"/>
                  <a:pt x="1030309" y="2137893"/>
                </a:cubicBezTo>
                <a:cubicBezTo>
                  <a:pt x="1043479" y="2134600"/>
                  <a:pt x="1056067" y="2129307"/>
                  <a:pt x="1068946" y="2125014"/>
                </a:cubicBezTo>
                <a:cubicBezTo>
                  <a:pt x="1073239" y="2086377"/>
                  <a:pt x="1072396" y="2046818"/>
                  <a:pt x="1081825" y="2009104"/>
                </a:cubicBezTo>
                <a:cubicBezTo>
                  <a:pt x="1085579" y="1994088"/>
                  <a:pt x="1101297" y="1984612"/>
                  <a:pt x="1107583" y="1970468"/>
                </a:cubicBezTo>
                <a:cubicBezTo>
                  <a:pt x="1118610" y="1945657"/>
                  <a:pt x="1123256" y="1918403"/>
                  <a:pt x="1133340" y="1893194"/>
                </a:cubicBezTo>
                <a:cubicBezTo>
                  <a:pt x="1149043" y="1853937"/>
                  <a:pt x="1172036" y="1817575"/>
                  <a:pt x="1184856" y="1777285"/>
                </a:cubicBezTo>
                <a:cubicBezTo>
                  <a:pt x="1202222" y="1722706"/>
                  <a:pt x="1209601" y="1665424"/>
                  <a:pt x="1223492" y="1609859"/>
                </a:cubicBezTo>
                <a:cubicBezTo>
                  <a:pt x="1226784" y="1596689"/>
                  <a:pt x="1232642" y="1584276"/>
                  <a:pt x="1236371" y="1571223"/>
                </a:cubicBezTo>
                <a:cubicBezTo>
                  <a:pt x="1268714" y="1458024"/>
                  <a:pt x="1231250" y="1573706"/>
                  <a:pt x="1262129" y="1481071"/>
                </a:cubicBezTo>
                <a:cubicBezTo>
                  <a:pt x="1305232" y="1653478"/>
                  <a:pt x="1248981" y="1413622"/>
                  <a:pt x="1287887" y="1854558"/>
                </a:cubicBezTo>
                <a:cubicBezTo>
                  <a:pt x="1294854" y="1933520"/>
                  <a:pt x="1312851" y="1968483"/>
                  <a:pt x="1339402" y="2034862"/>
                </a:cubicBezTo>
                <a:cubicBezTo>
                  <a:pt x="1347988" y="2090670"/>
                  <a:pt x="1358156" y="2146258"/>
                  <a:pt x="1365160" y="2202287"/>
                </a:cubicBezTo>
                <a:cubicBezTo>
                  <a:pt x="1371041" y="2249338"/>
                  <a:pt x="1369798" y="2297259"/>
                  <a:pt x="1378039" y="2343955"/>
                </a:cubicBezTo>
                <a:cubicBezTo>
                  <a:pt x="1382757" y="2370693"/>
                  <a:pt x="1378039" y="2412642"/>
                  <a:pt x="1403797" y="2421228"/>
                </a:cubicBezTo>
                <a:lnTo>
                  <a:pt x="1442433" y="2434107"/>
                </a:lnTo>
                <a:cubicBezTo>
                  <a:pt x="1455312" y="2425521"/>
                  <a:pt x="1471400" y="2420436"/>
                  <a:pt x="1481070" y="2408349"/>
                </a:cubicBezTo>
                <a:cubicBezTo>
                  <a:pt x="1489551" y="2397749"/>
                  <a:pt x="1480374" y="2369713"/>
                  <a:pt x="1493949" y="2369713"/>
                </a:cubicBezTo>
                <a:cubicBezTo>
                  <a:pt x="1509427" y="2369713"/>
                  <a:pt x="1507620" y="2398680"/>
                  <a:pt x="1519707" y="2408349"/>
                </a:cubicBezTo>
                <a:cubicBezTo>
                  <a:pt x="1530308" y="2416829"/>
                  <a:pt x="1545464" y="2416935"/>
                  <a:pt x="1558343" y="2421228"/>
                </a:cubicBezTo>
                <a:cubicBezTo>
                  <a:pt x="1566929" y="2408349"/>
                  <a:pt x="1578666" y="2397085"/>
                  <a:pt x="1584101" y="2382592"/>
                </a:cubicBezTo>
                <a:cubicBezTo>
                  <a:pt x="1604803" y="2327386"/>
                  <a:pt x="1609774" y="2126369"/>
                  <a:pt x="1609859" y="2125014"/>
                </a:cubicBezTo>
                <a:cubicBezTo>
                  <a:pt x="1618712" y="1983363"/>
                  <a:pt x="1627743" y="1841720"/>
                  <a:pt x="1635616" y="1700011"/>
                </a:cubicBezTo>
                <a:cubicBezTo>
                  <a:pt x="1653100" y="1385289"/>
                  <a:pt x="1615642" y="1517163"/>
                  <a:pt x="1687132" y="1326524"/>
                </a:cubicBezTo>
                <a:cubicBezTo>
                  <a:pt x="1691425" y="1193442"/>
                  <a:pt x="1689799" y="1060038"/>
                  <a:pt x="1700011" y="927279"/>
                </a:cubicBezTo>
                <a:cubicBezTo>
                  <a:pt x="1702726" y="891983"/>
                  <a:pt x="1720386" y="789259"/>
                  <a:pt x="1725769" y="824248"/>
                </a:cubicBezTo>
                <a:cubicBezTo>
                  <a:pt x="1748002" y="968761"/>
                  <a:pt x="1740856" y="1116307"/>
                  <a:pt x="1751526" y="1262130"/>
                </a:cubicBezTo>
                <a:cubicBezTo>
                  <a:pt x="1753741" y="1292405"/>
                  <a:pt x="1757043" y="1322833"/>
                  <a:pt x="1764405" y="1352282"/>
                </a:cubicBezTo>
                <a:cubicBezTo>
                  <a:pt x="1770012" y="1374710"/>
                  <a:pt x="1782046" y="1395030"/>
                  <a:pt x="1790163" y="1416676"/>
                </a:cubicBezTo>
                <a:cubicBezTo>
                  <a:pt x="1794930" y="1429387"/>
                  <a:pt x="1798749" y="1442434"/>
                  <a:pt x="1803042" y="1455313"/>
                </a:cubicBezTo>
                <a:cubicBezTo>
                  <a:pt x="1821879" y="1832058"/>
                  <a:pt x="1797823" y="1772410"/>
                  <a:pt x="1828800" y="1648496"/>
                </a:cubicBezTo>
                <a:cubicBezTo>
                  <a:pt x="1832092" y="1635326"/>
                  <a:pt x="1834148" y="1621155"/>
                  <a:pt x="1841678" y="1609859"/>
                </a:cubicBezTo>
                <a:cubicBezTo>
                  <a:pt x="1851781" y="1594704"/>
                  <a:pt x="1867436" y="1584102"/>
                  <a:pt x="1880315" y="1571223"/>
                </a:cubicBezTo>
                <a:cubicBezTo>
                  <a:pt x="1884608" y="1588395"/>
                  <a:pt x="1890905" y="1605187"/>
                  <a:pt x="1893194" y="1622738"/>
                </a:cubicBezTo>
                <a:cubicBezTo>
                  <a:pt x="1903802" y="1704066"/>
                  <a:pt x="1904018" y="1786791"/>
                  <a:pt x="1918952" y="1867437"/>
                </a:cubicBezTo>
                <a:cubicBezTo>
                  <a:pt x="1925631" y="1903503"/>
                  <a:pt x="1944709" y="1936124"/>
                  <a:pt x="1957588" y="1970468"/>
                </a:cubicBezTo>
                <a:cubicBezTo>
                  <a:pt x="1966174" y="1953296"/>
                  <a:pt x="1973821" y="1935621"/>
                  <a:pt x="1983346" y="1918952"/>
                </a:cubicBezTo>
                <a:cubicBezTo>
                  <a:pt x="2005960" y="1879378"/>
                  <a:pt x="2019291" y="1875511"/>
                  <a:pt x="2034861" y="1828800"/>
                </a:cubicBezTo>
                <a:cubicBezTo>
                  <a:pt x="2046056" y="1795216"/>
                  <a:pt x="2045399" y="1757731"/>
                  <a:pt x="2060619" y="1725769"/>
                </a:cubicBezTo>
                <a:cubicBezTo>
                  <a:pt x="2088792" y="1666605"/>
                  <a:pt x="2163650" y="1558344"/>
                  <a:pt x="2163650" y="1558344"/>
                </a:cubicBezTo>
                <a:cubicBezTo>
                  <a:pt x="2172236" y="1498243"/>
                  <a:pt x="2173625" y="1436664"/>
                  <a:pt x="2189408" y="1378040"/>
                </a:cubicBezTo>
                <a:cubicBezTo>
                  <a:pt x="2201481" y="1333198"/>
                  <a:pt x="2266681" y="1227263"/>
                  <a:pt x="2266681" y="1159099"/>
                </a:cubicBezTo>
                <a:cubicBezTo>
                  <a:pt x="2266681" y="1141399"/>
                  <a:pt x="2258095" y="1193442"/>
                  <a:pt x="2253802" y="1210614"/>
                </a:cubicBezTo>
                <a:cubicBezTo>
                  <a:pt x="2277796" y="1450548"/>
                  <a:pt x="2243290" y="1259856"/>
                  <a:pt x="2292439" y="1390918"/>
                </a:cubicBezTo>
                <a:cubicBezTo>
                  <a:pt x="2298654" y="1407491"/>
                  <a:pt x="2294261" y="1428612"/>
                  <a:pt x="2305318" y="1442434"/>
                </a:cubicBezTo>
                <a:cubicBezTo>
                  <a:pt x="2313798" y="1453035"/>
                  <a:pt x="2331075" y="1451020"/>
                  <a:pt x="2343954" y="1455313"/>
                </a:cubicBezTo>
                <a:cubicBezTo>
                  <a:pt x="2351313" y="1444274"/>
                  <a:pt x="2383818" y="1384785"/>
                  <a:pt x="2408349" y="1390918"/>
                </a:cubicBezTo>
                <a:cubicBezTo>
                  <a:pt x="2421519" y="1394211"/>
                  <a:pt x="2416935" y="1416676"/>
                  <a:pt x="2421228" y="1429555"/>
                </a:cubicBezTo>
                <a:cubicBezTo>
                  <a:pt x="2425521" y="1416676"/>
                  <a:pt x="2420531" y="1390918"/>
                  <a:pt x="2434107" y="1390918"/>
                </a:cubicBezTo>
                <a:cubicBezTo>
                  <a:pt x="2447683" y="1390918"/>
                  <a:pt x="2443256" y="1416502"/>
                  <a:pt x="2446985" y="1429555"/>
                </a:cubicBezTo>
                <a:cubicBezTo>
                  <a:pt x="2451848" y="1446574"/>
                  <a:pt x="2448806" y="1467249"/>
                  <a:pt x="2459864" y="1481071"/>
                </a:cubicBezTo>
                <a:cubicBezTo>
                  <a:pt x="2468345" y="1491672"/>
                  <a:pt x="2485622" y="1489656"/>
                  <a:pt x="2498501" y="1493949"/>
                </a:cubicBezTo>
                <a:cubicBezTo>
                  <a:pt x="2502794" y="1506828"/>
                  <a:pt x="2498210" y="1529293"/>
                  <a:pt x="2511380" y="1532586"/>
                </a:cubicBezTo>
                <a:cubicBezTo>
                  <a:pt x="2547227" y="1541548"/>
                  <a:pt x="2557473" y="1484456"/>
                  <a:pt x="2562895" y="1468192"/>
                </a:cubicBezTo>
                <a:cubicBezTo>
                  <a:pt x="2571481" y="1481071"/>
                  <a:pt x="2583218" y="1492335"/>
                  <a:pt x="2588653" y="1506828"/>
                </a:cubicBezTo>
                <a:cubicBezTo>
                  <a:pt x="2595045" y="1523873"/>
                  <a:pt x="2611781" y="1636661"/>
                  <a:pt x="2614411" y="1648496"/>
                </a:cubicBezTo>
                <a:cubicBezTo>
                  <a:pt x="2621558" y="1680659"/>
                  <a:pt x="2644459" y="1722901"/>
                  <a:pt x="2653047" y="1751527"/>
                </a:cubicBezTo>
                <a:cubicBezTo>
                  <a:pt x="2666871" y="1797609"/>
                  <a:pt x="2669775" y="1860924"/>
                  <a:pt x="2678805" y="1906073"/>
                </a:cubicBezTo>
                <a:cubicBezTo>
                  <a:pt x="2681467" y="1919385"/>
                  <a:pt x="2688391" y="1931540"/>
                  <a:pt x="2691684" y="1944710"/>
                </a:cubicBezTo>
                <a:cubicBezTo>
                  <a:pt x="2696993" y="1965946"/>
                  <a:pt x="2700270" y="1987639"/>
                  <a:pt x="2704563" y="2009104"/>
                </a:cubicBezTo>
                <a:cubicBezTo>
                  <a:pt x="2778888" y="1414506"/>
                  <a:pt x="2723258" y="1901300"/>
                  <a:pt x="2678805" y="412124"/>
                </a:cubicBezTo>
                <a:cubicBezTo>
                  <a:pt x="2675479" y="300695"/>
                  <a:pt x="2678059" y="215960"/>
                  <a:pt x="2653047" y="115910"/>
                </a:cubicBezTo>
                <a:cubicBezTo>
                  <a:pt x="2649755" y="102740"/>
                  <a:pt x="2644462" y="90152"/>
                  <a:pt x="2640169" y="77273"/>
                </a:cubicBezTo>
                <a:cubicBezTo>
                  <a:pt x="2613849" y="156233"/>
                  <a:pt x="2631751" y="78285"/>
                  <a:pt x="2653047" y="206062"/>
                </a:cubicBezTo>
                <a:cubicBezTo>
                  <a:pt x="2699288" y="483515"/>
                  <a:pt x="2620333" y="220869"/>
                  <a:pt x="2717442" y="463640"/>
                </a:cubicBezTo>
                <a:cubicBezTo>
                  <a:pt x="2727526" y="488849"/>
                  <a:pt x="2733921" y="515397"/>
                  <a:pt x="2743200" y="540913"/>
                </a:cubicBezTo>
                <a:cubicBezTo>
                  <a:pt x="2751100" y="562639"/>
                  <a:pt x="2761226" y="583520"/>
                  <a:pt x="2768957" y="605307"/>
                </a:cubicBezTo>
                <a:cubicBezTo>
                  <a:pt x="2808456" y="716622"/>
                  <a:pt x="2836896" y="832223"/>
                  <a:pt x="2884867" y="940158"/>
                </a:cubicBezTo>
                <a:cubicBezTo>
                  <a:pt x="2902039" y="978795"/>
                  <a:pt x="2921205" y="1016605"/>
                  <a:pt x="2936383" y="1056068"/>
                </a:cubicBezTo>
                <a:cubicBezTo>
                  <a:pt x="2994836" y="1208047"/>
                  <a:pt x="2896961" y="1002984"/>
                  <a:pt x="2975019" y="1159099"/>
                </a:cubicBezTo>
                <a:cubicBezTo>
                  <a:pt x="2979312" y="1180564"/>
                  <a:pt x="2985067" y="1201787"/>
                  <a:pt x="2987898" y="1223493"/>
                </a:cubicBezTo>
                <a:cubicBezTo>
                  <a:pt x="2997954" y="1300589"/>
                  <a:pt x="2987086" y="1382245"/>
                  <a:pt x="3013656" y="1455313"/>
                </a:cubicBezTo>
                <a:cubicBezTo>
                  <a:pt x="3024337" y="1484685"/>
                  <a:pt x="3031191" y="1395313"/>
                  <a:pt x="3039414" y="1365161"/>
                </a:cubicBezTo>
                <a:cubicBezTo>
                  <a:pt x="3058606" y="1294788"/>
                  <a:pt x="3040234" y="1331731"/>
                  <a:pt x="3078050" y="1275009"/>
                </a:cubicBezTo>
                <a:cubicBezTo>
                  <a:pt x="3082343" y="1262130"/>
                  <a:pt x="3084336" y="1248239"/>
                  <a:pt x="3090929" y="1236372"/>
                </a:cubicBezTo>
                <a:cubicBezTo>
                  <a:pt x="3105963" y="1209311"/>
                  <a:pt x="3142445" y="1159099"/>
                  <a:pt x="3142445" y="1159099"/>
                </a:cubicBezTo>
                <a:cubicBezTo>
                  <a:pt x="3151031" y="1210614"/>
                  <a:pt x="3151687" y="1264099"/>
                  <a:pt x="3168202" y="1313645"/>
                </a:cubicBezTo>
                <a:cubicBezTo>
                  <a:pt x="3186416" y="1368286"/>
                  <a:pt x="3227263" y="1413551"/>
                  <a:pt x="3245476" y="1468192"/>
                </a:cubicBezTo>
                <a:lnTo>
                  <a:pt x="3258354" y="1506828"/>
                </a:lnTo>
                <a:cubicBezTo>
                  <a:pt x="3262647" y="1481070"/>
                  <a:pt x="3265568" y="1455046"/>
                  <a:pt x="3271233" y="1429555"/>
                </a:cubicBezTo>
                <a:cubicBezTo>
                  <a:pt x="3274178" y="1416303"/>
                  <a:pt x="3280819" y="1404088"/>
                  <a:pt x="3284112" y="1390918"/>
                </a:cubicBezTo>
                <a:cubicBezTo>
                  <a:pt x="3289421" y="1369682"/>
                  <a:pt x="3292698" y="1347989"/>
                  <a:pt x="3296991" y="1326524"/>
                </a:cubicBezTo>
                <a:cubicBezTo>
                  <a:pt x="3301284" y="1390918"/>
                  <a:pt x="3289461" y="1458482"/>
                  <a:pt x="3309870" y="1519707"/>
                </a:cubicBezTo>
                <a:cubicBezTo>
                  <a:pt x="3315162" y="1535584"/>
                  <a:pt x="3346034" y="1397100"/>
                  <a:pt x="3348507" y="1390918"/>
                </a:cubicBezTo>
                <a:cubicBezTo>
                  <a:pt x="3355161" y="1374283"/>
                  <a:pt x="3392158" y="1285354"/>
                  <a:pt x="3425780" y="1275009"/>
                </a:cubicBezTo>
                <a:cubicBezTo>
                  <a:pt x="3467016" y="1262321"/>
                  <a:pt x="3511639" y="1266423"/>
                  <a:pt x="3554569" y="1262130"/>
                </a:cubicBezTo>
                <a:cubicBezTo>
                  <a:pt x="3632371" y="1236195"/>
                  <a:pt x="3560873" y="1245829"/>
                  <a:pt x="3606084" y="1313645"/>
                </a:cubicBezTo>
                <a:cubicBezTo>
                  <a:pt x="3646636" y="1374473"/>
                  <a:pt x="3705260" y="1421582"/>
                  <a:pt x="3747752" y="1481071"/>
                </a:cubicBezTo>
                <a:cubicBezTo>
                  <a:pt x="3828884" y="1594657"/>
                  <a:pt x="3795631" y="1538192"/>
                  <a:pt x="3850783" y="1648496"/>
                </a:cubicBezTo>
                <a:cubicBezTo>
                  <a:pt x="3902095" y="1494547"/>
                  <a:pt x="3848782" y="1663493"/>
                  <a:pt x="3902298" y="1262130"/>
                </a:cubicBezTo>
                <a:cubicBezTo>
                  <a:pt x="3912652" y="1184478"/>
                  <a:pt x="3905902" y="1100379"/>
                  <a:pt x="3940935" y="1030310"/>
                </a:cubicBezTo>
                <a:lnTo>
                  <a:pt x="3966692" y="978794"/>
                </a:lnTo>
                <a:cubicBezTo>
                  <a:pt x="3975278" y="1000259"/>
                  <a:pt x="3985139" y="1021257"/>
                  <a:pt x="3992450" y="1043189"/>
                </a:cubicBezTo>
                <a:cubicBezTo>
                  <a:pt x="4002333" y="1072838"/>
                  <a:pt x="4001644" y="1106838"/>
                  <a:pt x="4018208" y="1133341"/>
                </a:cubicBezTo>
                <a:cubicBezTo>
                  <a:pt x="4025403" y="1144853"/>
                  <a:pt x="4043966" y="1141927"/>
                  <a:pt x="4056845" y="1146220"/>
                </a:cubicBezTo>
                <a:cubicBezTo>
                  <a:pt x="4074017" y="1129048"/>
                  <a:pt x="4097500" y="1116425"/>
                  <a:pt x="4108360" y="1094704"/>
                </a:cubicBezTo>
                <a:cubicBezTo>
                  <a:pt x="4120038" y="1071348"/>
                  <a:pt x="4104044" y="1037083"/>
                  <a:pt x="4121239" y="1017431"/>
                </a:cubicBezTo>
                <a:cubicBezTo>
                  <a:pt x="4139118" y="996998"/>
                  <a:pt x="4173303" y="1001757"/>
                  <a:pt x="4198512" y="991673"/>
                </a:cubicBezTo>
                <a:cubicBezTo>
                  <a:pt x="4216338" y="984543"/>
                  <a:pt x="4232856" y="974502"/>
                  <a:pt x="4250028" y="965916"/>
                </a:cubicBezTo>
                <a:cubicBezTo>
                  <a:pt x="4268147" y="993095"/>
                  <a:pt x="4285716" y="1024922"/>
                  <a:pt x="4314422" y="1043189"/>
                </a:cubicBezTo>
                <a:cubicBezTo>
                  <a:pt x="4346816" y="1063804"/>
                  <a:pt x="4383109" y="1077532"/>
                  <a:pt x="4417453" y="1094704"/>
                </a:cubicBezTo>
                <a:cubicBezTo>
                  <a:pt x="4430332" y="1090411"/>
                  <a:pt x="4447609" y="1092426"/>
                  <a:pt x="4456090" y="1081825"/>
                </a:cubicBezTo>
                <a:cubicBezTo>
                  <a:pt x="4467147" y="1068004"/>
                  <a:pt x="4462920" y="1046945"/>
                  <a:pt x="4468969" y="1030310"/>
                </a:cubicBezTo>
                <a:cubicBezTo>
                  <a:pt x="4497303" y="952391"/>
                  <a:pt x="4536005" y="878113"/>
                  <a:pt x="4559121" y="798490"/>
                </a:cubicBezTo>
                <a:lnTo>
                  <a:pt x="4790940" y="0"/>
                </a:lnTo>
                <a:lnTo>
                  <a:pt x="4932608" y="167425"/>
                </a:lnTo>
                <a:cubicBezTo>
                  <a:pt x="4954205" y="193072"/>
                  <a:pt x="4977774" y="217231"/>
                  <a:pt x="4997002" y="244699"/>
                </a:cubicBezTo>
                <a:cubicBezTo>
                  <a:pt x="5027053" y="287628"/>
                  <a:pt x="5053305" y="333484"/>
                  <a:pt x="5087154" y="373487"/>
                </a:cubicBezTo>
                <a:cubicBezTo>
                  <a:pt x="5101019" y="389873"/>
                  <a:pt x="5138670" y="412124"/>
                  <a:pt x="5138670" y="412124"/>
                </a:cubicBezTo>
              </a:path>
            </a:pathLst>
          </a:cu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713130" y="2816348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13128" y="3154099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17247" y="3463021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13127" y="3730748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09008" y="4039670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9006" y="4377421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21363" y="4686343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8867" y="4956385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512143" y="5077500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956986" y="5077500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364760" y="5073378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772536" y="5077500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163834" y="5081616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608677" y="5081616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016451" y="5077494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420102" y="5069256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827878" y="5073378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045749" y="4972216"/>
            <a:ext cx="276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 smtClean="0"/>
              <a:t>t</a:t>
            </a:r>
            <a:endParaRPr lang="hu-HU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120845" y="5341548"/>
            <a:ext cx="1243915" cy="0"/>
          </a:xfrm>
          <a:prstGeom prst="straightConnector1">
            <a:avLst/>
          </a:prstGeom>
          <a:ln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1120845" y="5338918"/>
            <a:ext cx="892310" cy="0"/>
          </a:xfrm>
          <a:prstGeom prst="straightConnector1">
            <a:avLst/>
          </a:prstGeom>
          <a:ln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82341" y="534417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h</a:t>
            </a:r>
            <a:endParaRPr lang="hu-HU" b="1" dirty="0"/>
          </a:p>
        </p:txBody>
      </p:sp>
      <p:sp>
        <p:nvSpPr>
          <p:cNvPr id="32" name="Oval 31"/>
          <p:cNvSpPr/>
          <p:nvPr/>
        </p:nvSpPr>
        <p:spPr>
          <a:xfrm>
            <a:off x="2303986" y="5101575"/>
            <a:ext cx="110613" cy="11061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TextBox 32"/>
          <p:cNvSpPr txBox="1"/>
          <p:nvPr/>
        </p:nvSpPr>
        <p:spPr>
          <a:xfrm>
            <a:off x="280880" y="1745923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S&amp;P500</a:t>
            </a:r>
            <a:endParaRPr lang="hu-HU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845874" y="1288491"/>
            <a:ext cx="5186035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Stock Market Trading </a:t>
            </a:r>
            <a:r>
              <a:rPr lang="hu-HU" b="1" u="sng" dirty="0" smtClean="0"/>
              <a:t>Strategy</a:t>
            </a:r>
            <a:r>
              <a:rPr lang="hu-HU" dirty="0" smtClean="0"/>
              <a:t>:</a:t>
            </a:r>
          </a:p>
          <a:p>
            <a:r>
              <a:rPr lang="hu-HU" dirty="0"/>
              <a:t>	</a:t>
            </a:r>
            <a:endParaRPr lang="hu-HU" dirty="0" smtClean="0"/>
          </a:p>
          <a:p>
            <a:r>
              <a:rPr lang="hu-HU" dirty="0"/>
              <a:t> </a:t>
            </a:r>
            <a:r>
              <a:rPr lang="hu-HU" dirty="0" smtClean="0"/>
              <a:t> </a:t>
            </a:r>
            <a:r>
              <a:rPr lang="hu-HU" sz="1600" b="1" dirty="0" smtClean="0">
                <a:solidFill>
                  <a:srgbClr val="00B050"/>
                </a:solidFill>
              </a:rPr>
              <a:t>1.) </a:t>
            </a:r>
            <a:r>
              <a:rPr lang="hu-HU" sz="1600" dirty="0" smtClean="0"/>
              <a:t>technical analysis: we analyze historical</a:t>
            </a:r>
          </a:p>
          <a:p>
            <a:r>
              <a:rPr lang="hu-HU" sz="1600" dirty="0"/>
              <a:t> </a:t>
            </a:r>
            <a:r>
              <a:rPr lang="hu-HU" sz="1600" dirty="0" smtClean="0"/>
              <a:t>         data to make predictions in the future</a:t>
            </a:r>
          </a:p>
          <a:p>
            <a:endParaRPr lang="hu-HU" sz="1600" dirty="0"/>
          </a:p>
          <a:p>
            <a:r>
              <a:rPr lang="hu-HU" sz="1600" dirty="0" smtClean="0"/>
              <a:t>  </a:t>
            </a:r>
            <a:r>
              <a:rPr lang="hu-HU" sz="1600" b="1" dirty="0" smtClean="0">
                <a:solidFill>
                  <a:srgbClr val="00B050"/>
                </a:solidFill>
              </a:rPr>
              <a:t>2.) </a:t>
            </a:r>
            <a:r>
              <a:rPr lang="hu-HU" sz="1600" dirty="0" smtClean="0"/>
              <a:t>combine </a:t>
            </a:r>
            <a:r>
              <a:rPr lang="hu-HU" sz="1600" b="1" dirty="0" smtClean="0"/>
              <a:t>ARIMA</a:t>
            </a:r>
            <a:r>
              <a:rPr lang="hu-HU" sz="1600" dirty="0" smtClean="0"/>
              <a:t> and </a:t>
            </a:r>
            <a:r>
              <a:rPr lang="hu-HU" sz="1600" b="1" dirty="0" smtClean="0"/>
              <a:t>GARCH</a:t>
            </a:r>
            <a:r>
              <a:rPr lang="hu-HU" sz="1600" dirty="0" smtClean="0"/>
              <a:t>: we can explain</a:t>
            </a:r>
          </a:p>
          <a:p>
            <a:r>
              <a:rPr lang="hu-HU" sz="1600" dirty="0"/>
              <a:t>	</a:t>
            </a:r>
            <a:r>
              <a:rPr lang="hu-HU" sz="1600" dirty="0" smtClean="0"/>
              <a:t>serial correlation and volatility </a:t>
            </a:r>
          </a:p>
          <a:p>
            <a:r>
              <a:rPr lang="hu-HU" sz="1600" dirty="0"/>
              <a:t>	</a:t>
            </a:r>
            <a:r>
              <a:rPr lang="hu-HU" sz="1600" dirty="0" smtClean="0"/>
              <a:t>	clustering as well</a:t>
            </a:r>
          </a:p>
          <a:p>
            <a:r>
              <a:rPr lang="hu-HU" sz="1600" dirty="0"/>
              <a:t>  </a:t>
            </a:r>
            <a:endParaRPr lang="hu-HU" sz="1600" dirty="0" smtClean="0"/>
          </a:p>
          <a:p>
            <a:r>
              <a:rPr lang="hu-HU" sz="1600" dirty="0"/>
              <a:t> </a:t>
            </a:r>
            <a:r>
              <a:rPr lang="hu-HU" sz="1600" dirty="0" smtClean="0"/>
              <a:t> </a:t>
            </a:r>
            <a:r>
              <a:rPr lang="hu-HU" sz="1600" b="1" dirty="0" smtClean="0">
                <a:solidFill>
                  <a:srgbClr val="00B050"/>
                </a:solidFill>
              </a:rPr>
              <a:t>3.) </a:t>
            </a:r>
            <a:r>
              <a:rPr lang="hu-HU" sz="1600" dirty="0" smtClean="0"/>
              <a:t>we define a rolling window with length </a:t>
            </a:r>
            <a:r>
              <a:rPr lang="hu-HU" sz="1600" b="1" dirty="0" smtClean="0"/>
              <a:t>h</a:t>
            </a:r>
          </a:p>
          <a:p>
            <a:r>
              <a:rPr lang="hu-HU" sz="1600" b="1" dirty="0"/>
              <a:t>	</a:t>
            </a:r>
            <a:r>
              <a:rPr lang="hu-HU" sz="1600" dirty="0" smtClean="0"/>
              <a:t>We fit </a:t>
            </a:r>
            <a:r>
              <a:rPr lang="hu-HU" sz="1600" b="1" dirty="0" smtClean="0"/>
              <a:t>ARIMA&amp;GARCH</a:t>
            </a:r>
            <a:r>
              <a:rPr lang="hu-HU" sz="1600" dirty="0" smtClean="0"/>
              <a:t> model on every </a:t>
            </a:r>
            <a:r>
              <a:rPr lang="hu-HU" sz="1600" b="1" dirty="0" smtClean="0"/>
              <a:t>h</a:t>
            </a:r>
          </a:p>
          <a:p>
            <a:r>
              <a:rPr lang="hu-HU" sz="1600" dirty="0"/>
              <a:t>	 </a:t>
            </a:r>
            <a:r>
              <a:rPr lang="hu-HU" sz="1600" dirty="0" smtClean="0"/>
              <a:t>  observations: and predict the next day’s</a:t>
            </a:r>
          </a:p>
          <a:p>
            <a:r>
              <a:rPr lang="hu-HU" sz="1600" dirty="0"/>
              <a:t>	</a:t>
            </a:r>
            <a:r>
              <a:rPr lang="hu-HU" sz="1600" dirty="0" smtClean="0"/>
              <a:t>	log daily return </a:t>
            </a:r>
          </a:p>
        </p:txBody>
      </p:sp>
    </p:spTree>
    <p:extLst>
      <p:ext uri="{BB962C8B-B14F-4D97-AF65-F5344CB8AC3E}">
        <p14:creationId xmlns:p14="http://schemas.microsoft.com/office/powerpoint/2010/main" val="38236335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Trading Strategy</a:t>
            </a:r>
            <a:endParaRPr lang="hu-HU" b="1" u="sng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812747" y="2118145"/>
            <a:ext cx="0" cy="33778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86858" y="5147526"/>
            <a:ext cx="45972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120845" y="5073384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09011" y="2507426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1184986" y="2118144"/>
            <a:ext cx="3642892" cy="2627290"/>
          </a:xfrm>
          <a:custGeom>
            <a:avLst/>
            <a:gdLst>
              <a:gd name="connsiteX0" fmla="*/ 0 w 5138670"/>
              <a:gd name="connsiteY0" fmla="*/ 2627290 h 2627290"/>
              <a:gd name="connsiteX1" fmla="*/ 51515 w 5138670"/>
              <a:gd name="connsiteY1" fmla="*/ 2562896 h 2627290"/>
              <a:gd name="connsiteX2" fmla="*/ 90152 w 5138670"/>
              <a:gd name="connsiteY2" fmla="*/ 2421228 h 2627290"/>
              <a:gd name="connsiteX3" fmla="*/ 128788 w 5138670"/>
              <a:gd name="connsiteY3" fmla="*/ 2318197 h 2627290"/>
              <a:gd name="connsiteX4" fmla="*/ 154546 w 5138670"/>
              <a:gd name="connsiteY4" fmla="*/ 2266682 h 2627290"/>
              <a:gd name="connsiteX5" fmla="*/ 193183 w 5138670"/>
              <a:gd name="connsiteY5" fmla="*/ 2189409 h 2627290"/>
              <a:gd name="connsiteX6" fmla="*/ 231819 w 5138670"/>
              <a:gd name="connsiteY6" fmla="*/ 2176530 h 2627290"/>
              <a:gd name="connsiteX7" fmla="*/ 244698 w 5138670"/>
              <a:gd name="connsiteY7" fmla="*/ 2228045 h 2627290"/>
              <a:gd name="connsiteX8" fmla="*/ 257577 w 5138670"/>
              <a:gd name="connsiteY8" fmla="*/ 2395471 h 2627290"/>
              <a:gd name="connsiteX9" fmla="*/ 283335 w 5138670"/>
              <a:gd name="connsiteY9" fmla="*/ 2331076 h 2627290"/>
              <a:gd name="connsiteX10" fmla="*/ 309092 w 5138670"/>
              <a:gd name="connsiteY10" fmla="*/ 2240924 h 2627290"/>
              <a:gd name="connsiteX11" fmla="*/ 334850 w 5138670"/>
              <a:gd name="connsiteY11" fmla="*/ 2202287 h 2627290"/>
              <a:gd name="connsiteX12" fmla="*/ 347729 w 5138670"/>
              <a:gd name="connsiteY12" fmla="*/ 2150772 h 2627290"/>
              <a:gd name="connsiteX13" fmla="*/ 412123 w 5138670"/>
              <a:gd name="connsiteY13" fmla="*/ 2073499 h 2627290"/>
              <a:gd name="connsiteX14" fmla="*/ 425002 w 5138670"/>
              <a:gd name="connsiteY14" fmla="*/ 2112135 h 2627290"/>
              <a:gd name="connsiteX15" fmla="*/ 437881 w 5138670"/>
              <a:gd name="connsiteY15" fmla="*/ 2395471 h 2627290"/>
              <a:gd name="connsiteX16" fmla="*/ 489397 w 5138670"/>
              <a:gd name="connsiteY16" fmla="*/ 2369713 h 2627290"/>
              <a:gd name="connsiteX17" fmla="*/ 553791 w 5138670"/>
              <a:gd name="connsiteY17" fmla="*/ 2292440 h 2627290"/>
              <a:gd name="connsiteX18" fmla="*/ 592428 w 5138670"/>
              <a:gd name="connsiteY18" fmla="*/ 2215166 h 2627290"/>
              <a:gd name="connsiteX19" fmla="*/ 631064 w 5138670"/>
              <a:gd name="connsiteY19" fmla="*/ 2189409 h 2627290"/>
              <a:gd name="connsiteX20" fmla="*/ 643943 w 5138670"/>
              <a:gd name="connsiteY20" fmla="*/ 2150772 h 2627290"/>
              <a:gd name="connsiteX21" fmla="*/ 682580 w 5138670"/>
              <a:gd name="connsiteY21" fmla="*/ 2163651 h 2627290"/>
              <a:gd name="connsiteX22" fmla="*/ 721216 w 5138670"/>
              <a:gd name="connsiteY22" fmla="*/ 2421228 h 2627290"/>
              <a:gd name="connsiteX23" fmla="*/ 772732 w 5138670"/>
              <a:gd name="connsiteY23" fmla="*/ 2485623 h 2627290"/>
              <a:gd name="connsiteX24" fmla="*/ 785611 w 5138670"/>
              <a:gd name="connsiteY24" fmla="*/ 2446986 h 2627290"/>
              <a:gd name="connsiteX25" fmla="*/ 798490 w 5138670"/>
              <a:gd name="connsiteY25" fmla="*/ 2498501 h 2627290"/>
              <a:gd name="connsiteX26" fmla="*/ 785611 w 5138670"/>
              <a:gd name="connsiteY26" fmla="*/ 2240924 h 2627290"/>
              <a:gd name="connsiteX27" fmla="*/ 798490 w 5138670"/>
              <a:gd name="connsiteY27" fmla="*/ 2137893 h 2627290"/>
              <a:gd name="connsiteX28" fmla="*/ 837126 w 5138670"/>
              <a:gd name="connsiteY28" fmla="*/ 2009104 h 2627290"/>
              <a:gd name="connsiteX29" fmla="*/ 850005 w 5138670"/>
              <a:gd name="connsiteY29" fmla="*/ 1970468 h 2627290"/>
              <a:gd name="connsiteX30" fmla="*/ 862884 w 5138670"/>
              <a:gd name="connsiteY30" fmla="*/ 1906073 h 2627290"/>
              <a:gd name="connsiteX31" fmla="*/ 888642 w 5138670"/>
              <a:gd name="connsiteY31" fmla="*/ 2047741 h 2627290"/>
              <a:gd name="connsiteX32" fmla="*/ 914400 w 5138670"/>
              <a:gd name="connsiteY32" fmla="*/ 2150772 h 2627290"/>
              <a:gd name="connsiteX33" fmla="*/ 953036 w 5138670"/>
              <a:gd name="connsiteY33" fmla="*/ 2189409 h 2627290"/>
              <a:gd name="connsiteX34" fmla="*/ 965915 w 5138670"/>
              <a:gd name="connsiteY34" fmla="*/ 2150772 h 2627290"/>
              <a:gd name="connsiteX35" fmla="*/ 1030309 w 5138670"/>
              <a:gd name="connsiteY35" fmla="*/ 2137893 h 2627290"/>
              <a:gd name="connsiteX36" fmla="*/ 1068946 w 5138670"/>
              <a:gd name="connsiteY36" fmla="*/ 2125014 h 2627290"/>
              <a:gd name="connsiteX37" fmla="*/ 1081825 w 5138670"/>
              <a:gd name="connsiteY37" fmla="*/ 2009104 h 2627290"/>
              <a:gd name="connsiteX38" fmla="*/ 1107583 w 5138670"/>
              <a:gd name="connsiteY38" fmla="*/ 1970468 h 2627290"/>
              <a:gd name="connsiteX39" fmla="*/ 1133340 w 5138670"/>
              <a:gd name="connsiteY39" fmla="*/ 1893194 h 2627290"/>
              <a:gd name="connsiteX40" fmla="*/ 1184856 w 5138670"/>
              <a:gd name="connsiteY40" fmla="*/ 1777285 h 2627290"/>
              <a:gd name="connsiteX41" fmla="*/ 1223492 w 5138670"/>
              <a:gd name="connsiteY41" fmla="*/ 1609859 h 2627290"/>
              <a:gd name="connsiteX42" fmla="*/ 1236371 w 5138670"/>
              <a:gd name="connsiteY42" fmla="*/ 1571223 h 2627290"/>
              <a:gd name="connsiteX43" fmla="*/ 1262129 w 5138670"/>
              <a:gd name="connsiteY43" fmla="*/ 1481071 h 2627290"/>
              <a:gd name="connsiteX44" fmla="*/ 1287887 w 5138670"/>
              <a:gd name="connsiteY44" fmla="*/ 1854558 h 2627290"/>
              <a:gd name="connsiteX45" fmla="*/ 1339402 w 5138670"/>
              <a:gd name="connsiteY45" fmla="*/ 2034862 h 2627290"/>
              <a:gd name="connsiteX46" fmla="*/ 1365160 w 5138670"/>
              <a:gd name="connsiteY46" fmla="*/ 2202287 h 2627290"/>
              <a:gd name="connsiteX47" fmla="*/ 1378039 w 5138670"/>
              <a:gd name="connsiteY47" fmla="*/ 2343955 h 2627290"/>
              <a:gd name="connsiteX48" fmla="*/ 1403797 w 5138670"/>
              <a:gd name="connsiteY48" fmla="*/ 2421228 h 2627290"/>
              <a:gd name="connsiteX49" fmla="*/ 1442433 w 5138670"/>
              <a:gd name="connsiteY49" fmla="*/ 2434107 h 2627290"/>
              <a:gd name="connsiteX50" fmla="*/ 1481070 w 5138670"/>
              <a:gd name="connsiteY50" fmla="*/ 2408349 h 2627290"/>
              <a:gd name="connsiteX51" fmla="*/ 1493949 w 5138670"/>
              <a:gd name="connsiteY51" fmla="*/ 2369713 h 2627290"/>
              <a:gd name="connsiteX52" fmla="*/ 1519707 w 5138670"/>
              <a:gd name="connsiteY52" fmla="*/ 2408349 h 2627290"/>
              <a:gd name="connsiteX53" fmla="*/ 1558343 w 5138670"/>
              <a:gd name="connsiteY53" fmla="*/ 2421228 h 2627290"/>
              <a:gd name="connsiteX54" fmla="*/ 1584101 w 5138670"/>
              <a:gd name="connsiteY54" fmla="*/ 2382592 h 2627290"/>
              <a:gd name="connsiteX55" fmla="*/ 1609859 w 5138670"/>
              <a:gd name="connsiteY55" fmla="*/ 2125014 h 2627290"/>
              <a:gd name="connsiteX56" fmla="*/ 1635616 w 5138670"/>
              <a:gd name="connsiteY56" fmla="*/ 1700011 h 2627290"/>
              <a:gd name="connsiteX57" fmla="*/ 1687132 w 5138670"/>
              <a:gd name="connsiteY57" fmla="*/ 1326524 h 2627290"/>
              <a:gd name="connsiteX58" fmla="*/ 1700011 w 5138670"/>
              <a:gd name="connsiteY58" fmla="*/ 927279 h 2627290"/>
              <a:gd name="connsiteX59" fmla="*/ 1725769 w 5138670"/>
              <a:gd name="connsiteY59" fmla="*/ 824248 h 2627290"/>
              <a:gd name="connsiteX60" fmla="*/ 1751526 w 5138670"/>
              <a:gd name="connsiteY60" fmla="*/ 1262130 h 2627290"/>
              <a:gd name="connsiteX61" fmla="*/ 1764405 w 5138670"/>
              <a:gd name="connsiteY61" fmla="*/ 1352282 h 2627290"/>
              <a:gd name="connsiteX62" fmla="*/ 1790163 w 5138670"/>
              <a:gd name="connsiteY62" fmla="*/ 1416676 h 2627290"/>
              <a:gd name="connsiteX63" fmla="*/ 1803042 w 5138670"/>
              <a:gd name="connsiteY63" fmla="*/ 1455313 h 2627290"/>
              <a:gd name="connsiteX64" fmla="*/ 1828800 w 5138670"/>
              <a:gd name="connsiteY64" fmla="*/ 1648496 h 2627290"/>
              <a:gd name="connsiteX65" fmla="*/ 1841678 w 5138670"/>
              <a:gd name="connsiteY65" fmla="*/ 1609859 h 2627290"/>
              <a:gd name="connsiteX66" fmla="*/ 1880315 w 5138670"/>
              <a:gd name="connsiteY66" fmla="*/ 1571223 h 2627290"/>
              <a:gd name="connsiteX67" fmla="*/ 1893194 w 5138670"/>
              <a:gd name="connsiteY67" fmla="*/ 1622738 h 2627290"/>
              <a:gd name="connsiteX68" fmla="*/ 1918952 w 5138670"/>
              <a:gd name="connsiteY68" fmla="*/ 1867437 h 2627290"/>
              <a:gd name="connsiteX69" fmla="*/ 1957588 w 5138670"/>
              <a:gd name="connsiteY69" fmla="*/ 1970468 h 2627290"/>
              <a:gd name="connsiteX70" fmla="*/ 1983346 w 5138670"/>
              <a:gd name="connsiteY70" fmla="*/ 1918952 h 2627290"/>
              <a:gd name="connsiteX71" fmla="*/ 2034861 w 5138670"/>
              <a:gd name="connsiteY71" fmla="*/ 1828800 h 2627290"/>
              <a:gd name="connsiteX72" fmla="*/ 2060619 w 5138670"/>
              <a:gd name="connsiteY72" fmla="*/ 1725769 h 2627290"/>
              <a:gd name="connsiteX73" fmla="*/ 2163650 w 5138670"/>
              <a:gd name="connsiteY73" fmla="*/ 1558344 h 2627290"/>
              <a:gd name="connsiteX74" fmla="*/ 2189408 w 5138670"/>
              <a:gd name="connsiteY74" fmla="*/ 1378040 h 2627290"/>
              <a:gd name="connsiteX75" fmla="*/ 2266681 w 5138670"/>
              <a:gd name="connsiteY75" fmla="*/ 1159099 h 2627290"/>
              <a:gd name="connsiteX76" fmla="*/ 2253802 w 5138670"/>
              <a:gd name="connsiteY76" fmla="*/ 1210614 h 2627290"/>
              <a:gd name="connsiteX77" fmla="*/ 2292439 w 5138670"/>
              <a:gd name="connsiteY77" fmla="*/ 1390918 h 2627290"/>
              <a:gd name="connsiteX78" fmla="*/ 2305318 w 5138670"/>
              <a:gd name="connsiteY78" fmla="*/ 1442434 h 2627290"/>
              <a:gd name="connsiteX79" fmla="*/ 2343954 w 5138670"/>
              <a:gd name="connsiteY79" fmla="*/ 1455313 h 2627290"/>
              <a:gd name="connsiteX80" fmla="*/ 2408349 w 5138670"/>
              <a:gd name="connsiteY80" fmla="*/ 1390918 h 2627290"/>
              <a:gd name="connsiteX81" fmla="*/ 2421228 w 5138670"/>
              <a:gd name="connsiteY81" fmla="*/ 1429555 h 2627290"/>
              <a:gd name="connsiteX82" fmla="*/ 2434107 w 5138670"/>
              <a:gd name="connsiteY82" fmla="*/ 1390918 h 2627290"/>
              <a:gd name="connsiteX83" fmla="*/ 2446985 w 5138670"/>
              <a:gd name="connsiteY83" fmla="*/ 1429555 h 2627290"/>
              <a:gd name="connsiteX84" fmla="*/ 2459864 w 5138670"/>
              <a:gd name="connsiteY84" fmla="*/ 1481071 h 2627290"/>
              <a:gd name="connsiteX85" fmla="*/ 2498501 w 5138670"/>
              <a:gd name="connsiteY85" fmla="*/ 1493949 h 2627290"/>
              <a:gd name="connsiteX86" fmla="*/ 2511380 w 5138670"/>
              <a:gd name="connsiteY86" fmla="*/ 1532586 h 2627290"/>
              <a:gd name="connsiteX87" fmla="*/ 2562895 w 5138670"/>
              <a:gd name="connsiteY87" fmla="*/ 1468192 h 2627290"/>
              <a:gd name="connsiteX88" fmla="*/ 2588653 w 5138670"/>
              <a:gd name="connsiteY88" fmla="*/ 1506828 h 2627290"/>
              <a:gd name="connsiteX89" fmla="*/ 2614411 w 5138670"/>
              <a:gd name="connsiteY89" fmla="*/ 1648496 h 2627290"/>
              <a:gd name="connsiteX90" fmla="*/ 2653047 w 5138670"/>
              <a:gd name="connsiteY90" fmla="*/ 1751527 h 2627290"/>
              <a:gd name="connsiteX91" fmla="*/ 2678805 w 5138670"/>
              <a:gd name="connsiteY91" fmla="*/ 1906073 h 2627290"/>
              <a:gd name="connsiteX92" fmla="*/ 2691684 w 5138670"/>
              <a:gd name="connsiteY92" fmla="*/ 1944710 h 2627290"/>
              <a:gd name="connsiteX93" fmla="*/ 2704563 w 5138670"/>
              <a:gd name="connsiteY93" fmla="*/ 2009104 h 2627290"/>
              <a:gd name="connsiteX94" fmla="*/ 2678805 w 5138670"/>
              <a:gd name="connsiteY94" fmla="*/ 412124 h 2627290"/>
              <a:gd name="connsiteX95" fmla="*/ 2653047 w 5138670"/>
              <a:gd name="connsiteY95" fmla="*/ 115910 h 2627290"/>
              <a:gd name="connsiteX96" fmla="*/ 2640169 w 5138670"/>
              <a:gd name="connsiteY96" fmla="*/ 77273 h 2627290"/>
              <a:gd name="connsiteX97" fmla="*/ 2653047 w 5138670"/>
              <a:gd name="connsiteY97" fmla="*/ 206062 h 2627290"/>
              <a:gd name="connsiteX98" fmla="*/ 2717442 w 5138670"/>
              <a:gd name="connsiteY98" fmla="*/ 463640 h 2627290"/>
              <a:gd name="connsiteX99" fmla="*/ 2743200 w 5138670"/>
              <a:gd name="connsiteY99" fmla="*/ 540913 h 2627290"/>
              <a:gd name="connsiteX100" fmla="*/ 2768957 w 5138670"/>
              <a:gd name="connsiteY100" fmla="*/ 605307 h 2627290"/>
              <a:gd name="connsiteX101" fmla="*/ 2884867 w 5138670"/>
              <a:gd name="connsiteY101" fmla="*/ 940158 h 2627290"/>
              <a:gd name="connsiteX102" fmla="*/ 2936383 w 5138670"/>
              <a:gd name="connsiteY102" fmla="*/ 1056068 h 2627290"/>
              <a:gd name="connsiteX103" fmla="*/ 2975019 w 5138670"/>
              <a:gd name="connsiteY103" fmla="*/ 1159099 h 2627290"/>
              <a:gd name="connsiteX104" fmla="*/ 2987898 w 5138670"/>
              <a:gd name="connsiteY104" fmla="*/ 1223493 h 2627290"/>
              <a:gd name="connsiteX105" fmla="*/ 3013656 w 5138670"/>
              <a:gd name="connsiteY105" fmla="*/ 1455313 h 2627290"/>
              <a:gd name="connsiteX106" fmla="*/ 3039414 w 5138670"/>
              <a:gd name="connsiteY106" fmla="*/ 1365161 h 2627290"/>
              <a:gd name="connsiteX107" fmla="*/ 3078050 w 5138670"/>
              <a:gd name="connsiteY107" fmla="*/ 1275009 h 2627290"/>
              <a:gd name="connsiteX108" fmla="*/ 3090929 w 5138670"/>
              <a:gd name="connsiteY108" fmla="*/ 1236372 h 2627290"/>
              <a:gd name="connsiteX109" fmla="*/ 3142445 w 5138670"/>
              <a:gd name="connsiteY109" fmla="*/ 1159099 h 2627290"/>
              <a:gd name="connsiteX110" fmla="*/ 3168202 w 5138670"/>
              <a:gd name="connsiteY110" fmla="*/ 1313645 h 2627290"/>
              <a:gd name="connsiteX111" fmla="*/ 3245476 w 5138670"/>
              <a:gd name="connsiteY111" fmla="*/ 1468192 h 2627290"/>
              <a:gd name="connsiteX112" fmla="*/ 3258354 w 5138670"/>
              <a:gd name="connsiteY112" fmla="*/ 1506828 h 2627290"/>
              <a:gd name="connsiteX113" fmla="*/ 3271233 w 5138670"/>
              <a:gd name="connsiteY113" fmla="*/ 1429555 h 2627290"/>
              <a:gd name="connsiteX114" fmla="*/ 3284112 w 5138670"/>
              <a:gd name="connsiteY114" fmla="*/ 1390918 h 2627290"/>
              <a:gd name="connsiteX115" fmla="*/ 3296991 w 5138670"/>
              <a:gd name="connsiteY115" fmla="*/ 1326524 h 2627290"/>
              <a:gd name="connsiteX116" fmla="*/ 3309870 w 5138670"/>
              <a:gd name="connsiteY116" fmla="*/ 1519707 h 2627290"/>
              <a:gd name="connsiteX117" fmla="*/ 3348507 w 5138670"/>
              <a:gd name="connsiteY117" fmla="*/ 1390918 h 2627290"/>
              <a:gd name="connsiteX118" fmla="*/ 3425780 w 5138670"/>
              <a:gd name="connsiteY118" fmla="*/ 1275009 h 2627290"/>
              <a:gd name="connsiteX119" fmla="*/ 3554569 w 5138670"/>
              <a:gd name="connsiteY119" fmla="*/ 1262130 h 2627290"/>
              <a:gd name="connsiteX120" fmla="*/ 3606084 w 5138670"/>
              <a:gd name="connsiteY120" fmla="*/ 1313645 h 2627290"/>
              <a:gd name="connsiteX121" fmla="*/ 3747752 w 5138670"/>
              <a:gd name="connsiteY121" fmla="*/ 1481071 h 2627290"/>
              <a:gd name="connsiteX122" fmla="*/ 3850783 w 5138670"/>
              <a:gd name="connsiteY122" fmla="*/ 1648496 h 2627290"/>
              <a:gd name="connsiteX123" fmla="*/ 3902298 w 5138670"/>
              <a:gd name="connsiteY123" fmla="*/ 1262130 h 2627290"/>
              <a:gd name="connsiteX124" fmla="*/ 3940935 w 5138670"/>
              <a:gd name="connsiteY124" fmla="*/ 1030310 h 2627290"/>
              <a:gd name="connsiteX125" fmla="*/ 3966692 w 5138670"/>
              <a:gd name="connsiteY125" fmla="*/ 978794 h 2627290"/>
              <a:gd name="connsiteX126" fmla="*/ 3992450 w 5138670"/>
              <a:gd name="connsiteY126" fmla="*/ 1043189 h 2627290"/>
              <a:gd name="connsiteX127" fmla="*/ 4018208 w 5138670"/>
              <a:gd name="connsiteY127" fmla="*/ 1133341 h 2627290"/>
              <a:gd name="connsiteX128" fmla="*/ 4056845 w 5138670"/>
              <a:gd name="connsiteY128" fmla="*/ 1146220 h 2627290"/>
              <a:gd name="connsiteX129" fmla="*/ 4108360 w 5138670"/>
              <a:gd name="connsiteY129" fmla="*/ 1094704 h 2627290"/>
              <a:gd name="connsiteX130" fmla="*/ 4121239 w 5138670"/>
              <a:gd name="connsiteY130" fmla="*/ 1017431 h 2627290"/>
              <a:gd name="connsiteX131" fmla="*/ 4198512 w 5138670"/>
              <a:gd name="connsiteY131" fmla="*/ 991673 h 2627290"/>
              <a:gd name="connsiteX132" fmla="*/ 4250028 w 5138670"/>
              <a:gd name="connsiteY132" fmla="*/ 965916 h 2627290"/>
              <a:gd name="connsiteX133" fmla="*/ 4314422 w 5138670"/>
              <a:gd name="connsiteY133" fmla="*/ 1043189 h 2627290"/>
              <a:gd name="connsiteX134" fmla="*/ 4417453 w 5138670"/>
              <a:gd name="connsiteY134" fmla="*/ 1094704 h 2627290"/>
              <a:gd name="connsiteX135" fmla="*/ 4456090 w 5138670"/>
              <a:gd name="connsiteY135" fmla="*/ 1081825 h 2627290"/>
              <a:gd name="connsiteX136" fmla="*/ 4468969 w 5138670"/>
              <a:gd name="connsiteY136" fmla="*/ 1030310 h 2627290"/>
              <a:gd name="connsiteX137" fmla="*/ 4559121 w 5138670"/>
              <a:gd name="connsiteY137" fmla="*/ 798490 h 2627290"/>
              <a:gd name="connsiteX138" fmla="*/ 4790940 w 5138670"/>
              <a:gd name="connsiteY138" fmla="*/ 0 h 2627290"/>
              <a:gd name="connsiteX139" fmla="*/ 4932608 w 5138670"/>
              <a:gd name="connsiteY139" fmla="*/ 167425 h 2627290"/>
              <a:gd name="connsiteX140" fmla="*/ 4997002 w 5138670"/>
              <a:gd name="connsiteY140" fmla="*/ 244699 h 2627290"/>
              <a:gd name="connsiteX141" fmla="*/ 5087154 w 5138670"/>
              <a:gd name="connsiteY141" fmla="*/ 373487 h 2627290"/>
              <a:gd name="connsiteX142" fmla="*/ 5138670 w 5138670"/>
              <a:gd name="connsiteY142" fmla="*/ 412124 h 262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5138670" h="2627290">
                <a:moveTo>
                  <a:pt x="0" y="2627290"/>
                </a:moveTo>
                <a:cubicBezTo>
                  <a:pt x="17172" y="2605825"/>
                  <a:pt x="39222" y="2587482"/>
                  <a:pt x="51515" y="2562896"/>
                </a:cubicBezTo>
                <a:cubicBezTo>
                  <a:pt x="72329" y="2521269"/>
                  <a:pt x="75247" y="2465943"/>
                  <a:pt x="90152" y="2421228"/>
                </a:cubicBezTo>
                <a:cubicBezTo>
                  <a:pt x="101751" y="2386431"/>
                  <a:pt x="114681" y="2352055"/>
                  <a:pt x="128788" y="2318197"/>
                </a:cubicBezTo>
                <a:cubicBezTo>
                  <a:pt x="136172" y="2300475"/>
                  <a:pt x="146983" y="2284328"/>
                  <a:pt x="154546" y="2266682"/>
                </a:cubicBezTo>
                <a:cubicBezTo>
                  <a:pt x="166719" y="2238278"/>
                  <a:pt x="166280" y="2210932"/>
                  <a:pt x="193183" y="2189409"/>
                </a:cubicBezTo>
                <a:cubicBezTo>
                  <a:pt x="203784" y="2180929"/>
                  <a:pt x="218940" y="2180823"/>
                  <a:pt x="231819" y="2176530"/>
                </a:cubicBezTo>
                <a:cubicBezTo>
                  <a:pt x="236112" y="2193702"/>
                  <a:pt x="242630" y="2210466"/>
                  <a:pt x="244698" y="2228045"/>
                </a:cubicBezTo>
                <a:cubicBezTo>
                  <a:pt x="251238" y="2283635"/>
                  <a:pt x="237923" y="2343061"/>
                  <a:pt x="257577" y="2395471"/>
                </a:cubicBezTo>
                <a:cubicBezTo>
                  <a:pt x="265695" y="2417118"/>
                  <a:pt x="276024" y="2353008"/>
                  <a:pt x="283335" y="2331076"/>
                </a:cubicBezTo>
                <a:cubicBezTo>
                  <a:pt x="291584" y="2306328"/>
                  <a:pt x="296693" y="2265722"/>
                  <a:pt x="309092" y="2240924"/>
                </a:cubicBezTo>
                <a:cubicBezTo>
                  <a:pt x="316014" y="2227079"/>
                  <a:pt x="326264" y="2215166"/>
                  <a:pt x="334850" y="2202287"/>
                </a:cubicBezTo>
                <a:cubicBezTo>
                  <a:pt x="339143" y="2185115"/>
                  <a:pt x="340756" y="2167041"/>
                  <a:pt x="347729" y="2150772"/>
                </a:cubicBezTo>
                <a:cubicBezTo>
                  <a:pt x="361177" y="2119393"/>
                  <a:pt x="388914" y="2096708"/>
                  <a:pt x="412123" y="2073499"/>
                </a:cubicBezTo>
                <a:cubicBezTo>
                  <a:pt x="416416" y="2086378"/>
                  <a:pt x="423919" y="2098603"/>
                  <a:pt x="425002" y="2112135"/>
                </a:cubicBezTo>
                <a:cubicBezTo>
                  <a:pt x="432541" y="2206377"/>
                  <a:pt x="414951" y="2303751"/>
                  <a:pt x="437881" y="2395471"/>
                </a:cubicBezTo>
                <a:cubicBezTo>
                  <a:pt x="442537" y="2414097"/>
                  <a:pt x="472225" y="2378299"/>
                  <a:pt x="489397" y="2369713"/>
                </a:cubicBezTo>
                <a:cubicBezTo>
                  <a:pt x="517877" y="2341232"/>
                  <a:pt x="535862" y="2328298"/>
                  <a:pt x="553791" y="2292440"/>
                </a:cubicBezTo>
                <a:cubicBezTo>
                  <a:pt x="574741" y="2250540"/>
                  <a:pt x="555518" y="2252076"/>
                  <a:pt x="592428" y="2215166"/>
                </a:cubicBezTo>
                <a:cubicBezTo>
                  <a:pt x="603373" y="2204221"/>
                  <a:pt x="618185" y="2197995"/>
                  <a:pt x="631064" y="2189409"/>
                </a:cubicBezTo>
                <a:cubicBezTo>
                  <a:pt x="635357" y="2176530"/>
                  <a:pt x="631801" y="2156843"/>
                  <a:pt x="643943" y="2150772"/>
                </a:cubicBezTo>
                <a:cubicBezTo>
                  <a:pt x="656085" y="2144701"/>
                  <a:pt x="678588" y="2150676"/>
                  <a:pt x="682580" y="2163651"/>
                </a:cubicBezTo>
                <a:cubicBezTo>
                  <a:pt x="731529" y="2322733"/>
                  <a:pt x="660234" y="2289099"/>
                  <a:pt x="721216" y="2421228"/>
                </a:cubicBezTo>
                <a:cubicBezTo>
                  <a:pt x="732735" y="2446187"/>
                  <a:pt x="755560" y="2464158"/>
                  <a:pt x="772732" y="2485623"/>
                </a:cubicBezTo>
                <a:cubicBezTo>
                  <a:pt x="777025" y="2472744"/>
                  <a:pt x="773468" y="2440915"/>
                  <a:pt x="785611" y="2446986"/>
                </a:cubicBezTo>
                <a:cubicBezTo>
                  <a:pt x="801443" y="2454901"/>
                  <a:pt x="798490" y="2516201"/>
                  <a:pt x="798490" y="2498501"/>
                </a:cubicBezTo>
                <a:cubicBezTo>
                  <a:pt x="798490" y="2412535"/>
                  <a:pt x="789904" y="2326783"/>
                  <a:pt x="785611" y="2240924"/>
                </a:cubicBezTo>
                <a:cubicBezTo>
                  <a:pt x="789904" y="2206580"/>
                  <a:pt x="790982" y="2171680"/>
                  <a:pt x="798490" y="2137893"/>
                </a:cubicBezTo>
                <a:cubicBezTo>
                  <a:pt x="808213" y="2094140"/>
                  <a:pt x="823945" y="2051942"/>
                  <a:pt x="837126" y="2009104"/>
                </a:cubicBezTo>
                <a:cubicBezTo>
                  <a:pt x="841118" y="1996129"/>
                  <a:pt x="846712" y="1983638"/>
                  <a:pt x="850005" y="1970468"/>
                </a:cubicBezTo>
                <a:cubicBezTo>
                  <a:pt x="855314" y="1949232"/>
                  <a:pt x="858591" y="1927538"/>
                  <a:pt x="862884" y="1906073"/>
                </a:cubicBezTo>
                <a:cubicBezTo>
                  <a:pt x="885208" y="2062343"/>
                  <a:pt x="864353" y="1938440"/>
                  <a:pt x="888642" y="2047741"/>
                </a:cubicBezTo>
                <a:cubicBezTo>
                  <a:pt x="890810" y="2057495"/>
                  <a:pt x="902893" y="2133511"/>
                  <a:pt x="914400" y="2150772"/>
                </a:cubicBezTo>
                <a:cubicBezTo>
                  <a:pt x="924503" y="2165927"/>
                  <a:pt x="940157" y="2176530"/>
                  <a:pt x="953036" y="2189409"/>
                </a:cubicBezTo>
                <a:cubicBezTo>
                  <a:pt x="957329" y="2176530"/>
                  <a:pt x="954619" y="2158302"/>
                  <a:pt x="965915" y="2150772"/>
                </a:cubicBezTo>
                <a:cubicBezTo>
                  <a:pt x="984128" y="2138630"/>
                  <a:pt x="1009073" y="2143202"/>
                  <a:pt x="1030309" y="2137893"/>
                </a:cubicBezTo>
                <a:cubicBezTo>
                  <a:pt x="1043479" y="2134600"/>
                  <a:pt x="1056067" y="2129307"/>
                  <a:pt x="1068946" y="2125014"/>
                </a:cubicBezTo>
                <a:cubicBezTo>
                  <a:pt x="1073239" y="2086377"/>
                  <a:pt x="1072396" y="2046818"/>
                  <a:pt x="1081825" y="2009104"/>
                </a:cubicBezTo>
                <a:cubicBezTo>
                  <a:pt x="1085579" y="1994088"/>
                  <a:pt x="1101297" y="1984612"/>
                  <a:pt x="1107583" y="1970468"/>
                </a:cubicBezTo>
                <a:cubicBezTo>
                  <a:pt x="1118610" y="1945657"/>
                  <a:pt x="1123256" y="1918403"/>
                  <a:pt x="1133340" y="1893194"/>
                </a:cubicBezTo>
                <a:cubicBezTo>
                  <a:pt x="1149043" y="1853937"/>
                  <a:pt x="1172036" y="1817575"/>
                  <a:pt x="1184856" y="1777285"/>
                </a:cubicBezTo>
                <a:cubicBezTo>
                  <a:pt x="1202222" y="1722706"/>
                  <a:pt x="1209601" y="1665424"/>
                  <a:pt x="1223492" y="1609859"/>
                </a:cubicBezTo>
                <a:cubicBezTo>
                  <a:pt x="1226784" y="1596689"/>
                  <a:pt x="1232642" y="1584276"/>
                  <a:pt x="1236371" y="1571223"/>
                </a:cubicBezTo>
                <a:cubicBezTo>
                  <a:pt x="1268714" y="1458024"/>
                  <a:pt x="1231250" y="1573706"/>
                  <a:pt x="1262129" y="1481071"/>
                </a:cubicBezTo>
                <a:cubicBezTo>
                  <a:pt x="1305232" y="1653478"/>
                  <a:pt x="1248981" y="1413622"/>
                  <a:pt x="1287887" y="1854558"/>
                </a:cubicBezTo>
                <a:cubicBezTo>
                  <a:pt x="1294854" y="1933520"/>
                  <a:pt x="1312851" y="1968483"/>
                  <a:pt x="1339402" y="2034862"/>
                </a:cubicBezTo>
                <a:cubicBezTo>
                  <a:pt x="1347988" y="2090670"/>
                  <a:pt x="1358156" y="2146258"/>
                  <a:pt x="1365160" y="2202287"/>
                </a:cubicBezTo>
                <a:cubicBezTo>
                  <a:pt x="1371041" y="2249338"/>
                  <a:pt x="1369798" y="2297259"/>
                  <a:pt x="1378039" y="2343955"/>
                </a:cubicBezTo>
                <a:cubicBezTo>
                  <a:pt x="1382757" y="2370693"/>
                  <a:pt x="1378039" y="2412642"/>
                  <a:pt x="1403797" y="2421228"/>
                </a:cubicBezTo>
                <a:lnTo>
                  <a:pt x="1442433" y="2434107"/>
                </a:lnTo>
                <a:cubicBezTo>
                  <a:pt x="1455312" y="2425521"/>
                  <a:pt x="1471400" y="2420436"/>
                  <a:pt x="1481070" y="2408349"/>
                </a:cubicBezTo>
                <a:cubicBezTo>
                  <a:pt x="1489551" y="2397749"/>
                  <a:pt x="1480374" y="2369713"/>
                  <a:pt x="1493949" y="2369713"/>
                </a:cubicBezTo>
                <a:cubicBezTo>
                  <a:pt x="1509427" y="2369713"/>
                  <a:pt x="1507620" y="2398680"/>
                  <a:pt x="1519707" y="2408349"/>
                </a:cubicBezTo>
                <a:cubicBezTo>
                  <a:pt x="1530308" y="2416829"/>
                  <a:pt x="1545464" y="2416935"/>
                  <a:pt x="1558343" y="2421228"/>
                </a:cubicBezTo>
                <a:cubicBezTo>
                  <a:pt x="1566929" y="2408349"/>
                  <a:pt x="1578666" y="2397085"/>
                  <a:pt x="1584101" y="2382592"/>
                </a:cubicBezTo>
                <a:cubicBezTo>
                  <a:pt x="1604803" y="2327386"/>
                  <a:pt x="1609774" y="2126369"/>
                  <a:pt x="1609859" y="2125014"/>
                </a:cubicBezTo>
                <a:cubicBezTo>
                  <a:pt x="1618712" y="1983363"/>
                  <a:pt x="1627743" y="1841720"/>
                  <a:pt x="1635616" y="1700011"/>
                </a:cubicBezTo>
                <a:cubicBezTo>
                  <a:pt x="1653100" y="1385289"/>
                  <a:pt x="1615642" y="1517163"/>
                  <a:pt x="1687132" y="1326524"/>
                </a:cubicBezTo>
                <a:cubicBezTo>
                  <a:pt x="1691425" y="1193442"/>
                  <a:pt x="1689799" y="1060038"/>
                  <a:pt x="1700011" y="927279"/>
                </a:cubicBezTo>
                <a:cubicBezTo>
                  <a:pt x="1702726" y="891983"/>
                  <a:pt x="1720386" y="789259"/>
                  <a:pt x="1725769" y="824248"/>
                </a:cubicBezTo>
                <a:cubicBezTo>
                  <a:pt x="1748002" y="968761"/>
                  <a:pt x="1740856" y="1116307"/>
                  <a:pt x="1751526" y="1262130"/>
                </a:cubicBezTo>
                <a:cubicBezTo>
                  <a:pt x="1753741" y="1292405"/>
                  <a:pt x="1757043" y="1322833"/>
                  <a:pt x="1764405" y="1352282"/>
                </a:cubicBezTo>
                <a:cubicBezTo>
                  <a:pt x="1770012" y="1374710"/>
                  <a:pt x="1782046" y="1395030"/>
                  <a:pt x="1790163" y="1416676"/>
                </a:cubicBezTo>
                <a:cubicBezTo>
                  <a:pt x="1794930" y="1429387"/>
                  <a:pt x="1798749" y="1442434"/>
                  <a:pt x="1803042" y="1455313"/>
                </a:cubicBezTo>
                <a:cubicBezTo>
                  <a:pt x="1821879" y="1832058"/>
                  <a:pt x="1797823" y="1772410"/>
                  <a:pt x="1828800" y="1648496"/>
                </a:cubicBezTo>
                <a:cubicBezTo>
                  <a:pt x="1832092" y="1635326"/>
                  <a:pt x="1834148" y="1621155"/>
                  <a:pt x="1841678" y="1609859"/>
                </a:cubicBezTo>
                <a:cubicBezTo>
                  <a:pt x="1851781" y="1594704"/>
                  <a:pt x="1867436" y="1584102"/>
                  <a:pt x="1880315" y="1571223"/>
                </a:cubicBezTo>
                <a:cubicBezTo>
                  <a:pt x="1884608" y="1588395"/>
                  <a:pt x="1890905" y="1605187"/>
                  <a:pt x="1893194" y="1622738"/>
                </a:cubicBezTo>
                <a:cubicBezTo>
                  <a:pt x="1903802" y="1704066"/>
                  <a:pt x="1904018" y="1786791"/>
                  <a:pt x="1918952" y="1867437"/>
                </a:cubicBezTo>
                <a:cubicBezTo>
                  <a:pt x="1925631" y="1903503"/>
                  <a:pt x="1944709" y="1936124"/>
                  <a:pt x="1957588" y="1970468"/>
                </a:cubicBezTo>
                <a:cubicBezTo>
                  <a:pt x="1966174" y="1953296"/>
                  <a:pt x="1973821" y="1935621"/>
                  <a:pt x="1983346" y="1918952"/>
                </a:cubicBezTo>
                <a:cubicBezTo>
                  <a:pt x="2005960" y="1879378"/>
                  <a:pt x="2019291" y="1875511"/>
                  <a:pt x="2034861" y="1828800"/>
                </a:cubicBezTo>
                <a:cubicBezTo>
                  <a:pt x="2046056" y="1795216"/>
                  <a:pt x="2045399" y="1757731"/>
                  <a:pt x="2060619" y="1725769"/>
                </a:cubicBezTo>
                <a:cubicBezTo>
                  <a:pt x="2088792" y="1666605"/>
                  <a:pt x="2163650" y="1558344"/>
                  <a:pt x="2163650" y="1558344"/>
                </a:cubicBezTo>
                <a:cubicBezTo>
                  <a:pt x="2172236" y="1498243"/>
                  <a:pt x="2173625" y="1436664"/>
                  <a:pt x="2189408" y="1378040"/>
                </a:cubicBezTo>
                <a:cubicBezTo>
                  <a:pt x="2201481" y="1333198"/>
                  <a:pt x="2266681" y="1227263"/>
                  <a:pt x="2266681" y="1159099"/>
                </a:cubicBezTo>
                <a:cubicBezTo>
                  <a:pt x="2266681" y="1141399"/>
                  <a:pt x="2258095" y="1193442"/>
                  <a:pt x="2253802" y="1210614"/>
                </a:cubicBezTo>
                <a:cubicBezTo>
                  <a:pt x="2277796" y="1450548"/>
                  <a:pt x="2243290" y="1259856"/>
                  <a:pt x="2292439" y="1390918"/>
                </a:cubicBezTo>
                <a:cubicBezTo>
                  <a:pt x="2298654" y="1407491"/>
                  <a:pt x="2294261" y="1428612"/>
                  <a:pt x="2305318" y="1442434"/>
                </a:cubicBezTo>
                <a:cubicBezTo>
                  <a:pt x="2313798" y="1453035"/>
                  <a:pt x="2331075" y="1451020"/>
                  <a:pt x="2343954" y="1455313"/>
                </a:cubicBezTo>
                <a:cubicBezTo>
                  <a:pt x="2351313" y="1444274"/>
                  <a:pt x="2383818" y="1384785"/>
                  <a:pt x="2408349" y="1390918"/>
                </a:cubicBezTo>
                <a:cubicBezTo>
                  <a:pt x="2421519" y="1394211"/>
                  <a:pt x="2416935" y="1416676"/>
                  <a:pt x="2421228" y="1429555"/>
                </a:cubicBezTo>
                <a:cubicBezTo>
                  <a:pt x="2425521" y="1416676"/>
                  <a:pt x="2420531" y="1390918"/>
                  <a:pt x="2434107" y="1390918"/>
                </a:cubicBezTo>
                <a:cubicBezTo>
                  <a:pt x="2447683" y="1390918"/>
                  <a:pt x="2443256" y="1416502"/>
                  <a:pt x="2446985" y="1429555"/>
                </a:cubicBezTo>
                <a:cubicBezTo>
                  <a:pt x="2451848" y="1446574"/>
                  <a:pt x="2448806" y="1467249"/>
                  <a:pt x="2459864" y="1481071"/>
                </a:cubicBezTo>
                <a:cubicBezTo>
                  <a:pt x="2468345" y="1491672"/>
                  <a:pt x="2485622" y="1489656"/>
                  <a:pt x="2498501" y="1493949"/>
                </a:cubicBezTo>
                <a:cubicBezTo>
                  <a:pt x="2502794" y="1506828"/>
                  <a:pt x="2498210" y="1529293"/>
                  <a:pt x="2511380" y="1532586"/>
                </a:cubicBezTo>
                <a:cubicBezTo>
                  <a:pt x="2547227" y="1541548"/>
                  <a:pt x="2557473" y="1484456"/>
                  <a:pt x="2562895" y="1468192"/>
                </a:cubicBezTo>
                <a:cubicBezTo>
                  <a:pt x="2571481" y="1481071"/>
                  <a:pt x="2583218" y="1492335"/>
                  <a:pt x="2588653" y="1506828"/>
                </a:cubicBezTo>
                <a:cubicBezTo>
                  <a:pt x="2595045" y="1523873"/>
                  <a:pt x="2611781" y="1636661"/>
                  <a:pt x="2614411" y="1648496"/>
                </a:cubicBezTo>
                <a:cubicBezTo>
                  <a:pt x="2621558" y="1680659"/>
                  <a:pt x="2644459" y="1722901"/>
                  <a:pt x="2653047" y="1751527"/>
                </a:cubicBezTo>
                <a:cubicBezTo>
                  <a:pt x="2666871" y="1797609"/>
                  <a:pt x="2669775" y="1860924"/>
                  <a:pt x="2678805" y="1906073"/>
                </a:cubicBezTo>
                <a:cubicBezTo>
                  <a:pt x="2681467" y="1919385"/>
                  <a:pt x="2688391" y="1931540"/>
                  <a:pt x="2691684" y="1944710"/>
                </a:cubicBezTo>
                <a:cubicBezTo>
                  <a:pt x="2696993" y="1965946"/>
                  <a:pt x="2700270" y="1987639"/>
                  <a:pt x="2704563" y="2009104"/>
                </a:cubicBezTo>
                <a:cubicBezTo>
                  <a:pt x="2778888" y="1414506"/>
                  <a:pt x="2723258" y="1901300"/>
                  <a:pt x="2678805" y="412124"/>
                </a:cubicBezTo>
                <a:cubicBezTo>
                  <a:pt x="2675479" y="300695"/>
                  <a:pt x="2678059" y="215960"/>
                  <a:pt x="2653047" y="115910"/>
                </a:cubicBezTo>
                <a:cubicBezTo>
                  <a:pt x="2649755" y="102740"/>
                  <a:pt x="2644462" y="90152"/>
                  <a:pt x="2640169" y="77273"/>
                </a:cubicBezTo>
                <a:cubicBezTo>
                  <a:pt x="2613849" y="156233"/>
                  <a:pt x="2631751" y="78285"/>
                  <a:pt x="2653047" y="206062"/>
                </a:cubicBezTo>
                <a:cubicBezTo>
                  <a:pt x="2699288" y="483515"/>
                  <a:pt x="2620333" y="220869"/>
                  <a:pt x="2717442" y="463640"/>
                </a:cubicBezTo>
                <a:cubicBezTo>
                  <a:pt x="2727526" y="488849"/>
                  <a:pt x="2733921" y="515397"/>
                  <a:pt x="2743200" y="540913"/>
                </a:cubicBezTo>
                <a:cubicBezTo>
                  <a:pt x="2751100" y="562639"/>
                  <a:pt x="2761226" y="583520"/>
                  <a:pt x="2768957" y="605307"/>
                </a:cubicBezTo>
                <a:cubicBezTo>
                  <a:pt x="2808456" y="716622"/>
                  <a:pt x="2836896" y="832223"/>
                  <a:pt x="2884867" y="940158"/>
                </a:cubicBezTo>
                <a:cubicBezTo>
                  <a:pt x="2902039" y="978795"/>
                  <a:pt x="2921205" y="1016605"/>
                  <a:pt x="2936383" y="1056068"/>
                </a:cubicBezTo>
                <a:cubicBezTo>
                  <a:pt x="2994836" y="1208047"/>
                  <a:pt x="2896961" y="1002984"/>
                  <a:pt x="2975019" y="1159099"/>
                </a:cubicBezTo>
                <a:cubicBezTo>
                  <a:pt x="2979312" y="1180564"/>
                  <a:pt x="2985067" y="1201787"/>
                  <a:pt x="2987898" y="1223493"/>
                </a:cubicBezTo>
                <a:cubicBezTo>
                  <a:pt x="2997954" y="1300589"/>
                  <a:pt x="2987086" y="1382245"/>
                  <a:pt x="3013656" y="1455313"/>
                </a:cubicBezTo>
                <a:cubicBezTo>
                  <a:pt x="3024337" y="1484685"/>
                  <a:pt x="3031191" y="1395313"/>
                  <a:pt x="3039414" y="1365161"/>
                </a:cubicBezTo>
                <a:cubicBezTo>
                  <a:pt x="3058606" y="1294788"/>
                  <a:pt x="3040234" y="1331731"/>
                  <a:pt x="3078050" y="1275009"/>
                </a:cubicBezTo>
                <a:cubicBezTo>
                  <a:pt x="3082343" y="1262130"/>
                  <a:pt x="3084336" y="1248239"/>
                  <a:pt x="3090929" y="1236372"/>
                </a:cubicBezTo>
                <a:cubicBezTo>
                  <a:pt x="3105963" y="1209311"/>
                  <a:pt x="3142445" y="1159099"/>
                  <a:pt x="3142445" y="1159099"/>
                </a:cubicBezTo>
                <a:cubicBezTo>
                  <a:pt x="3151031" y="1210614"/>
                  <a:pt x="3151687" y="1264099"/>
                  <a:pt x="3168202" y="1313645"/>
                </a:cubicBezTo>
                <a:cubicBezTo>
                  <a:pt x="3186416" y="1368286"/>
                  <a:pt x="3227263" y="1413551"/>
                  <a:pt x="3245476" y="1468192"/>
                </a:cubicBezTo>
                <a:lnTo>
                  <a:pt x="3258354" y="1506828"/>
                </a:lnTo>
                <a:cubicBezTo>
                  <a:pt x="3262647" y="1481070"/>
                  <a:pt x="3265568" y="1455046"/>
                  <a:pt x="3271233" y="1429555"/>
                </a:cubicBezTo>
                <a:cubicBezTo>
                  <a:pt x="3274178" y="1416303"/>
                  <a:pt x="3280819" y="1404088"/>
                  <a:pt x="3284112" y="1390918"/>
                </a:cubicBezTo>
                <a:cubicBezTo>
                  <a:pt x="3289421" y="1369682"/>
                  <a:pt x="3292698" y="1347989"/>
                  <a:pt x="3296991" y="1326524"/>
                </a:cubicBezTo>
                <a:cubicBezTo>
                  <a:pt x="3301284" y="1390918"/>
                  <a:pt x="3289461" y="1458482"/>
                  <a:pt x="3309870" y="1519707"/>
                </a:cubicBezTo>
                <a:cubicBezTo>
                  <a:pt x="3315162" y="1535584"/>
                  <a:pt x="3346034" y="1397100"/>
                  <a:pt x="3348507" y="1390918"/>
                </a:cubicBezTo>
                <a:cubicBezTo>
                  <a:pt x="3355161" y="1374283"/>
                  <a:pt x="3392158" y="1285354"/>
                  <a:pt x="3425780" y="1275009"/>
                </a:cubicBezTo>
                <a:cubicBezTo>
                  <a:pt x="3467016" y="1262321"/>
                  <a:pt x="3511639" y="1266423"/>
                  <a:pt x="3554569" y="1262130"/>
                </a:cubicBezTo>
                <a:cubicBezTo>
                  <a:pt x="3632371" y="1236195"/>
                  <a:pt x="3560873" y="1245829"/>
                  <a:pt x="3606084" y="1313645"/>
                </a:cubicBezTo>
                <a:cubicBezTo>
                  <a:pt x="3646636" y="1374473"/>
                  <a:pt x="3705260" y="1421582"/>
                  <a:pt x="3747752" y="1481071"/>
                </a:cubicBezTo>
                <a:cubicBezTo>
                  <a:pt x="3828884" y="1594657"/>
                  <a:pt x="3795631" y="1538192"/>
                  <a:pt x="3850783" y="1648496"/>
                </a:cubicBezTo>
                <a:cubicBezTo>
                  <a:pt x="3902095" y="1494547"/>
                  <a:pt x="3848782" y="1663493"/>
                  <a:pt x="3902298" y="1262130"/>
                </a:cubicBezTo>
                <a:cubicBezTo>
                  <a:pt x="3912652" y="1184478"/>
                  <a:pt x="3905902" y="1100379"/>
                  <a:pt x="3940935" y="1030310"/>
                </a:cubicBezTo>
                <a:lnTo>
                  <a:pt x="3966692" y="978794"/>
                </a:lnTo>
                <a:cubicBezTo>
                  <a:pt x="3975278" y="1000259"/>
                  <a:pt x="3985139" y="1021257"/>
                  <a:pt x="3992450" y="1043189"/>
                </a:cubicBezTo>
                <a:cubicBezTo>
                  <a:pt x="4002333" y="1072838"/>
                  <a:pt x="4001644" y="1106838"/>
                  <a:pt x="4018208" y="1133341"/>
                </a:cubicBezTo>
                <a:cubicBezTo>
                  <a:pt x="4025403" y="1144853"/>
                  <a:pt x="4043966" y="1141927"/>
                  <a:pt x="4056845" y="1146220"/>
                </a:cubicBezTo>
                <a:cubicBezTo>
                  <a:pt x="4074017" y="1129048"/>
                  <a:pt x="4097500" y="1116425"/>
                  <a:pt x="4108360" y="1094704"/>
                </a:cubicBezTo>
                <a:cubicBezTo>
                  <a:pt x="4120038" y="1071348"/>
                  <a:pt x="4104044" y="1037083"/>
                  <a:pt x="4121239" y="1017431"/>
                </a:cubicBezTo>
                <a:cubicBezTo>
                  <a:pt x="4139118" y="996998"/>
                  <a:pt x="4173303" y="1001757"/>
                  <a:pt x="4198512" y="991673"/>
                </a:cubicBezTo>
                <a:cubicBezTo>
                  <a:pt x="4216338" y="984543"/>
                  <a:pt x="4232856" y="974502"/>
                  <a:pt x="4250028" y="965916"/>
                </a:cubicBezTo>
                <a:cubicBezTo>
                  <a:pt x="4268147" y="993095"/>
                  <a:pt x="4285716" y="1024922"/>
                  <a:pt x="4314422" y="1043189"/>
                </a:cubicBezTo>
                <a:cubicBezTo>
                  <a:pt x="4346816" y="1063804"/>
                  <a:pt x="4383109" y="1077532"/>
                  <a:pt x="4417453" y="1094704"/>
                </a:cubicBezTo>
                <a:cubicBezTo>
                  <a:pt x="4430332" y="1090411"/>
                  <a:pt x="4447609" y="1092426"/>
                  <a:pt x="4456090" y="1081825"/>
                </a:cubicBezTo>
                <a:cubicBezTo>
                  <a:pt x="4467147" y="1068004"/>
                  <a:pt x="4462920" y="1046945"/>
                  <a:pt x="4468969" y="1030310"/>
                </a:cubicBezTo>
                <a:cubicBezTo>
                  <a:pt x="4497303" y="952391"/>
                  <a:pt x="4536005" y="878113"/>
                  <a:pt x="4559121" y="798490"/>
                </a:cubicBezTo>
                <a:lnTo>
                  <a:pt x="4790940" y="0"/>
                </a:lnTo>
                <a:lnTo>
                  <a:pt x="4932608" y="167425"/>
                </a:lnTo>
                <a:cubicBezTo>
                  <a:pt x="4954205" y="193072"/>
                  <a:pt x="4977774" y="217231"/>
                  <a:pt x="4997002" y="244699"/>
                </a:cubicBezTo>
                <a:cubicBezTo>
                  <a:pt x="5027053" y="287628"/>
                  <a:pt x="5053305" y="333484"/>
                  <a:pt x="5087154" y="373487"/>
                </a:cubicBezTo>
                <a:cubicBezTo>
                  <a:pt x="5101019" y="389873"/>
                  <a:pt x="5138670" y="412124"/>
                  <a:pt x="5138670" y="412124"/>
                </a:cubicBezTo>
              </a:path>
            </a:pathLst>
          </a:cu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713130" y="2816348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13128" y="3154099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17247" y="3463021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13127" y="3730748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09008" y="4039670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9006" y="4377421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21363" y="4686343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8867" y="4956385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512143" y="5077500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956986" y="5077500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364760" y="5073378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772536" y="5077500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163834" y="5081616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608677" y="5081616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016451" y="5077494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420102" y="5069256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827878" y="5073378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045749" y="4972216"/>
            <a:ext cx="276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 smtClean="0"/>
              <a:t>t</a:t>
            </a:r>
            <a:endParaRPr lang="hu-HU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519051" y="5341548"/>
            <a:ext cx="1243915" cy="0"/>
          </a:xfrm>
          <a:prstGeom prst="straightConnector1">
            <a:avLst/>
          </a:prstGeom>
          <a:ln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1519051" y="5338918"/>
            <a:ext cx="892310" cy="0"/>
          </a:xfrm>
          <a:prstGeom prst="straightConnector1">
            <a:avLst/>
          </a:prstGeom>
          <a:ln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980547" y="534417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h</a:t>
            </a:r>
            <a:endParaRPr lang="hu-HU" b="1" dirty="0"/>
          </a:p>
        </p:txBody>
      </p:sp>
      <p:sp>
        <p:nvSpPr>
          <p:cNvPr id="32" name="Oval 31"/>
          <p:cNvSpPr/>
          <p:nvPr/>
        </p:nvSpPr>
        <p:spPr>
          <a:xfrm>
            <a:off x="2709696" y="5100711"/>
            <a:ext cx="110613" cy="11061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TextBox 32"/>
          <p:cNvSpPr txBox="1"/>
          <p:nvPr/>
        </p:nvSpPr>
        <p:spPr>
          <a:xfrm>
            <a:off x="280880" y="1745923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S&amp;P500</a:t>
            </a:r>
            <a:endParaRPr lang="hu-HU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845874" y="1288491"/>
            <a:ext cx="5186035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Stock Market Trading </a:t>
            </a:r>
            <a:r>
              <a:rPr lang="hu-HU" b="1" u="sng" dirty="0" smtClean="0"/>
              <a:t>Strategy</a:t>
            </a:r>
            <a:r>
              <a:rPr lang="hu-HU" dirty="0" smtClean="0"/>
              <a:t>:</a:t>
            </a:r>
          </a:p>
          <a:p>
            <a:r>
              <a:rPr lang="hu-HU" dirty="0"/>
              <a:t>	</a:t>
            </a:r>
            <a:endParaRPr lang="hu-HU" dirty="0" smtClean="0"/>
          </a:p>
          <a:p>
            <a:r>
              <a:rPr lang="hu-HU" dirty="0"/>
              <a:t> </a:t>
            </a:r>
            <a:r>
              <a:rPr lang="hu-HU" dirty="0" smtClean="0"/>
              <a:t> </a:t>
            </a:r>
            <a:r>
              <a:rPr lang="hu-HU" sz="1600" b="1" dirty="0" smtClean="0">
                <a:solidFill>
                  <a:srgbClr val="00B050"/>
                </a:solidFill>
              </a:rPr>
              <a:t>1.) </a:t>
            </a:r>
            <a:r>
              <a:rPr lang="hu-HU" sz="1600" dirty="0" smtClean="0"/>
              <a:t>technical analysis: we analyze historical</a:t>
            </a:r>
          </a:p>
          <a:p>
            <a:r>
              <a:rPr lang="hu-HU" sz="1600" dirty="0"/>
              <a:t> </a:t>
            </a:r>
            <a:r>
              <a:rPr lang="hu-HU" sz="1600" dirty="0" smtClean="0"/>
              <a:t>         data to make predictions in the future</a:t>
            </a:r>
          </a:p>
          <a:p>
            <a:endParaRPr lang="hu-HU" sz="1600" dirty="0"/>
          </a:p>
          <a:p>
            <a:r>
              <a:rPr lang="hu-HU" sz="1600" dirty="0" smtClean="0"/>
              <a:t>  </a:t>
            </a:r>
            <a:r>
              <a:rPr lang="hu-HU" sz="1600" b="1" dirty="0" smtClean="0">
                <a:solidFill>
                  <a:srgbClr val="00B050"/>
                </a:solidFill>
              </a:rPr>
              <a:t>2.) </a:t>
            </a:r>
            <a:r>
              <a:rPr lang="hu-HU" sz="1600" dirty="0" smtClean="0"/>
              <a:t>combine </a:t>
            </a:r>
            <a:r>
              <a:rPr lang="hu-HU" sz="1600" b="1" dirty="0" smtClean="0"/>
              <a:t>ARIMA</a:t>
            </a:r>
            <a:r>
              <a:rPr lang="hu-HU" sz="1600" dirty="0" smtClean="0"/>
              <a:t> and </a:t>
            </a:r>
            <a:r>
              <a:rPr lang="hu-HU" sz="1600" b="1" dirty="0" smtClean="0"/>
              <a:t>GARCH</a:t>
            </a:r>
            <a:r>
              <a:rPr lang="hu-HU" sz="1600" dirty="0" smtClean="0"/>
              <a:t>: we can explain</a:t>
            </a:r>
          </a:p>
          <a:p>
            <a:r>
              <a:rPr lang="hu-HU" sz="1600" dirty="0"/>
              <a:t>	</a:t>
            </a:r>
            <a:r>
              <a:rPr lang="hu-HU" sz="1600" dirty="0" smtClean="0"/>
              <a:t>serial correlation and volatility </a:t>
            </a:r>
          </a:p>
          <a:p>
            <a:r>
              <a:rPr lang="hu-HU" sz="1600" dirty="0"/>
              <a:t>	</a:t>
            </a:r>
            <a:r>
              <a:rPr lang="hu-HU" sz="1600" dirty="0" smtClean="0"/>
              <a:t>	clustering as well</a:t>
            </a:r>
          </a:p>
          <a:p>
            <a:r>
              <a:rPr lang="hu-HU" sz="1600" dirty="0"/>
              <a:t>  </a:t>
            </a:r>
            <a:endParaRPr lang="hu-HU" sz="1600" dirty="0" smtClean="0"/>
          </a:p>
          <a:p>
            <a:r>
              <a:rPr lang="hu-HU" sz="1600" dirty="0"/>
              <a:t> </a:t>
            </a:r>
            <a:r>
              <a:rPr lang="hu-HU" sz="1600" dirty="0" smtClean="0"/>
              <a:t> </a:t>
            </a:r>
            <a:r>
              <a:rPr lang="hu-HU" sz="1600" b="1" dirty="0" smtClean="0">
                <a:solidFill>
                  <a:srgbClr val="00B050"/>
                </a:solidFill>
              </a:rPr>
              <a:t>3.) </a:t>
            </a:r>
            <a:r>
              <a:rPr lang="hu-HU" sz="1600" dirty="0" smtClean="0"/>
              <a:t>we define a rolling window with length </a:t>
            </a:r>
            <a:r>
              <a:rPr lang="hu-HU" sz="1600" b="1" dirty="0" smtClean="0"/>
              <a:t>h</a:t>
            </a:r>
          </a:p>
          <a:p>
            <a:r>
              <a:rPr lang="hu-HU" sz="1600" b="1" dirty="0"/>
              <a:t>	</a:t>
            </a:r>
            <a:r>
              <a:rPr lang="hu-HU" sz="1600" dirty="0" smtClean="0"/>
              <a:t>We fit </a:t>
            </a:r>
            <a:r>
              <a:rPr lang="hu-HU" sz="1600" b="1" dirty="0" smtClean="0"/>
              <a:t>ARIMA&amp;GARCH</a:t>
            </a:r>
            <a:r>
              <a:rPr lang="hu-HU" sz="1600" dirty="0" smtClean="0"/>
              <a:t> model on every </a:t>
            </a:r>
            <a:r>
              <a:rPr lang="hu-HU" sz="1600" b="1" dirty="0" smtClean="0"/>
              <a:t>h</a:t>
            </a:r>
          </a:p>
          <a:p>
            <a:r>
              <a:rPr lang="hu-HU" sz="1600" dirty="0"/>
              <a:t>	 </a:t>
            </a:r>
            <a:r>
              <a:rPr lang="hu-HU" sz="1600" dirty="0" smtClean="0"/>
              <a:t>  observations: and predict the next day’s</a:t>
            </a:r>
          </a:p>
          <a:p>
            <a:r>
              <a:rPr lang="hu-HU" sz="1600" dirty="0"/>
              <a:t>	</a:t>
            </a:r>
            <a:r>
              <a:rPr lang="hu-HU" sz="1600" dirty="0" smtClean="0"/>
              <a:t>	log daily return </a:t>
            </a:r>
          </a:p>
        </p:txBody>
      </p:sp>
    </p:spTree>
    <p:extLst>
      <p:ext uri="{BB962C8B-B14F-4D97-AF65-F5344CB8AC3E}">
        <p14:creationId xmlns:p14="http://schemas.microsoft.com/office/powerpoint/2010/main" val="36832158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Trading Strategy</a:t>
            </a:r>
            <a:endParaRPr lang="hu-HU" b="1" u="sng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812747" y="2118145"/>
            <a:ext cx="0" cy="33778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86858" y="5147526"/>
            <a:ext cx="45972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120845" y="5073384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09011" y="2507426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1184986" y="2118144"/>
            <a:ext cx="3642892" cy="2627290"/>
          </a:xfrm>
          <a:custGeom>
            <a:avLst/>
            <a:gdLst>
              <a:gd name="connsiteX0" fmla="*/ 0 w 5138670"/>
              <a:gd name="connsiteY0" fmla="*/ 2627290 h 2627290"/>
              <a:gd name="connsiteX1" fmla="*/ 51515 w 5138670"/>
              <a:gd name="connsiteY1" fmla="*/ 2562896 h 2627290"/>
              <a:gd name="connsiteX2" fmla="*/ 90152 w 5138670"/>
              <a:gd name="connsiteY2" fmla="*/ 2421228 h 2627290"/>
              <a:gd name="connsiteX3" fmla="*/ 128788 w 5138670"/>
              <a:gd name="connsiteY3" fmla="*/ 2318197 h 2627290"/>
              <a:gd name="connsiteX4" fmla="*/ 154546 w 5138670"/>
              <a:gd name="connsiteY4" fmla="*/ 2266682 h 2627290"/>
              <a:gd name="connsiteX5" fmla="*/ 193183 w 5138670"/>
              <a:gd name="connsiteY5" fmla="*/ 2189409 h 2627290"/>
              <a:gd name="connsiteX6" fmla="*/ 231819 w 5138670"/>
              <a:gd name="connsiteY6" fmla="*/ 2176530 h 2627290"/>
              <a:gd name="connsiteX7" fmla="*/ 244698 w 5138670"/>
              <a:gd name="connsiteY7" fmla="*/ 2228045 h 2627290"/>
              <a:gd name="connsiteX8" fmla="*/ 257577 w 5138670"/>
              <a:gd name="connsiteY8" fmla="*/ 2395471 h 2627290"/>
              <a:gd name="connsiteX9" fmla="*/ 283335 w 5138670"/>
              <a:gd name="connsiteY9" fmla="*/ 2331076 h 2627290"/>
              <a:gd name="connsiteX10" fmla="*/ 309092 w 5138670"/>
              <a:gd name="connsiteY10" fmla="*/ 2240924 h 2627290"/>
              <a:gd name="connsiteX11" fmla="*/ 334850 w 5138670"/>
              <a:gd name="connsiteY11" fmla="*/ 2202287 h 2627290"/>
              <a:gd name="connsiteX12" fmla="*/ 347729 w 5138670"/>
              <a:gd name="connsiteY12" fmla="*/ 2150772 h 2627290"/>
              <a:gd name="connsiteX13" fmla="*/ 412123 w 5138670"/>
              <a:gd name="connsiteY13" fmla="*/ 2073499 h 2627290"/>
              <a:gd name="connsiteX14" fmla="*/ 425002 w 5138670"/>
              <a:gd name="connsiteY14" fmla="*/ 2112135 h 2627290"/>
              <a:gd name="connsiteX15" fmla="*/ 437881 w 5138670"/>
              <a:gd name="connsiteY15" fmla="*/ 2395471 h 2627290"/>
              <a:gd name="connsiteX16" fmla="*/ 489397 w 5138670"/>
              <a:gd name="connsiteY16" fmla="*/ 2369713 h 2627290"/>
              <a:gd name="connsiteX17" fmla="*/ 553791 w 5138670"/>
              <a:gd name="connsiteY17" fmla="*/ 2292440 h 2627290"/>
              <a:gd name="connsiteX18" fmla="*/ 592428 w 5138670"/>
              <a:gd name="connsiteY18" fmla="*/ 2215166 h 2627290"/>
              <a:gd name="connsiteX19" fmla="*/ 631064 w 5138670"/>
              <a:gd name="connsiteY19" fmla="*/ 2189409 h 2627290"/>
              <a:gd name="connsiteX20" fmla="*/ 643943 w 5138670"/>
              <a:gd name="connsiteY20" fmla="*/ 2150772 h 2627290"/>
              <a:gd name="connsiteX21" fmla="*/ 682580 w 5138670"/>
              <a:gd name="connsiteY21" fmla="*/ 2163651 h 2627290"/>
              <a:gd name="connsiteX22" fmla="*/ 721216 w 5138670"/>
              <a:gd name="connsiteY22" fmla="*/ 2421228 h 2627290"/>
              <a:gd name="connsiteX23" fmla="*/ 772732 w 5138670"/>
              <a:gd name="connsiteY23" fmla="*/ 2485623 h 2627290"/>
              <a:gd name="connsiteX24" fmla="*/ 785611 w 5138670"/>
              <a:gd name="connsiteY24" fmla="*/ 2446986 h 2627290"/>
              <a:gd name="connsiteX25" fmla="*/ 798490 w 5138670"/>
              <a:gd name="connsiteY25" fmla="*/ 2498501 h 2627290"/>
              <a:gd name="connsiteX26" fmla="*/ 785611 w 5138670"/>
              <a:gd name="connsiteY26" fmla="*/ 2240924 h 2627290"/>
              <a:gd name="connsiteX27" fmla="*/ 798490 w 5138670"/>
              <a:gd name="connsiteY27" fmla="*/ 2137893 h 2627290"/>
              <a:gd name="connsiteX28" fmla="*/ 837126 w 5138670"/>
              <a:gd name="connsiteY28" fmla="*/ 2009104 h 2627290"/>
              <a:gd name="connsiteX29" fmla="*/ 850005 w 5138670"/>
              <a:gd name="connsiteY29" fmla="*/ 1970468 h 2627290"/>
              <a:gd name="connsiteX30" fmla="*/ 862884 w 5138670"/>
              <a:gd name="connsiteY30" fmla="*/ 1906073 h 2627290"/>
              <a:gd name="connsiteX31" fmla="*/ 888642 w 5138670"/>
              <a:gd name="connsiteY31" fmla="*/ 2047741 h 2627290"/>
              <a:gd name="connsiteX32" fmla="*/ 914400 w 5138670"/>
              <a:gd name="connsiteY32" fmla="*/ 2150772 h 2627290"/>
              <a:gd name="connsiteX33" fmla="*/ 953036 w 5138670"/>
              <a:gd name="connsiteY33" fmla="*/ 2189409 h 2627290"/>
              <a:gd name="connsiteX34" fmla="*/ 965915 w 5138670"/>
              <a:gd name="connsiteY34" fmla="*/ 2150772 h 2627290"/>
              <a:gd name="connsiteX35" fmla="*/ 1030309 w 5138670"/>
              <a:gd name="connsiteY35" fmla="*/ 2137893 h 2627290"/>
              <a:gd name="connsiteX36" fmla="*/ 1068946 w 5138670"/>
              <a:gd name="connsiteY36" fmla="*/ 2125014 h 2627290"/>
              <a:gd name="connsiteX37" fmla="*/ 1081825 w 5138670"/>
              <a:gd name="connsiteY37" fmla="*/ 2009104 h 2627290"/>
              <a:gd name="connsiteX38" fmla="*/ 1107583 w 5138670"/>
              <a:gd name="connsiteY38" fmla="*/ 1970468 h 2627290"/>
              <a:gd name="connsiteX39" fmla="*/ 1133340 w 5138670"/>
              <a:gd name="connsiteY39" fmla="*/ 1893194 h 2627290"/>
              <a:gd name="connsiteX40" fmla="*/ 1184856 w 5138670"/>
              <a:gd name="connsiteY40" fmla="*/ 1777285 h 2627290"/>
              <a:gd name="connsiteX41" fmla="*/ 1223492 w 5138670"/>
              <a:gd name="connsiteY41" fmla="*/ 1609859 h 2627290"/>
              <a:gd name="connsiteX42" fmla="*/ 1236371 w 5138670"/>
              <a:gd name="connsiteY42" fmla="*/ 1571223 h 2627290"/>
              <a:gd name="connsiteX43" fmla="*/ 1262129 w 5138670"/>
              <a:gd name="connsiteY43" fmla="*/ 1481071 h 2627290"/>
              <a:gd name="connsiteX44" fmla="*/ 1287887 w 5138670"/>
              <a:gd name="connsiteY44" fmla="*/ 1854558 h 2627290"/>
              <a:gd name="connsiteX45" fmla="*/ 1339402 w 5138670"/>
              <a:gd name="connsiteY45" fmla="*/ 2034862 h 2627290"/>
              <a:gd name="connsiteX46" fmla="*/ 1365160 w 5138670"/>
              <a:gd name="connsiteY46" fmla="*/ 2202287 h 2627290"/>
              <a:gd name="connsiteX47" fmla="*/ 1378039 w 5138670"/>
              <a:gd name="connsiteY47" fmla="*/ 2343955 h 2627290"/>
              <a:gd name="connsiteX48" fmla="*/ 1403797 w 5138670"/>
              <a:gd name="connsiteY48" fmla="*/ 2421228 h 2627290"/>
              <a:gd name="connsiteX49" fmla="*/ 1442433 w 5138670"/>
              <a:gd name="connsiteY49" fmla="*/ 2434107 h 2627290"/>
              <a:gd name="connsiteX50" fmla="*/ 1481070 w 5138670"/>
              <a:gd name="connsiteY50" fmla="*/ 2408349 h 2627290"/>
              <a:gd name="connsiteX51" fmla="*/ 1493949 w 5138670"/>
              <a:gd name="connsiteY51" fmla="*/ 2369713 h 2627290"/>
              <a:gd name="connsiteX52" fmla="*/ 1519707 w 5138670"/>
              <a:gd name="connsiteY52" fmla="*/ 2408349 h 2627290"/>
              <a:gd name="connsiteX53" fmla="*/ 1558343 w 5138670"/>
              <a:gd name="connsiteY53" fmla="*/ 2421228 h 2627290"/>
              <a:gd name="connsiteX54" fmla="*/ 1584101 w 5138670"/>
              <a:gd name="connsiteY54" fmla="*/ 2382592 h 2627290"/>
              <a:gd name="connsiteX55" fmla="*/ 1609859 w 5138670"/>
              <a:gd name="connsiteY55" fmla="*/ 2125014 h 2627290"/>
              <a:gd name="connsiteX56" fmla="*/ 1635616 w 5138670"/>
              <a:gd name="connsiteY56" fmla="*/ 1700011 h 2627290"/>
              <a:gd name="connsiteX57" fmla="*/ 1687132 w 5138670"/>
              <a:gd name="connsiteY57" fmla="*/ 1326524 h 2627290"/>
              <a:gd name="connsiteX58" fmla="*/ 1700011 w 5138670"/>
              <a:gd name="connsiteY58" fmla="*/ 927279 h 2627290"/>
              <a:gd name="connsiteX59" fmla="*/ 1725769 w 5138670"/>
              <a:gd name="connsiteY59" fmla="*/ 824248 h 2627290"/>
              <a:gd name="connsiteX60" fmla="*/ 1751526 w 5138670"/>
              <a:gd name="connsiteY60" fmla="*/ 1262130 h 2627290"/>
              <a:gd name="connsiteX61" fmla="*/ 1764405 w 5138670"/>
              <a:gd name="connsiteY61" fmla="*/ 1352282 h 2627290"/>
              <a:gd name="connsiteX62" fmla="*/ 1790163 w 5138670"/>
              <a:gd name="connsiteY62" fmla="*/ 1416676 h 2627290"/>
              <a:gd name="connsiteX63" fmla="*/ 1803042 w 5138670"/>
              <a:gd name="connsiteY63" fmla="*/ 1455313 h 2627290"/>
              <a:gd name="connsiteX64" fmla="*/ 1828800 w 5138670"/>
              <a:gd name="connsiteY64" fmla="*/ 1648496 h 2627290"/>
              <a:gd name="connsiteX65" fmla="*/ 1841678 w 5138670"/>
              <a:gd name="connsiteY65" fmla="*/ 1609859 h 2627290"/>
              <a:gd name="connsiteX66" fmla="*/ 1880315 w 5138670"/>
              <a:gd name="connsiteY66" fmla="*/ 1571223 h 2627290"/>
              <a:gd name="connsiteX67" fmla="*/ 1893194 w 5138670"/>
              <a:gd name="connsiteY67" fmla="*/ 1622738 h 2627290"/>
              <a:gd name="connsiteX68" fmla="*/ 1918952 w 5138670"/>
              <a:gd name="connsiteY68" fmla="*/ 1867437 h 2627290"/>
              <a:gd name="connsiteX69" fmla="*/ 1957588 w 5138670"/>
              <a:gd name="connsiteY69" fmla="*/ 1970468 h 2627290"/>
              <a:gd name="connsiteX70" fmla="*/ 1983346 w 5138670"/>
              <a:gd name="connsiteY70" fmla="*/ 1918952 h 2627290"/>
              <a:gd name="connsiteX71" fmla="*/ 2034861 w 5138670"/>
              <a:gd name="connsiteY71" fmla="*/ 1828800 h 2627290"/>
              <a:gd name="connsiteX72" fmla="*/ 2060619 w 5138670"/>
              <a:gd name="connsiteY72" fmla="*/ 1725769 h 2627290"/>
              <a:gd name="connsiteX73" fmla="*/ 2163650 w 5138670"/>
              <a:gd name="connsiteY73" fmla="*/ 1558344 h 2627290"/>
              <a:gd name="connsiteX74" fmla="*/ 2189408 w 5138670"/>
              <a:gd name="connsiteY74" fmla="*/ 1378040 h 2627290"/>
              <a:gd name="connsiteX75" fmla="*/ 2266681 w 5138670"/>
              <a:gd name="connsiteY75" fmla="*/ 1159099 h 2627290"/>
              <a:gd name="connsiteX76" fmla="*/ 2253802 w 5138670"/>
              <a:gd name="connsiteY76" fmla="*/ 1210614 h 2627290"/>
              <a:gd name="connsiteX77" fmla="*/ 2292439 w 5138670"/>
              <a:gd name="connsiteY77" fmla="*/ 1390918 h 2627290"/>
              <a:gd name="connsiteX78" fmla="*/ 2305318 w 5138670"/>
              <a:gd name="connsiteY78" fmla="*/ 1442434 h 2627290"/>
              <a:gd name="connsiteX79" fmla="*/ 2343954 w 5138670"/>
              <a:gd name="connsiteY79" fmla="*/ 1455313 h 2627290"/>
              <a:gd name="connsiteX80" fmla="*/ 2408349 w 5138670"/>
              <a:gd name="connsiteY80" fmla="*/ 1390918 h 2627290"/>
              <a:gd name="connsiteX81" fmla="*/ 2421228 w 5138670"/>
              <a:gd name="connsiteY81" fmla="*/ 1429555 h 2627290"/>
              <a:gd name="connsiteX82" fmla="*/ 2434107 w 5138670"/>
              <a:gd name="connsiteY82" fmla="*/ 1390918 h 2627290"/>
              <a:gd name="connsiteX83" fmla="*/ 2446985 w 5138670"/>
              <a:gd name="connsiteY83" fmla="*/ 1429555 h 2627290"/>
              <a:gd name="connsiteX84" fmla="*/ 2459864 w 5138670"/>
              <a:gd name="connsiteY84" fmla="*/ 1481071 h 2627290"/>
              <a:gd name="connsiteX85" fmla="*/ 2498501 w 5138670"/>
              <a:gd name="connsiteY85" fmla="*/ 1493949 h 2627290"/>
              <a:gd name="connsiteX86" fmla="*/ 2511380 w 5138670"/>
              <a:gd name="connsiteY86" fmla="*/ 1532586 h 2627290"/>
              <a:gd name="connsiteX87" fmla="*/ 2562895 w 5138670"/>
              <a:gd name="connsiteY87" fmla="*/ 1468192 h 2627290"/>
              <a:gd name="connsiteX88" fmla="*/ 2588653 w 5138670"/>
              <a:gd name="connsiteY88" fmla="*/ 1506828 h 2627290"/>
              <a:gd name="connsiteX89" fmla="*/ 2614411 w 5138670"/>
              <a:gd name="connsiteY89" fmla="*/ 1648496 h 2627290"/>
              <a:gd name="connsiteX90" fmla="*/ 2653047 w 5138670"/>
              <a:gd name="connsiteY90" fmla="*/ 1751527 h 2627290"/>
              <a:gd name="connsiteX91" fmla="*/ 2678805 w 5138670"/>
              <a:gd name="connsiteY91" fmla="*/ 1906073 h 2627290"/>
              <a:gd name="connsiteX92" fmla="*/ 2691684 w 5138670"/>
              <a:gd name="connsiteY92" fmla="*/ 1944710 h 2627290"/>
              <a:gd name="connsiteX93" fmla="*/ 2704563 w 5138670"/>
              <a:gd name="connsiteY93" fmla="*/ 2009104 h 2627290"/>
              <a:gd name="connsiteX94" fmla="*/ 2678805 w 5138670"/>
              <a:gd name="connsiteY94" fmla="*/ 412124 h 2627290"/>
              <a:gd name="connsiteX95" fmla="*/ 2653047 w 5138670"/>
              <a:gd name="connsiteY95" fmla="*/ 115910 h 2627290"/>
              <a:gd name="connsiteX96" fmla="*/ 2640169 w 5138670"/>
              <a:gd name="connsiteY96" fmla="*/ 77273 h 2627290"/>
              <a:gd name="connsiteX97" fmla="*/ 2653047 w 5138670"/>
              <a:gd name="connsiteY97" fmla="*/ 206062 h 2627290"/>
              <a:gd name="connsiteX98" fmla="*/ 2717442 w 5138670"/>
              <a:gd name="connsiteY98" fmla="*/ 463640 h 2627290"/>
              <a:gd name="connsiteX99" fmla="*/ 2743200 w 5138670"/>
              <a:gd name="connsiteY99" fmla="*/ 540913 h 2627290"/>
              <a:gd name="connsiteX100" fmla="*/ 2768957 w 5138670"/>
              <a:gd name="connsiteY100" fmla="*/ 605307 h 2627290"/>
              <a:gd name="connsiteX101" fmla="*/ 2884867 w 5138670"/>
              <a:gd name="connsiteY101" fmla="*/ 940158 h 2627290"/>
              <a:gd name="connsiteX102" fmla="*/ 2936383 w 5138670"/>
              <a:gd name="connsiteY102" fmla="*/ 1056068 h 2627290"/>
              <a:gd name="connsiteX103" fmla="*/ 2975019 w 5138670"/>
              <a:gd name="connsiteY103" fmla="*/ 1159099 h 2627290"/>
              <a:gd name="connsiteX104" fmla="*/ 2987898 w 5138670"/>
              <a:gd name="connsiteY104" fmla="*/ 1223493 h 2627290"/>
              <a:gd name="connsiteX105" fmla="*/ 3013656 w 5138670"/>
              <a:gd name="connsiteY105" fmla="*/ 1455313 h 2627290"/>
              <a:gd name="connsiteX106" fmla="*/ 3039414 w 5138670"/>
              <a:gd name="connsiteY106" fmla="*/ 1365161 h 2627290"/>
              <a:gd name="connsiteX107" fmla="*/ 3078050 w 5138670"/>
              <a:gd name="connsiteY107" fmla="*/ 1275009 h 2627290"/>
              <a:gd name="connsiteX108" fmla="*/ 3090929 w 5138670"/>
              <a:gd name="connsiteY108" fmla="*/ 1236372 h 2627290"/>
              <a:gd name="connsiteX109" fmla="*/ 3142445 w 5138670"/>
              <a:gd name="connsiteY109" fmla="*/ 1159099 h 2627290"/>
              <a:gd name="connsiteX110" fmla="*/ 3168202 w 5138670"/>
              <a:gd name="connsiteY110" fmla="*/ 1313645 h 2627290"/>
              <a:gd name="connsiteX111" fmla="*/ 3245476 w 5138670"/>
              <a:gd name="connsiteY111" fmla="*/ 1468192 h 2627290"/>
              <a:gd name="connsiteX112" fmla="*/ 3258354 w 5138670"/>
              <a:gd name="connsiteY112" fmla="*/ 1506828 h 2627290"/>
              <a:gd name="connsiteX113" fmla="*/ 3271233 w 5138670"/>
              <a:gd name="connsiteY113" fmla="*/ 1429555 h 2627290"/>
              <a:gd name="connsiteX114" fmla="*/ 3284112 w 5138670"/>
              <a:gd name="connsiteY114" fmla="*/ 1390918 h 2627290"/>
              <a:gd name="connsiteX115" fmla="*/ 3296991 w 5138670"/>
              <a:gd name="connsiteY115" fmla="*/ 1326524 h 2627290"/>
              <a:gd name="connsiteX116" fmla="*/ 3309870 w 5138670"/>
              <a:gd name="connsiteY116" fmla="*/ 1519707 h 2627290"/>
              <a:gd name="connsiteX117" fmla="*/ 3348507 w 5138670"/>
              <a:gd name="connsiteY117" fmla="*/ 1390918 h 2627290"/>
              <a:gd name="connsiteX118" fmla="*/ 3425780 w 5138670"/>
              <a:gd name="connsiteY118" fmla="*/ 1275009 h 2627290"/>
              <a:gd name="connsiteX119" fmla="*/ 3554569 w 5138670"/>
              <a:gd name="connsiteY119" fmla="*/ 1262130 h 2627290"/>
              <a:gd name="connsiteX120" fmla="*/ 3606084 w 5138670"/>
              <a:gd name="connsiteY120" fmla="*/ 1313645 h 2627290"/>
              <a:gd name="connsiteX121" fmla="*/ 3747752 w 5138670"/>
              <a:gd name="connsiteY121" fmla="*/ 1481071 h 2627290"/>
              <a:gd name="connsiteX122" fmla="*/ 3850783 w 5138670"/>
              <a:gd name="connsiteY122" fmla="*/ 1648496 h 2627290"/>
              <a:gd name="connsiteX123" fmla="*/ 3902298 w 5138670"/>
              <a:gd name="connsiteY123" fmla="*/ 1262130 h 2627290"/>
              <a:gd name="connsiteX124" fmla="*/ 3940935 w 5138670"/>
              <a:gd name="connsiteY124" fmla="*/ 1030310 h 2627290"/>
              <a:gd name="connsiteX125" fmla="*/ 3966692 w 5138670"/>
              <a:gd name="connsiteY125" fmla="*/ 978794 h 2627290"/>
              <a:gd name="connsiteX126" fmla="*/ 3992450 w 5138670"/>
              <a:gd name="connsiteY126" fmla="*/ 1043189 h 2627290"/>
              <a:gd name="connsiteX127" fmla="*/ 4018208 w 5138670"/>
              <a:gd name="connsiteY127" fmla="*/ 1133341 h 2627290"/>
              <a:gd name="connsiteX128" fmla="*/ 4056845 w 5138670"/>
              <a:gd name="connsiteY128" fmla="*/ 1146220 h 2627290"/>
              <a:gd name="connsiteX129" fmla="*/ 4108360 w 5138670"/>
              <a:gd name="connsiteY129" fmla="*/ 1094704 h 2627290"/>
              <a:gd name="connsiteX130" fmla="*/ 4121239 w 5138670"/>
              <a:gd name="connsiteY130" fmla="*/ 1017431 h 2627290"/>
              <a:gd name="connsiteX131" fmla="*/ 4198512 w 5138670"/>
              <a:gd name="connsiteY131" fmla="*/ 991673 h 2627290"/>
              <a:gd name="connsiteX132" fmla="*/ 4250028 w 5138670"/>
              <a:gd name="connsiteY132" fmla="*/ 965916 h 2627290"/>
              <a:gd name="connsiteX133" fmla="*/ 4314422 w 5138670"/>
              <a:gd name="connsiteY133" fmla="*/ 1043189 h 2627290"/>
              <a:gd name="connsiteX134" fmla="*/ 4417453 w 5138670"/>
              <a:gd name="connsiteY134" fmla="*/ 1094704 h 2627290"/>
              <a:gd name="connsiteX135" fmla="*/ 4456090 w 5138670"/>
              <a:gd name="connsiteY135" fmla="*/ 1081825 h 2627290"/>
              <a:gd name="connsiteX136" fmla="*/ 4468969 w 5138670"/>
              <a:gd name="connsiteY136" fmla="*/ 1030310 h 2627290"/>
              <a:gd name="connsiteX137" fmla="*/ 4559121 w 5138670"/>
              <a:gd name="connsiteY137" fmla="*/ 798490 h 2627290"/>
              <a:gd name="connsiteX138" fmla="*/ 4790940 w 5138670"/>
              <a:gd name="connsiteY138" fmla="*/ 0 h 2627290"/>
              <a:gd name="connsiteX139" fmla="*/ 4932608 w 5138670"/>
              <a:gd name="connsiteY139" fmla="*/ 167425 h 2627290"/>
              <a:gd name="connsiteX140" fmla="*/ 4997002 w 5138670"/>
              <a:gd name="connsiteY140" fmla="*/ 244699 h 2627290"/>
              <a:gd name="connsiteX141" fmla="*/ 5087154 w 5138670"/>
              <a:gd name="connsiteY141" fmla="*/ 373487 h 2627290"/>
              <a:gd name="connsiteX142" fmla="*/ 5138670 w 5138670"/>
              <a:gd name="connsiteY142" fmla="*/ 412124 h 262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5138670" h="2627290">
                <a:moveTo>
                  <a:pt x="0" y="2627290"/>
                </a:moveTo>
                <a:cubicBezTo>
                  <a:pt x="17172" y="2605825"/>
                  <a:pt x="39222" y="2587482"/>
                  <a:pt x="51515" y="2562896"/>
                </a:cubicBezTo>
                <a:cubicBezTo>
                  <a:pt x="72329" y="2521269"/>
                  <a:pt x="75247" y="2465943"/>
                  <a:pt x="90152" y="2421228"/>
                </a:cubicBezTo>
                <a:cubicBezTo>
                  <a:pt x="101751" y="2386431"/>
                  <a:pt x="114681" y="2352055"/>
                  <a:pt x="128788" y="2318197"/>
                </a:cubicBezTo>
                <a:cubicBezTo>
                  <a:pt x="136172" y="2300475"/>
                  <a:pt x="146983" y="2284328"/>
                  <a:pt x="154546" y="2266682"/>
                </a:cubicBezTo>
                <a:cubicBezTo>
                  <a:pt x="166719" y="2238278"/>
                  <a:pt x="166280" y="2210932"/>
                  <a:pt x="193183" y="2189409"/>
                </a:cubicBezTo>
                <a:cubicBezTo>
                  <a:pt x="203784" y="2180929"/>
                  <a:pt x="218940" y="2180823"/>
                  <a:pt x="231819" y="2176530"/>
                </a:cubicBezTo>
                <a:cubicBezTo>
                  <a:pt x="236112" y="2193702"/>
                  <a:pt x="242630" y="2210466"/>
                  <a:pt x="244698" y="2228045"/>
                </a:cubicBezTo>
                <a:cubicBezTo>
                  <a:pt x="251238" y="2283635"/>
                  <a:pt x="237923" y="2343061"/>
                  <a:pt x="257577" y="2395471"/>
                </a:cubicBezTo>
                <a:cubicBezTo>
                  <a:pt x="265695" y="2417118"/>
                  <a:pt x="276024" y="2353008"/>
                  <a:pt x="283335" y="2331076"/>
                </a:cubicBezTo>
                <a:cubicBezTo>
                  <a:pt x="291584" y="2306328"/>
                  <a:pt x="296693" y="2265722"/>
                  <a:pt x="309092" y="2240924"/>
                </a:cubicBezTo>
                <a:cubicBezTo>
                  <a:pt x="316014" y="2227079"/>
                  <a:pt x="326264" y="2215166"/>
                  <a:pt x="334850" y="2202287"/>
                </a:cubicBezTo>
                <a:cubicBezTo>
                  <a:pt x="339143" y="2185115"/>
                  <a:pt x="340756" y="2167041"/>
                  <a:pt x="347729" y="2150772"/>
                </a:cubicBezTo>
                <a:cubicBezTo>
                  <a:pt x="361177" y="2119393"/>
                  <a:pt x="388914" y="2096708"/>
                  <a:pt x="412123" y="2073499"/>
                </a:cubicBezTo>
                <a:cubicBezTo>
                  <a:pt x="416416" y="2086378"/>
                  <a:pt x="423919" y="2098603"/>
                  <a:pt x="425002" y="2112135"/>
                </a:cubicBezTo>
                <a:cubicBezTo>
                  <a:pt x="432541" y="2206377"/>
                  <a:pt x="414951" y="2303751"/>
                  <a:pt x="437881" y="2395471"/>
                </a:cubicBezTo>
                <a:cubicBezTo>
                  <a:pt x="442537" y="2414097"/>
                  <a:pt x="472225" y="2378299"/>
                  <a:pt x="489397" y="2369713"/>
                </a:cubicBezTo>
                <a:cubicBezTo>
                  <a:pt x="517877" y="2341232"/>
                  <a:pt x="535862" y="2328298"/>
                  <a:pt x="553791" y="2292440"/>
                </a:cubicBezTo>
                <a:cubicBezTo>
                  <a:pt x="574741" y="2250540"/>
                  <a:pt x="555518" y="2252076"/>
                  <a:pt x="592428" y="2215166"/>
                </a:cubicBezTo>
                <a:cubicBezTo>
                  <a:pt x="603373" y="2204221"/>
                  <a:pt x="618185" y="2197995"/>
                  <a:pt x="631064" y="2189409"/>
                </a:cubicBezTo>
                <a:cubicBezTo>
                  <a:pt x="635357" y="2176530"/>
                  <a:pt x="631801" y="2156843"/>
                  <a:pt x="643943" y="2150772"/>
                </a:cubicBezTo>
                <a:cubicBezTo>
                  <a:pt x="656085" y="2144701"/>
                  <a:pt x="678588" y="2150676"/>
                  <a:pt x="682580" y="2163651"/>
                </a:cubicBezTo>
                <a:cubicBezTo>
                  <a:pt x="731529" y="2322733"/>
                  <a:pt x="660234" y="2289099"/>
                  <a:pt x="721216" y="2421228"/>
                </a:cubicBezTo>
                <a:cubicBezTo>
                  <a:pt x="732735" y="2446187"/>
                  <a:pt x="755560" y="2464158"/>
                  <a:pt x="772732" y="2485623"/>
                </a:cubicBezTo>
                <a:cubicBezTo>
                  <a:pt x="777025" y="2472744"/>
                  <a:pt x="773468" y="2440915"/>
                  <a:pt x="785611" y="2446986"/>
                </a:cubicBezTo>
                <a:cubicBezTo>
                  <a:pt x="801443" y="2454901"/>
                  <a:pt x="798490" y="2516201"/>
                  <a:pt x="798490" y="2498501"/>
                </a:cubicBezTo>
                <a:cubicBezTo>
                  <a:pt x="798490" y="2412535"/>
                  <a:pt x="789904" y="2326783"/>
                  <a:pt x="785611" y="2240924"/>
                </a:cubicBezTo>
                <a:cubicBezTo>
                  <a:pt x="789904" y="2206580"/>
                  <a:pt x="790982" y="2171680"/>
                  <a:pt x="798490" y="2137893"/>
                </a:cubicBezTo>
                <a:cubicBezTo>
                  <a:pt x="808213" y="2094140"/>
                  <a:pt x="823945" y="2051942"/>
                  <a:pt x="837126" y="2009104"/>
                </a:cubicBezTo>
                <a:cubicBezTo>
                  <a:pt x="841118" y="1996129"/>
                  <a:pt x="846712" y="1983638"/>
                  <a:pt x="850005" y="1970468"/>
                </a:cubicBezTo>
                <a:cubicBezTo>
                  <a:pt x="855314" y="1949232"/>
                  <a:pt x="858591" y="1927538"/>
                  <a:pt x="862884" y="1906073"/>
                </a:cubicBezTo>
                <a:cubicBezTo>
                  <a:pt x="885208" y="2062343"/>
                  <a:pt x="864353" y="1938440"/>
                  <a:pt x="888642" y="2047741"/>
                </a:cubicBezTo>
                <a:cubicBezTo>
                  <a:pt x="890810" y="2057495"/>
                  <a:pt x="902893" y="2133511"/>
                  <a:pt x="914400" y="2150772"/>
                </a:cubicBezTo>
                <a:cubicBezTo>
                  <a:pt x="924503" y="2165927"/>
                  <a:pt x="940157" y="2176530"/>
                  <a:pt x="953036" y="2189409"/>
                </a:cubicBezTo>
                <a:cubicBezTo>
                  <a:pt x="957329" y="2176530"/>
                  <a:pt x="954619" y="2158302"/>
                  <a:pt x="965915" y="2150772"/>
                </a:cubicBezTo>
                <a:cubicBezTo>
                  <a:pt x="984128" y="2138630"/>
                  <a:pt x="1009073" y="2143202"/>
                  <a:pt x="1030309" y="2137893"/>
                </a:cubicBezTo>
                <a:cubicBezTo>
                  <a:pt x="1043479" y="2134600"/>
                  <a:pt x="1056067" y="2129307"/>
                  <a:pt x="1068946" y="2125014"/>
                </a:cubicBezTo>
                <a:cubicBezTo>
                  <a:pt x="1073239" y="2086377"/>
                  <a:pt x="1072396" y="2046818"/>
                  <a:pt x="1081825" y="2009104"/>
                </a:cubicBezTo>
                <a:cubicBezTo>
                  <a:pt x="1085579" y="1994088"/>
                  <a:pt x="1101297" y="1984612"/>
                  <a:pt x="1107583" y="1970468"/>
                </a:cubicBezTo>
                <a:cubicBezTo>
                  <a:pt x="1118610" y="1945657"/>
                  <a:pt x="1123256" y="1918403"/>
                  <a:pt x="1133340" y="1893194"/>
                </a:cubicBezTo>
                <a:cubicBezTo>
                  <a:pt x="1149043" y="1853937"/>
                  <a:pt x="1172036" y="1817575"/>
                  <a:pt x="1184856" y="1777285"/>
                </a:cubicBezTo>
                <a:cubicBezTo>
                  <a:pt x="1202222" y="1722706"/>
                  <a:pt x="1209601" y="1665424"/>
                  <a:pt x="1223492" y="1609859"/>
                </a:cubicBezTo>
                <a:cubicBezTo>
                  <a:pt x="1226784" y="1596689"/>
                  <a:pt x="1232642" y="1584276"/>
                  <a:pt x="1236371" y="1571223"/>
                </a:cubicBezTo>
                <a:cubicBezTo>
                  <a:pt x="1268714" y="1458024"/>
                  <a:pt x="1231250" y="1573706"/>
                  <a:pt x="1262129" y="1481071"/>
                </a:cubicBezTo>
                <a:cubicBezTo>
                  <a:pt x="1305232" y="1653478"/>
                  <a:pt x="1248981" y="1413622"/>
                  <a:pt x="1287887" y="1854558"/>
                </a:cubicBezTo>
                <a:cubicBezTo>
                  <a:pt x="1294854" y="1933520"/>
                  <a:pt x="1312851" y="1968483"/>
                  <a:pt x="1339402" y="2034862"/>
                </a:cubicBezTo>
                <a:cubicBezTo>
                  <a:pt x="1347988" y="2090670"/>
                  <a:pt x="1358156" y="2146258"/>
                  <a:pt x="1365160" y="2202287"/>
                </a:cubicBezTo>
                <a:cubicBezTo>
                  <a:pt x="1371041" y="2249338"/>
                  <a:pt x="1369798" y="2297259"/>
                  <a:pt x="1378039" y="2343955"/>
                </a:cubicBezTo>
                <a:cubicBezTo>
                  <a:pt x="1382757" y="2370693"/>
                  <a:pt x="1378039" y="2412642"/>
                  <a:pt x="1403797" y="2421228"/>
                </a:cubicBezTo>
                <a:lnTo>
                  <a:pt x="1442433" y="2434107"/>
                </a:lnTo>
                <a:cubicBezTo>
                  <a:pt x="1455312" y="2425521"/>
                  <a:pt x="1471400" y="2420436"/>
                  <a:pt x="1481070" y="2408349"/>
                </a:cubicBezTo>
                <a:cubicBezTo>
                  <a:pt x="1489551" y="2397749"/>
                  <a:pt x="1480374" y="2369713"/>
                  <a:pt x="1493949" y="2369713"/>
                </a:cubicBezTo>
                <a:cubicBezTo>
                  <a:pt x="1509427" y="2369713"/>
                  <a:pt x="1507620" y="2398680"/>
                  <a:pt x="1519707" y="2408349"/>
                </a:cubicBezTo>
                <a:cubicBezTo>
                  <a:pt x="1530308" y="2416829"/>
                  <a:pt x="1545464" y="2416935"/>
                  <a:pt x="1558343" y="2421228"/>
                </a:cubicBezTo>
                <a:cubicBezTo>
                  <a:pt x="1566929" y="2408349"/>
                  <a:pt x="1578666" y="2397085"/>
                  <a:pt x="1584101" y="2382592"/>
                </a:cubicBezTo>
                <a:cubicBezTo>
                  <a:pt x="1604803" y="2327386"/>
                  <a:pt x="1609774" y="2126369"/>
                  <a:pt x="1609859" y="2125014"/>
                </a:cubicBezTo>
                <a:cubicBezTo>
                  <a:pt x="1618712" y="1983363"/>
                  <a:pt x="1627743" y="1841720"/>
                  <a:pt x="1635616" y="1700011"/>
                </a:cubicBezTo>
                <a:cubicBezTo>
                  <a:pt x="1653100" y="1385289"/>
                  <a:pt x="1615642" y="1517163"/>
                  <a:pt x="1687132" y="1326524"/>
                </a:cubicBezTo>
                <a:cubicBezTo>
                  <a:pt x="1691425" y="1193442"/>
                  <a:pt x="1689799" y="1060038"/>
                  <a:pt x="1700011" y="927279"/>
                </a:cubicBezTo>
                <a:cubicBezTo>
                  <a:pt x="1702726" y="891983"/>
                  <a:pt x="1720386" y="789259"/>
                  <a:pt x="1725769" y="824248"/>
                </a:cubicBezTo>
                <a:cubicBezTo>
                  <a:pt x="1748002" y="968761"/>
                  <a:pt x="1740856" y="1116307"/>
                  <a:pt x="1751526" y="1262130"/>
                </a:cubicBezTo>
                <a:cubicBezTo>
                  <a:pt x="1753741" y="1292405"/>
                  <a:pt x="1757043" y="1322833"/>
                  <a:pt x="1764405" y="1352282"/>
                </a:cubicBezTo>
                <a:cubicBezTo>
                  <a:pt x="1770012" y="1374710"/>
                  <a:pt x="1782046" y="1395030"/>
                  <a:pt x="1790163" y="1416676"/>
                </a:cubicBezTo>
                <a:cubicBezTo>
                  <a:pt x="1794930" y="1429387"/>
                  <a:pt x="1798749" y="1442434"/>
                  <a:pt x="1803042" y="1455313"/>
                </a:cubicBezTo>
                <a:cubicBezTo>
                  <a:pt x="1821879" y="1832058"/>
                  <a:pt x="1797823" y="1772410"/>
                  <a:pt x="1828800" y="1648496"/>
                </a:cubicBezTo>
                <a:cubicBezTo>
                  <a:pt x="1832092" y="1635326"/>
                  <a:pt x="1834148" y="1621155"/>
                  <a:pt x="1841678" y="1609859"/>
                </a:cubicBezTo>
                <a:cubicBezTo>
                  <a:pt x="1851781" y="1594704"/>
                  <a:pt x="1867436" y="1584102"/>
                  <a:pt x="1880315" y="1571223"/>
                </a:cubicBezTo>
                <a:cubicBezTo>
                  <a:pt x="1884608" y="1588395"/>
                  <a:pt x="1890905" y="1605187"/>
                  <a:pt x="1893194" y="1622738"/>
                </a:cubicBezTo>
                <a:cubicBezTo>
                  <a:pt x="1903802" y="1704066"/>
                  <a:pt x="1904018" y="1786791"/>
                  <a:pt x="1918952" y="1867437"/>
                </a:cubicBezTo>
                <a:cubicBezTo>
                  <a:pt x="1925631" y="1903503"/>
                  <a:pt x="1944709" y="1936124"/>
                  <a:pt x="1957588" y="1970468"/>
                </a:cubicBezTo>
                <a:cubicBezTo>
                  <a:pt x="1966174" y="1953296"/>
                  <a:pt x="1973821" y="1935621"/>
                  <a:pt x="1983346" y="1918952"/>
                </a:cubicBezTo>
                <a:cubicBezTo>
                  <a:pt x="2005960" y="1879378"/>
                  <a:pt x="2019291" y="1875511"/>
                  <a:pt x="2034861" y="1828800"/>
                </a:cubicBezTo>
                <a:cubicBezTo>
                  <a:pt x="2046056" y="1795216"/>
                  <a:pt x="2045399" y="1757731"/>
                  <a:pt x="2060619" y="1725769"/>
                </a:cubicBezTo>
                <a:cubicBezTo>
                  <a:pt x="2088792" y="1666605"/>
                  <a:pt x="2163650" y="1558344"/>
                  <a:pt x="2163650" y="1558344"/>
                </a:cubicBezTo>
                <a:cubicBezTo>
                  <a:pt x="2172236" y="1498243"/>
                  <a:pt x="2173625" y="1436664"/>
                  <a:pt x="2189408" y="1378040"/>
                </a:cubicBezTo>
                <a:cubicBezTo>
                  <a:pt x="2201481" y="1333198"/>
                  <a:pt x="2266681" y="1227263"/>
                  <a:pt x="2266681" y="1159099"/>
                </a:cubicBezTo>
                <a:cubicBezTo>
                  <a:pt x="2266681" y="1141399"/>
                  <a:pt x="2258095" y="1193442"/>
                  <a:pt x="2253802" y="1210614"/>
                </a:cubicBezTo>
                <a:cubicBezTo>
                  <a:pt x="2277796" y="1450548"/>
                  <a:pt x="2243290" y="1259856"/>
                  <a:pt x="2292439" y="1390918"/>
                </a:cubicBezTo>
                <a:cubicBezTo>
                  <a:pt x="2298654" y="1407491"/>
                  <a:pt x="2294261" y="1428612"/>
                  <a:pt x="2305318" y="1442434"/>
                </a:cubicBezTo>
                <a:cubicBezTo>
                  <a:pt x="2313798" y="1453035"/>
                  <a:pt x="2331075" y="1451020"/>
                  <a:pt x="2343954" y="1455313"/>
                </a:cubicBezTo>
                <a:cubicBezTo>
                  <a:pt x="2351313" y="1444274"/>
                  <a:pt x="2383818" y="1384785"/>
                  <a:pt x="2408349" y="1390918"/>
                </a:cubicBezTo>
                <a:cubicBezTo>
                  <a:pt x="2421519" y="1394211"/>
                  <a:pt x="2416935" y="1416676"/>
                  <a:pt x="2421228" y="1429555"/>
                </a:cubicBezTo>
                <a:cubicBezTo>
                  <a:pt x="2425521" y="1416676"/>
                  <a:pt x="2420531" y="1390918"/>
                  <a:pt x="2434107" y="1390918"/>
                </a:cubicBezTo>
                <a:cubicBezTo>
                  <a:pt x="2447683" y="1390918"/>
                  <a:pt x="2443256" y="1416502"/>
                  <a:pt x="2446985" y="1429555"/>
                </a:cubicBezTo>
                <a:cubicBezTo>
                  <a:pt x="2451848" y="1446574"/>
                  <a:pt x="2448806" y="1467249"/>
                  <a:pt x="2459864" y="1481071"/>
                </a:cubicBezTo>
                <a:cubicBezTo>
                  <a:pt x="2468345" y="1491672"/>
                  <a:pt x="2485622" y="1489656"/>
                  <a:pt x="2498501" y="1493949"/>
                </a:cubicBezTo>
                <a:cubicBezTo>
                  <a:pt x="2502794" y="1506828"/>
                  <a:pt x="2498210" y="1529293"/>
                  <a:pt x="2511380" y="1532586"/>
                </a:cubicBezTo>
                <a:cubicBezTo>
                  <a:pt x="2547227" y="1541548"/>
                  <a:pt x="2557473" y="1484456"/>
                  <a:pt x="2562895" y="1468192"/>
                </a:cubicBezTo>
                <a:cubicBezTo>
                  <a:pt x="2571481" y="1481071"/>
                  <a:pt x="2583218" y="1492335"/>
                  <a:pt x="2588653" y="1506828"/>
                </a:cubicBezTo>
                <a:cubicBezTo>
                  <a:pt x="2595045" y="1523873"/>
                  <a:pt x="2611781" y="1636661"/>
                  <a:pt x="2614411" y="1648496"/>
                </a:cubicBezTo>
                <a:cubicBezTo>
                  <a:pt x="2621558" y="1680659"/>
                  <a:pt x="2644459" y="1722901"/>
                  <a:pt x="2653047" y="1751527"/>
                </a:cubicBezTo>
                <a:cubicBezTo>
                  <a:pt x="2666871" y="1797609"/>
                  <a:pt x="2669775" y="1860924"/>
                  <a:pt x="2678805" y="1906073"/>
                </a:cubicBezTo>
                <a:cubicBezTo>
                  <a:pt x="2681467" y="1919385"/>
                  <a:pt x="2688391" y="1931540"/>
                  <a:pt x="2691684" y="1944710"/>
                </a:cubicBezTo>
                <a:cubicBezTo>
                  <a:pt x="2696993" y="1965946"/>
                  <a:pt x="2700270" y="1987639"/>
                  <a:pt x="2704563" y="2009104"/>
                </a:cubicBezTo>
                <a:cubicBezTo>
                  <a:pt x="2778888" y="1414506"/>
                  <a:pt x="2723258" y="1901300"/>
                  <a:pt x="2678805" y="412124"/>
                </a:cubicBezTo>
                <a:cubicBezTo>
                  <a:pt x="2675479" y="300695"/>
                  <a:pt x="2678059" y="215960"/>
                  <a:pt x="2653047" y="115910"/>
                </a:cubicBezTo>
                <a:cubicBezTo>
                  <a:pt x="2649755" y="102740"/>
                  <a:pt x="2644462" y="90152"/>
                  <a:pt x="2640169" y="77273"/>
                </a:cubicBezTo>
                <a:cubicBezTo>
                  <a:pt x="2613849" y="156233"/>
                  <a:pt x="2631751" y="78285"/>
                  <a:pt x="2653047" y="206062"/>
                </a:cubicBezTo>
                <a:cubicBezTo>
                  <a:pt x="2699288" y="483515"/>
                  <a:pt x="2620333" y="220869"/>
                  <a:pt x="2717442" y="463640"/>
                </a:cubicBezTo>
                <a:cubicBezTo>
                  <a:pt x="2727526" y="488849"/>
                  <a:pt x="2733921" y="515397"/>
                  <a:pt x="2743200" y="540913"/>
                </a:cubicBezTo>
                <a:cubicBezTo>
                  <a:pt x="2751100" y="562639"/>
                  <a:pt x="2761226" y="583520"/>
                  <a:pt x="2768957" y="605307"/>
                </a:cubicBezTo>
                <a:cubicBezTo>
                  <a:pt x="2808456" y="716622"/>
                  <a:pt x="2836896" y="832223"/>
                  <a:pt x="2884867" y="940158"/>
                </a:cubicBezTo>
                <a:cubicBezTo>
                  <a:pt x="2902039" y="978795"/>
                  <a:pt x="2921205" y="1016605"/>
                  <a:pt x="2936383" y="1056068"/>
                </a:cubicBezTo>
                <a:cubicBezTo>
                  <a:pt x="2994836" y="1208047"/>
                  <a:pt x="2896961" y="1002984"/>
                  <a:pt x="2975019" y="1159099"/>
                </a:cubicBezTo>
                <a:cubicBezTo>
                  <a:pt x="2979312" y="1180564"/>
                  <a:pt x="2985067" y="1201787"/>
                  <a:pt x="2987898" y="1223493"/>
                </a:cubicBezTo>
                <a:cubicBezTo>
                  <a:pt x="2997954" y="1300589"/>
                  <a:pt x="2987086" y="1382245"/>
                  <a:pt x="3013656" y="1455313"/>
                </a:cubicBezTo>
                <a:cubicBezTo>
                  <a:pt x="3024337" y="1484685"/>
                  <a:pt x="3031191" y="1395313"/>
                  <a:pt x="3039414" y="1365161"/>
                </a:cubicBezTo>
                <a:cubicBezTo>
                  <a:pt x="3058606" y="1294788"/>
                  <a:pt x="3040234" y="1331731"/>
                  <a:pt x="3078050" y="1275009"/>
                </a:cubicBezTo>
                <a:cubicBezTo>
                  <a:pt x="3082343" y="1262130"/>
                  <a:pt x="3084336" y="1248239"/>
                  <a:pt x="3090929" y="1236372"/>
                </a:cubicBezTo>
                <a:cubicBezTo>
                  <a:pt x="3105963" y="1209311"/>
                  <a:pt x="3142445" y="1159099"/>
                  <a:pt x="3142445" y="1159099"/>
                </a:cubicBezTo>
                <a:cubicBezTo>
                  <a:pt x="3151031" y="1210614"/>
                  <a:pt x="3151687" y="1264099"/>
                  <a:pt x="3168202" y="1313645"/>
                </a:cubicBezTo>
                <a:cubicBezTo>
                  <a:pt x="3186416" y="1368286"/>
                  <a:pt x="3227263" y="1413551"/>
                  <a:pt x="3245476" y="1468192"/>
                </a:cubicBezTo>
                <a:lnTo>
                  <a:pt x="3258354" y="1506828"/>
                </a:lnTo>
                <a:cubicBezTo>
                  <a:pt x="3262647" y="1481070"/>
                  <a:pt x="3265568" y="1455046"/>
                  <a:pt x="3271233" y="1429555"/>
                </a:cubicBezTo>
                <a:cubicBezTo>
                  <a:pt x="3274178" y="1416303"/>
                  <a:pt x="3280819" y="1404088"/>
                  <a:pt x="3284112" y="1390918"/>
                </a:cubicBezTo>
                <a:cubicBezTo>
                  <a:pt x="3289421" y="1369682"/>
                  <a:pt x="3292698" y="1347989"/>
                  <a:pt x="3296991" y="1326524"/>
                </a:cubicBezTo>
                <a:cubicBezTo>
                  <a:pt x="3301284" y="1390918"/>
                  <a:pt x="3289461" y="1458482"/>
                  <a:pt x="3309870" y="1519707"/>
                </a:cubicBezTo>
                <a:cubicBezTo>
                  <a:pt x="3315162" y="1535584"/>
                  <a:pt x="3346034" y="1397100"/>
                  <a:pt x="3348507" y="1390918"/>
                </a:cubicBezTo>
                <a:cubicBezTo>
                  <a:pt x="3355161" y="1374283"/>
                  <a:pt x="3392158" y="1285354"/>
                  <a:pt x="3425780" y="1275009"/>
                </a:cubicBezTo>
                <a:cubicBezTo>
                  <a:pt x="3467016" y="1262321"/>
                  <a:pt x="3511639" y="1266423"/>
                  <a:pt x="3554569" y="1262130"/>
                </a:cubicBezTo>
                <a:cubicBezTo>
                  <a:pt x="3632371" y="1236195"/>
                  <a:pt x="3560873" y="1245829"/>
                  <a:pt x="3606084" y="1313645"/>
                </a:cubicBezTo>
                <a:cubicBezTo>
                  <a:pt x="3646636" y="1374473"/>
                  <a:pt x="3705260" y="1421582"/>
                  <a:pt x="3747752" y="1481071"/>
                </a:cubicBezTo>
                <a:cubicBezTo>
                  <a:pt x="3828884" y="1594657"/>
                  <a:pt x="3795631" y="1538192"/>
                  <a:pt x="3850783" y="1648496"/>
                </a:cubicBezTo>
                <a:cubicBezTo>
                  <a:pt x="3902095" y="1494547"/>
                  <a:pt x="3848782" y="1663493"/>
                  <a:pt x="3902298" y="1262130"/>
                </a:cubicBezTo>
                <a:cubicBezTo>
                  <a:pt x="3912652" y="1184478"/>
                  <a:pt x="3905902" y="1100379"/>
                  <a:pt x="3940935" y="1030310"/>
                </a:cubicBezTo>
                <a:lnTo>
                  <a:pt x="3966692" y="978794"/>
                </a:lnTo>
                <a:cubicBezTo>
                  <a:pt x="3975278" y="1000259"/>
                  <a:pt x="3985139" y="1021257"/>
                  <a:pt x="3992450" y="1043189"/>
                </a:cubicBezTo>
                <a:cubicBezTo>
                  <a:pt x="4002333" y="1072838"/>
                  <a:pt x="4001644" y="1106838"/>
                  <a:pt x="4018208" y="1133341"/>
                </a:cubicBezTo>
                <a:cubicBezTo>
                  <a:pt x="4025403" y="1144853"/>
                  <a:pt x="4043966" y="1141927"/>
                  <a:pt x="4056845" y="1146220"/>
                </a:cubicBezTo>
                <a:cubicBezTo>
                  <a:pt x="4074017" y="1129048"/>
                  <a:pt x="4097500" y="1116425"/>
                  <a:pt x="4108360" y="1094704"/>
                </a:cubicBezTo>
                <a:cubicBezTo>
                  <a:pt x="4120038" y="1071348"/>
                  <a:pt x="4104044" y="1037083"/>
                  <a:pt x="4121239" y="1017431"/>
                </a:cubicBezTo>
                <a:cubicBezTo>
                  <a:pt x="4139118" y="996998"/>
                  <a:pt x="4173303" y="1001757"/>
                  <a:pt x="4198512" y="991673"/>
                </a:cubicBezTo>
                <a:cubicBezTo>
                  <a:pt x="4216338" y="984543"/>
                  <a:pt x="4232856" y="974502"/>
                  <a:pt x="4250028" y="965916"/>
                </a:cubicBezTo>
                <a:cubicBezTo>
                  <a:pt x="4268147" y="993095"/>
                  <a:pt x="4285716" y="1024922"/>
                  <a:pt x="4314422" y="1043189"/>
                </a:cubicBezTo>
                <a:cubicBezTo>
                  <a:pt x="4346816" y="1063804"/>
                  <a:pt x="4383109" y="1077532"/>
                  <a:pt x="4417453" y="1094704"/>
                </a:cubicBezTo>
                <a:cubicBezTo>
                  <a:pt x="4430332" y="1090411"/>
                  <a:pt x="4447609" y="1092426"/>
                  <a:pt x="4456090" y="1081825"/>
                </a:cubicBezTo>
                <a:cubicBezTo>
                  <a:pt x="4467147" y="1068004"/>
                  <a:pt x="4462920" y="1046945"/>
                  <a:pt x="4468969" y="1030310"/>
                </a:cubicBezTo>
                <a:cubicBezTo>
                  <a:pt x="4497303" y="952391"/>
                  <a:pt x="4536005" y="878113"/>
                  <a:pt x="4559121" y="798490"/>
                </a:cubicBezTo>
                <a:lnTo>
                  <a:pt x="4790940" y="0"/>
                </a:lnTo>
                <a:lnTo>
                  <a:pt x="4932608" y="167425"/>
                </a:lnTo>
                <a:cubicBezTo>
                  <a:pt x="4954205" y="193072"/>
                  <a:pt x="4977774" y="217231"/>
                  <a:pt x="4997002" y="244699"/>
                </a:cubicBezTo>
                <a:cubicBezTo>
                  <a:pt x="5027053" y="287628"/>
                  <a:pt x="5053305" y="333484"/>
                  <a:pt x="5087154" y="373487"/>
                </a:cubicBezTo>
                <a:cubicBezTo>
                  <a:pt x="5101019" y="389873"/>
                  <a:pt x="5138670" y="412124"/>
                  <a:pt x="5138670" y="412124"/>
                </a:cubicBezTo>
              </a:path>
            </a:pathLst>
          </a:cu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713130" y="2816348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13128" y="3154099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17247" y="3463021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13127" y="3730748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09008" y="4039670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9006" y="4377421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21363" y="4686343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8867" y="4956385"/>
            <a:ext cx="214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512143" y="5077500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956986" y="5077500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364760" y="5073378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772536" y="5077500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163834" y="5081616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608677" y="5081616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016451" y="5077494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420102" y="5069256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827878" y="5073378"/>
            <a:ext cx="0" cy="165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045749" y="4972216"/>
            <a:ext cx="276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 smtClean="0"/>
              <a:t>t</a:t>
            </a:r>
            <a:endParaRPr lang="hu-HU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939379" y="5341548"/>
            <a:ext cx="1243915" cy="0"/>
          </a:xfrm>
          <a:prstGeom prst="straightConnector1">
            <a:avLst/>
          </a:prstGeom>
          <a:ln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1939379" y="5338918"/>
            <a:ext cx="892310" cy="0"/>
          </a:xfrm>
          <a:prstGeom prst="straightConnector1">
            <a:avLst/>
          </a:prstGeom>
          <a:ln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400875" y="534417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h</a:t>
            </a:r>
            <a:endParaRPr lang="hu-HU" b="1" dirty="0"/>
          </a:p>
        </p:txBody>
      </p:sp>
      <p:sp>
        <p:nvSpPr>
          <p:cNvPr id="32" name="Oval 31"/>
          <p:cNvSpPr/>
          <p:nvPr/>
        </p:nvSpPr>
        <p:spPr>
          <a:xfrm>
            <a:off x="3107099" y="5093337"/>
            <a:ext cx="110613" cy="11061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TextBox 32"/>
          <p:cNvSpPr txBox="1"/>
          <p:nvPr/>
        </p:nvSpPr>
        <p:spPr>
          <a:xfrm>
            <a:off x="280880" y="1745923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S&amp;P500</a:t>
            </a:r>
            <a:endParaRPr lang="hu-HU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845874" y="1288491"/>
            <a:ext cx="5186035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Stock Market Trading </a:t>
            </a:r>
            <a:r>
              <a:rPr lang="hu-HU" b="1" u="sng" dirty="0" smtClean="0"/>
              <a:t>Strategy</a:t>
            </a:r>
            <a:r>
              <a:rPr lang="hu-HU" dirty="0" smtClean="0"/>
              <a:t>:</a:t>
            </a:r>
          </a:p>
          <a:p>
            <a:r>
              <a:rPr lang="hu-HU" dirty="0"/>
              <a:t>	</a:t>
            </a:r>
            <a:endParaRPr lang="hu-HU" dirty="0" smtClean="0"/>
          </a:p>
          <a:p>
            <a:r>
              <a:rPr lang="hu-HU" dirty="0"/>
              <a:t> </a:t>
            </a:r>
            <a:r>
              <a:rPr lang="hu-HU" dirty="0" smtClean="0"/>
              <a:t> </a:t>
            </a:r>
            <a:r>
              <a:rPr lang="hu-HU" sz="1600" b="1" dirty="0" smtClean="0">
                <a:solidFill>
                  <a:srgbClr val="00B050"/>
                </a:solidFill>
              </a:rPr>
              <a:t>1.) </a:t>
            </a:r>
            <a:r>
              <a:rPr lang="hu-HU" sz="1600" dirty="0" smtClean="0"/>
              <a:t>technical analysis: we analyze historical</a:t>
            </a:r>
          </a:p>
          <a:p>
            <a:r>
              <a:rPr lang="hu-HU" sz="1600" dirty="0"/>
              <a:t> </a:t>
            </a:r>
            <a:r>
              <a:rPr lang="hu-HU" sz="1600" dirty="0" smtClean="0"/>
              <a:t>         data to make predictions in the future</a:t>
            </a:r>
          </a:p>
          <a:p>
            <a:endParaRPr lang="hu-HU" sz="1600" dirty="0"/>
          </a:p>
          <a:p>
            <a:r>
              <a:rPr lang="hu-HU" sz="1600" dirty="0" smtClean="0"/>
              <a:t>  </a:t>
            </a:r>
            <a:r>
              <a:rPr lang="hu-HU" sz="1600" b="1" dirty="0" smtClean="0">
                <a:solidFill>
                  <a:srgbClr val="00B050"/>
                </a:solidFill>
              </a:rPr>
              <a:t>2.) </a:t>
            </a:r>
            <a:r>
              <a:rPr lang="hu-HU" sz="1600" dirty="0" smtClean="0"/>
              <a:t>combine </a:t>
            </a:r>
            <a:r>
              <a:rPr lang="hu-HU" sz="1600" b="1" dirty="0" smtClean="0"/>
              <a:t>ARIMA</a:t>
            </a:r>
            <a:r>
              <a:rPr lang="hu-HU" sz="1600" dirty="0" smtClean="0"/>
              <a:t> and </a:t>
            </a:r>
            <a:r>
              <a:rPr lang="hu-HU" sz="1600" b="1" dirty="0" smtClean="0"/>
              <a:t>GARCH</a:t>
            </a:r>
            <a:r>
              <a:rPr lang="hu-HU" sz="1600" dirty="0" smtClean="0"/>
              <a:t>: we can explain</a:t>
            </a:r>
          </a:p>
          <a:p>
            <a:r>
              <a:rPr lang="hu-HU" sz="1600" dirty="0"/>
              <a:t>	</a:t>
            </a:r>
            <a:r>
              <a:rPr lang="hu-HU" sz="1600" dirty="0" smtClean="0"/>
              <a:t>serial correlation and volatility </a:t>
            </a:r>
          </a:p>
          <a:p>
            <a:r>
              <a:rPr lang="hu-HU" sz="1600" dirty="0"/>
              <a:t>	</a:t>
            </a:r>
            <a:r>
              <a:rPr lang="hu-HU" sz="1600" dirty="0" smtClean="0"/>
              <a:t>	clustering as well</a:t>
            </a:r>
          </a:p>
          <a:p>
            <a:r>
              <a:rPr lang="hu-HU" sz="1600" dirty="0"/>
              <a:t>  </a:t>
            </a:r>
            <a:endParaRPr lang="hu-HU" sz="1600" dirty="0" smtClean="0"/>
          </a:p>
          <a:p>
            <a:r>
              <a:rPr lang="hu-HU" sz="1600" dirty="0"/>
              <a:t> </a:t>
            </a:r>
            <a:r>
              <a:rPr lang="hu-HU" sz="1600" dirty="0" smtClean="0"/>
              <a:t> </a:t>
            </a:r>
            <a:r>
              <a:rPr lang="hu-HU" sz="1600" b="1" dirty="0" smtClean="0">
                <a:solidFill>
                  <a:srgbClr val="00B050"/>
                </a:solidFill>
              </a:rPr>
              <a:t>3.) </a:t>
            </a:r>
            <a:r>
              <a:rPr lang="hu-HU" sz="1600" dirty="0" smtClean="0"/>
              <a:t>we define a rolling window with length </a:t>
            </a:r>
            <a:r>
              <a:rPr lang="hu-HU" sz="1600" b="1" dirty="0" smtClean="0"/>
              <a:t>h</a:t>
            </a:r>
          </a:p>
          <a:p>
            <a:r>
              <a:rPr lang="hu-HU" sz="1600" b="1" dirty="0"/>
              <a:t>	</a:t>
            </a:r>
            <a:r>
              <a:rPr lang="hu-HU" sz="1600" dirty="0" smtClean="0"/>
              <a:t>We fit </a:t>
            </a:r>
            <a:r>
              <a:rPr lang="hu-HU" sz="1600" b="1" dirty="0" smtClean="0"/>
              <a:t>ARIMA&amp;GARCH</a:t>
            </a:r>
            <a:r>
              <a:rPr lang="hu-HU" sz="1600" dirty="0" smtClean="0"/>
              <a:t> model on every </a:t>
            </a:r>
            <a:r>
              <a:rPr lang="hu-HU" sz="1600" b="1" dirty="0" smtClean="0"/>
              <a:t>h</a:t>
            </a:r>
          </a:p>
          <a:p>
            <a:r>
              <a:rPr lang="hu-HU" sz="1600" dirty="0"/>
              <a:t>	 </a:t>
            </a:r>
            <a:r>
              <a:rPr lang="hu-HU" sz="1600" dirty="0" smtClean="0"/>
              <a:t>  observations: and predict the next day’s</a:t>
            </a:r>
          </a:p>
          <a:p>
            <a:r>
              <a:rPr lang="hu-HU" sz="1600" dirty="0"/>
              <a:t>	</a:t>
            </a:r>
            <a:r>
              <a:rPr lang="hu-HU" sz="1600" dirty="0" smtClean="0"/>
              <a:t>	log daily return </a:t>
            </a:r>
          </a:p>
        </p:txBody>
      </p:sp>
    </p:spTree>
    <p:extLst>
      <p:ext uri="{BB962C8B-B14F-4D97-AF65-F5344CB8AC3E}">
        <p14:creationId xmlns:p14="http://schemas.microsoft.com/office/powerpoint/2010/main" val="3591337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Time Series Analysis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309816" y="1400432"/>
            <a:ext cx="5025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AUTOCORRELATION - „SERIAL CORRELATION”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183027" y="2010032"/>
            <a:ext cx="65453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identifying trends or seasonal effects is relatively easy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we can decompose the given series into these components</a:t>
            </a:r>
          </a:p>
          <a:p>
            <a:pPr lvl="1"/>
            <a:r>
              <a:rPr lang="hu-HU" b="1" dirty="0" smtClean="0">
                <a:sym typeface="Wingdings" panose="05000000000000000000" pitchFamily="2" charset="2"/>
              </a:rPr>
              <a:t>BUT</a:t>
            </a:r>
            <a:r>
              <a:rPr lang="hu-HU" dirty="0" smtClean="0">
                <a:sym typeface="Wingdings" panose="05000000000000000000" pitchFamily="2" charset="2"/>
              </a:rPr>
              <a:t> we are left with a random component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83027" y="3388848"/>
            <a:ext cx="72957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b="1" dirty="0" smtClean="0">
                <a:sym typeface="Wingdings" panose="05000000000000000000" pitchFamily="2" charset="2"/>
              </a:rPr>
              <a:t>INTUITION</a:t>
            </a:r>
            <a:r>
              <a:rPr lang="hu-HU" dirty="0" smtClean="0">
                <a:sym typeface="Wingdings" panose="05000000000000000000" pitchFamily="2" charset="2"/>
              </a:rPr>
              <a:t>: let’s model this random component with independent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random variables drawn from a given probability distribution 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		</a:t>
            </a:r>
          </a:p>
          <a:p>
            <a:r>
              <a:rPr lang="hu-HU" b="1" dirty="0">
                <a:solidFill>
                  <a:srgbClr val="FF7C80"/>
                </a:solidFill>
                <a:sym typeface="Wingdings" panose="05000000000000000000" pitchFamily="2" charset="2"/>
              </a:rPr>
              <a:t>	</a:t>
            </a:r>
            <a:r>
              <a:rPr lang="hu-HU" b="1" dirty="0" smtClean="0">
                <a:solidFill>
                  <a:srgbClr val="FF7C80"/>
                </a:solidFill>
                <a:sym typeface="Wingdings" panose="05000000000000000000" pitchFamily="2" charset="2"/>
              </a:rPr>
              <a:t>	THIS IS NOT A GOOD MODEL !!!</a:t>
            </a:r>
            <a:endParaRPr lang="hu-HU" b="1" dirty="0">
              <a:solidFill>
                <a:srgbClr val="FF7C80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in finance this random component has </a:t>
            </a:r>
            <a:r>
              <a:rPr lang="hu-HU" b="1" dirty="0" smtClean="0">
                <a:sym typeface="Wingdings" panose="05000000000000000000" pitchFamily="2" charset="2"/>
              </a:rPr>
              <a:t>correlation</a:t>
            </a:r>
          </a:p>
          <a:p>
            <a:pPr lvl="1"/>
            <a:r>
              <a:rPr lang="hu-HU" dirty="0" smtClean="0"/>
              <a:t>	We have to learn more about these correlations</a:t>
            </a:r>
          </a:p>
          <a:p>
            <a:pPr lvl="1"/>
            <a:r>
              <a:rPr lang="hu-HU" dirty="0"/>
              <a:t>	</a:t>
            </a:r>
            <a:r>
              <a:rPr lang="hu-HU" dirty="0" smtClean="0"/>
              <a:t>	to end up with good trading strategies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9814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Time Series Analysis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309816" y="1400432"/>
            <a:ext cx="3919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MEAN, VARIANCE AND COVARIANCE</a:t>
            </a:r>
            <a:endParaRPr lang="hu-HU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038028" y="1930400"/>
            <a:ext cx="715772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mean or </a:t>
            </a:r>
            <a:r>
              <a:rPr lang="hu-HU" b="1" dirty="0" smtClean="0">
                <a:solidFill>
                  <a:srgbClr val="FF7C80"/>
                </a:solidFill>
              </a:rPr>
              <a:t>expected value</a:t>
            </a:r>
            <a:r>
              <a:rPr lang="hu-HU" dirty="0" smtClean="0"/>
              <a:t> </a:t>
            </a:r>
            <a:r>
              <a:rPr lang="hu-HU" b="1" dirty="0" smtClean="0"/>
              <a:t>E(x)</a:t>
            </a:r>
            <a:r>
              <a:rPr lang="hu-HU" dirty="0" smtClean="0"/>
              <a:t> of an </a:t>
            </a:r>
            <a:r>
              <a:rPr lang="hu-HU" b="1" dirty="0" smtClean="0"/>
              <a:t>x </a:t>
            </a:r>
            <a:r>
              <a:rPr lang="hu-HU" dirty="0" smtClean="0"/>
              <a:t>random variable is</a:t>
            </a:r>
          </a:p>
          <a:p>
            <a:r>
              <a:rPr lang="hu-HU" dirty="0"/>
              <a:t>	</a:t>
            </a:r>
            <a:r>
              <a:rPr lang="hu-HU" dirty="0" smtClean="0"/>
              <a:t>the mean average value in the population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 smtClean="0"/>
              <a:t>		</a:t>
            </a:r>
            <a:r>
              <a:rPr lang="hu-HU" b="1" dirty="0" smtClean="0"/>
              <a:t>E(x) = </a:t>
            </a:r>
            <a:r>
              <a:rPr lang="el-GR" b="1" dirty="0" smtClean="0"/>
              <a:t>μ</a:t>
            </a:r>
            <a:r>
              <a:rPr lang="hu-HU" b="1" dirty="0" smtClean="0"/>
              <a:t>   </a:t>
            </a:r>
            <a:r>
              <a:rPr lang="hu-HU" dirty="0" smtClean="0"/>
              <a:t>„expected value”</a:t>
            </a:r>
          </a:p>
          <a:p>
            <a:endParaRPr lang="hu-HU" dirty="0" smtClean="0"/>
          </a:p>
          <a:p>
            <a:r>
              <a:rPr lang="hu-HU" dirty="0"/>
              <a:t> </a:t>
            </a:r>
            <a:r>
              <a:rPr lang="hu-HU" dirty="0" smtClean="0"/>
              <a:t>Let </a:t>
            </a:r>
            <a:r>
              <a:rPr lang="hu-HU" b="1" dirty="0" smtClean="0"/>
              <a:t>x</a:t>
            </a:r>
            <a:r>
              <a:rPr lang="hu-HU" dirty="0" smtClean="0"/>
              <a:t> be a random variable with a finite number of finite outcomes</a:t>
            </a:r>
          </a:p>
          <a:p>
            <a:r>
              <a:rPr lang="hu-HU" dirty="0"/>
              <a:t> </a:t>
            </a:r>
            <a:r>
              <a:rPr lang="hu-HU" dirty="0" smtClean="0"/>
              <a:t>                                        occuring with probabilities</a:t>
            </a:r>
          </a:p>
          <a:p>
            <a:r>
              <a:rPr lang="hu-HU" dirty="0"/>
              <a:t>	</a:t>
            </a:r>
            <a:r>
              <a:rPr lang="hu-HU" dirty="0" smtClean="0"/>
              <a:t>		  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1693787" y="4502116"/>
            <a:ext cx="7031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smtClean="0"/>
              <a:t>Example</a:t>
            </a:r>
            <a:r>
              <a:rPr lang="hu-HU" dirty="0" smtClean="0"/>
              <a:t>: </a:t>
            </a:r>
            <a:r>
              <a:rPr lang="hu-HU" b="1" dirty="0" smtClean="0"/>
              <a:t>x</a:t>
            </a:r>
            <a:r>
              <a:rPr lang="hu-HU" dirty="0" smtClean="0"/>
              <a:t> is the outcome of a roll of a die. The outcomes can be</a:t>
            </a:r>
          </a:p>
          <a:p>
            <a:r>
              <a:rPr lang="hu-HU" dirty="0"/>
              <a:t>	</a:t>
            </a:r>
            <a:r>
              <a:rPr lang="hu-HU" dirty="0" smtClean="0"/>
              <a:t>	{1,2,3,4,5,6}. The </a:t>
            </a:r>
            <a:r>
              <a:rPr lang="hu-HU" b="1" dirty="0" smtClean="0"/>
              <a:t>E(x) </a:t>
            </a:r>
            <a:r>
              <a:rPr lang="hu-HU" dirty="0" smtClean="0"/>
              <a:t>expected value of </a:t>
            </a:r>
            <a:r>
              <a:rPr lang="hu-HU" b="1" dirty="0" smtClean="0"/>
              <a:t>x</a:t>
            </a:r>
            <a:r>
              <a:rPr lang="hu-HU" dirty="0" smtClean="0"/>
              <a:t> is:</a:t>
            </a:r>
            <a:endParaRPr lang="hu-HU" dirty="0"/>
          </a:p>
        </p:txBody>
      </p:sp>
      <p:sp>
        <p:nvSpPr>
          <p:cNvPr id="9" name="TextBox 8"/>
          <p:cNvSpPr txBox="1"/>
          <p:nvPr/>
        </p:nvSpPr>
        <p:spPr>
          <a:xfrm>
            <a:off x="3179804" y="35846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07815" y="372911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569837" y="35905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97848" y="373507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923933" y="3586222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  ... x</a:t>
            </a:r>
            <a:endParaRPr lang="hu-HU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051944" y="3730723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3</a:t>
            </a:r>
            <a:endParaRPr lang="hu-HU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639997" y="373266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k</a:t>
            </a:r>
            <a:endParaRPr lang="hu-HU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708148" y="355931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</a:t>
            </a:r>
            <a:endParaRPr lang="hu-HU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836159" y="3703816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098181" y="356527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</a:t>
            </a:r>
            <a:endParaRPr lang="hu-HU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226192" y="3709773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452277" y="3560924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  ... p</a:t>
            </a:r>
            <a:endParaRPr lang="hu-HU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580288" y="3705425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3</a:t>
            </a:r>
            <a:endParaRPr lang="hu-HU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9168341" y="3707366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k</a:t>
            </a:r>
            <a:endParaRPr lang="hu-HU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631779" y="3934604"/>
                <a:ext cx="59571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dirty="0" smtClean="0"/>
                  <a:t>The </a:t>
                </a:r>
                <a:r>
                  <a:rPr lang="hu-HU" b="1" dirty="0" smtClean="0"/>
                  <a:t>E(x)</a:t>
                </a:r>
                <a:r>
                  <a:rPr lang="hu-HU" dirty="0" smtClean="0"/>
                  <a:t> expected value of </a:t>
                </a:r>
                <a:r>
                  <a:rPr lang="hu-HU" b="1" dirty="0" smtClean="0"/>
                  <a:t>x</a:t>
                </a:r>
                <a:r>
                  <a:rPr lang="hu-HU" dirty="0" smtClean="0"/>
                  <a:t> is defined as </a:t>
                </a:r>
                <a:r>
                  <a:rPr lang="hu-HU" b="1" dirty="0" smtClean="0"/>
                  <a:t>E(x)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7"/>
                          </m:rPr>
                          <a:rPr lang="hu-HU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/>
                      <m:e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nary>
                  </m:oMath>
                </a14:m>
                <a:endParaRPr lang="hu-H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1779" y="3934604"/>
                <a:ext cx="5957144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921" t="-118033" r="-4606" b="-18524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9131458" y="4114109"/>
            <a:ext cx="231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i</a:t>
            </a:r>
            <a:endParaRPr lang="hu-HU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9346525" y="4119314"/>
            <a:ext cx="231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i</a:t>
            </a:r>
            <a:endParaRPr lang="hu-HU" sz="1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080826" y="5451531"/>
            <a:ext cx="4435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E(x) = 1   + 2   + 3   + 4    + 5   + 6    = 3.5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866208" y="5303550"/>
                <a:ext cx="381836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208" y="5303550"/>
                <a:ext cx="381836" cy="6127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389841" y="5303550"/>
                <a:ext cx="381836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9841" y="5303550"/>
                <a:ext cx="381836" cy="6127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006984" y="5303550"/>
                <a:ext cx="381836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6984" y="5303550"/>
                <a:ext cx="381836" cy="6127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456110" y="5305416"/>
                <a:ext cx="381836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110" y="5305416"/>
                <a:ext cx="381836" cy="6127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896998" y="5305117"/>
                <a:ext cx="381836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998" y="5305117"/>
                <a:ext cx="381836" cy="6127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522379" y="5295312"/>
                <a:ext cx="381836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2379" y="5295312"/>
                <a:ext cx="381836" cy="6127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8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Time Series Analysis</a:t>
            </a:r>
            <a:endParaRPr lang="hu-HU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309816" y="1400432"/>
            <a:ext cx="3919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MEAN, VARIANCE AND COVARIANCE</a:t>
            </a:r>
            <a:endParaRPr lang="hu-HU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713099" y="1930400"/>
            <a:ext cx="76995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smtClean="0"/>
              <a:t>Example</a:t>
            </a:r>
            <a:r>
              <a:rPr lang="hu-HU" dirty="0" smtClean="0"/>
              <a:t>: roulette game consists of a wheel with </a:t>
            </a:r>
            <a:r>
              <a:rPr lang="hu-HU" b="1" dirty="0" smtClean="0"/>
              <a:t>38</a:t>
            </a:r>
            <a:r>
              <a:rPr lang="hu-HU" dirty="0" smtClean="0"/>
              <a:t> numbered pockets. </a:t>
            </a:r>
          </a:p>
          <a:p>
            <a:r>
              <a:rPr lang="hu-HU" dirty="0"/>
              <a:t>	</a:t>
            </a:r>
            <a:r>
              <a:rPr lang="hu-HU" dirty="0" smtClean="0"/>
              <a:t>Let </a:t>
            </a:r>
            <a:r>
              <a:rPr lang="hu-HU" b="1" dirty="0" smtClean="0"/>
              <a:t>x</a:t>
            </a:r>
            <a:r>
              <a:rPr lang="hu-HU" dirty="0" smtClean="0"/>
              <a:t> represents the outcome of </a:t>
            </a:r>
            <a:r>
              <a:rPr lang="hu-HU" b="1" dirty="0" smtClean="0"/>
              <a:t>$1</a:t>
            </a:r>
            <a:r>
              <a:rPr lang="hu-HU" dirty="0" smtClean="0"/>
              <a:t> on a single number.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r>
              <a:rPr lang="hu-HU" b="1" dirty="0" smtClean="0"/>
              <a:t>x</a:t>
            </a:r>
            <a:r>
              <a:rPr lang="hu-HU" dirty="0" smtClean="0"/>
              <a:t>: amount of money we win/lose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4220613" y="3218249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E(x) = -$1       +  $35</a:t>
            </a:r>
            <a:endParaRPr lang="hu-H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310285" y="3071343"/>
                <a:ext cx="529311" cy="612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𝟑𝟕</m:t>
                          </m:r>
                        </m:num>
                        <m:den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𝟑𝟖</m:t>
                          </m:r>
                        </m:den>
                      </m:f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285" y="3071343"/>
                <a:ext cx="529311" cy="61279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498310" y="3054867"/>
                <a:ext cx="1896673" cy="612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𝟑𝟖</m:t>
                          </m:r>
                        </m:den>
                      </m:f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=−$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𝟎𝟓𝟐𝟔</m:t>
                      </m:r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8310" y="3054867"/>
                <a:ext cx="1896673" cy="6127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890668" y="3643400"/>
            <a:ext cx="10599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when you</a:t>
            </a:r>
          </a:p>
          <a:p>
            <a:r>
              <a:rPr lang="hu-HU" sz="1600" dirty="0"/>
              <a:t> </a:t>
            </a:r>
            <a:r>
              <a:rPr lang="hu-HU" sz="1600" dirty="0" smtClean="0"/>
              <a:t>   lose</a:t>
            </a:r>
            <a:endParaRPr lang="hu-HU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6090676" y="3643400"/>
            <a:ext cx="10599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smtClean="0"/>
              <a:t>when you</a:t>
            </a:r>
          </a:p>
          <a:p>
            <a:r>
              <a:rPr lang="hu-HU" sz="1600" dirty="0"/>
              <a:t> </a:t>
            </a:r>
            <a:r>
              <a:rPr lang="hu-HU" sz="1600" dirty="0" smtClean="0"/>
              <a:t>   win</a:t>
            </a: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224241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102842</TotalTime>
  <Words>2714</Words>
  <Application>Microsoft Office PowerPoint</Application>
  <PresentationFormat>Widescreen</PresentationFormat>
  <Paragraphs>1063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Arial</vt:lpstr>
      <vt:lpstr>Cambria Math</vt:lpstr>
      <vt:lpstr>Trebuchet MS</vt:lpstr>
      <vt:lpstr>Wingdings</vt:lpstr>
      <vt:lpstr>Wingdings 3</vt:lpstr>
      <vt:lpstr>Facet</vt:lpstr>
      <vt:lpstr>INTRODUCTION</vt:lpstr>
      <vt:lpstr>About me:</vt:lpstr>
      <vt:lpstr>About the course:</vt:lpstr>
      <vt:lpstr>HD option for videos</vt:lpstr>
      <vt:lpstr>Time Series Analysis</vt:lpstr>
      <vt:lpstr>Time Series Analysis</vt:lpstr>
      <vt:lpstr>Time Series Analysis</vt:lpstr>
      <vt:lpstr>Time Series Analysis</vt:lpstr>
      <vt:lpstr>Time Series Analysis</vt:lpstr>
      <vt:lpstr>Time Series Analysis</vt:lpstr>
      <vt:lpstr>Time Series Analysis</vt:lpstr>
      <vt:lpstr>Time Series Analysis</vt:lpstr>
      <vt:lpstr>Time Series Analysis</vt:lpstr>
      <vt:lpstr>Time Series Analysis</vt:lpstr>
      <vt:lpstr>Time Series Analysis</vt:lpstr>
      <vt:lpstr>Time Series Analysis</vt:lpstr>
      <vt:lpstr>Time Series Analysis</vt:lpstr>
      <vt:lpstr>Time Series Analysis</vt:lpstr>
      <vt:lpstr>Time Series Analysis</vt:lpstr>
      <vt:lpstr>Time Series Analysis</vt:lpstr>
      <vt:lpstr>Time Series Analysis</vt:lpstr>
      <vt:lpstr>Time Series Analysis</vt:lpstr>
      <vt:lpstr>Time Series Analysis</vt:lpstr>
      <vt:lpstr>Time Series Analysis</vt:lpstr>
      <vt:lpstr>Time Series Analysis</vt:lpstr>
      <vt:lpstr>Time Series Analysis</vt:lpstr>
      <vt:lpstr>Time Series Analysis</vt:lpstr>
      <vt:lpstr>White Noise</vt:lpstr>
      <vt:lpstr>White Noise</vt:lpstr>
      <vt:lpstr>Random Walk</vt:lpstr>
      <vt:lpstr>Random Walk</vt:lpstr>
      <vt:lpstr>Random Walk</vt:lpstr>
      <vt:lpstr>Autoregressive Model (AR)</vt:lpstr>
      <vt:lpstr>Autoregressive Model (AR)</vt:lpstr>
      <vt:lpstr>Autoregressive Model (AR)</vt:lpstr>
      <vt:lpstr>Autoregressive Model (AR)</vt:lpstr>
      <vt:lpstr>Akaike Information Criterion (AIC)</vt:lpstr>
      <vt:lpstr>Moving Average Model (MA)</vt:lpstr>
      <vt:lpstr>Moving Average Model (MA)</vt:lpstr>
      <vt:lpstr>Autoregressive Moving Average Model</vt:lpstr>
      <vt:lpstr>Ljung-Box test</vt:lpstr>
      <vt:lpstr>Ljung-Box test</vt:lpstr>
      <vt:lpstr>Autoregressive Integrated Moving Average Model (ARIMA)</vt:lpstr>
      <vt:lpstr>Autoregressive Integrated Moving Average Model (ARIMA)</vt:lpstr>
      <vt:lpstr>Autoregressive Integrated Moving Average Model (ARIMA)</vt:lpstr>
      <vt:lpstr>Conditional Heteroskedasticity</vt:lpstr>
      <vt:lpstr>Conditional Heteroskedasticity</vt:lpstr>
      <vt:lpstr>Conditional Heteroskedasticity</vt:lpstr>
      <vt:lpstr>Autoregressive Conditional Heteroskedastic Model (ARCH)</vt:lpstr>
      <vt:lpstr>Autoregressive Conditional Heteroskedastic Model (ARCH)</vt:lpstr>
      <vt:lpstr>Autoregressive Conditional Heteroskedastic Model (ARCH)</vt:lpstr>
      <vt:lpstr>Autoregressive Conditional Heteroskedastic Model (ARCH)</vt:lpstr>
      <vt:lpstr>Autoregressive Conditional Heteroskedastic Model (ARCH)</vt:lpstr>
      <vt:lpstr>Generalized Autoregressive Conditional Heteroskedastic Model (GARCH)</vt:lpstr>
      <vt:lpstr>Trading Strategy</vt:lpstr>
      <vt:lpstr>Trading Strategy</vt:lpstr>
      <vt:lpstr>Trading Strategy</vt:lpstr>
      <vt:lpstr>Trading Strategy</vt:lpstr>
      <vt:lpstr>Trading Strategy</vt:lpstr>
      <vt:lpstr>Trading Strategy</vt:lpstr>
      <vt:lpstr>Trading Strategy</vt:lpstr>
      <vt:lpstr>Trading Strategy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User</dc:creator>
  <cp:lastModifiedBy>User</cp:lastModifiedBy>
  <cp:revision>636</cp:revision>
  <dcterms:created xsi:type="dcterms:W3CDTF">2015-02-11T17:10:35Z</dcterms:created>
  <dcterms:modified xsi:type="dcterms:W3CDTF">2017-12-06T17:42:35Z</dcterms:modified>
</cp:coreProperties>
</file>